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1.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handoutMasterIdLst>
    <p:handoutMasterId r:id="rId147"/>
  </p:handoutMasterIdLst>
  <p:sldIdLst>
    <p:sldId id="972" r:id="rId2"/>
    <p:sldId id="973" r:id="rId3"/>
    <p:sldId id="974" r:id="rId4"/>
    <p:sldId id="975" r:id="rId5"/>
    <p:sldId id="976" r:id="rId6"/>
    <p:sldId id="899" r:id="rId7"/>
    <p:sldId id="952" r:id="rId8"/>
    <p:sldId id="969" r:id="rId9"/>
    <p:sldId id="903" r:id="rId10"/>
    <p:sldId id="883" r:id="rId11"/>
    <p:sldId id="904" r:id="rId12"/>
    <p:sldId id="906" r:id="rId13"/>
    <p:sldId id="905" r:id="rId14"/>
    <p:sldId id="929" r:id="rId15"/>
    <p:sldId id="911" r:id="rId16"/>
    <p:sldId id="907" r:id="rId17"/>
    <p:sldId id="932" r:id="rId18"/>
    <p:sldId id="934" r:id="rId19"/>
    <p:sldId id="936" r:id="rId20"/>
    <p:sldId id="937" r:id="rId21"/>
    <p:sldId id="938" r:id="rId22"/>
    <p:sldId id="939" r:id="rId23"/>
    <p:sldId id="947" r:id="rId24"/>
    <p:sldId id="961" r:id="rId25"/>
    <p:sldId id="949" r:id="rId26"/>
    <p:sldId id="940" r:id="rId27"/>
    <p:sldId id="942" r:id="rId28"/>
    <p:sldId id="959" r:id="rId29"/>
    <p:sldId id="967" r:id="rId30"/>
    <p:sldId id="943" r:id="rId31"/>
    <p:sldId id="944" r:id="rId32"/>
    <p:sldId id="958" r:id="rId33"/>
    <p:sldId id="970" r:id="rId34"/>
    <p:sldId id="946" r:id="rId35"/>
    <p:sldId id="945" r:id="rId36"/>
    <p:sldId id="931" r:id="rId37"/>
    <p:sldId id="963" r:id="rId38"/>
    <p:sldId id="954" r:id="rId39"/>
    <p:sldId id="977" r:id="rId40"/>
    <p:sldId id="979" r:id="rId41"/>
    <p:sldId id="982" r:id="rId42"/>
    <p:sldId id="983" r:id="rId43"/>
    <p:sldId id="985" r:id="rId44"/>
    <p:sldId id="987" r:id="rId45"/>
    <p:sldId id="988" r:id="rId46"/>
    <p:sldId id="989" r:id="rId47"/>
    <p:sldId id="991" r:id="rId48"/>
    <p:sldId id="992" r:id="rId49"/>
    <p:sldId id="993" r:id="rId50"/>
    <p:sldId id="994" r:id="rId51"/>
    <p:sldId id="1108" r:id="rId52"/>
    <p:sldId id="1109" r:id="rId53"/>
    <p:sldId id="1110" r:id="rId54"/>
    <p:sldId id="1112" r:id="rId55"/>
    <p:sldId id="1113" r:id="rId56"/>
    <p:sldId id="1114" r:id="rId57"/>
    <p:sldId id="1123" r:id="rId58"/>
    <p:sldId id="1115" r:id="rId59"/>
    <p:sldId id="1116" r:id="rId60"/>
    <p:sldId id="1117" r:id="rId61"/>
    <p:sldId id="1118" r:id="rId62"/>
    <p:sldId id="1122" r:id="rId63"/>
    <p:sldId id="1120" r:id="rId64"/>
    <p:sldId id="1121" r:id="rId65"/>
    <p:sldId id="995" r:id="rId66"/>
    <p:sldId id="996" r:id="rId67"/>
    <p:sldId id="997" r:id="rId68"/>
    <p:sldId id="998" r:id="rId69"/>
    <p:sldId id="999" r:id="rId70"/>
    <p:sldId id="1000" r:id="rId71"/>
    <p:sldId id="1001" r:id="rId72"/>
    <p:sldId id="1002" r:id="rId73"/>
    <p:sldId id="1003" r:id="rId74"/>
    <p:sldId id="1004" r:id="rId75"/>
    <p:sldId id="1005" r:id="rId76"/>
    <p:sldId id="1006" r:id="rId77"/>
    <p:sldId id="1007" r:id="rId78"/>
    <p:sldId id="1008" r:id="rId79"/>
    <p:sldId id="1009" r:id="rId80"/>
    <p:sldId id="1010" r:id="rId81"/>
    <p:sldId id="1011" r:id="rId82"/>
    <p:sldId id="1012" r:id="rId83"/>
    <p:sldId id="1013" r:id="rId84"/>
    <p:sldId id="1014" r:id="rId85"/>
    <p:sldId id="1033" r:id="rId86"/>
    <p:sldId id="1035" r:id="rId87"/>
    <p:sldId id="1036" r:id="rId88"/>
    <p:sldId id="1037" r:id="rId89"/>
    <p:sldId id="1039" r:id="rId90"/>
    <p:sldId id="1041" r:id="rId91"/>
    <p:sldId id="1042" r:id="rId92"/>
    <p:sldId id="1043" r:id="rId93"/>
    <p:sldId id="1044" r:id="rId94"/>
    <p:sldId id="1048" r:id="rId95"/>
    <p:sldId id="1049" r:id="rId96"/>
    <p:sldId id="1050" r:id="rId97"/>
    <p:sldId id="1052" r:id="rId98"/>
    <p:sldId id="1053" r:id="rId99"/>
    <p:sldId id="1054" r:id="rId100"/>
    <p:sldId id="1055" r:id="rId101"/>
    <p:sldId id="1125" r:id="rId102"/>
    <p:sldId id="1056" r:id="rId103"/>
    <p:sldId id="1134" r:id="rId104"/>
    <p:sldId id="1135" r:id="rId105"/>
    <p:sldId id="1136" r:id="rId106"/>
    <p:sldId id="1137" r:id="rId107"/>
    <p:sldId id="1138" r:id="rId108"/>
    <p:sldId id="1139" r:id="rId109"/>
    <p:sldId id="1070" r:id="rId110"/>
    <p:sldId id="1067" r:id="rId111"/>
    <p:sldId id="1071" r:id="rId112"/>
    <p:sldId id="1072" r:id="rId113"/>
    <p:sldId id="1073" r:id="rId114"/>
    <p:sldId id="1075" r:id="rId115"/>
    <p:sldId id="1076" r:id="rId116"/>
    <p:sldId id="1077" r:id="rId117"/>
    <p:sldId id="1078" r:id="rId118"/>
    <p:sldId id="1079" r:id="rId119"/>
    <p:sldId id="1080" r:id="rId120"/>
    <p:sldId id="1081" r:id="rId121"/>
    <p:sldId id="1083" r:id="rId122"/>
    <p:sldId id="1084" r:id="rId123"/>
    <p:sldId id="1085" r:id="rId124"/>
    <p:sldId id="1087" r:id="rId125"/>
    <p:sldId id="1088" r:id="rId126"/>
    <p:sldId id="1089" r:id="rId127"/>
    <p:sldId id="1090" r:id="rId128"/>
    <p:sldId id="1091" r:id="rId129"/>
    <p:sldId id="1092" r:id="rId130"/>
    <p:sldId id="1093" r:id="rId131"/>
    <p:sldId id="1095" r:id="rId132"/>
    <p:sldId id="1098" r:id="rId133"/>
    <p:sldId id="1100" r:id="rId134"/>
    <p:sldId id="1104" r:id="rId135"/>
    <p:sldId id="1105" r:id="rId136"/>
    <p:sldId id="1127" r:id="rId137"/>
    <p:sldId id="1128" r:id="rId138"/>
    <p:sldId id="1133" r:id="rId139"/>
    <p:sldId id="1132" r:id="rId140"/>
    <p:sldId id="1129" r:id="rId141"/>
    <p:sldId id="1131" r:id="rId142"/>
    <p:sldId id="1140" r:id="rId143"/>
    <p:sldId id="1130" r:id="rId144"/>
    <p:sldId id="1107" r:id="rId145"/>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CA0"/>
    <a:srgbClr val="98BBE6"/>
    <a:srgbClr val="E6B1C7"/>
    <a:srgbClr val="99CCFF"/>
    <a:srgbClr val="C00000"/>
    <a:srgbClr val="FF0000"/>
    <a:srgbClr val="339966"/>
    <a:srgbClr val="00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27" autoAdjust="0"/>
    <p:restoredTop sz="90216" autoAdjust="0"/>
  </p:normalViewPr>
  <p:slideViewPr>
    <p:cSldViewPr>
      <p:cViewPr>
        <p:scale>
          <a:sx n="75" d="100"/>
          <a:sy n="75" d="100"/>
        </p:scale>
        <p:origin x="-174" y="-174"/>
      </p:cViewPr>
      <p:guideLst>
        <p:guide orient="horz" pos="2160"/>
        <p:guide pos="2880"/>
      </p:guideLst>
    </p:cSldViewPr>
  </p:slideViewPr>
  <p:outlineViewPr>
    <p:cViewPr>
      <p:scale>
        <a:sx n="33" d="100"/>
        <a:sy n="33" d="100"/>
      </p:scale>
      <p:origin x="0" y="40956"/>
    </p:cViewPr>
  </p:outlineViewPr>
  <p:notesTextViewPr>
    <p:cViewPr>
      <p:scale>
        <a:sx n="75" d="100"/>
        <a:sy n="75" d="100"/>
      </p:scale>
      <p:origin x="0" y="0"/>
    </p:cViewPr>
  </p:notesTextViewPr>
  <p:sorterViewPr>
    <p:cViewPr>
      <p:scale>
        <a:sx n="50" d="100"/>
        <a:sy n="50" d="100"/>
      </p:scale>
      <p:origin x="0" y="0"/>
    </p:cViewPr>
  </p:sorterViewPr>
  <p:notesViewPr>
    <p:cSldViewPr>
      <p:cViewPr varScale="1">
        <p:scale>
          <a:sx n="36" d="100"/>
          <a:sy n="36" d="100"/>
        </p:scale>
        <p:origin x="-2154" y="-78"/>
      </p:cViewPr>
      <p:guideLst>
        <p:guide orient="horz" pos="2212"/>
        <p:guide pos="29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D1F3F-6905-406E-8851-ADBE971CC1B7}" type="doc">
      <dgm:prSet loTypeId="urn:microsoft.com/office/officeart/2005/8/layout/hList6" loCatId="list" qsTypeId="urn:microsoft.com/office/officeart/2005/8/quickstyle/simple1" qsCatId="simple" csTypeId="urn:microsoft.com/office/officeart/2005/8/colors/accent4_5" csCatId="accent4" phldr="1"/>
      <dgm:spPr/>
      <dgm:t>
        <a:bodyPr/>
        <a:lstStyle/>
        <a:p>
          <a:endParaRPr lang="en-US"/>
        </a:p>
      </dgm:t>
    </dgm:pt>
    <dgm:pt modelId="{2E5C0489-D54A-4A50-AC34-F92F839C8C86}">
      <dgm:prSet phldrT="[Text]"/>
      <dgm:spPr/>
      <dgm:t>
        <a:bodyPr/>
        <a:lstStyle/>
        <a:p>
          <a:r>
            <a:rPr lang="en-US" dirty="0" smtClean="0"/>
            <a:t>Market</a:t>
          </a:r>
          <a:endParaRPr lang="en-US" dirty="0"/>
        </a:p>
      </dgm:t>
    </dgm:pt>
    <dgm:pt modelId="{D56DD37E-5517-411B-B9CC-36AC96EDF732}" type="parTrans" cxnId="{57EEA5D5-81E7-4F83-9EC9-6CCAE53B4916}">
      <dgm:prSet/>
      <dgm:spPr/>
      <dgm:t>
        <a:bodyPr/>
        <a:lstStyle/>
        <a:p>
          <a:endParaRPr lang="en-US"/>
        </a:p>
      </dgm:t>
    </dgm:pt>
    <dgm:pt modelId="{D69B0D3B-EA78-424F-A2D8-85C9E2B4D248}" type="sibTrans" cxnId="{57EEA5D5-81E7-4F83-9EC9-6CCAE53B4916}">
      <dgm:prSet/>
      <dgm:spPr/>
      <dgm:t>
        <a:bodyPr/>
        <a:lstStyle/>
        <a:p>
          <a:endParaRPr lang="en-US"/>
        </a:p>
      </dgm:t>
    </dgm:pt>
    <dgm:pt modelId="{0D4E3A1D-23D3-4260-A8D9-A916E525B033}">
      <dgm:prSet phldrT="[Text]"/>
      <dgm:spPr/>
      <dgm:t>
        <a:bodyPr/>
        <a:lstStyle/>
        <a:p>
          <a:r>
            <a:rPr lang="en-US" dirty="0" smtClean="0"/>
            <a:t>Customer</a:t>
          </a:r>
          <a:endParaRPr lang="en-US" dirty="0"/>
        </a:p>
      </dgm:t>
    </dgm:pt>
    <dgm:pt modelId="{7CDE37FA-E139-44AB-9F75-561CFAFAA4B1}" type="parTrans" cxnId="{3986D1B3-932A-4B1F-8E93-0D9C74E762B9}">
      <dgm:prSet/>
      <dgm:spPr/>
      <dgm:t>
        <a:bodyPr/>
        <a:lstStyle/>
        <a:p>
          <a:endParaRPr lang="en-US"/>
        </a:p>
      </dgm:t>
    </dgm:pt>
    <dgm:pt modelId="{0F471B1D-7AA8-45FE-8167-234B3077E036}" type="sibTrans" cxnId="{3986D1B3-932A-4B1F-8E93-0D9C74E762B9}">
      <dgm:prSet/>
      <dgm:spPr/>
      <dgm:t>
        <a:bodyPr/>
        <a:lstStyle/>
        <a:p>
          <a:endParaRPr lang="en-US"/>
        </a:p>
      </dgm:t>
    </dgm:pt>
    <dgm:pt modelId="{95E7516D-92DB-4067-810E-390A1FBC598E}">
      <dgm:prSet phldrT="[Text]"/>
      <dgm:spPr/>
      <dgm:t>
        <a:bodyPr/>
        <a:lstStyle/>
        <a:p>
          <a:r>
            <a:rPr lang="en-US" dirty="0" smtClean="0"/>
            <a:t>Sales</a:t>
          </a:r>
          <a:endParaRPr lang="en-US" dirty="0"/>
        </a:p>
      </dgm:t>
    </dgm:pt>
    <dgm:pt modelId="{2211E280-D461-47A2-A609-EE1E24A3B192}" type="parTrans" cxnId="{CD8AF1B7-3318-4729-8ED5-876A99747806}">
      <dgm:prSet/>
      <dgm:spPr/>
      <dgm:t>
        <a:bodyPr/>
        <a:lstStyle/>
        <a:p>
          <a:endParaRPr lang="en-US"/>
        </a:p>
      </dgm:t>
    </dgm:pt>
    <dgm:pt modelId="{A090DAE1-2564-41B8-80EC-8C3D61A28ED8}" type="sibTrans" cxnId="{CD8AF1B7-3318-4729-8ED5-876A99747806}">
      <dgm:prSet/>
      <dgm:spPr/>
      <dgm:t>
        <a:bodyPr/>
        <a:lstStyle/>
        <a:p>
          <a:endParaRPr lang="en-US"/>
        </a:p>
      </dgm:t>
    </dgm:pt>
    <dgm:pt modelId="{CDA1CB5D-A8CF-4897-9145-8EE65D341C22}">
      <dgm:prSet phldrT="[Text]"/>
      <dgm:spPr/>
      <dgm:t>
        <a:bodyPr/>
        <a:lstStyle/>
        <a:p>
          <a:r>
            <a:rPr lang="en-US" dirty="0" smtClean="0"/>
            <a:t>R&amp;D Process </a:t>
          </a:r>
          <a:endParaRPr lang="en-US" dirty="0"/>
        </a:p>
      </dgm:t>
    </dgm:pt>
    <dgm:pt modelId="{96665703-71CB-40CE-85D3-D605CF8586B1}" type="parTrans" cxnId="{A689E94E-C394-425F-80B8-85EC283606D4}">
      <dgm:prSet/>
      <dgm:spPr/>
      <dgm:t>
        <a:bodyPr/>
        <a:lstStyle/>
        <a:p>
          <a:endParaRPr lang="en-US"/>
        </a:p>
      </dgm:t>
    </dgm:pt>
    <dgm:pt modelId="{6B81E2C8-FF40-4A6B-9778-EA5CAA3633F3}" type="sibTrans" cxnId="{A689E94E-C394-425F-80B8-85EC283606D4}">
      <dgm:prSet/>
      <dgm:spPr/>
      <dgm:t>
        <a:bodyPr/>
        <a:lstStyle/>
        <a:p>
          <a:endParaRPr lang="en-US"/>
        </a:p>
      </dgm:t>
    </dgm:pt>
    <dgm:pt modelId="{F9749CE1-9D9B-47AE-BD80-C3F2B282A52B}">
      <dgm:prSet phldrT="[Text]"/>
      <dgm:spPr/>
      <dgm:t>
        <a:bodyPr/>
        <a:lstStyle/>
        <a:p>
          <a:r>
            <a:rPr lang="en-US" dirty="0" smtClean="0"/>
            <a:t>Release </a:t>
          </a:r>
          <a:endParaRPr lang="en-US" dirty="0"/>
        </a:p>
      </dgm:t>
    </dgm:pt>
    <dgm:pt modelId="{D066C3C8-B6A3-4B7B-89B9-571BDC315D5A}" type="parTrans" cxnId="{CDC6F31E-1F45-43E5-B346-BD5EAFE48959}">
      <dgm:prSet/>
      <dgm:spPr/>
      <dgm:t>
        <a:bodyPr/>
        <a:lstStyle/>
        <a:p>
          <a:endParaRPr lang="en-US"/>
        </a:p>
      </dgm:t>
    </dgm:pt>
    <dgm:pt modelId="{AAD5FDD4-7032-4F47-90E0-20DE3D725571}" type="sibTrans" cxnId="{CDC6F31E-1F45-43E5-B346-BD5EAFE48959}">
      <dgm:prSet/>
      <dgm:spPr/>
      <dgm:t>
        <a:bodyPr/>
        <a:lstStyle/>
        <a:p>
          <a:endParaRPr lang="en-US"/>
        </a:p>
      </dgm:t>
    </dgm:pt>
    <dgm:pt modelId="{E52FC1C9-8448-4072-98E4-08C9E2F170CA}">
      <dgm:prSet phldrT="[Text]"/>
      <dgm:spPr/>
      <dgm:t>
        <a:bodyPr/>
        <a:lstStyle/>
        <a:p>
          <a:r>
            <a:rPr lang="en-US" dirty="0" smtClean="0"/>
            <a:t>Adoption</a:t>
          </a:r>
          <a:endParaRPr lang="en-US" dirty="0"/>
        </a:p>
      </dgm:t>
    </dgm:pt>
    <dgm:pt modelId="{B1E21C2A-E8A4-408D-8D0F-739C8F81420D}" type="parTrans" cxnId="{06CA0B37-47E8-4985-90BA-F3B6987F2F62}">
      <dgm:prSet/>
      <dgm:spPr/>
      <dgm:t>
        <a:bodyPr/>
        <a:lstStyle/>
        <a:p>
          <a:endParaRPr lang="en-US"/>
        </a:p>
      </dgm:t>
    </dgm:pt>
    <dgm:pt modelId="{E5A3013A-A61B-4844-8EDD-B24867EF6739}" type="sibTrans" cxnId="{06CA0B37-47E8-4985-90BA-F3B6987F2F62}">
      <dgm:prSet/>
      <dgm:spPr/>
      <dgm:t>
        <a:bodyPr/>
        <a:lstStyle/>
        <a:p>
          <a:endParaRPr lang="en-US"/>
        </a:p>
      </dgm:t>
    </dgm:pt>
    <dgm:pt modelId="{63D853EC-D455-4608-8DA1-42E43C24E7D4}">
      <dgm:prSet phldrT="[Text]"/>
      <dgm:spPr/>
      <dgm:t>
        <a:bodyPr/>
        <a:lstStyle/>
        <a:p>
          <a:r>
            <a:rPr lang="en-US" dirty="0" smtClean="0"/>
            <a:t>Maintenance</a:t>
          </a:r>
          <a:endParaRPr lang="en-US" dirty="0"/>
        </a:p>
      </dgm:t>
    </dgm:pt>
    <dgm:pt modelId="{4E271479-8502-4C77-9EA7-59E967D6E62F}" type="parTrans" cxnId="{00E45C59-1586-401C-9E44-D8B2E1814BBD}">
      <dgm:prSet/>
      <dgm:spPr/>
      <dgm:t>
        <a:bodyPr/>
        <a:lstStyle/>
        <a:p>
          <a:endParaRPr lang="en-US"/>
        </a:p>
      </dgm:t>
    </dgm:pt>
    <dgm:pt modelId="{DF3F1C8A-E705-47D6-9840-1527B2E308E3}" type="sibTrans" cxnId="{00E45C59-1586-401C-9E44-D8B2E1814BBD}">
      <dgm:prSet/>
      <dgm:spPr/>
      <dgm:t>
        <a:bodyPr/>
        <a:lstStyle/>
        <a:p>
          <a:endParaRPr lang="en-US"/>
        </a:p>
      </dgm:t>
    </dgm:pt>
    <dgm:pt modelId="{84D283EE-897B-447B-AF4D-DA4C7E975589}">
      <dgm:prSet phldrT="[Text]"/>
      <dgm:spPr/>
      <dgm:t>
        <a:bodyPr/>
        <a:lstStyle/>
        <a:p>
          <a:r>
            <a:rPr lang="en-US" dirty="0" smtClean="0"/>
            <a:t>Supply Chain</a:t>
          </a:r>
          <a:endParaRPr lang="en-US" dirty="0"/>
        </a:p>
      </dgm:t>
    </dgm:pt>
    <dgm:pt modelId="{4B6230A8-B2D7-40C7-A893-17169C0E781E}" type="parTrans" cxnId="{197B8739-C5CF-4893-88B2-146F323378CF}">
      <dgm:prSet/>
      <dgm:spPr/>
      <dgm:t>
        <a:bodyPr/>
        <a:lstStyle/>
        <a:p>
          <a:endParaRPr lang="en-US"/>
        </a:p>
      </dgm:t>
    </dgm:pt>
    <dgm:pt modelId="{803C9940-6608-45F5-894D-2986F4E0DC80}" type="sibTrans" cxnId="{197B8739-C5CF-4893-88B2-146F323378CF}">
      <dgm:prSet/>
      <dgm:spPr/>
      <dgm:t>
        <a:bodyPr/>
        <a:lstStyle/>
        <a:p>
          <a:endParaRPr lang="en-US"/>
        </a:p>
      </dgm:t>
    </dgm:pt>
    <dgm:pt modelId="{1B412A41-5846-495F-AC7F-F0F15C629486}">
      <dgm:prSet phldrT="[Text]"/>
      <dgm:spPr/>
      <dgm:t>
        <a:bodyPr/>
        <a:lstStyle/>
        <a:p>
          <a:r>
            <a:rPr lang="en-US" dirty="0" smtClean="0"/>
            <a:t>Marketing</a:t>
          </a:r>
          <a:endParaRPr lang="en-US" dirty="0"/>
        </a:p>
      </dgm:t>
    </dgm:pt>
    <dgm:pt modelId="{EAAB78BA-5026-4158-9CD9-DE36A85E0779}" type="parTrans" cxnId="{0F43BEE7-A750-4210-97B4-27332120780D}">
      <dgm:prSet/>
      <dgm:spPr/>
      <dgm:t>
        <a:bodyPr/>
        <a:lstStyle/>
        <a:p>
          <a:endParaRPr lang="en-US"/>
        </a:p>
      </dgm:t>
    </dgm:pt>
    <dgm:pt modelId="{31F00D6D-A753-41FF-8E6A-2FF71A17AE50}" type="sibTrans" cxnId="{0F43BEE7-A750-4210-97B4-27332120780D}">
      <dgm:prSet/>
      <dgm:spPr/>
      <dgm:t>
        <a:bodyPr/>
        <a:lstStyle/>
        <a:p>
          <a:endParaRPr lang="en-US"/>
        </a:p>
      </dgm:t>
    </dgm:pt>
    <dgm:pt modelId="{FF0F7E18-6168-41C5-828C-0DFCD5B0B0EA}">
      <dgm:prSet phldrT="[Text]"/>
      <dgm:spPr/>
      <dgm:t>
        <a:bodyPr/>
        <a:lstStyle/>
        <a:p>
          <a:r>
            <a:rPr lang="en-US" dirty="0" smtClean="0"/>
            <a:t>Training, Education</a:t>
          </a:r>
          <a:endParaRPr lang="en-US" dirty="0"/>
        </a:p>
      </dgm:t>
    </dgm:pt>
    <dgm:pt modelId="{E5A5565B-91A0-494D-85D4-A0ADAA7AE942}" type="parTrans" cxnId="{796520F4-DCEF-4DE1-BFAF-43A5DAB22D7A}">
      <dgm:prSet/>
      <dgm:spPr/>
      <dgm:t>
        <a:bodyPr/>
        <a:lstStyle/>
        <a:p>
          <a:endParaRPr lang="en-US"/>
        </a:p>
      </dgm:t>
    </dgm:pt>
    <dgm:pt modelId="{0B86BA5A-7202-43AE-B849-D950AF087384}" type="sibTrans" cxnId="{796520F4-DCEF-4DE1-BFAF-43A5DAB22D7A}">
      <dgm:prSet/>
      <dgm:spPr/>
      <dgm:t>
        <a:bodyPr/>
        <a:lstStyle/>
        <a:p>
          <a:endParaRPr lang="en-US"/>
        </a:p>
      </dgm:t>
    </dgm:pt>
    <dgm:pt modelId="{FE625FD3-1C7E-4531-9A6C-924D25B6EC58}">
      <dgm:prSet phldrT="[Text]"/>
      <dgm:spPr/>
      <dgm:t>
        <a:bodyPr/>
        <a:lstStyle/>
        <a:p>
          <a:r>
            <a:rPr lang="en-US" dirty="0" smtClean="0"/>
            <a:t>Finance</a:t>
          </a:r>
          <a:endParaRPr lang="en-US" dirty="0"/>
        </a:p>
      </dgm:t>
    </dgm:pt>
    <dgm:pt modelId="{F45CC6FF-1DDB-4F13-B726-55F1A0145422}" type="parTrans" cxnId="{C7ECBA24-9F18-4CAC-8ED9-EC3FA3411AA9}">
      <dgm:prSet/>
      <dgm:spPr/>
      <dgm:t>
        <a:bodyPr/>
        <a:lstStyle/>
        <a:p>
          <a:endParaRPr lang="en-US"/>
        </a:p>
      </dgm:t>
    </dgm:pt>
    <dgm:pt modelId="{8429101D-C07A-4D70-9AF9-7D7B052ABD6C}" type="sibTrans" cxnId="{C7ECBA24-9F18-4CAC-8ED9-EC3FA3411AA9}">
      <dgm:prSet/>
      <dgm:spPr/>
      <dgm:t>
        <a:bodyPr/>
        <a:lstStyle/>
        <a:p>
          <a:endParaRPr lang="en-US"/>
        </a:p>
      </dgm:t>
    </dgm:pt>
    <dgm:pt modelId="{C6A516FA-7C62-45D2-8CF4-998F0E27FF86}">
      <dgm:prSet phldrT="[Text]"/>
      <dgm:spPr/>
      <dgm:t>
        <a:bodyPr/>
        <a:lstStyle/>
        <a:p>
          <a:r>
            <a:rPr lang="en-US" dirty="0" smtClean="0"/>
            <a:t>Sustaining</a:t>
          </a:r>
          <a:endParaRPr lang="en-US" dirty="0"/>
        </a:p>
      </dgm:t>
    </dgm:pt>
    <dgm:pt modelId="{C7525DAA-5933-4212-81A6-535653E84D47}" type="parTrans" cxnId="{3B72EDE0-76BD-4927-B020-81D64216136D}">
      <dgm:prSet/>
      <dgm:spPr/>
      <dgm:t>
        <a:bodyPr/>
        <a:lstStyle/>
        <a:p>
          <a:endParaRPr lang="en-US"/>
        </a:p>
      </dgm:t>
    </dgm:pt>
    <dgm:pt modelId="{2B5841D1-6301-4CB2-8B35-53AE836CFE4B}" type="sibTrans" cxnId="{3B72EDE0-76BD-4927-B020-81D64216136D}">
      <dgm:prSet/>
      <dgm:spPr/>
      <dgm:t>
        <a:bodyPr/>
        <a:lstStyle/>
        <a:p>
          <a:endParaRPr lang="en-US"/>
        </a:p>
      </dgm:t>
    </dgm:pt>
    <dgm:pt modelId="{A94BA833-02C9-4AC2-BD9D-8EFBD1C526A9}" type="pres">
      <dgm:prSet presAssocID="{596D1F3F-6905-406E-8851-ADBE971CC1B7}" presName="Name0" presStyleCnt="0">
        <dgm:presLayoutVars>
          <dgm:dir/>
          <dgm:resizeHandles val="exact"/>
        </dgm:presLayoutVars>
      </dgm:prSet>
      <dgm:spPr/>
      <dgm:t>
        <a:bodyPr/>
        <a:lstStyle/>
        <a:p>
          <a:endParaRPr lang="en-US"/>
        </a:p>
      </dgm:t>
    </dgm:pt>
    <dgm:pt modelId="{773E67CD-6699-4E74-954E-B3414AB04A80}" type="pres">
      <dgm:prSet presAssocID="{2E5C0489-D54A-4A50-AC34-F92F839C8C86}" presName="node" presStyleLbl="node1" presStyleIdx="0" presStyleCnt="5">
        <dgm:presLayoutVars>
          <dgm:bulletEnabled val="1"/>
        </dgm:presLayoutVars>
      </dgm:prSet>
      <dgm:spPr/>
      <dgm:t>
        <a:bodyPr/>
        <a:lstStyle/>
        <a:p>
          <a:endParaRPr lang="en-US"/>
        </a:p>
      </dgm:t>
    </dgm:pt>
    <dgm:pt modelId="{66862474-DABA-4A96-B371-232EB23C73FA}" type="pres">
      <dgm:prSet presAssocID="{D69B0D3B-EA78-424F-A2D8-85C9E2B4D248}" presName="sibTrans" presStyleCnt="0"/>
      <dgm:spPr/>
    </dgm:pt>
    <dgm:pt modelId="{2659EEC9-D288-4356-BA44-12AF35E7B839}" type="pres">
      <dgm:prSet presAssocID="{CDA1CB5D-A8CF-4897-9145-8EE65D341C22}" presName="node" presStyleLbl="node1" presStyleIdx="1" presStyleCnt="5">
        <dgm:presLayoutVars>
          <dgm:bulletEnabled val="1"/>
        </dgm:presLayoutVars>
      </dgm:prSet>
      <dgm:spPr/>
      <dgm:t>
        <a:bodyPr/>
        <a:lstStyle/>
        <a:p>
          <a:endParaRPr lang="en-US"/>
        </a:p>
      </dgm:t>
    </dgm:pt>
    <dgm:pt modelId="{C7DFBAA6-11FE-4108-AF6B-B641C5B5395B}" type="pres">
      <dgm:prSet presAssocID="{6B81E2C8-FF40-4A6B-9778-EA5CAA3633F3}" presName="sibTrans" presStyleCnt="0"/>
      <dgm:spPr/>
    </dgm:pt>
    <dgm:pt modelId="{6F94EB9A-307C-48C7-ACA5-75A4020FBAB1}" type="pres">
      <dgm:prSet presAssocID="{F9749CE1-9D9B-47AE-BD80-C3F2B282A52B}" presName="node" presStyleLbl="node1" presStyleIdx="2" presStyleCnt="5">
        <dgm:presLayoutVars>
          <dgm:bulletEnabled val="1"/>
        </dgm:presLayoutVars>
      </dgm:prSet>
      <dgm:spPr/>
      <dgm:t>
        <a:bodyPr/>
        <a:lstStyle/>
        <a:p>
          <a:endParaRPr lang="en-US"/>
        </a:p>
      </dgm:t>
    </dgm:pt>
    <dgm:pt modelId="{3E383535-8AD1-4288-9110-7B84291BF5A6}" type="pres">
      <dgm:prSet presAssocID="{AAD5FDD4-7032-4F47-90E0-20DE3D725571}" presName="sibTrans" presStyleCnt="0"/>
      <dgm:spPr/>
    </dgm:pt>
    <dgm:pt modelId="{6A050D98-0684-4B8F-9E70-62AC8E5E6909}" type="pres">
      <dgm:prSet presAssocID="{E52FC1C9-8448-4072-98E4-08C9E2F170CA}" presName="node" presStyleLbl="node1" presStyleIdx="3" presStyleCnt="5">
        <dgm:presLayoutVars>
          <dgm:bulletEnabled val="1"/>
        </dgm:presLayoutVars>
      </dgm:prSet>
      <dgm:spPr/>
      <dgm:t>
        <a:bodyPr/>
        <a:lstStyle/>
        <a:p>
          <a:endParaRPr lang="en-US"/>
        </a:p>
      </dgm:t>
    </dgm:pt>
    <dgm:pt modelId="{2C51AF1D-2C75-4516-BA42-205A101E2253}" type="pres">
      <dgm:prSet presAssocID="{E5A3013A-A61B-4844-8EDD-B24867EF6739}" presName="sibTrans" presStyleCnt="0"/>
      <dgm:spPr/>
    </dgm:pt>
    <dgm:pt modelId="{AE9DB6D5-2412-4C95-8F61-A5D19DEF4111}" type="pres">
      <dgm:prSet presAssocID="{63D853EC-D455-4608-8DA1-42E43C24E7D4}" presName="node" presStyleLbl="node1" presStyleIdx="4" presStyleCnt="5">
        <dgm:presLayoutVars>
          <dgm:bulletEnabled val="1"/>
        </dgm:presLayoutVars>
      </dgm:prSet>
      <dgm:spPr/>
      <dgm:t>
        <a:bodyPr/>
        <a:lstStyle/>
        <a:p>
          <a:endParaRPr lang="en-US"/>
        </a:p>
      </dgm:t>
    </dgm:pt>
  </dgm:ptLst>
  <dgm:cxnLst>
    <dgm:cxn modelId="{00E45C59-1586-401C-9E44-D8B2E1814BBD}" srcId="{596D1F3F-6905-406E-8851-ADBE971CC1B7}" destId="{63D853EC-D455-4608-8DA1-42E43C24E7D4}" srcOrd="4" destOrd="0" parTransId="{4E271479-8502-4C77-9EA7-59E967D6E62F}" sibTransId="{DF3F1C8A-E705-47D6-9840-1527B2E308E3}"/>
    <dgm:cxn modelId="{796520F4-DCEF-4DE1-BFAF-43A5DAB22D7A}" srcId="{E52FC1C9-8448-4072-98E4-08C9E2F170CA}" destId="{FF0F7E18-6168-41C5-828C-0DFCD5B0B0EA}" srcOrd="0" destOrd="0" parTransId="{E5A5565B-91A0-494D-85D4-A0ADAA7AE942}" sibTransId="{0B86BA5A-7202-43AE-B849-D950AF087384}"/>
    <dgm:cxn modelId="{C7ECBA24-9F18-4CAC-8ED9-EC3FA3411AA9}" srcId="{F9749CE1-9D9B-47AE-BD80-C3F2B282A52B}" destId="{FE625FD3-1C7E-4531-9A6C-924D25B6EC58}" srcOrd="2" destOrd="0" parTransId="{F45CC6FF-1DDB-4F13-B726-55F1A0145422}" sibTransId="{8429101D-C07A-4D70-9AF9-7D7B052ABD6C}"/>
    <dgm:cxn modelId="{57EEA5D5-81E7-4F83-9EC9-6CCAE53B4916}" srcId="{596D1F3F-6905-406E-8851-ADBE971CC1B7}" destId="{2E5C0489-D54A-4A50-AC34-F92F839C8C86}" srcOrd="0" destOrd="0" parTransId="{D56DD37E-5517-411B-B9CC-36AC96EDF732}" sibTransId="{D69B0D3B-EA78-424F-A2D8-85C9E2B4D248}"/>
    <dgm:cxn modelId="{4011A866-CECE-4DA6-B5E5-950016C93789}" type="presOf" srcId="{1B412A41-5846-495F-AC7F-F0F15C629486}" destId="{6F94EB9A-307C-48C7-ACA5-75A4020FBAB1}" srcOrd="0" destOrd="2" presId="urn:microsoft.com/office/officeart/2005/8/layout/hList6"/>
    <dgm:cxn modelId="{27FA4CCE-3A2D-43DA-BC59-E07FC8928B8D}" type="presOf" srcId="{2E5C0489-D54A-4A50-AC34-F92F839C8C86}" destId="{773E67CD-6699-4E74-954E-B3414AB04A80}" srcOrd="0" destOrd="0" presId="urn:microsoft.com/office/officeart/2005/8/layout/hList6"/>
    <dgm:cxn modelId="{3632BE40-70F4-4DE4-B320-FF1C6EC08DA7}" type="presOf" srcId="{596D1F3F-6905-406E-8851-ADBE971CC1B7}" destId="{A94BA833-02C9-4AC2-BD9D-8EFBD1C526A9}" srcOrd="0" destOrd="0" presId="urn:microsoft.com/office/officeart/2005/8/layout/hList6"/>
    <dgm:cxn modelId="{3986D1B3-932A-4B1F-8E93-0D9C74E762B9}" srcId="{2E5C0489-D54A-4A50-AC34-F92F839C8C86}" destId="{0D4E3A1D-23D3-4260-A8D9-A916E525B033}" srcOrd="0" destOrd="0" parTransId="{7CDE37FA-E139-44AB-9F75-561CFAFAA4B1}" sibTransId="{0F471B1D-7AA8-45FE-8167-234B3077E036}"/>
    <dgm:cxn modelId="{A0DD591D-0284-466C-A5B1-7413358D50EA}" type="presOf" srcId="{C6A516FA-7C62-45D2-8CF4-998F0E27FF86}" destId="{AE9DB6D5-2412-4C95-8F61-A5D19DEF4111}" srcOrd="0" destOrd="1" presId="urn:microsoft.com/office/officeart/2005/8/layout/hList6"/>
    <dgm:cxn modelId="{FA960A90-B42B-4CAB-B4E9-A13389CF1FAC}" type="presOf" srcId="{84D283EE-897B-447B-AF4D-DA4C7E975589}" destId="{6F94EB9A-307C-48C7-ACA5-75A4020FBAB1}" srcOrd="0" destOrd="1" presId="urn:microsoft.com/office/officeart/2005/8/layout/hList6"/>
    <dgm:cxn modelId="{75B745E6-D2EF-4CD3-A6F5-B91FC0B32D93}" type="presOf" srcId="{E52FC1C9-8448-4072-98E4-08C9E2F170CA}" destId="{6A050D98-0684-4B8F-9E70-62AC8E5E6909}" srcOrd="0" destOrd="0" presId="urn:microsoft.com/office/officeart/2005/8/layout/hList6"/>
    <dgm:cxn modelId="{06CA0B37-47E8-4985-90BA-F3B6987F2F62}" srcId="{596D1F3F-6905-406E-8851-ADBE971CC1B7}" destId="{E52FC1C9-8448-4072-98E4-08C9E2F170CA}" srcOrd="3" destOrd="0" parTransId="{B1E21C2A-E8A4-408D-8D0F-739C8F81420D}" sibTransId="{E5A3013A-A61B-4844-8EDD-B24867EF6739}"/>
    <dgm:cxn modelId="{985D00B4-29E8-49D8-B47A-CD318B0AF92E}" type="presOf" srcId="{95E7516D-92DB-4067-810E-390A1FBC598E}" destId="{773E67CD-6699-4E74-954E-B3414AB04A80}" srcOrd="0" destOrd="2" presId="urn:microsoft.com/office/officeart/2005/8/layout/hList6"/>
    <dgm:cxn modelId="{6A794792-A788-4571-926B-2AFDC06AB821}" type="presOf" srcId="{0D4E3A1D-23D3-4260-A8D9-A916E525B033}" destId="{773E67CD-6699-4E74-954E-B3414AB04A80}" srcOrd="0" destOrd="1" presId="urn:microsoft.com/office/officeart/2005/8/layout/hList6"/>
    <dgm:cxn modelId="{CDC6F31E-1F45-43E5-B346-BD5EAFE48959}" srcId="{596D1F3F-6905-406E-8851-ADBE971CC1B7}" destId="{F9749CE1-9D9B-47AE-BD80-C3F2B282A52B}" srcOrd="2" destOrd="0" parTransId="{D066C3C8-B6A3-4B7B-89B9-571BDC315D5A}" sibTransId="{AAD5FDD4-7032-4F47-90E0-20DE3D725571}"/>
    <dgm:cxn modelId="{6260F1E1-9001-4803-8EC7-83599686B9BD}" type="presOf" srcId="{F9749CE1-9D9B-47AE-BD80-C3F2B282A52B}" destId="{6F94EB9A-307C-48C7-ACA5-75A4020FBAB1}" srcOrd="0" destOrd="0" presId="urn:microsoft.com/office/officeart/2005/8/layout/hList6"/>
    <dgm:cxn modelId="{CD8AF1B7-3318-4729-8ED5-876A99747806}" srcId="{2E5C0489-D54A-4A50-AC34-F92F839C8C86}" destId="{95E7516D-92DB-4067-810E-390A1FBC598E}" srcOrd="1" destOrd="0" parTransId="{2211E280-D461-47A2-A609-EE1E24A3B192}" sibTransId="{A090DAE1-2564-41B8-80EC-8C3D61A28ED8}"/>
    <dgm:cxn modelId="{DA538042-7C9E-403C-B20C-AAE70400CD76}" type="presOf" srcId="{63D853EC-D455-4608-8DA1-42E43C24E7D4}" destId="{AE9DB6D5-2412-4C95-8F61-A5D19DEF4111}" srcOrd="0" destOrd="0" presId="urn:microsoft.com/office/officeart/2005/8/layout/hList6"/>
    <dgm:cxn modelId="{8396F268-54C3-418A-A8D3-7073E414E1C3}" type="presOf" srcId="{FE625FD3-1C7E-4531-9A6C-924D25B6EC58}" destId="{6F94EB9A-307C-48C7-ACA5-75A4020FBAB1}" srcOrd="0" destOrd="3" presId="urn:microsoft.com/office/officeart/2005/8/layout/hList6"/>
    <dgm:cxn modelId="{3B72EDE0-76BD-4927-B020-81D64216136D}" srcId="{63D853EC-D455-4608-8DA1-42E43C24E7D4}" destId="{C6A516FA-7C62-45D2-8CF4-998F0E27FF86}" srcOrd="0" destOrd="0" parTransId="{C7525DAA-5933-4212-81A6-535653E84D47}" sibTransId="{2B5841D1-6301-4CB2-8B35-53AE836CFE4B}"/>
    <dgm:cxn modelId="{A689E94E-C394-425F-80B8-85EC283606D4}" srcId="{596D1F3F-6905-406E-8851-ADBE971CC1B7}" destId="{CDA1CB5D-A8CF-4897-9145-8EE65D341C22}" srcOrd="1" destOrd="0" parTransId="{96665703-71CB-40CE-85D3-D605CF8586B1}" sibTransId="{6B81E2C8-FF40-4A6B-9778-EA5CAA3633F3}"/>
    <dgm:cxn modelId="{944A1FA9-10DE-49F3-961E-854300AA338A}" type="presOf" srcId="{FF0F7E18-6168-41C5-828C-0DFCD5B0B0EA}" destId="{6A050D98-0684-4B8F-9E70-62AC8E5E6909}" srcOrd="0" destOrd="1" presId="urn:microsoft.com/office/officeart/2005/8/layout/hList6"/>
    <dgm:cxn modelId="{197B8739-C5CF-4893-88B2-146F323378CF}" srcId="{F9749CE1-9D9B-47AE-BD80-C3F2B282A52B}" destId="{84D283EE-897B-447B-AF4D-DA4C7E975589}" srcOrd="0" destOrd="0" parTransId="{4B6230A8-B2D7-40C7-A893-17169C0E781E}" sibTransId="{803C9940-6608-45F5-894D-2986F4E0DC80}"/>
    <dgm:cxn modelId="{A2D261D7-6404-4DB0-A242-2B6E28AC6276}" type="presOf" srcId="{CDA1CB5D-A8CF-4897-9145-8EE65D341C22}" destId="{2659EEC9-D288-4356-BA44-12AF35E7B839}" srcOrd="0" destOrd="0" presId="urn:microsoft.com/office/officeart/2005/8/layout/hList6"/>
    <dgm:cxn modelId="{0F43BEE7-A750-4210-97B4-27332120780D}" srcId="{F9749CE1-9D9B-47AE-BD80-C3F2B282A52B}" destId="{1B412A41-5846-495F-AC7F-F0F15C629486}" srcOrd="1" destOrd="0" parTransId="{EAAB78BA-5026-4158-9CD9-DE36A85E0779}" sibTransId="{31F00D6D-A753-41FF-8E6A-2FF71A17AE50}"/>
    <dgm:cxn modelId="{8EF6FC7E-B3E7-4218-8B67-3E9F952B5ECD}" type="presParOf" srcId="{A94BA833-02C9-4AC2-BD9D-8EFBD1C526A9}" destId="{773E67CD-6699-4E74-954E-B3414AB04A80}" srcOrd="0" destOrd="0" presId="urn:microsoft.com/office/officeart/2005/8/layout/hList6"/>
    <dgm:cxn modelId="{B631D0B7-0125-405B-B6B2-0175CCB894EF}" type="presParOf" srcId="{A94BA833-02C9-4AC2-BD9D-8EFBD1C526A9}" destId="{66862474-DABA-4A96-B371-232EB23C73FA}" srcOrd="1" destOrd="0" presId="urn:microsoft.com/office/officeart/2005/8/layout/hList6"/>
    <dgm:cxn modelId="{0E4B315A-9494-42D7-8DD9-6630A9D50D8D}" type="presParOf" srcId="{A94BA833-02C9-4AC2-BD9D-8EFBD1C526A9}" destId="{2659EEC9-D288-4356-BA44-12AF35E7B839}" srcOrd="2" destOrd="0" presId="urn:microsoft.com/office/officeart/2005/8/layout/hList6"/>
    <dgm:cxn modelId="{30B4348B-F62C-4599-B016-923C400ED30B}" type="presParOf" srcId="{A94BA833-02C9-4AC2-BD9D-8EFBD1C526A9}" destId="{C7DFBAA6-11FE-4108-AF6B-B641C5B5395B}" srcOrd="3" destOrd="0" presId="urn:microsoft.com/office/officeart/2005/8/layout/hList6"/>
    <dgm:cxn modelId="{CCE84032-4A9D-4624-ACCF-858A90DDBCC5}" type="presParOf" srcId="{A94BA833-02C9-4AC2-BD9D-8EFBD1C526A9}" destId="{6F94EB9A-307C-48C7-ACA5-75A4020FBAB1}" srcOrd="4" destOrd="0" presId="urn:microsoft.com/office/officeart/2005/8/layout/hList6"/>
    <dgm:cxn modelId="{2DCF7CCD-7AB3-499D-A0AE-67B5B95129E8}" type="presParOf" srcId="{A94BA833-02C9-4AC2-BD9D-8EFBD1C526A9}" destId="{3E383535-8AD1-4288-9110-7B84291BF5A6}" srcOrd="5" destOrd="0" presId="urn:microsoft.com/office/officeart/2005/8/layout/hList6"/>
    <dgm:cxn modelId="{046957E8-647E-44B7-9053-25344A8F50A1}" type="presParOf" srcId="{A94BA833-02C9-4AC2-BD9D-8EFBD1C526A9}" destId="{6A050D98-0684-4B8F-9E70-62AC8E5E6909}" srcOrd="6" destOrd="0" presId="urn:microsoft.com/office/officeart/2005/8/layout/hList6"/>
    <dgm:cxn modelId="{DF3BAB19-6C49-41BF-967F-406D54EDEFDD}" type="presParOf" srcId="{A94BA833-02C9-4AC2-BD9D-8EFBD1C526A9}" destId="{2C51AF1D-2C75-4516-BA42-205A101E2253}" srcOrd="7" destOrd="0" presId="urn:microsoft.com/office/officeart/2005/8/layout/hList6"/>
    <dgm:cxn modelId="{85FF72D4-E7D3-4E4B-8EB0-738DA720FF3E}" type="presParOf" srcId="{A94BA833-02C9-4AC2-BD9D-8EFBD1C526A9}" destId="{AE9DB6D5-2412-4C95-8F61-A5D19DEF4111}"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D1F3F-6905-406E-8851-ADBE971CC1B7}" type="doc">
      <dgm:prSet loTypeId="urn:microsoft.com/office/officeart/2005/8/layout/hList6" loCatId="list" qsTypeId="urn:microsoft.com/office/officeart/2005/8/quickstyle/simple1" qsCatId="simple" csTypeId="urn:microsoft.com/office/officeart/2005/8/colors/accent4_5" csCatId="accent4" phldr="1"/>
      <dgm:spPr/>
      <dgm:t>
        <a:bodyPr/>
        <a:lstStyle/>
        <a:p>
          <a:endParaRPr lang="en-US"/>
        </a:p>
      </dgm:t>
    </dgm:pt>
    <dgm:pt modelId="{2E5C0489-D54A-4A50-AC34-F92F839C8C86}">
      <dgm:prSet phldrT="[Text]"/>
      <dgm:spPr/>
      <dgm:t>
        <a:bodyPr/>
        <a:lstStyle/>
        <a:p>
          <a:r>
            <a:rPr lang="en-US" dirty="0" smtClean="0"/>
            <a:t>Market</a:t>
          </a:r>
          <a:endParaRPr lang="en-US" dirty="0"/>
        </a:p>
      </dgm:t>
    </dgm:pt>
    <dgm:pt modelId="{D56DD37E-5517-411B-B9CC-36AC96EDF732}" type="parTrans" cxnId="{57EEA5D5-81E7-4F83-9EC9-6CCAE53B4916}">
      <dgm:prSet/>
      <dgm:spPr/>
      <dgm:t>
        <a:bodyPr/>
        <a:lstStyle/>
        <a:p>
          <a:endParaRPr lang="en-US"/>
        </a:p>
      </dgm:t>
    </dgm:pt>
    <dgm:pt modelId="{D69B0D3B-EA78-424F-A2D8-85C9E2B4D248}" type="sibTrans" cxnId="{57EEA5D5-81E7-4F83-9EC9-6CCAE53B4916}">
      <dgm:prSet/>
      <dgm:spPr/>
      <dgm:t>
        <a:bodyPr/>
        <a:lstStyle/>
        <a:p>
          <a:endParaRPr lang="en-US"/>
        </a:p>
      </dgm:t>
    </dgm:pt>
    <dgm:pt modelId="{0D4E3A1D-23D3-4260-A8D9-A916E525B033}">
      <dgm:prSet phldrT="[Text]"/>
      <dgm:spPr/>
      <dgm:t>
        <a:bodyPr/>
        <a:lstStyle/>
        <a:p>
          <a:r>
            <a:rPr lang="en-US" dirty="0" smtClean="0"/>
            <a:t>Customer</a:t>
          </a:r>
          <a:endParaRPr lang="en-US" dirty="0"/>
        </a:p>
      </dgm:t>
    </dgm:pt>
    <dgm:pt modelId="{7CDE37FA-E139-44AB-9F75-561CFAFAA4B1}" type="parTrans" cxnId="{3986D1B3-932A-4B1F-8E93-0D9C74E762B9}">
      <dgm:prSet/>
      <dgm:spPr/>
      <dgm:t>
        <a:bodyPr/>
        <a:lstStyle/>
        <a:p>
          <a:endParaRPr lang="en-US"/>
        </a:p>
      </dgm:t>
    </dgm:pt>
    <dgm:pt modelId="{0F471B1D-7AA8-45FE-8167-234B3077E036}" type="sibTrans" cxnId="{3986D1B3-932A-4B1F-8E93-0D9C74E762B9}">
      <dgm:prSet/>
      <dgm:spPr/>
      <dgm:t>
        <a:bodyPr/>
        <a:lstStyle/>
        <a:p>
          <a:endParaRPr lang="en-US"/>
        </a:p>
      </dgm:t>
    </dgm:pt>
    <dgm:pt modelId="{95E7516D-92DB-4067-810E-390A1FBC598E}">
      <dgm:prSet phldrT="[Text]"/>
      <dgm:spPr/>
      <dgm:t>
        <a:bodyPr/>
        <a:lstStyle/>
        <a:p>
          <a:r>
            <a:rPr lang="en-US" dirty="0" smtClean="0"/>
            <a:t>Sales</a:t>
          </a:r>
          <a:endParaRPr lang="en-US" dirty="0"/>
        </a:p>
      </dgm:t>
    </dgm:pt>
    <dgm:pt modelId="{2211E280-D461-47A2-A609-EE1E24A3B192}" type="parTrans" cxnId="{CD8AF1B7-3318-4729-8ED5-876A99747806}">
      <dgm:prSet/>
      <dgm:spPr/>
      <dgm:t>
        <a:bodyPr/>
        <a:lstStyle/>
        <a:p>
          <a:endParaRPr lang="en-US"/>
        </a:p>
      </dgm:t>
    </dgm:pt>
    <dgm:pt modelId="{A090DAE1-2564-41B8-80EC-8C3D61A28ED8}" type="sibTrans" cxnId="{CD8AF1B7-3318-4729-8ED5-876A99747806}">
      <dgm:prSet/>
      <dgm:spPr/>
      <dgm:t>
        <a:bodyPr/>
        <a:lstStyle/>
        <a:p>
          <a:endParaRPr lang="en-US"/>
        </a:p>
      </dgm:t>
    </dgm:pt>
    <dgm:pt modelId="{CDA1CB5D-A8CF-4897-9145-8EE65D341C22}">
      <dgm:prSet phldrT="[Text]"/>
      <dgm:spPr/>
      <dgm:t>
        <a:bodyPr/>
        <a:lstStyle/>
        <a:p>
          <a:r>
            <a:rPr lang="en-US" dirty="0" smtClean="0"/>
            <a:t>R&amp;D Process </a:t>
          </a:r>
          <a:endParaRPr lang="en-US" dirty="0"/>
        </a:p>
      </dgm:t>
    </dgm:pt>
    <dgm:pt modelId="{96665703-71CB-40CE-85D3-D605CF8586B1}" type="parTrans" cxnId="{A689E94E-C394-425F-80B8-85EC283606D4}">
      <dgm:prSet/>
      <dgm:spPr/>
      <dgm:t>
        <a:bodyPr/>
        <a:lstStyle/>
        <a:p>
          <a:endParaRPr lang="en-US"/>
        </a:p>
      </dgm:t>
    </dgm:pt>
    <dgm:pt modelId="{6B81E2C8-FF40-4A6B-9778-EA5CAA3633F3}" type="sibTrans" cxnId="{A689E94E-C394-425F-80B8-85EC283606D4}">
      <dgm:prSet/>
      <dgm:spPr/>
      <dgm:t>
        <a:bodyPr/>
        <a:lstStyle/>
        <a:p>
          <a:endParaRPr lang="en-US"/>
        </a:p>
      </dgm:t>
    </dgm:pt>
    <dgm:pt modelId="{F9749CE1-9D9B-47AE-BD80-C3F2B282A52B}">
      <dgm:prSet phldrT="[Text]"/>
      <dgm:spPr/>
      <dgm:t>
        <a:bodyPr/>
        <a:lstStyle/>
        <a:p>
          <a:r>
            <a:rPr lang="en-US" dirty="0" smtClean="0"/>
            <a:t>Release </a:t>
          </a:r>
          <a:endParaRPr lang="en-US" dirty="0"/>
        </a:p>
      </dgm:t>
    </dgm:pt>
    <dgm:pt modelId="{D066C3C8-B6A3-4B7B-89B9-571BDC315D5A}" type="parTrans" cxnId="{CDC6F31E-1F45-43E5-B346-BD5EAFE48959}">
      <dgm:prSet/>
      <dgm:spPr/>
      <dgm:t>
        <a:bodyPr/>
        <a:lstStyle/>
        <a:p>
          <a:endParaRPr lang="en-US"/>
        </a:p>
      </dgm:t>
    </dgm:pt>
    <dgm:pt modelId="{AAD5FDD4-7032-4F47-90E0-20DE3D725571}" type="sibTrans" cxnId="{CDC6F31E-1F45-43E5-B346-BD5EAFE48959}">
      <dgm:prSet/>
      <dgm:spPr/>
      <dgm:t>
        <a:bodyPr/>
        <a:lstStyle/>
        <a:p>
          <a:endParaRPr lang="en-US"/>
        </a:p>
      </dgm:t>
    </dgm:pt>
    <dgm:pt modelId="{E52FC1C9-8448-4072-98E4-08C9E2F170CA}">
      <dgm:prSet phldrT="[Text]"/>
      <dgm:spPr/>
      <dgm:t>
        <a:bodyPr/>
        <a:lstStyle/>
        <a:p>
          <a:r>
            <a:rPr lang="en-US" dirty="0" smtClean="0"/>
            <a:t>Adoption</a:t>
          </a:r>
          <a:endParaRPr lang="en-US" dirty="0"/>
        </a:p>
      </dgm:t>
    </dgm:pt>
    <dgm:pt modelId="{B1E21C2A-E8A4-408D-8D0F-739C8F81420D}" type="parTrans" cxnId="{06CA0B37-47E8-4985-90BA-F3B6987F2F62}">
      <dgm:prSet/>
      <dgm:spPr/>
      <dgm:t>
        <a:bodyPr/>
        <a:lstStyle/>
        <a:p>
          <a:endParaRPr lang="en-US"/>
        </a:p>
      </dgm:t>
    </dgm:pt>
    <dgm:pt modelId="{E5A3013A-A61B-4844-8EDD-B24867EF6739}" type="sibTrans" cxnId="{06CA0B37-47E8-4985-90BA-F3B6987F2F62}">
      <dgm:prSet/>
      <dgm:spPr/>
      <dgm:t>
        <a:bodyPr/>
        <a:lstStyle/>
        <a:p>
          <a:endParaRPr lang="en-US"/>
        </a:p>
      </dgm:t>
    </dgm:pt>
    <dgm:pt modelId="{63D853EC-D455-4608-8DA1-42E43C24E7D4}">
      <dgm:prSet phldrT="[Text]"/>
      <dgm:spPr/>
      <dgm:t>
        <a:bodyPr/>
        <a:lstStyle/>
        <a:p>
          <a:r>
            <a:rPr lang="en-US" dirty="0" smtClean="0"/>
            <a:t>Maintenance</a:t>
          </a:r>
          <a:endParaRPr lang="en-US" dirty="0"/>
        </a:p>
      </dgm:t>
    </dgm:pt>
    <dgm:pt modelId="{4E271479-8502-4C77-9EA7-59E967D6E62F}" type="parTrans" cxnId="{00E45C59-1586-401C-9E44-D8B2E1814BBD}">
      <dgm:prSet/>
      <dgm:spPr/>
      <dgm:t>
        <a:bodyPr/>
        <a:lstStyle/>
        <a:p>
          <a:endParaRPr lang="en-US"/>
        </a:p>
      </dgm:t>
    </dgm:pt>
    <dgm:pt modelId="{DF3F1C8A-E705-47D6-9840-1527B2E308E3}" type="sibTrans" cxnId="{00E45C59-1586-401C-9E44-D8B2E1814BBD}">
      <dgm:prSet/>
      <dgm:spPr/>
      <dgm:t>
        <a:bodyPr/>
        <a:lstStyle/>
        <a:p>
          <a:endParaRPr lang="en-US"/>
        </a:p>
      </dgm:t>
    </dgm:pt>
    <dgm:pt modelId="{84D283EE-897B-447B-AF4D-DA4C7E975589}">
      <dgm:prSet phldrT="[Text]"/>
      <dgm:spPr/>
      <dgm:t>
        <a:bodyPr/>
        <a:lstStyle/>
        <a:p>
          <a:r>
            <a:rPr lang="en-US" dirty="0" smtClean="0"/>
            <a:t>Supply Chain</a:t>
          </a:r>
          <a:endParaRPr lang="en-US" dirty="0"/>
        </a:p>
      </dgm:t>
    </dgm:pt>
    <dgm:pt modelId="{4B6230A8-B2D7-40C7-A893-17169C0E781E}" type="parTrans" cxnId="{197B8739-C5CF-4893-88B2-146F323378CF}">
      <dgm:prSet/>
      <dgm:spPr/>
      <dgm:t>
        <a:bodyPr/>
        <a:lstStyle/>
        <a:p>
          <a:endParaRPr lang="en-US"/>
        </a:p>
      </dgm:t>
    </dgm:pt>
    <dgm:pt modelId="{803C9940-6608-45F5-894D-2986F4E0DC80}" type="sibTrans" cxnId="{197B8739-C5CF-4893-88B2-146F323378CF}">
      <dgm:prSet/>
      <dgm:spPr/>
      <dgm:t>
        <a:bodyPr/>
        <a:lstStyle/>
        <a:p>
          <a:endParaRPr lang="en-US"/>
        </a:p>
      </dgm:t>
    </dgm:pt>
    <dgm:pt modelId="{1B412A41-5846-495F-AC7F-F0F15C629486}">
      <dgm:prSet phldrT="[Text]"/>
      <dgm:spPr/>
      <dgm:t>
        <a:bodyPr/>
        <a:lstStyle/>
        <a:p>
          <a:r>
            <a:rPr lang="en-US" dirty="0" smtClean="0"/>
            <a:t>Marketing</a:t>
          </a:r>
          <a:endParaRPr lang="en-US" dirty="0"/>
        </a:p>
      </dgm:t>
    </dgm:pt>
    <dgm:pt modelId="{EAAB78BA-5026-4158-9CD9-DE36A85E0779}" type="parTrans" cxnId="{0F43BEE7-A750-4210-97B4-27332120780D}">
      <dgm:prSet/>
      <dgm:spPr/>
      <dgm:t>
        <a:bodyPr/>
        <a:lstStyle/>
        <a:p>
          <a:endParaRPr lang="en-US"/>
        </a:p>
      </dgm:t>
    </dgm:pt>
    <dgm:pt modelId="{31F00D6D-A753-41FF-8E6A-2FF71A17AE50}" type="sibTrans" cxnId="{0F43BEE7-A750-4210-97B4-27332120780D}">
      <dgm:prSet/>
      <dgm:spPr/>
      <dgm:t>
        <a:bodyPr/>
        <a:lstStyle/>
        <a:p>
          <a:endParaRPr lang="en-US"/>
        </a:p>
      </dgm:t>
    </dgm:pt>
    <dgm:pt modelId="{FF0F7E18-6168-41C5-828C-0DFCD5B0B0EA}">
      <dgm:prSet phldrT="[Text]"/>
      <dgm:spPr/>
      <dgm:t>
        <a:bodyPr/>
        <a:lstStyle/>
        <a:p>
          <a:r>
            <a:rPr lang="en-US" dirty="0" smtClean="0"/>
            <a:t>Training, Education</a:t>
          </a:r>
          <a:endParaRPr lang="en-US" dirty="0"/>
        </a:p>
      </dgm:t>
    </dgm:pt>
    <dgm:pt modelId="{E5A5565B-91A0-494D-85D4-A0ADAA7AE942}" type="parTrans" cxnId="{796520F4-DCEF-4DE1-BFAF-43A5DAB22D7A}">
      <dgm:prSet/>
      <dgm:spPr/>
      <dgm:t>
        <a:bodyPr/>
        <a:lstStyle/>
        <a:p>
          <a:endParaRPr lang="en-US"/>
        </a:p>
      </dgm:t>
    </dgm:pt>
    <dgm:pt modelId="{0B86BA5A-7202-43AE-B849-D950AF087384}" type="sibTrans" cxnId="{796520F4-DCEF-4DE1-BFAF-43A5DAB22D7A}">
      <dgm:prSet/>
      <dgm:spPr/>
      <dgm:t>
        <a:bodyPr/>
        <a:lstStyle/>
        <a:p>
          <a:endParaRPr lang="en-US"/>
        </a:p>
      </dgm:t>
    </dgm:pt>
    <dgm:pt modelId="{FE625FD3-1C7E-4531-9A6C-924D25B6EC58}">
      <dgm:prSet phldrT="[Text]"/>
      <dgm:spPr/>
      <dgm:t>
        <a:bodyPr/>
        <a:lstStyle/>
        <a:p>
          <a:r>
            <a:rPr lang="en-US" dirty="0" smtClean="0"/>
            <a:t>Finance</a:t>
          </a:r>
          <a:endParaRPr lang="en-US" dirty="0"/>
        </a:p>
      </dgm:t>
    </dgm:pt>
    <dgm:pt modelId="{F45CC6FF-1DDB-4F13-B726-55F1A0145422}" type="parTrans" cxnId="{C7ECBA24-9F18-4CAC-8ED9-EC3FA3411AA9}">
      <dgm:prSet/>
      <dgm:spPr/>
      <dgm:t>
        <a:bodyPr/>
        <a:lstStyle/>
        <a:p>
          <a:endParaRPr lang="en-US"/>
        </a:p>
      </dgm:t>
    </dgm:pt>
    <dgm:pt modelId="{8429101D-C07A-4D70-9AF9-7D7B052ABD6C}" type="sibTrans" cxnId="{C7ECBA24-9F18-4CAC-8ED9-EC3FA3411AA9}">
      <dgm:prSet/>
      <dgm:spPr/>
      <dgm:t>
        <a:bodyPr/>
        <a:lstStyle/>
        <a:p>
          <a:endParaRPr lang="en-US"/>
        </a:p>
      </dgm:t>
    </dgm:pt>
    <dgm:pt modelId="{C6A516FA-7C62-45D2-8CF4-998F0E27FF86}">
      <dgm:prSet phldrT="[Text]"/>
      <dgm:spPr/>
      <dgm:t>
        <a:bodyPr/>
        <a:lstStyle/>
        <a:p>
          <a:r>
            <a:rPr lang="en-US" dirty="0" smtClean="0"/>
            <a:t>Sustaining</a:t>
          </a:r>
          <a:endParaRPr lang="en-US" dirty="0"/>
        </a:p>
      </dgm:t>
    </dgm:pt>
    <dgm:pt modelId="{C7525DAA-5933-4212-81A6-535653E84D47}" type="parTrans" cxnId="{3B72EDE0-76BD-4927-B020-81D64216136D}">
      <dgm:prSet/>
      <dgm:spPr/>
      <dgm:t>
        <a:bodyPr/>
        <a:lstStyle/>
        <a:p>
          <a:endParaRPr lang="en-US"/>
        </a:p>
      </dgm:t>
    </dgm:pt>
    <dgm:pt modelId="{2B5841D1-6301-4CB2-8B35-53AE836CFE4B}" type="sibTrans" cxnId="{3B72EDE0-76BD-4927-B020-81D64216136D}">
      <dgm:prSet/>
      <dgm:spPr/>
      <dgm:t>
        <a:bodyPr/>
        <a:lstStyle/>
        <a:p>
          <a:endParaRPr lang="en-US"/>
        </a:p>
      </dgm:t>
    </dgm:pt>
    <dgm:pt modelId="{A94BA833-02C9-4AC2-BD9D-8EFBD1C526A9}" type="pres">
      <dgm:prSet presAssocID="{596D1F3F-6905-406E-8851-ADBE971CC1B7}" presName="Name0" presStyleCnt="0">
        <dgm:presLayoutVars>
          <dgm:dir/>
          <dgm:resizeHandles val="exact"/>
        </dgm:presLayoutVars>
      </dgm:prSet>
      <dgm:spPr/>
      <dgm:t>
        <a:bodyPr/>
        <a:lstStyle/>
        <a:p>
          <a:endParaRPr lang="en-US"/>
        </a:p>
      </dgm:t>
    </dgm:pt>
    <dgm:pt modelId="{773E67CD-6699-4E74-954E-B3414AB04A80}" type="pres">
      <dgm:prSet presAssocID="{2E5C0489-D54A-4A50-AC34-F92F839C8C86}" presName="node" presStyleLbl="node1" presStyleIdx="0" presStyleCnt="5">
        <dgm:presLayoutVars>
          <dgm:bulletEnabled val="1"/>
        </dgm:presLayoutVars>
      </dgm:prSet>
      <dgm:spPr/>
      <dgm:t>
        <a:bodyPr/>
        <a:lstStyle/>
        <a:p>
          <a:endParaRPr lang="en-US"/>
        </a:p>
      </dgm:t>
    </dgm:pt>
    <dgm:pt modelId="{66862474-DABA-4A96-B371-232EB23C73FA}" type="pres">
      <dgm:prSet presAssocID="{D69B0D3B-EA78-424F-A2D8-85C9E2B4D248}" presName="sibTrans" presStyleCnt="0"/>
      <dgm:spPr/>
    </dgm:pt>
    <dgm:pt modelId="{2659EEC9-D288-4356-BA44-12AF35E7B839}" type="pres">
      <dgm:prSet presAssocID="{CDA1CB5D-A8CF-4897-9145-8EE65D341C22}" presName="node" presStyleLbl="node1" presStyleIdx="1" presStyleCnt="5">
        <dgm:presLayoutVars>
          <dgm:bulletEnabled val="1"/>
        </dgm:presLayoutVars>
      </dgm:prSet>
      <dgm:spPr/>
      <dgm:t>
        <a:bodyPr/>
        <a:lstStyle/>
        <a:p>
          <a:endParaRPr lang="en-US"/>
        </a:p>
      </dgm:t>
    </dgm:pt>
    <dgm:pt modelId="{C7DFBAA6-11FE-4108-AF6B-B641C5B5395B}" type="pres">
      <dgm:prSet presAssocID="{6B81E2C8-FF40-4A6B-9778-EA5CAA3633F3}" presName="sibTrans" presStyleCnt="0"/>
      <dgm:spPr/>
    </dgm:pt>
    <dgm:pt modelId="{6F94EB9A-307C-48C7-ACA5-75A4020FBAB1}" type="pres">
      <dgm:prSet presAssocID="{F9749CE1-9D9B-47AE-BD80-C3F2B282A52B}" presName="node" presStyleLbl="node1" presStyleIdx="2" presStyleCnt="5">
        <dgm:presLayoutVars>
          <dgm:bulletEnabled val="1"/>
        </dgm:presLayoutVars>
      </dgm:prSet>
      <dgm:spPr/>
      <dgm:t>
        <a:bodyPr/>
        <a:lstStyle/>
        <a:p>
          <a:endParaRPr lang="en-US"/>
        </a:p>
      </dgm:t>
    </dgm:pt>
    <dgm:pt modelId="{3E383535-8AD1-4288-9110-7B84291BF5A6}" type="pres">
      <dgm:prSet presAssocID="{AAD5FDD4-7032-4F47-90E0-20DE3D725571}" presName="sibTrans" presStyleCnt="0"/>
      <dgm:spPr/>
    </dgm:pt>
    <dgm:pt modelId="{6A050D98-0684-4B8F-9E70-62AC8E5E6909}" type="pres">
      <dgm:prSet presAssocID="{E52FC1C9-8448-4072-98E4-08C9E2F170CA}" presName="node" presStyleLbl="node1" presStyleIdx="3" presStyleCnt="5">
        <dgm:presLayoutVars>
          <dgm:bulletEnabled val="1"/>
        </dgm:presLayoutVars>
      </dgm:prSet>
      <dgm:spPr/>
      <dgm:t>
        <a:bodyPr/>
        <a:lstStyle/>
        <a:p>
          <a:endParaRPr lang="en-US"/>
        </a:p>
      </dgm:t>
    </dgm:pt>
    <dgm:pt modelId="{2C51AF1D-2C75-4516-BA42-205A101E2253}" type="pres">
      <dgm:prSet presAssocID="{E5A3013A-A61B-4844-8EDD-B24867EF6739}" presName="sibTrans" presStyleCnt="0"/>
      <dgm:spPr/>
    </dgm:pt>
    <dgm:pt modelId="{AE9DB6D5-2412-4C95-8F61-A5D19DEF4111}" type="pres">
      <dgm:prSet presAssocID="{63D853EC-D455-4608-8DA1-42E43C24E7D4}" presName="node" presStyleLbl="node1" presStyleIdx="4" presStyleCnt="5">
        <dgm:presLayoutVars>
          <dgm:bulletEnabled val="1"/>
        </dgm:presLayoutVars>
      </dgm:prSet>
      <dgm:spPr/>
      <dgm:t>
        <a:bodyPr/>
        <a:lstStyle/>
        <a:p>
          <a:endParaRPr lang="en-US"/>
        </a:p>
      </dgm:t>
    </dgm:pt>
  </dgm:ptLst>
  <dgm:cxnLst>
    <dgm:cxn modelId="{DD8C6AD8-B4C9-4139-86ED-9790416B1388}" type="presOf" srcId="{1B412A41-5846-495F-AC7F-F0F15C629486}" destId="{6F94EB9A-307C-48C7-ACA5-75A4020FBAB1}" srcOrd="0" destOrd="2" presId="urn:microsoft.com/office/officeart/2005/8/layout/hList6"/>
    <dgm:cxn modelId="{00E45C59-1586-401C-9E44-D8B2E1814BBD}" srcId="{596D1F3F-6905-406E-8851-ADBE971CC1B7}" destId="{63D853EC-D455-4608-8DA1-42E43C24E7D4}" srcOrd="4" destOrd="0" parTransId="{4E271479-8502-4C77-9EA7-59E967D6E62F}" sibTransId="{DF3F1C8A-E705-47D6-9840-1527B2E308E3}"/>
    <dgm:cxn modelId="{796520F4-DCEF-4DE1-BFAF-43A5DAB22D7A}" srcId="{E52FC1C9-8448-4072-98E4-08C9E2F170CA}" destId="{FF0F7E18-6168-41C5-828C-0DFCD5B0B0EA}" srcOrd="0" destOrd="0" parTransId="{E5A5565B-91A0-494D-85D4-A0ADAA7AE942}" sibTransId="{0B86BA5A-7202-43AE-B849-D950AF087384}"/>
    <dgm:cxn modelId="{ABD91B56-462C-4803-9E7C-289F3AD2936F}" type="presOf" srcId="{84D283EE-897B-447B-AF4D-DA4C7E975589}" destId="{6F94EB9A-307C-48C7-ACA5-75A4020FBAB1}" srcOrd="0" destOrd="1" presId="urn:microsoft.com/office/officeart/2005/8/layout/hList6"/>
    <dgm:cxn modelId="{C7ECBA24-9F18-4CAC-8ED9-EC3FA3411AA9}" srcId="{F9749CE1-9D9B-47AE-BD80-C3F2B282A52B}" destId="{FE625FD3-1C7E-4531-9A6C-924D25B6EC58}" srcOrd="2" destOrd="0" parTransId="{F45CC6FF-1DDB-4F13-B726-55F1A0145422}" sibTransId="{8429101D-C07A-4D70-9AF9-7D7B052ABD6C}"/>
    <dgm:cxn modelId="{C5E0921F-52A8-4176-AF83-909316EAC019}" type="presOf" srcId="{F9749CE1-9D9B-47AE-BD80-C3F2B282A52B}" destId="{6F94EB9A-307C-48C7-ACA5-75A4020FBAB1}" srcOrd="0" destOrd="0" presId="urn:microsoft.com/office/officeart/2005/8/layout/hList6"/>
    <dgm:cxn modelId="{442FC56F-DD8D-4C6E-879B-141DFF425B6B}" type="presOf" srcId="{63D853EC-D455-4608-8DA1-42E43C24E7D4}" destId="{AE9DB6D5-2412-4C95-8F61-A5D19DEF4111}" srcOrd="0" destOrd="0" presId="urn:microsoft.com/office/officeart/2005/8/layout/hList6"/>
    <dgm:cxn modelId="{DA5A0D53-7C39-485A-988C-42C0FB78587D}" type="presOf" srcId="{2E5C0489-D54A-4A50-AC34-F92F839C8C86}" destId="{773E67CD-6699-4E74-954E-B3414AB04A80}" srcOrd="0" destOrd="0" presId="urn:microsoft.com/office/officeart/2005/8/layout/hList6"/>
    <dgm:cxn modelId="{57EEA5D5-81E7-4F83-9EC9-6CCAE53B4916}" srcId="{596D1F3F-6905-406E-8851-ADBE971CC1B7}" destId="{2E5C0489-D54A-4A50-AC34-F92F839C8C86}" srcOrd="0" destOrd="0" parTransId="{D56DD37E-5517-411B-B9CC-36AC96EDF732}" sibTransId="{D69B0D3B-EA78-424F-A2D8-85C9E2B4D248}"/>
    <dgm:cxn modelId="{3986D1B3-932A-4B1F-8E93-0D9C74E762B9}" srcId="{2E5C0489-D54A-4A50-AC34-F92F839C8C86}" destId="{0D4E3A1D-23D3-4260-A8D9-A916E525B033}" srcOrd="0" destOrd="0" parTransId="{7CDE37FA-E139-44AB-9F75-561CFAFAA4B1}" sibTransId="{0F471B1D-7AA8-45FE-8167-234B3077E036}"/>
    <dgm:cxn modelId="{BDBFF029-3616-4115-AAA8-41879EC63FF7}" type="presOf" srcId="{E52FC1C9-8448-4072-98E4-08C9E2F170CA}" destId="{6A050D98-0684-4B8F-9E70-62AC8E5E6909}" srcOrd="0" destOrd="0" presId="urn:microsoft.com/office/officeart/2005/8/layout/hList6"/>
    <dgm:cxn modelId="{06CA0B37-47E8-4985-90BA-F3B6987F2F62}" srcId="{596D1F3F-6905-406E-8851-ADBE971CC1B7}" destId="{E52FC1C9-8448-4072-98E4-08C9E2F170CA}" srcOrd="3" destOrd="0" parTransId="{B1E21C2A-E8A4-408D-8D0F-739C8F81420D}" sibTransId="{E5A3013A-A61B-4844-8EDD-B24867EF6739}"/>
    <dgm:cxn modelId="{86823AD8-8644-4B7C-8E61-8A1A06D86F4A}" type="presOf" srcId="{95E7516D-92DB-4067-810E-390A1FBC598E}" destId="{773E67CD-6699-4E74-954E-B3414AB04A80}" srcOrd="0" destOrd="2" presId="urn:microsoft.com/office/officeart/2005/8/layout/hList6"/>
    <dgm:cxn modelId="{1E16EEB2-E436-4640-BB45-A2CAEB3CBBA1}" type="presOf" srcId="{596D1F3F-6905-406E-8851-ADBE971CC1B7}" destId="{A94BA833-02C9-4AC2-BD9D-8EFBD1C526A9}" srcOrd="0" destOrd="0" presId="urn:microsoft.com/office/officeart/2005/8/layout/hList6"/>
    <dgm:cxn modelId="{DA13C99F-07F4-4BF4-A505-0D65092ABEDC}" type="presOf" srcId="{FF0F7E18-6168-41C5-828C-0DFCD5B0B0EA}" destId="{6A050D98-0684-4B8F-9E70-62AC8E5E6909}" srcOrd="0" destOrd="1" presId="urn:microsoft.com/office/officeart/2005/8/layout/hList6"/>
    <dgm:cxn modelId="{C6F47ABE-89E8-4318-8B3F-2135A65FD71A}" type="presOf" srcId="{0D4E3A1D-23D3-4260-A8D9-A916E525B033}" destId="{773E67CD-6699-4E74-954E-B3414AB04A80}" srcOrd="0" destOrd="1" presId="urn:microsoft.com/office/officeart/2005/8/layout/hList6"/>
    <dgm:cxn modelId="{CDC6F31E-1F45-43E5-B346-BD5EAFE48959}" srcId="{596D1F3F-6905-406E-8851-ADBE971CC1B7}" destId="{F9749CE1-9D9B-47AE-BD80-C3F2B282A52B}" srcOrd="2" destOrd="0" parTransId="{D066C3C8-B6A3-4B7B-89B9-571BDC315D5A}" sibTransId="{AAD5FDD4-7032-4F47-90E0-20DE3D725571}"/>
    <dgm:cxn modelId="{CD8AF1B7-3318-4729-8ED5-876A99747806}" srcId="{2E5C0489-D54A-4A50-AC34-F92F839C8C86}" destId="{95E7516D-92DB-4067-810E-390A1FBC598E}" srcOrd="1" destOrd="0" parTransId="{2211E280-D461-47A2-A609-EE1E24A3B192}" sibTransId="{A090DAE1-2564-41B8-80EC-8C3D61A28ED8}"/>
    <dgm:cxn modelId="{3B2B7285-4C73-4950-B269-3761835FA844}" type="presOf" srcId="{CDA1CB5D-A8CF-4897-9145-8EE65D341C22}" destId="{2659EEC9-D288-4356-BA44-12AF35E7B839}" srcOrd="0" destOrd="0" presId="urn:microsoft.com/office/officeart/2005/8/layout/hList6"/>
    <dgm:cxn modelId="{3B72EDE0-76BD-4927-B020-81D64216136D}" srcId="{63D853EC-D455-4608-8DA1-42E43C24E7D4}" destId="{C6A516FA-7C62-45D2-8CF4-998F0E27FF86}" srcOrd="0" destOrd="0" parTransId="{C7525DAA-5933-4212-81A6-535653E84D47}" sibTransId="{2B5841D1-6301-4CB2-8B35-53AE836CFE4B}"/>
    <dgm:cxn modelId="{A689E94E-C394-425F-80B8-85EC283606D4}" srcId="{596D1F3F-6905-406E-8851-ADBE971CC1B7}" destId="{CDA1CB5D-A8CF-4897-9145-8EE65D341C22}" srcOrd="1" destOrd="0" parTransId="{96665703-71CB-40CE-85D3-D605CF8586B1}" sibTransId="{6B81E2C8-FF40-4A6B-9778-EA5CAA3633F3}"/>
    <dgm:cxn modelId="{197B8739-C5CF-4893-88B2-146F323378CF}" srcId="{F9749CE1-9D9B-47AE-BD80-C3F2B282A52B}" destId="{84D283EE-897B-447B-AF4D-DA4C7E975589}" srcOrd="0" destOrd="0" parTransId="{4B6230A8-B2D7-40C7-A893-17169C0E781E}" sibTransId="{803C9940-6608-45F5-894D-2986F4E0DC80}"/>
    <dgm:cxn modelId="{7D6EE949-A555-4590-ABBB-7E0B633151C0}" type="presOf" srcId="{C6A516FA-7C62-45D2-8CF4-998F0E27FF86}" destId="{AE9DB6D5-2412-4C95-8F61-A5D19DEF4111}" srcOrd="0" destOrd="1" presId="urn:microsoft.com/office/officeart/2005/8/layout/hList6"/>
    <dgm:cxn modelId="{DB8D9CFB-C031-40BF-8510-8B0C60BD4338}" type="presOf" srcId="{FE625FD3-1C7E-4531-9A6C-924D25B6EC58}" destId="{6F94EB9A-307C-48C7-ACA5-75A4020FBAB1}" srcOrd="0" destOrd="3" presId="urn:microsoft.com/office/officeart/2005/8/layout/hList6"/>
    <dgm:cxn modelId="{0F43BEE7-A750-4210-97B4-27332120780D}" srcId="{F9749CE1-9D9B-47AE-BD80-C3F2B282A52B}" destId="{1B412A41-5846-495F-AC7F-F0F15C629486}" srcOrd="1" destOrd="0" parTransId="{EAAB78BA-5026-4158-9CD9-DE36A85E0779}" sibTransId="{31F00D6D-A753-41FF-8E6A-2FF71A17AE50}"/>
    <dgm:cxn modelId="{EB9479FD-96B1-4AEB-921B-6D4749DE8DD3}" type="presParOf" srcId="{A94BA833-02C9-4AC2-BD9D-8EFBD1C526A9}" destId="{773E67CD-6699-4E74-954E-B3414AB04A80}" srcOrd="0" destOrd="0" presId="urn:microsoft.com/office/officeart/2005/8/layout/hList6"/>
    <dgm:cxn modelId="{840605CF-EAF2-49FD-9625-63F8618A7CC9}" type="presParOf" srcId="{A94BA833-02C9-4AC2-BD9D-8EFBD1C526A9}" destId="{66862474-DABA-4A96-B371-232EB23C73FA}" srcOrd="1" destOrd="0" presId="urn:microsoft.com/office/officeart/2005/8/layout/hList6"/>
    <dgm:cxn modelId="{6383E807-8498-4699-9C0C-593E22AA2D10}" type="presParOf" srcId="{A94BA833-02C9-4AC2-BD9D-8EFBD1C526A9}" destId="{2659EEC9-D288-4356-BA44-12AF35E7B839}" srcOrd="2" destOrd="0" presId="urn:microsoft.com/office/officeart/2005/8/layout/hList6"/>
    <dgm:cxn modelId="{8909B8F5-44BA-44C8-91B7-2935CFBB3A33}" type="presParOf" srcId="{A94BA833-02C9-4AC2-BD9D-8EFBD1C526A9}" destId="{C7DFBAA6-11FE-4108-AF6B-B641C5B5395B}" srcOrd="3" destOrd="0" presId="urn:microsoft.com/office/officeart/2005/8/layout/hList6"/>
    <dgm:cxn modelId="{8680753D-E0B8-4E73-AABD-05EC18D851B2}" type="presParOf" srcId="{A94BA833-02C9-4AC2-BD9D-8EFBD1C526A9}" destId="{6F94EB9A-307C-48C7-ACA5-75A4020FBAB1}" srcOrd="4" destOrd="0" presId="urn:microsoft.com/office/officeart/2005/8/layout/hList6"/>
    <dgm:cxn modelId="{631D3286-7F94-4AED-80A7-5F8383B587A9}" type="presParOf" srcId="{A94BA833-02C9-4AC2-BD9D-8EFBD1C526A9}" destId="{3E383535-8AD1-4288-9110-7B84291BF5A6}" srcOrd="5" destOrd="0" presId="urn:microsoft.com/office/officeart/2005/8/layout/hList6"/>
    <dgm:cxn modelId="{74B87654-7F13-4248-969D-A853DB22EDD5}" type="presParOf" srcId="{A94BA833-02C9-4AC2-BD9D-8EFBD1C526A9}" destId="{6A050D98-0684-4B8F-9E70-62AC8E5E6909}" srcOrd="6" destOrd="0" presId="urn:microsoft.com/office/officeart/2005/8/layout/hList6"/>
    <dgm:cxn modelId="{98EF82EE-7A2B-46F7-8554-311AC850ADFB}" type="presParOf" srcId="{A94BA833-02C9-4AC2-BD9D-8EFBD1C526A9}" destId="{2C51AF1D-2C75-4516-BA42-205A101E2253}" srcOrd="7" destOrd="0" presId="urn:microsoft.com/office/officeart/2005/8/layout/hList6"/>
    <dgm:cxn modelId="{62BB00C6-D2BB-4054-81E9-DE232C7140FE}" type="presParOf" srcId="{A94BA833-02C9-4AC2-BD9D-8EFBD1C526A9}" destId="{AE9DB6D5-2412-4C95-8F61-A5D19DEF4111}"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733AC-B4B5-4FD5-AA84-BFFE10303815}" type="doc">
      <dgm:prSet loTypeId="urn:microsoft.com/office/officeart/2005/8/layout/funnel1" loCatId="process" qsTypeId="urn:microsoft.com/office/officeart/2005/8/quickstyle/simple4" qsCatId="simple" csTypeId="urn:microsoft.com/office/officeart/2005/8/colors/colorful1#1" csCatId="colorful" phldr="1"/>
      <dgm:spPr/>
      <dgm:t>
        <a:bodyPr/>
        <a:lstStyle/>
        <a:p>
          <a:endParaRPr lang="en-US"/>
        </a:p>
      </dgm:t>
    </dgm:pt>
    <dgm:pt modelId="{415A4D21-7084-4B09-A7C6-29DBF9A8B0FE}">
      <dgm:prSet phldrT="[Text]" custT="1"/>
      <dgm:spPr/>
      <dgm:t>
        <a:bodyPr/>
        <a:lstStyle/>
        <a:p>
          <a:r>
            <a:rPr lang="en-US" sz="1600" dirty="0" smtClean="0">
              <a:latin typeface="Segoe UI Light" pitchFamily="34" charset="0"/>
            </a:rPr>
            <a:t>Quality Debt</a:t>
          </a:r>
          <a:endParaRPr lang="en-US" sz="1600" dirty="0">
            <a:latin typeface="Segoe UI Light" pitchFamily="34" charset="0"/>
          </a:endParaRPr>
        </a:p>
      </dgm:t>
    </dgm:pt>
    <dgm:pt modelId="{F73E8149-F178-4F98-B933-F99626E1E095}" type="parTrans" cxnId="{2C0A39D3-48D1-4DD8-8F74-6F678EC5798A}">
      <dgm:prSet/>
      <dgm:spPr/>
      <dgm:t>
        <a:bodyPr/>
        <a:lstStyle/>
        <a:p>
          <a:endParaRPr lang="en-US"/>
        </a:p>
      </dgm:t>
    </dgm:pt>
    <dgm:pt modelId="{CABFEF81-4636-4A70-9FFD-ED6F981BA028}" type="sibTrans" cxnId="{2C0A39D3-48D1-4DD8-8F74-6F678EC5798A}">
      <dgm:prSet/>
      <dgm:spPr/>
      <dgm:t>
        <a:bodyPr/>
        <a:lstStyle/>
        <a:p>
          <a:endParaRPr lang="en-US"/>
        </a:p>
      </dgm:t>
    </dgm:pt>
    <dgm:pt modelId="{A4A30E75-0919-41A7-ACB3-D4691AE007A4}">
      <dgm:prSet phldrT="[Text]" custT="1"/>
      <dgm:spPr/>
      <dgm:t>
        <a:bodyPr/>
        <a:lstStyle/>
        <a:p>
          <a:r>
            <a:rPr lang="en-US" sz="1600" dirty="0" err="1" smtClean="0">
              <a:latin typeface="Segoe UI Light" pitchFamily="34" charset="0"/>
            </a:rPr>
            <a:t>Config</a:t>
          </a:r>
          <a:r>
            <a:rPr lang="en-US" sz="1600" dirty="0" smtClean="0">
              <a:latin typeface="Segoe UI Light" pitchFamily="34" charset="0"/>
            </a:rPr>
            <a:t>. </a:t>
          </a:r>
          <a:r>
            <a:rPr lang="en-US" sz="1600" dirty="0" err="1" smtClean="0">
              <a:latin typeface="Segoe UI Light" pitchFamily="34" charset="0"/>
            </a:rPr>
            <a:t>Mgmt</a:t>
          </a:r>
          <a:r>
            <a:rPr lang="en-US" sz="1600" dirty="0" smtClean="0">
              <a:latin typeface="Segoe UI Light" pitchFamily="34" charset="0"/>
            </a:rPr>
            <a:t>  Debt</a:t>
          </a:r>
          <a:endParaRPr lang="en-US" sz="1600" dirty="0">
            <a:latin typeface="Segoe UI Light" pitchFamily="34" charset="0"/>
          </a:endParaRPr>
        </a:p>
      </dgm:t>
    </dgm:pt>
    <dgm:pt modelId="{2A696B4E-4C86-433F-AC67-A750AC63FAF1}" type="parTrans" cxnId="{DC8D27A0-20C6-4E68-A0FB-85B9D4F88A0E}">
      <dgm:prSet/>
      <dgm:spPr/>
      <dgm:t>
        <a:bodyPr/>
        <a:lstStyle/>
        <a:p>
          <a:endParaRPr lang="en-US"/>
        </a:p>
      </dgm:t>
    </dgm:pt>
    <dgm:pt modelId="{2B4B60C0-B68A-43E4-9DF4-0CAA016D701C}" type="sibTrans" cxnId="{DC8D27A0-20C6-4E68-A0FB-85B9D4F88A0E}">
      <dgm:prSet/>
      <dgm:spPr/>
      <dgm:t>
        <a:bodyPr/>
        <a:lstStyle/>
        <a:p>
          <a:endParaRPr lang="en-US"/>
        </a:p>
      </dgm:t>
    </dgm:pt>
    <dgm:pt modelId="{56F25E09-665D-40BA-99DC-7F14D024E3B3}">
      <dgm:prSet phldrT="[Text]" custT="1"/>
      <dgm:spPr/>
      <dgm:t>
        <a:bodyPr/>
        <a:lstStyle/>
        <a:p>
          <a:r>
            <a:rPr lang="en-US" sz="1600" dirty="0" smtClean="0">
              <a:latin typeface="Segoe UI Light" pitchFamily="34" charset="0"/>
            </a:rPr>
            <a:t>Code Debt</a:t>
          </a:r>
          <a:endParaRPr lang="en-US" sz="1600" dirty="0">
            <a:latin typeface="Segoe UI Light" pitchFamily="34" charset="0"/>
          </a:endParaRPr>
        </a:p>
      </dgm:t>
    </dgm:pt>
    <dgm:pt modelId="{3A6AAC7F-5036-41CE-9589-BF8B314404A1}" type="parTrans" cxnId="{F5636671-26BE-4444-BCB3-051E9D986A98}">
      <dgm:prSet/>
      <dgm:spPr/>
      <dgm:t>
        <a:bodyPr/>
        <a:lstStyle/>
        <a:p>
          <a:endParaRPr lang="en-US"/>
        </a:p>
      </dgm:t>
    </dgm:pt>
    <dgm:pt modelId="{3FC299AA-E98F-44F5-8C88-6D8ECE69E2E6}" type="sibTrans" cxnId="{F5636671-26BE-4444-BCB3-051E9D986A98}">
      <dgm:prSet/>
      <dgm:spPr/>
      <dgm:t>
        <a:bodyPr/>
        <a:lstStyle/>
        <a:p>
          <a:endParaRPr lang="en-US"/>
        </a:p>
      </dgm:t>
    </dgm:pt>
    <dgm:pt modelId="{43BB8974-8E08-4CF0-9562-716EEEDF8B81}">
      <dgm:prSet phldrT="[Text]" custT="1"/>
      <dgm:spPr/>
      <dgm:t>
        <a:bodyPr/>
        <a:lstStyle/>
        <a:p>
          <a:r>
            <a:rPr lang="en-US" sz="3200" baseline="0" dirty="0" smtClean="0">
              <a:solidFill>
                <a:schemeClr val="tx2"/>
              </a:solidFill>
              <a:latin typeface="Arial" pitchFamily="34" charset="0"/>
            </a:rPr>
            <a:t>“Technical Debt”</a:t>
          </a:r>
          <a:endParaRPr lang="en-US" sz="3200" baseline="0" dirty="0">
            <a:solidFill>
              <a:schemeClr val="tx2"/>
            </a:solidFill>
            <a:latin typeface="Arial" pitchFamily="34" charset="0"/>
          </a:endParaRPr>
        </a:p>
      </dgm:t>
    </dgm:pt>
    <dgm:pt modelId="{EAA95919-8821-4E00-930A-A7743CB432A7}" type="parTrans" cxnId="{6992B91D-A26A-4FE4-AC63-DEE422698BAA}">
      <dgm:prSet/>
      <dgm:spPr/>
      <dgm:t>
        <a:bodyPr/>
        <a:lstStyle/>
        <a:p>
          <a:endParaRPr lang="en-US"/>
        </a:p>
      </dgm:t>
    </dgm:pt>
    <dgm:pt modelId="{13F94A12-3B67-4319-AC6B-3F54451872F8}" type="sibTrans" cxnId="{6992B91D-A26A-4FE4-AC63-DEE422698BAA}">
      <dgm:prSet/>
      <dgm:spPr/>
      <dgm:t>
        <a:bodyPr/>
        <a:lstStyle/>
        <a:p>
          <a:endParaRPr lang="en-US"/>
        </a:p>
      </dgm:t>
    </dgm:pt>
    <dgm:pt modelId="{0AB97552-52CE-4B79-9779-AA083D632DE5}" type="pres">
      <dgm:prSet presAssocID="{8FC733AC-B4B5-4FD5-AA84-BFFE10303815}" presName="Name0" presStyleCnt="0">
        <dgm:presLayoutVars>
          <dgm:chMax val="4"/>
          <dgm:resizeHandles val="exact"/>
        </dgm:presLayoutVars>
      </dgm:prSet>
      <dgm:spPr/>
      <dgm:t>
        <a:bodyPr/>
        <a:lstStyle/>
        <a:p>
          <a:endParaRPr lang="en-US"/>
        </a:p>
      </dgm:t>
    </dgm:pt>
    <dgm:pt modelId="{43398D98-8C94-41F8-B475-640A56FCCDEE}" type="pres">
      <dgm:prSet presAssocID="{8FC733AC-B4B5-4FD5-AA84-BFFE10303815}" presName="ellipse" presStyleLbl="trBgShp" presStyleIdx="0" presStyleCnt="1" custLinFactNeighborX="3643" custLinFactNeighborY="16740"/>
      <dgm:spPr/>
    </dgm:pt>
    <dgm:pt modelId="{118010C9-EF62-4E3C-908E-48EE766182B1}" type="pres">
      <dgm:prSet presAssocID="{8FC733AC-B4B5-4FD5-AA84-BFFE10303815}" presName="arrow1" presStyleLbl="fgShp" presStyleIdx="0" presStyleCnt="1" custLinFactNeighborY="20626"/>
      <dgm:spPr/>
    </dgm:pt>
    <dgm:pt modelId="{238766A1-2C5A-4A0B-8A07-76D549B36A4A}" type="pres">
      <dgm:prSet presAssocID="{8FC733AC-B4B5-4FD5-AA84-BFFE10303815}" presName="rectangle" presStyleLbl="revTx" presStyleIdx="0" presStyleCnt="1" custScaleX="115000" custLinFactNeighborY="5001">
        <dgm:presLayoutVars>
          <dgm:bulletEnabled val="1"/>
        </dgm:presLayoutVars>
      </dgm:prSet>
      <dgm:spPr/>
      <dgm:t>
        <a:bodyPr/>
        <a:lstStyle/>
        <a:p>
          <a:endParaRPr lang="en-US"/>
        </a:p>
      </dgm:t>
    </dgm:pt>
    <dgm:pt modelId="{8CD5F614-F863-46A7-BE57-8EBB20261068}" type="pres">
      <dgm:prSet presAssocID="{A4A30E75-0919-41A7-ACB3-D4691AE007A4}" presName="item1" presStyleLbl="node1" presStyleIdx="0" presStyleCnt="3" custLinFactNeighborX="-444" custLinFactNeighborY="1645">
        <dgm:presLayoutVars>
          <dgm:bulletEnabled val="1"/>
        </dgm:presLayoutVars>
      </dgm:prSet>
      <dgm:spPr/>
      <dgm:t>
        <a:bodyPr/>
        <a:lstStyle/>
        <a:p>
          <a:endParaRPr lang="en-US"/>
        </a:p>
      </dgm:t>
    </dgm:pt>
    <dgm:pt modelId="{40E1A9D6-C478-43C7-93BE-A56CBA6CDA77}" type="pres">
      <dgm:prSet presAssocID="{56F25E09-665D-40BA-99DC-7F14D024E3B3}" presName="item2" presStyleLbl="node1" presStyleIdx="1" presStyleCnt="3">
        <dgm:presLayoutVars>
          <dgm:bulletEnabled val="1"/>
        </dgm:presLayoutVars>
      </dgm:prSet>
      <dgm:spPr/>
      <dgm:t>
        <a:bodyPr/>
        <a:lstStyle/>
        <a:p>
          <a:endParaRPr lang="en-US"/>
        </a:p>
      </dgm:t>
    </dgm:pt>
    <dgm:pt modelId="{4D243CA2-7263-4358-A986-257B44784AED}" type="pres">
      <dgm:prSet presAssocID="{43BB8974-8E08-4CF0-9562-716EEEDF8B81}" presName="item3" presStyleLbl="node1" presStyleIdx="2" presStyleCnt="3">
        <dgm:presLayoutVars>
          <dgm:bulletEnabled val="1"/>
        </dgm:presLayoutVars>
      </dgm:prSet>
      <dgm:spPr/>
      <dgm:t>
        <a:bodyPr/>
        <a:lstStyle/>
        <a:p>
          <a:endParaRPr lang="en-US"/>
        </a:p>
      </dgm:t>
    </dgm:pt>
    <dgm:pt modelId="{BDCF7749-C12C-454F-B8C6-E076AACB5098}" type="pres">
      <dgm:prSet presAssocID="{8FC733AC-B4B5-4FD5-AA84-BFFE10303815}" presName="funnel" presStyleLbl="trAlignAcc1" presStyleIdx="0" presStyleCnt="1" custScaleX="115714" custScaleY="103573" custLinFactNeighborX="2143" custLinFactNeighborY="5803"/>
      <dgm:spPr/>
      <dgm:t>
        <a:bodyPr/>
        <a:lstStyle/>
        <a:p>
          <a:endParaRPr lang="en-US"/>
        </a:p>
      </dgm:t>
    </dgm:pt>
  </dgm:ptLst>
  <dgm:cxnLst>
    <dgm:cxn modelId="{1265CA29-3A74-404D-BF44-BED79215D83B}" type="presOf" srcId="{43BB8974-8E08-4CF0-9562-716EEEDF8B81}" destId="{238766A1-2C5A-4A0B-8A07-76D549B36A4A}" srcOrd="0" destOrd="0" presId="urn:microsoft.com/office/officeart/2005/8/layout/funnel1"/>
    <dgm:cxn modelId="{DC8D27A0-20C6-4E68-A0FB-85B9D4F88A0E}" srcId="{8FC733AC-B4B5-4FD5-AA84-BFFE10303815}" destId="{A4A30E75-0919-41A7-ACB3-D4691AE007A4}" srcOrd="1" destOrd="0" parTransId="{2A696B4E-4C86-433F-AC67-A750AC63FAF1}" sibTransId="{2B4B60C0-B68A-43E4-9DF4-0CAA016D701C}"/>
    <dgm:cxn modelId="{A8A991DE-9C3F-4A8C-98D1-2CA70E381F89}" type="presOf" srcId="{415A4D21-7084-4B09-A7C6-29DBF9A8B0FE}" destId="{4D243CA2-7263-4358-A986-257B44784AED}" srcOrd="0" destOrd="0" presId="urn:microsoft.com/office/officeart/2005/8/layout/funnel1"/>
    <dgm:cxn modelId="{050117CA-42BC-4BEA-B9C0-6B157D9E5660}" type="presOf" srcId="{A4A30E75-0919-41A7-ACB3-D4691AE007A4}" destId="{40E1A9D6-C478-43C7-93BE-A56CBA6CDA77}" srcOrd="0" destOrd="0" presId="urn:microsoft.com/office/officeart/2005/8/layout/funnel1"/>
    <dgm:cxn modelId="{6992B91D-A26A-4FE4-AC63-DEE422698BAA}" srcId="{8FC733AC-B4B5-4FD5-AA84-BFFE10303815}" destId="{43BB8974-8E08-4CF0-9562-716EEEDF8B81}" srcOrd="3" destOrd="0" parTransId="{EAA95919-8821-4E00-930A-A7743CB432A7}" sibTransId="{13F94A12-3B67-4319-AC6B-3F54451872F8}"/>
    <dgm:cxn modelId="{2C0A39D3-48D1-4DD8-8F74-6F678EC5798A}" srcId="{8FC733AC-B4B5-4FD5-AA84-BFFE10303815}" destId="{415A4D21-7084-4B09-A7C6-29DBF9A8B0FE}" srcOrd="0" destOrd="0" parTransId="{F73E8149-F178-4F98-B933-F99626E1E095}" sibTransId="{CABFEF81-4636-4A70-9FFD-ED6F981BA028}"/>
    <dgm:cxn modelId="{960781B6-2FC0-4337-B51B-A7AB8B725D52}" type="presOf" srcId="{56F25E09-665D-40BA-99DC-7F14D024E3B3}" destId="{8CD5F614-F863-46A7-BE57-8EBB20261068}" srcOrd="0" destOrd="0" presId="urn:microsoft.com/office/officeart/2005/8/layout/funnel1"/>
    <dgm:cxn modelId="{F5636671-26BE-4444-BCB3-051E9D986A98}" srcId="{8FC733AC-B4B5-4FD5-AA84-BFFE10303815}" destId="{56F25E09-665D-40BA-99DC-7F14D024E3B3}" srcOrd="2" destOrd="0" parTransId="{3A6AAC7F-5036-41CE-9589-BF8B314404A1}" sibTransId="{3FC299AA-E98F-44F5-8C88-6D8ECE69E2E6}"/>
    <dgm:cxn modelId="{CE1D5E8D-98FB-49E3-AFF5-E0F4A8146FC7}" type="presOf" srcId="{8FC733AC-B4B5-4FD5-AA84-BFFE10303815}" destId="{0AB97552-52CE-4B79-9779-AA083D632DE5}" srcOrd="0" destOrd="0" presId="urn:microsoft.com/office/officeart/2005/8/layout/funnel1"/>
    <dgm:cxn modelId="{25F50BD5-0C3B-452E-98E1-B5EE0557E867}" type="presParOf" srcId="{0AB97552-52CE-4B79-9779-AA083D632DE5}" destId="{43398D98-8C94-41F8-B475-640A56FCCDEE}" srcOrd="0" destOrd="0" presId="urn:microsoft.com/office/officeart/2005/8/layout/funnel1"/>
    <dgm:cxn modelId="{2E0437C0-56E6-4D0D-8897-1CEB43D97DB3}" type="presParOf" srcId="{0AB97552-52CE-4B79-9779-AA083D632DE5}" destId="{118010C9-EF62-4E3C-908E-48EE766182B1}" srcOrd="1" destOrd="0" presId="urn:microsoft.com/office/officeart/2005/8/layout/funnel1"/>
    <dgm:cxn modelId="{41FB1ED8-C184-4DB6-B6F5-06FD8951BBC7}" type="presParOf" srcId="{0AB97552-52CE-4B79-9779-AA083D632DE5}" destId="{238766A1-2C5A-4A0B-8A07-76D549B36A4A}" srcOrd="2" destOrd="0" presId="urn:microsoft.com/office/officeart/2005/8/layout/funnel1"/>
    <dgm:cxn modelId="{3883F87F-2108-44B4-AC17-43EC82218F3E}" type="presParOf" srcId="{0AB97552-52CE-4B79-9779-AA083D632DE5}" destId="{8CD5F614-F863-46A7-BE57-8EBB20261068}" srcOrd="3" destOrd="0" presId="urn:microsoft.com/office/officeart/2005/8/layout/funnel1"/>
    <dgm:cxn modelId="{8584ABB0-9403-4ACC-85A2-5C16BD43BF77}" type="presParOf" srcId="{0AB97552-52CE-4B79-9779-AA083D632DE5}" destId="{40E1A9D6-C478-43C7-93BE-A56CBA6CDA77}" srcOrd="4" destOrd="0" presId="urn:microsoft.com/office/officeart/2005/8/layout/funnel1"/>
    <dgm:cxn modelId="{9D9C95A0-9701-443A-9E91-5EFC664132F8}" type="presParOf" srcId="{0AB97552-52CE-4B79-9779-AA083D632DE5}" destId="{4D243CA2-7263-4358-A986-257B44784AED}" srcOrd="5" destOrd="0" presId="urn:microsoft.com/office/officeart/2005/8/layout/funnel1"/>
    <dgm:cxn modelId="{EE8F87FF-92E8-40AB-B6D2-05D3B33931FC}" type="presParOf" srcId="{0AB97552-52CE-4B79-9779-AA083D632DE5}" destId="{BDCF7749-C12C-454F-B8C6-E076AACB5098}"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060B84C-6575-4AA9-9367-6C1020B03448}" type="doc">
      <dgm:prSet loTypeId="urn:microsoft.com/office/officeart/2005/8/layout/cycle3" loCatId="cycle" qsTypeId="urn:microsoft.com/office/officeart/2005/8/quickstyle/simple5" qsCatId="simple" csTypeId="urn:microsoft.com/office/officeart/2005/8/colors/colorful1#2" csCatId="colorful" phldr="1"/>
      <dgm:spPr/>
      <dgm:t>
        <a:bodyPr/>
        <a:lstStyle/>
        <a:p>
          <a:endParaRPr lang="en-US"/>
        </a:p>
      </dgm:t>
    </dgm:pt>
    <dgm:pt modelId="{9F59BB66-FD1D-4E4D-AE5E-E911728B0F10}">
      <dgm:prSet phldrT="[Text]"/>
      <dgm:spPr/>
      <dgm:t>
        <a:bodyPr/>
        <a:lstStyle/>
        <a:p>
          <a:r>
            <a:rPr lang="en-US" dirty="0" smtClean="0">
              <a:latin typeface="Segoe UI Light" pitchFamily="34" charset="0"/>
            </a:rPr>
            <a:t>educate</a:t>
          </a:r>
          <a:endParaRPr lang="en-US" dirty="0">
            <a:latin typeface="Segoe UI Light" pitchFamily="34" charset="0"/>
          </a:endParaRPr>
        </a:p>
      </dgm:t>
    </dgm:pt>
    <dgm:pt modelId="{0BC6C2CE-9972-4C96-BF34-7E954B6838E3}" type="parTrans" cxnId="{ADE0BB8A-75D3-41F4-8436-E6D81E72CB88}">
      <dgm:prSet/>
      <dgm:spPr/>
      <dgm:t>
        <a:bodyPr/>
        <a:lstStyle/>
        <a:p>
          <a:endParaRPr lang="en-US">
            <a:latin typeface="Segoe UI Semibold" pitchFamily="34" charset="0"/>
          </a:endParaRPr>
        </a:p>
      </dgm:t>
    </dgm:pt>
    <dgm:pt modelId="{F06711A8-146C-4D1C-A56E-D69F341DA110}" type="sibTrans" cxnId="{ADE0BB8A-75D3-41F4-8436-E6D81E72CB88}">
      <dgm:prSet/>
      <dgm:spPr>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dgm:spPr>
      <dgm:t>
        <a:bodyPr/>
        <a:lstStyle/>
        <a:p>
          <a:endParaRPr lang="en-US">
            <a:latin typeface="Segoe UI Semibold" pitchFamily="34" charset="0"/>
          </a:endParaRPr>
        </a:p>
      </dgm:t>
    </dgm:pt>
    <dgm:pt modelId="{82C25CDD-E429-44B7-9615-38E92559659F}">
      <dgm:prSet phldrT="[Text]"/>
      <dgm:spPr>
        <a:solidFill>
          <a:schemeClr val="accent4"/>
        </a:solidFill>
      </dgm:spPr>
      <dgm:t>
        <a:bodyPr/>
        <a:lstStyle/>
        <a:p>
          <a:r>
            <a:rPr lang="en-US" dirty="0" smtClean="0">
              <a:latin typeface="Segoe UI Light" pitchFamily="34" charset="0"/>
            </a:rPr>
            <a:t>measure</a:t>
          </a:r>
          <a:endParaRPr lang="en-US" dirty="0">
            <a:latin typeface="Segoe UI Light" pitchFamily="34" charset="0"/>
          </a:endParaRPr>
        </a:p>
      </dgm:t>
    </dgm:pt>
    <dgm:pt modelId="{EA07A89C-EB9F-4FA0-9157-9CC285127B84}" type="parTrans" cxnId="{C945ED05-0F9C-4639-87C2-BCB43541E45E}">
      <dgm:prSet/>
      <dgm:spPr/>
      <dgm:t>
        <a:bodyPr/>
        <a:lstStyle/>
        <a:p>
          <a:endParaRPr lang="en-US">
            <a:latin typeface="Segoe UI Semibold" pitchFamily="34" charset="0"/>
          </a:endParaRPr>
        </a:p>
      </dgm:t>
    </dgm:pt>
    <dgm:pt modelId="{0C687226-9607-433F-A73C-35741356E04A}" type="sibTrans" cxnId="{C945ED05-0F9C-4639-87C2-BCB43541E45E}">
      <dgm:prSet/>
      <dgm:spPr/>
      <dgm:t>
        <a:bodyPr/>
        <a:lstStyle/>
        <a:p>
          <a:endParaRPr lang="en-US">
            <a:latin typeface="Segoe UI Semibold" pitchFamily="34" charset="0"/>
          </a:endParaRPr>
        </a:p>
      </dgm:t>
    </dgm:pt>
    <dgm:pt modelId="{107F33D4-EE9E-4CCC-BD10-F20EFE9F23DD}">
      <dgm:prSet phldrT="[Text]"/>
      <dgm:spPr>
        <a:solidFill>
          <a:schemeClr val="accent6">
            <a:lumMod val="75000"/>
          </a:schemeClr>
        </a:solidFill>
      </dgm:spPr>
      <dgm:t>
        <a:bodyPr/>
        <a:lstStyle/>
        <a:p>
          <a:r>
            <a:rPr lang="en-US" dirty="0" smtClean="0">
              <a:latin typeface="Segoe UI Light" pitchFamily="34" charset="0"/>
            </a:rPr>
            <a:t>communicate</a:t>
          </a:r>
          <a:endParaRPr lang="en-US" dirty="0">
            <a:latin typeface="Segoe UI Light" pitchFamily="34" charset="0"/>
          </a:endParaRPr>
        </a:p>
      </dgm:t>
    </dgm:pt>
    <dgm:pt modelId="{169E9DD7-9A69-4DAA-B671-FC884B8E42B8}" type="parTrans" cxnId="{FD7EEAB2-FC33-4B64-92B2-42F89E45A054}">
      <dgm:prSet/>
      <dgm:spPr/>
      <dgm:t>
        <a:bodyPr/>
        <a:lstStyle/>
        <a:p>
          <a:endParaRPr lang="en-US">
            <a:latin typeface="Segoe UI Semibold" pitchFamily="34" charset="0"/>
          </a:endParaRPr>
        </a:p>
      </dgm:t>
    </dgm:pt>
    <dgm:pt modelId="{3382A9A4-DF67-4094-B083-B4D80D249242}" type="sibTrans" cxnId="{FD7EEAB2-FC33-4B64-92B2-42F89E45A054}">
      <dgm:prSet/>
      <dgm:spPr/>
      <dgm:t>
        <a:bodyPr/>
        <a:lstStyle/>
        <a:p>
          <a:endParaRPr lang="en-US">
            <a:latin typeface="Segoe UI Semibold" pitchFamily="34" charset="0"/>
          </a:endParaRPr>
        </a:p>
      </dgm:t>
    </dgm:pt>
    <dgm:pt modelId="{1FA55423-4797-41E5-9072-3E80DCF95CBD}">
      <dgm:prSet phldrT="[Text]"/>
      <dgm:spPr/>
      <dgm:t>
        <a:bodyPr/>
        <a:lstStyle/>
        <a:p>
          <a:r>
            <a:rPr lang="en-US" dirty="0" smtClean="0">
              <a:latin typeface="Segoe UI Light" pitchFamily="34" charset="0"/>
            </a:rPr>
            <a:t>adopt</a:t>
          </a:r>
          <a:endParaRPr lang="en-US" dirty="0">
            <a:latin typeface="Segoe UI Light" pitchFamily="34" charset="0"/>
          </a:endParaRPr>
        </a:p>
      </dgm:t>
    </dgm:pt>
    <dgm:pt modelId="{8790149F-F245-461B-9E18-77DC0DDFD5E9}" type="parTrans" cxnId="{EFB727B9-75AB-4A2D-AE5A-84ADF84ABBD4}">
      <dgm:prSet/>
      <dgm:spPr/>
      <dgm:t>
        <a:bodyPr/>
        <a:lstStyle/>
        <a:p>
          <a:endParaRPr lang="en-US">
            <a:latin typeface="Segoe UI Semibold" pitchFamily="34" charset="0"/>
          </a:endParaRPr>
        </a:p>
      </dgm:t>
    </dgm:pt>
    <dgm:pt modelId="{60A72D27-10CA-4001-8243-4E7376AF1510}" type="sibTrans" cxnId="{EFB727B9-75AB-4A2D-AE5A-84ADF84ABBD4}">
      <dgm:prSet/>
      <dgm:spPr/>
      <dgm:t>
        <a:bodyPr/>
        <a:lstStyle/>
        <a:p>
          <a:endParaRPr lang="en-US">
            <a:latin typeface="Segoe UI Semibold" pitchFamily="34" charset="0"/>
          </a:endParaRPr>
        </a:p>
      </dgm:t>
    </dgm:pt>
    <dgm:pt modelId="{22A13039-1575-4181-9FFF-45B79F378085}">
      <dgm:prSet phldrT="[Text]"/>
      <dgm:spPr>
        <a:solidFill>
          <a:schemeClr val="accent3">
            <a:lumMod val="75000"/>
          </a:schemeClr>
        </a:solidFill>
      </dgm:spPr>
      <dgm:t>
        <a:bodyPr/>
        <a:lstStyle/>
        <a:p>
          <a:r>
            <a:rPr lang="en-US" dirty="0" smtClean="0">
              <a:latin typeface="Segoe UI Light" pitchFamily="34" charset="0"/>
            </a:rPr>
            <a:t>institutionalize</a:t>
          </a:r>
          <a:endParaRPr lang="en-US" dirty="0">
            <a:latin typeface="Segoe UI Light" pitchFamily="34" charset="0"/>
          </a:endParaRPr>
        </a:p>
      </dgm:t>
    </dgm:pt>
    <dgm:pt modelId="{5FE97AB6-119B-4418-8B55-39AD355BD726}" type="parTrans" cxnId="{BAAD4DF8-17C9-4004-81FD-3DB4FE34708D}">
      <dgm:prSet/>
      <dgm:spPr/>
      <dgm:t>
        <a:bodyPr/>
        <a:lstStyle/>
        <a:p>
          <a:endParaRPr lang="en-US">
            <a:latin typeface="Segoe UI Semibold" pitchFamily="34" charset="0"/>
          </a:endParaRPr>
        </a:p>
      </dgm:t>
    </dgm:pt>
    <dgm:pt modelId="{7E011EA2-A179-4F8D-9F11-176424B26457}" type="sibTrans" cxnId="{BAAD4DF8-17C9-4004-81FD-3DB4FE34708D}">
      <dgm:prSet/>
      <dgm:spPr/>
      <dgm:t>
        <a:bodyPr/>
        <a:lstStyle/>
        <a:p>
          <a:endParaRPr lang="en-US">
            <a:latin typeface="Segoe UI Semibold" pitchFamily="34" charset="0"/>
          </a:endParaRPr>
        </a:p>
      </dgm:t>
    </dgm:pt>
    <dgm:pt modelId="{1F788035-CA3B-4A52-9EDA-31EAE9F351F9}" type="pres">
      <dgm:prSet presAssocID="{7060B84C-6575-4AA9-9367-6C1020B03448}" presName="Name0" presStyleCnt="0">
        <dgm:presLayoutVars>
          <dgm:dir/>
          <dgm:resizeHandles val="exact"/>
        </dgm:presLayoutVars>
      </dgm:prSet>
      <dgm:spPr/>
      <dgm:t>
        <a:bodyPr/>
        <a:lstStyle/>
        <a:p>
          <a:endParaRPr lang="en-US"/>
        </a:p>
      </dgm:t>
    </dgm:pt>
    <dgm:pt modelId="{BB862A44-EF3C-4119-AF3B-A80320EC0618}" type="pres">
      <dgm:prSet presAssocID="{7060B84C-6575-4AA9-9367-6C1020B03448}" presName="cycle" presStyleCnt="0"/>
      <dgm:spPr/>
    </dgm:pt>
    <dgm:pt modelId="{4210ECA9-880C-4A4E-ABE8-27F18B5E14EF}" type="pres">
      <dgm:prSet presAssocID="{9F59BB66-FD1D-4E4D-AE5E-E911728B0F10}" presName="nodeFirstNode" presStyleLbl="node1" presStyleIdx="0" presStyleCnt="5">
        <dgm:presLayoutVars>
          <dgm:bulletEnabled val="1"/>
        </dgm:presLayoutVars>
      </dgm:prSet>
      <dgm:spPr/>
      <dgm:t>
        <a:bodyPr/>
        <a:lstStyle/>
        <a:p>
          <a:endParaRPr lang="en-US"/>
        </a:p>
      </dgm:t>
    </dgm:pt>
    <dgm:pt modelId="{F8E33D62-59DC-4B26-A471-0E74DC17A99C}" type="pres">
      <dgm:prSet presAssocID="{F06711A8-146C-4D1C-A56E-D69F341DA110}" presName="sibTransFirstNode" presStyleLbl="bgShp" presStyleIdx="0" presStyleCnt="1"/>
      <dgm:spPr/>
      <dgm:t>
        <a:bodyPr/>
        <a:lstStyle/>
        <a:p>
          <a:endParaRPr lang="en-US"/>
        </a:p>
      </dgm:t>
    </dgm:pt>
    <dgm:pt modelId="{FA13F169-B879-42E7-8B3F-44B455671A70}" type="pres">
      <dgm:prSet presAssocID="{82C25CDD-E429-44B7-9615-38E92559659F}" presName="nodeFollowingNodes" presStyleLbl="node1" presStyleIdx="1" presStyleCnt="5">
        <dgm:presLayoutVars>
          <dgm:bulletEnabled val="1"/>
        </dgm:presLayoutVars>
      </dgm:prSet>
      <dgm:spPr/>
      <dgm:t>
        <a:bodyPr/>
        <a:lstStyle/>
        <a:p>
          <a:endParaRPr lang="en-US"/>
        </a:p>
      </dgm:t>
    </dgm:pt>
    <dgm:pt modelId="{B647160C-F427-43B2-BBCC-A18F2E663069}" type="pres">
      <dgm:prSet presAssocID="{107F33D4-EE9E-4CCC-BD10-F20EFE9F23DD}" presName="nodeFollowingNodes" presStyleLbl="node1" presStyleIdx="2" presStyleCnt="5" custRadScaleRad="89127" custRadScaleInc="-29083">
        <dgm:presLayoutVars>
          <dgm:bulletEnabled val="1"/>
        </dgm:presLayoutVars>
      </dgm:prSet>
      <dgm:spPr/>
      <dgm:t>
        <a:bodyPr/>
        <a:lstStyle/>
        <a:p>
          <a:endParaRPr lang="en-US"/>
        </a:p>
      </dgm:t>
    </dgm:pt>
    <dgm:pt modelId="{F69E29BB-B6DA-434F-B41F-AD15D393F861}" type="pres">
      <dgm:prSet presAssocID="{1FA55423-4797-41E5-9072-3E80DCF95CBD}" presName="nodeFollowingNodes" presStyleLbl="node1" presStyleIdx="3" presStyleCnt="5" custRadScaleRad="92705" custRadScaleInc="31787">
        <dgm:presLayoutVars>
          <dgm:bulletEnabled val="1"/>
        </dgm:presLayoutVars>
      </dgm:prSet>
      <dgm:spPr/>
      <dgm:t>
        <a:bodyPr/>
        <a:lstStyle/>
        <a:p>
          <a:endParaRPr lang="en-US"/>
        </a:p>
      </dgm:t>
    </dgm:pt>
    <dgm:pt modelId="{705ADC50-BC96-4BCA-A2F0-D1A14B159836}" type="pres">
      <dgm:prSet presAssocID="{22A13039-1575-4181-9FFF-45B79F378085}" presName="nodeFollowingNodes" presStyleLbl="node1" presStyleIdx="4" presStyleCnt="5">
        <dgm:presLayoutVars>
          <dgm:bulletEnabled val="1"/>
        </dgm:presLayoutVars>
      </dgm:prSet>
      <dgm:spPr/>
      <dgm:t>
        <a:bodyPr/>
        <a:lstStyle/>
        <a:p>
          <a:endParaRPr lang="en-US"/>
        </a:p>
      </dgm:t>
    </dgm:pt>
  </dgm:ptLst>
  <dgm:cxnLst>
    <dgm:cxn modelId="{BF0634E9-8F2E-4BFB-A666-F57BDECA064D}" type="presOf" srcId="{1FA55423-4797-41E5-9072-3E80DCF95CBD}" destId="{F69E29BB-B6DA-434F-B41F-AD15D393F861}" srcOrd="0" destOrd="0" presId="urn:microsoft.com/office/officeart/2005/8/layout/cycle3"/>
    <dgm:cxn modelId="{EFB727B9-75AB-4A2D-AE5A-84ADF84ABBD4}" srcId="{7060B84C-6575-4AA9-9367-6C1020B03448}" destId="{1FA55423-4797-41E5-9072-3E80DCF95CBD}" srcOrd="3" destOrd="0" parTransId="{8790149F-F245-461B-9E18-77DC0DDFD5E9}" sibTransId="{60A72D27-10CA-4001-8243-4E7376AF1510}"/>
    <dgm:cxn modelId="{C31DE1DC-2AE2-4A9D-8D79-28F5152BB452}" type="presOf" srcId="{82C25CDD-E429-44B7-9615-38E92559659F}" destId="{FA13F169-B879-42E7-8B3F-44B455671A70}" srcOrd="0" destOrd="0" presId="urn:microsoft.com/office/officeart/2005/8/layout/cycle3"/>
    <dgm:cxn modelId="{C945ED05-0F9C-4639-87C2-BCB43541E45E}" srcId="{7060B84C-6575-4AA9-9367-6C1020B03448}" destId="{82C25CDD-E429-44B7-9615-38E92559659F}" srcOrd="1" destOrd="0" parTransId="{EA07A89C-EB9F-4FA0-9157-9CC285127B84}" sibTransId="{0C687226-9607-433F-A73C-35741356E04A}"/>
    <dgm:cxn modelId="{1AC82E41-EF64-4A6B-9FD4-1CD22E2A3654}" type="presOf" srcId="{9F59BB66-FD1D-4E4D-AE5E-E911728B0F10}" destId="{4210ECA9-880C-4A4E-ABE8-27F18B5E14EF}" srcOrd="0" destOrd="0" presId="urn:microsoft.com/office/officeart/2005/8/layout/cycle3"/>
    <dgm:cxn modelId="{ADE0BB8A-75D3-41F4-8436-E6D81E72CB88}" srcId="{7060B84C-6575-4AA9-9367-6C1020B03448}" destId="{9F59BB66-FD1D-4E4D-AE5E-E911728B0F10}" srcOrd="0" destOrd="0" parTransId="{0BC6C2CE-9972-4C96-BF34-7E954B6838E3}" sibTransId="{F06711A8-146C-4D1C-A56E-D69F341DA110}"/>
    <dgm:cxn modelId="{04AE30D7-28DE-4373-9463-F495C13E1B17}" type="presOf" srcId="{107F33D4-EE9E-4CCC-BD10-F20EFE9F23DD}" destId="{B647160C-F427-43B2-BBCC-A18F2E663069}" srcOrd="0" destOrd="0" presId="urn:microsoft.com/office/officeart/2005/8/layout/cycle3"/>
    <dgm:cxn modelId="{9E32A832-EA15-47D4-A48B-5C4966E3FBBA}" type="presOf" srcId="{22A13039-1575-4181-9FFF-45B79F378085}" destId="{705ADC50-BC96-4BCA-A2F0-D1A14B159836}" srcOrd="0" destOrd="0" presId="urn:microsoft.com/office/officeart/2005/8/layout/cycle3"/>
    <dgm:cxn modelId="{B99442E6-8922-4169-BAE4-940FAFD0F726}" type="presOf" srcId="{F06711A8-146C-4D1C-A56E-D69F341DA110}" destId="{F8E33D62-59DC-4B26-A471-0E74DC17A99C}" srcOrd="0" destOrd="0" presId="urn:microsoft.com/office/officeart/2005/8/layout/cycle3"/>
    <dgm:cxn modelId="{BAAD4DF8-17C9-4004-81FD-3DB4FE34708D}" srcId="{7060B84C-6575-4AA9-9367-6C1020B03448}" destId="{22A13039-1575-4181-9FFF-45B79F378085}" srcOrd="4" destOrd="0" parTransId="{5FE97AB6-119B-4418-8B55-39AD355BD726}" sibTransId="{7E011EA2-A179-4F8D-9F11-176424B26457}"/>
    <dgm:cxn modelId="{6017A7DE-5576-4F34-A716-ADCDE7B63E79}" type="presOf" srcId="{7060B84C-6575-4AA9-9367-6C1020B03448}" destId="{1F788035-CA3B-4A52-9EDA-31EAE9F351F9}" srcOrd="0" destOrd="0" presId="urn:microsoft.com/office/officeart/2005/8/layout/cycle3"/>
    <dgm:cxn modelId="{FD7EEAB2-FC33-4B64-92B2-42F89E45A054}" srcId="{7060B84C-6575-4AA9-9367-6C1020B03448}" destId="{107F33D4-EE9E-4CCC-BD10-F20EFE9F23DD}" srcOrd="2" destOrd="0" parTransId="{169E9DD7-9A69-4DAA-B671-FC884B8E42B8}" sibTransId="{3382A9A4-DF67-4094-B083-B4D80D249242}"/>
    <dgm:cxn modelId="{B06557E4-4C07-48F0-89A5-31D175C303F1}" type="presParOf" srcId="{1F788035-CA3B-4A52-9EDA-31EAE9F351F9}" destId="{BB862A44-EF3C-4119-AF3B-A80320EC0618}" srcOrd="0" destOrd="0" presId="urn:microsoft.com/office/officeart/2005/8/layout/cycle3"/>
    <dgm:cxn modelId="{0275AAF9-CF4D-4315-ABA8-E760B73DE04A}" type="presParOf" srcId="{BB862A44-EF3C-4119-AF3B-A80320EC0618}" destId="{4210ECA9-880C-4A4E-ABE8-27F18B5E14EF}" srcOrd="0" destOrd="0" presId="urn:microsoft.com/office/officeart/2005/8/layout/cycle3"/>
    <dgm:cxn modelId="{44E3A2C4-FE2C-4160-B3B5-BEBD9A45F4C7}" type="presParOf" srcId="{BB862A44-EF3C-4119-AF3B-A80320EC0618}" destId="{F8E33D62-59DC-4B26-A471-0E74DC17A99C}" srcOrd="1" destOrd="0" presId="urn:microsoft.com/office/officeart/2005/8/layout/cycle3"/>
    <dgm:cxn modelId="{5045B253-0622-4826-996D-8306A36121BB}" type="presParOf" srcId="{BB862A44-EF3C-4119-AF3B-A80320EC0618}" destId="{FA13F169-B879-42E7-8B3F-44B455671A70}" srcOrd="2" destOrd="0" presId="urn:microsoft.com/office/officeart/2005/8/layout/cycle3"/>
    <dgm:cxn modelId="{C53CDA89-830D-4C94-8389-9E72882D040C}" type="presParOf" srcId="{BB862A44-EF3C-4119-AF3B-A80320EC0618}" destId="{B647160C-F427-43B2-BBCC-A18F2E663069}" srcOrd="3" destOrd="0" presId="urn:microsoft.com/office/officeart/2005/8/layout/cycle3"/>
    <dgm:cxn modelId="{82B862D0-04B2-4AAE-A9DA-51A4F190D9E4}" type="presParOf" srcId="{BB862A44-EF3C-4119-AF3B-A80320EC0618}" destId="{F69E29BB-B6DA-434F-B41F-AD15D393F861}" srcOrd="4" destOrd="0" presId="urn:microsoft.com/office/officeart/2005/8/layout/cycle3"/>
    <dgm:cxn modelId="{685E22A6-5E74-4A94-9359-E88F4072F7ED}" type="presParOf" srcId="{BB862A44-EF3C-4119-AF3B-A80320EC0618}" destId="{705ADC50-BC96-4BCA-A2F0-D1A14B159836}"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0B84C-6575-4AA9-9367-6C1020B03448}" type="doc">
      <dgm:prSet loTypeId="urn:microsoft.com/office/officeart/2005/8/layout/cycle3" loCatId="cycle" qsTypeId="urn:microsoft.com/office/officeart/2005/8/quickstyle/simple5" qsCatId="simple" csTypeId="urn:microsoft.com/office/officeart/2005/8/colors/colorful1#2" csCatId="colorful" phldr="1"/>
      <dgm:spPr/>
      <dgm:t>
        <a:bodyPr/>
        <a:lstStyle/>
        <a:p>
          <a:endParaRPr lang="en-US"/>
        </a:p>
      </dgm:t>
    </dgm:pt>
    <dgm:pt modelId="{9F59BB66-FD1D-4E4D-AE5E-E911728B0F10}">
      <dgm:prSet phldrT="[Text]"/>
      <dgm:spPr/>
      <dgm:t>
        <a:bodyPr/>
        <a:lstStyle/>
        <a:p>
          <a:r>
            <a:rPr lang="en-US" dirty="0" smtClean="0">
              <a:latin typeface="Segoe UI Light" pitchFamily="34" charset="0"/>
            </a:rPr>
            <a:t>educate</a:t>
          </a:r>
          <a:endParaRPr lang="en-US" dirty="0">
            <a:latin typeface="Segoe UI Light" pitchFamily="34" charset="0"/>
          </a:endParaRPr>
        </a:p>
      </dgm:t>
    </dgm:pt>
    <dgm:pt modelId="{0BC6C2CE-9972-4C96-BF34-7E954B6838E3}" type="parTrans" cxnId="{ADE0BB8A-75D3-41F4-8436-E6D81E72CB88}">
      <dgm:prSet/>
      <dgm:spPr/>
      <dgm:t>
        <a:bodyPr/>
        <a:lstStyle/>
        <a:p>
          <a:endParaRPr lang="en-US">
            <a:latin typeface="Segoe UI Semibold" pitchFamily="34" charset="0"/>
          </a:endParaRPr>
        </a:p>
      </dgm:t>
    </dgm:pt>
    <dgm:pt modelId="{F06711A8-146C-4D1C-A56E-D69F341DA110}" type="sibTrans" cxnId="{ADE0BB8A-75D3-41F4-8436-E6D81E72CB88}">
      <dgm:prSet/>
      <dgm:spPr>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dgm:spPr>
      <dgm:t>
        <a:bodyPr/>
        <a:lstStyle/>
        <a:p>
          <a:endParaRPr lang="en-US">
            <a:latin typeface="Segoe UI Semibold" pitchFamily="34" charset="0"/>
          </a:endParaRPr>
        </a:p>
      </dgm:t>
    </dgm:pt>
    <dgm:pt modelId="{82C25CDD-E429-44B7-9615-38E92559659F}">
      <dgm:prSet phldrT="[Text]"/>
      <dgm:spPr>
        <a:solidFill>
          <a:schemeClr val="accent4"/>
        </a:solidFill>
      </dgm:spPr>
      <dgm:t>
        <a:bodyPr/>
        <a:lstStyle/>
        <a:p>
          <a:r>
            <a:rPr lang="en-US" dirty="0" smtClean="0">
              <a:latin typeface="Segoe UI Light" pitchFamily="34" charset="0"/>
            </a:rPr>
            <a:t>measure</a:t>
          </a:r>
          <a:endParaRPr lang="en-US" dirty="0">
            <a:latin typeface="Segoe UI Light" pitchFamily="34" charset="0"/>
          </a:endParaRPr>
        </a:p>
      </dgm:t>
    </dgm:pt>
    <dgm:pt modelId="{EA07A89C-EB9F-4FA0-9157-9CC285127B84}" type="parTrans" cxnId="{C945ED05-0F9C-4639-87C2-BCB43541E45E}">
      <dgm:prSet/>
      <dgm:spPr/>
      <dgm:t>
        <a:bodyPr/>
        <a:lstStyle/>
        <a:p>
          <a:endParaRPr lang="en-US">
            <a:latin typeface="Segoe UI Semibold" pitchFamily="34" charset="0"/>
          </a:endParaRPr>
        </a:p>
      </dgm:t>
    </dgm:pt>
    <dgm:pt modelId="{0C687226-9607-433F-A73C-35741356E04A}" type="sibTrans" cxnId="{C945ED05-0F9C-4639-87C2-BCB43541E45E}">
      <dgm:prSet/>
      <dgm:spPr/>
      <dgm:t>
        <a:bodyPr/>
        <a:lstStyle/>
        <a:p>
          <a:endParaRPr lang="en-US">
            <a:latin typeface="Segoe UI Semibold" pitchFamily="34" charset="0"/>
          </a:endParaRPr>
        </a:p>
      </dgm:t>
    </dgm:pt>
    <dgm:pt modelId="{107F33D4-EE9E-4CCC-BD10-F20EFE9F23DD}">
      <dgm:prSet phldrT="[Text]"/>
      <dgm:spPr>
        <a:solidFill>
          <a:schemeClr val="accent6">
            <a:lumMod val="75000"/>
          </a:schemeClr>
        </a:solidFill>
      </dgm:spPr>
      <dgm:t>
        <a:bodyPr/>
        <a:lstStyle/>
        <a:p>
          <a:r>
            <a:rPr lang="en-US" dirty="0" smtClean="0">
              <a:latin typeface="Segoe UI Light" pitchFamily="34" charset="0"/>
            </a:rPr>
            <a:t>communicate</a:t>
          </a:r>
          <a:endParaRPr lang="en-US" dirty="0">
            <a:latin typeface="Segoe UI Light" pitchFamily="34" charset="0"/>
          </a:endParaRPr>
        </a:p>
      </dgm:t>
    </dgm:pt>
    <dgm:pt modelId="{169E9DD7-9A69-4DAA-B671-FC884B8E42B8}" type="parTrans" cxnId="{FD7EEAB2-FC33-4B64-92B2-42F89E45A054}">
      <dgm:prSet/>
      <dgm:spPr/>
      <dgm:t>
        <a:bodyPr/>
        <a:lstStyle/>
        <a:p>
          <a:endParaRPr lang="en-US">
            <a:latin typeface="Segoe UI Semibold" pitchFamily="34" charset="0"/>
          </a:endParaRPr>
        </a:p>
      </dgm:t>
    </dgm:pt>
    <dgm:pt modelId="{3382A9A4-DF67-4094-B083-B4D80D249242}" type="sibTrans" cxnId="{FD7EEAB2-FC33-4B64-92B2-42F89E45A054}">
      <dgm:prSet/>
      <dgm:spPr/>
      <dgm:t>
        <a:bodyPr/>
        <a:lstStyle/>
        <a:p>
          <a:endParaRPr lang="en-US">
            <a:latin typeface="Segoe UI Semibold" pitchFamily="34" charset="0"/>
          </a:endParaRPr>
        </a:p>
      </dgm:t>
    </dgm:pt>
    <dgm:pt modelId="{1FA55423-4797-41E5-9072-3E80DCF95CBD}">
      <dgm:prSet phldrT="[Text]"/>
      <dgm:spPr/>
      <dgm:t>
        <a:bodyPr/>
        <a:lstStyle/>
        <a:p>
          <a:r>
            <a:rPr lang="en-US" dirty="0" smtClean="0">
              <a:latin typeface="Segoe UI Light" pitchFamily="34" charset="0"/>
            </a:rPr>
            <a:t>adopt</a:t>
          </a:r>
          <a:endParaRPr lang="en-US" dirty="0">
            <a:latin typeface="Segoe UI Light" pitchFamily="34" charset="0"/>
          </a:endParaRPr>
        </a:p>
      </dgm:t>
    </dgm:pt>
    <dgm:pt modelId="{8790149F-F245-461B-9E18-77DC0DDFD5E9}" type="parTrans" cxnId="{EFB727B9-75AB-4A2D-AE5A-84ADF84ABBD4}">
      <dgm:prSet/>
      <dgm:spPr/>
      <dgm:t>
        <a:bodyPr/>
        <a:lstStyle/>
        <a:p>
          <a:endParaRPr lang="en-US">
            <a:latin typeface="Segoe UI Semibold" pitchFamily="34" charset="0"/>
          </a:endParaRPr>
        </a:p>
      </dgm:t>
    </dgm:pt>
    <dgm:pt modelId="{60A72D27-10CA-4001-8243-4E7376AF1510}" type="sibTrans" cxnId="{EFB727B9-75AB-4A2D-AE5A-84ADF84ABBD4}">
      <dgm:prSet/>
      <dgm:spPr/>
      <dgm:t>
        <a:bodyPr/>
        <a:lstStyle/>
        <a:p>
          <a:endParaRPr lang="en-US">
            <a:latin typeface="Segoe UI Semibold" pitchFamily="34" charset="0"/>
          </a:endParaRPr>
        </a:p>
      </dgm:t>
    </dgm:pt>
    <dgm:pt modelId="{22A13039-1575-4181-9FFF-45B79F378085}">
      <dgm:prSet phldrT="[Text]"/>
      <dgm:spPr>
        <a:solidFill>
          <a:schemeClr val="accent3">
            <a:lumMod val="75000"/>
          </a:schemeClr>
        </a:solidFill>
      </dgm:spPr>
      <dgm:t>
        <a:bodyPr/>
        <a:lstStyle/>
        <a:p>
          <a:r>
            <a:rPr lang="en-US" dirty="0" smtClean="0">
              <a:latin typeface="Segoe UI Light" pitchFamily="34" charset="0"/>
            </a:rPr>
            <a:t>institutionalize</a:t>
          </a:r>
          <a:endParaRPr lang="en-US" dirty="0">
            <a:latin typeface="Segoe UI Light" pitchFamily="34" charset="0"/>
          </a:endParaRPr>
        </a:p>
      </dgm:t>
    </dgm:pt>
    <dgm:pt modelId="{5FE97AB6-119B-4418-8B55-39AD355BD726}" type="parTrans" cxnId="{BAAD4DF8-17C9-4004-81FD-3DB4FE34708D}">
      <dgm:prSet/>
      <dgm:spPr/>
      <dgm:t>
        <a:bodyPr/>
        <a:lstStyle/>
        <a:p>
          <a:endParaRPr lang="en-US">
            <a:latin typeface="Segoe UI Semibold" pitchFamily="34" charset="0"/>
          </a:endParaRPr>
        </a:p>
      </dgm:t>
    </dgm:pt>
    <dgm:pt modelId="{7E011EA2-A179-4F8D-9F11-176424B26457}" type="sibTrans" cxnId="{BAAD4DF8-17C9-4004-81FD-3DB4FE34708D}">
      <dgm:prSet/>
      <dgm:spPr/>
      <dgm:t>
        <a:bodyPr/>
        <a:lstStyle/>
        <a:p>
          <a:endParaRPr lang="en-US">
            <a:latin typeface="Segoe UI Semibold" pitchFamily="34" charset="0"/>
          </a:endParaRPr>
        </a:p>
      </dgm:t>
    </dgm:pt>
    <dgm:pt modelId="{1F788035-CA3B-4A52-9EDA-31EAE9F351F9}" type="pres">
      <dgm:prSet presAssocID="{7060B84C-6575-4AA9-9367-6C1020B03448}" presName="Name0" presStyleCnt="0">
        <dgm:presLayoutVars>
          <dgm:dir/>
          <dgm:resizeHandles val="exact"/>
        </dgm:presLayoutVars>
      </dgm:prSet>
      <dgm:spPr/>
      <dgm:t>
        <a:bodyPr/>
        <a:lstStyle/>
        <a:p>
          <a:endParaRPr lang="en-US"/>
        </a:p>
      </dgm:t>
    </dgm:pt>
    <dgm:pt modelId="{BB862A44-EF3C-4119-AF3B-A80320EC0618}" type="pres">
      <dgm:prSet presAssocID="{7060B84C-6575-4AA9-9367-6C1020B03448}" presName="cycle" presStyleCnt="0"/>
      <dgm:spPr/>
    </dgm:pt>
    <dgm:pt modelId="{4210ECA9-880C-4A4E-ABE8-27F18B5E14EF}" type="pres">
      <dgm:prSet presAssocID="{9F59BB66-FD1D-4E4D-AE5E-E911728B0F10}" presName="nodeFirstNode" presStyleLbl="node1" presStyleIdx="0" presStyleCnt="5">
        <dgm:presLayoutVars>
          <dgm:bulletEnabled val="1"/>
        </dgm:presLayoutVars>
      </dgm:prSet>
      <dgm:spPr/>
      <dgm:t>
        <a:bodyPr/>
        <a:lstStyle/>
        <a:p>
          <a:endParaRPr lang="en-US"/>
        </a:p>
      </dgm:t>
    </dgm:pt>
    <dgm:pt modelId="{F8E33D62-59DC-4B26-A471-0E74DC17A99C}" type="pres">
      <dgm:prSet presAssocID="{F06711A8-146C-4D1C-A56E-D69F341DA110}" presName="sibTransFirstNode" presStyleLbl="bgShp" presStyleIdx="0" presStyleCnt="1"/>
      <dgm:spPr/>
      <dgm:t>
        <a:bodyPr/>
        <a:lstStyle/>
        <a:p>
          <a:endParaRPr lang="en-US"/>
        </a:p>
      </dgm:t>
    </dgm:pt>
    <dgm:pt modelId="{FA13F169-B879-42E7-8B3F-44B455671A70}" type="pres">
      <dgm:prSet presAssocID="{82C25CDD-E429-44B7-9615-38E92559659F}" presName="nodeFollowingNodes" presStyleLbl="node1" presStyleIdx="1" presStyleCnt="5">
        <dgm:presLayoutVars>
          <dgm:bulletEnabled val="1"/>
        </dgm:presLayoutVars>
      </dgm:prSet>
      <dgm:spPr/>
      <dgm:t>
        <a:bodyPr/>
        <a:lstStyle/>
        <a:p>
          <a:endParaRPr lang="en-US"/>
        </a:p>
      </dgm:t>
    </dgm:pt>
    <dgm:pt modelId="{B647160C-F427-43B2-BBCC-A18F2E663069}" type="pres">
      <dgm:prSet presAssocID="{107F33D4-EE9E-4CCC-BD10-F20EFE9F23DD}" presName="nodeFollowingNodes" presStyleLbl="node1" presStyleIdx="2" presStyleCnt="5" custRadScaleRad="89127" custRadScaleInc="-29083">
        <dgm:presLayoutVars>
          <dgm:bulletEnabled val="1"/>
        </dgm:presLayoutVars>
      </dgm:prSet>
      <dgm:spPr/>
      <dgm:t>
        <a:bodyPr/>
        <a:lstStyle/>
        <a:p>
          <a:endParaRPr lang="en-US"/>
        </a:p>
      </dgm:t>
    </dgm:pt>
    <dgm:pt modelId="{F69E29BB-B6DA-434F-B41F-AD15D393F861}" type="pres">
      <dgm:prSet presAssocID="{1FA55423-4797-41E5-9072-3E80DCF95CBD}" presName="nodeFollowingNodes" presStyleLbl="node1" presStyleIdx="3" presStyleCnt="5" custRadScaleRad="92705" custRadScaleInc="31787">
        <dgm:presLayoutVars>
          <dgm:bulletEnabled val="1"/>
        </dgm:presLayoutVars>
      </dgm:prSet>
      <dgm:spPr/>
      <dgm:t>
        <a:bodyPr/>
        <a:lstStyle/>
        <a:p>
          <a:endParaRPr lang="en-US"/>
        </a:p>
      </dgm:t>
    </dgm:pt>
    <dgm:pt modelId="{705ADC50-BC96-4BCA-A2F0-D1A14B159836}" type="pres">
      <dgm:prSet presAssocID="{22A13039-1575-4181-9FFF-45B79F378085}" presName="nodeFollowingNodes" presStyleLbl="node1" presStyleIdx="4" presStyleCnt="5">
        <dgm:presLayoutVars>
          <dgm:bulletEnabled val="1"/>
        </dgm:presLayoutVars>
      </dgm:prSet>
      <dgm:spPr/>
      <dgm:t>
        <a:bodyPr/>
        <a:lstStyle/>
        <a:p>
          <a:endParaRPr lang="en-US"/>
        </a:p>
      </dgm:t>
    </dgm:pt>
  </dgm:ptLst>
  <dgm:cxnLst>
    <dgm:cxn modelId="{A0D6B8AF-EC31-4287-95ED-A550A31D7E52}" type="presOf" srcId="{7060B84C-6575-4AA9-9367-6C1020B03448}" destId="{1F788035-CA3B-4A52-9EDA-31EAE9F351F9}" srcOrd="0" destOrd="0" presId="urn:microsoft.com/office/officeart/2005/8/layout/cycle3"/>
    <dgm:cxn modelId="{4F626BA4-CC3A-46D8-B5F7-F09C5DD4B934}" type="presOf" srcId="{22A13039-1575-4181-9FFF-45B79F378085}" destId="{705ADC50-BC96-4BCA-A2F0-D1A14B159836}" srcOrd="0" destOrd="0" presId="urn:microsoft.com/office/officeart/2005/8/layout/cycle3"/>
    <dgm:cxn modelId="{EFB727B9-75AB-4A2D-AE5A-84ADF84ABBD4}" srcId="{7060B84C-6575-4AA9-9367-6C1020B03448}" destId="{1FA55423-4797-41E5-9072-3E80DCF95CBD}" srcOrd="3" destOrd="0" parTransId="{8790149F-F245-461B-9E18-77DC0DDFD5E9}" sibTransId="{60A72D27-10CA-4001-8243-4E7376AF1510}"/>
    <dgm:cxn modelId="{FD02D692-32DF-49C0-B4CE-8F6DC1090611}" type="presOf" srcId="{107F33D4-EE9E-4CCC-BD10-F20EFE9F23DD}" destId="{B647160C-F427-43B2-BBCC-A18F2E663069}" srcOrd="0" destOrd="0" presId="urn:microsoft.com/office/officeart/2005/8/layout/cycle3"/>
    <dgm:cxn modelId="{C945ED05-0F9C-4639-87C2-BCB43541E45E}" srcId="{7060B84C-6575-4AA9-9367-6C1020B03448}" destId="{82C25CDD-E429-44B7-9615-38E92559659F}" srcOrd="1" destOrd="0" parTransId="{EA07A89C-EB9F-4FA0-9157-9CC285127B84}" sibTransId="{0C687226-9607-433F-A73C-35741356E04A}"/>
    <dgm:cxn modelId="{F5BAD70C-8627-4DA0-9D6D-113454D1F10C}" type="presOf" srcId="{1FA55423-4797-41E5-9072-3E80DCF95CBD}" destId="{F69E29BB-B6DA-434F-B41F-AD15D393F861}" srcOrd="0" destOrd="0" presId="urn:microsoft.com/office/officeart/2005/8/layout/cycle3"/>
    <dgm:cxn modelId="{BAAD4DF8-17C9-4004-81FD-3DB4FE34708D}" srcId="{7060B84C-6575-4AA9-9367-6C1020B03448}" destId="{22A13039-1575-4181-9FFF-45B79F378085}" srcOrd="4" destOrd="0" parTransId="{5FE97AB6-119B-4418-8B55-39AD355BD726}" sibTransId="{7E011EA2-A179-4F8D-9F11-176424B26457}"/>
    <dgm:cxn modelId="{9B0EFB03-FEE9-4C45-AD90-0B733BFA2A21}" type="presOf" srcId="{82C25CDD-E429-44B7-9615-38E92559659F}" destId="{FA13F169-B879-42E7-8B3F-44B455671A70}" srcOrd="0" destOrd="0" presId="urn:microsoft.com/office/officeart/2005/8/layout/cycle3"/>
    <dgm:cxn modelId="{7E67BCF7-0EF6-4496-8F3E-FBC0AF72C1D0}" type="presOf" srcId="{F06711A8-146C-4D1C-A56E-D69F341DA110}" destId="{F8E33D62-59DC-4B26-A471-0E74DC17A99C}" srcOrd="0" destOrd="0" presId="urn:microsoft.com/office/officeart/2005/8/layout/cycle3"/>
    <dgm:cxn modelId="{2C2F1FD4-0A57-4644-9B3D-8D7E5B12DA54}" type="presOf" srcId="{9F59BB66-FD1D-4E4D-AE5E-E911728B0F10}" destId="{4210ECA9-880C-4A4E-ABE8-27F18B5E14EF}" srcOrd="0" destOrd="0" presId="urn:microsoft.com/office/officeart/2005/8/layout/cycle3"/>
    <dgm:cxn modelId="{FD7EEAB2-FC33-4B64-92B2-42F89E45A054}" srcId="{7060B84C-6575-4AA9-9367-6C1020B03448}" destId="{107F33D4-EE9E-4CCC-BD10-F20EFE9F23DD}" srcOrd="2" destOrd="0" parTransId="{169E9DD7-9A69-4DAA-B671-FC884B8E42B8}" sibTransId="{3382A9A4-DF67-4094-B083-B4D80D249242}"/>
    <dgm:cxn modelId="{ADE0BB8A-75D3-41F4-8436-E6D81E72CB88}" srcId="{7060B84C-6575-4AA9-9367-6C1020B03448}" destId="{9F59BB66-FD1D-4E4D-AE5E-E911728B0F10}" srcOrd="0" destOrd="0" parTransId="{0BC6C2CE-9972-4C96-BF34-7E954B6838E3}" sibTransId="{F06711A8-146C-4D1C-A56E-D69F341DA110}"/>
    <dgm:cxn modelId="{65B3022E-BDB3-489F-9C92-496019DBC638}" type="presParOf" srcId="{1F788035-CA3B-4A52-9EDA-31EAE9F351F9}" destId="{BB862A44-EF3C-4119-AF3B-A80320EC0618}" srcOrd="0" destOrd="0" presId="urn:microsoft.com/office/officeart/2005/8/layout/cycle3"/>
    <dgm:cxn modelId="{3E02C340-9418-46BF-A620-6903A47A62B7}" type="presParOf" srcId="{BB862A44-EF3C-4119-AF3B-A80320EC0618}" destId="{4210ECA9-880C-4A4E-ABE8-27F18B5E14EF}" srcOrd="0" destOrd="0" presId="urn:microsoft.com/office/officeart/2005/8/layout/cycle3"/>
    <dgm:cxn modelId="{F6E0749B-A926-4499-8A65-6B9E1F6A7B82}" type="presParOf" srcId="{BB862A44-EF3C-4119-AF3B-A80320EC0618}" destId="{F8E33D62-59DC-4B26-A471-0E74DC17A99C}" srcOrd="1" destOrd="0" presId="urn:microsoft.com/office/officeart/2005/8/layout/cycle3"/>
    <dgm:cxn modelId="{062033FC-DDF1-4A5A-87A8-BA2DC3A2C14F}" type="presParOf" srcId="{BB862A44-EF3C-4119-AF3B-A80320EC0618}" destId="{FA13F169-B879-42E7-8B3F-44B455671A70}" srcOrd="2" destOrd="0" presId="urn:microsoft.com/office/officeart/2005/8/layout/cycle3"/>
    <dgm:cxn modelId="{0D1D418A-53CE-4DCB-82BC-E65D31788333}" type="presParOf" srcId="{BB862A44-EF3C-4119-AF3B-A80320EC0618}" destId="{B647160C-F427-43B2-BBCC-A18F2E663069}" srcOrd="3" destOrd="0" presId="urn:microsoft.com/office/officeart/2005/8/layout/cycle3"/>
    <dgm:cxn modelId="{421D2488-61DF-4202-B4B9-1C0D1C1C1C53}" type="presParOf" srcId="{BB862A44-EF3C-4119-AF3B-A80320EC0618}" destId="{F69E29BB-B6DA-434F-B41F-AD15D393F861}" srcOrd="4" destOrd="0" presId="urn:microsoft.com/office/officeart/2005/8/layout/cycle3"/>
    <dgm:cxn modelId="{5A8E9BC2-3648-452D-88F0-E5BCF7E6589A}" type="presParOf" srcId="{BB862A44-EF3C-4119-AF3B-A80320EC0618}" destId="{705ADC50-BC96-4BCA-A2F0-D1A14B15983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0B84C-6575-4AA9-9367-6C1020B03448}" type="doc">
      <dgm:prSet loTypeId="urn:microsoft.com/office/officeart/2005/8/layout/cycle3" loCatId="cycle" qsTypeId="urn:microsoft.com/office/officeart/2005/8/quickstyle/simple5" qsCatId="simple" csTypeId="urn:microsoft.com/office/officeart/2005/8/colors/colorful1#2" csCatId="colorful" phldr="1"/>
      <dgm:spPr/>
      <dgm:t>
        <a:bodyPr/>
        <a:lstStyle/>
        <a:p>
          <a:endParaRPr lang="en-US"/>
        </a:p>
      </dgm:t>
    </dgm:pt>
    <dgm:pt modelId="{9F59BB66-FD1D-4E4D-AE5E-E911728B0F10}">
      <dgm:prSet phldrT="[Text]"/>
      <dgm:spPr/>
      <dgm:t>
        <a:bodyPr/>
        <a:lstStyle/>
        <a:p>
          <a:r>
            <a:rPr lang="en-US" dirty="0" smtClean="0">
              <a:latin typeface="Segoe UI Light" pitchFamily="34" charset="0"/>
            </a:rPr>
            <a:t>educate</a:t>
          </a:r>
          <a:endParaRPr lang="en-US" dirty="0">
            <a:latin typeface="Segoe UI Light" pitchFamily="34" charset="0"/>
          </a:endParaRPr>
        </a:p>
      </dgm:t>
    </dgm:pt>
    <dgm:pt modelId="{0BC6C2CE-9972-4C96-BF34-7E954B6838E3}" type="parTrans" cxnId="{ADE0BB8A-75D3-41F4-8436-E6D81E72CB88}">
      <dgm:prSet/>
      <dgm:spPr/>
      <dgm:t>
        <a:bodyPr/>
        <a:lstStyle/>
        <a:p>
          <a:endParaRPr lang="en-US">
            <a:latin typeface="Segoe UI Semibold" pitchFamily="34" charset="0"/>
          </a:endParaRPr>
        </a:p>
      </dgm:t>
    </dgm:pt>
    <dgm:pt modelId="{F06711A8-146C-4D1C-A56E-D69F341DA110}" type="sibTrans" cxnId="{ADE0BB8A-75D3-41F4-8436-E6D81E72CB88}">
      <dgm:prSet/>
      <dgm:spPr>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dgm:spPr>
      <dgm:t>
        <a:bodyPr/>
        <a:lstStyle/>
        <a:p>
          <a:endParaRPr lang="en-US">
            <a:latin typeface="Segoe UI Semibold" pitchFamily="34" charset="0"/>
          </a:endParaRPr>
        </a:p>
      </dgm:t>
    </dgm:pt>
    <dgm:pt modelId="{82C25CDD-E429-44B7-9615-38E92559659F}">
      <dgm:prSet phldrT="[Text]"/>
      <dgm:spPr>
        <a:solidFill>
          <a:schemeClr val="accent4"/>
        </a:solidFill>
      </dgm:spPr>
      <dgm:t>
        <a:bodyPr/>
        <a:lstStyle/>
        <a:p>
          <a:r>
            <a:rPr lang="en-US" dirty="0" smtClean="0">
              <a:latin typeface="Segoe UI Light" pitchFamily="34" charset="0"/>
            </a:rPr>
            <a:t>measure</a:t>
          </a:r>
          <a:endParaRPr lang="en-US" dirty="0">
            <a:latin typeface="Segoe UI Light" pitchFamily="34" charset="0"/>
          </a:endParaRPr>
        </a:p>
      </dgm:t>
    </dgm:pt>
    <dgm:pt modelId="{EA07A89C-EB9F-4FA0-9157-9CC285127B84}" type="parTrans" cxnId="{C945ED05-0F9C-4639-87C2-BCB43541E45E}">
      <dgm:prSet/>
      <dgm:spPr/>
      <dgm:t>
        <a:bodyPr/>
        <a:lstStyle/>
        <a:p>
          <a:endParaRPr lang="en-US">
            <a:latin typeface="Segoe UI Semibold" pitchFamily="34" charset="0"/>
          </a:endParaRPr>
        </a:p>
      </dgm:t>
    </dgm:pt>
    <dgm:pt modelId="{0C687226-9607-433F-A73C-35741356E04A}" type="sibTrans" cxnId="{C945ED05-0F9C-4639-87C2-BCB43541E45E}">
      <dgm:prSet/>
      <dgm:spPr/>
      <dgm:t>
        <a:bodyPr/>
        <a:lstStyle/>
        <a:p>
          <a:endParaRPr lang="en-US">
            <a:latin typeface="Segoe UI Semibold" pitchFamily="34" charset="0"/>
          </a:endParaRPr>
        </a:p>
      </dgm:t>
    </dgm:pt>
    <dgm:pt modelId="{107F33D4-EE9E-4CCC-BD10-F20EFE9F23DD}">
      <dgm:prSet phldrT="[Text]"/>
      <dgm:spPr>
        <a:solidFill>
          <a:schemeClr val="accent6">
            <a:lumMod val="75000"/>
          </a:schemeClr>
        </a:solidFill>
      </dgm:spPr>
      <dgm:t>
        <a:bodyPr/>
        <a:lstStyle/>
        <a:p>
          <a:r>
            <a:rPr lang="en-US" dirty="0" smtClean="0">
              <a:latin typeface="Segoe UI Light" pitchFamily="34" charset="0"/>
            </a:rPr>
            <a:t>communicate</a:t>
          </a:r>
          <a:endParaRPr lang="en-US" dirty="0">
            <a:latin typeface="Segoe UI Light" pitchFamily="34" charset="0"/>
          </a:endParaRPr>
        </a:p>
      </dgm:t>
    </dgm:pt>
    <dgm:pt modelId="{169E9DD7-9A69-4DAA-B671-FC884B8E42B8}" type="parTrans" cxnId="{FD7EEAB2-FC33-4B64-92B2-42F89E45A054}">
      <dgm:prSet/>
      <dgm:spPr/>
      <dgm:t>
        <a:bodyPr/>
        <a:lstStyle/>
        <a:p>
          <a:endParaRPr lang="en-US">
            <a:latin typeface="Segoe UI Semibold" pitchFamily="34" charset="0"/>
          </a:endParaRPr>
        </a:p>
      </dgm:t>
    </dgm:pt>
    <dgm:pt modelId="{3382A9A4-DF67-4094-B083-B4D80D249242}" type="sibTrans" cxnId="{FD7EEAB2-FC33-4B64-92B2-42F89E45A054}">
      <dgm:prSet/>
      <dgm:spPr/>
      <dgm:t>
        <a:bodyPr/>
        <a:lstStyle/>
        <a:p>
          <a:endParaRPr lang="en-US">
            <a:latin typeface="Segoe UI Semibold" pitchFamily="34" charset="0"/>
          </a:endParaRPr>
        </a:p>
      </dgm:t>
    </dgm:pt>
    <dgm:pt modelId="{1FA55423-4797-41E5-9072-3E80DCF95CBD}">
      <dgm:prSet phldrT="[Text]"/>
      <dgm:spPr/>
      <dgm:t>
        <a:bodyPr/>
        <a:lstStyle/>
        <a:p>
          <a:r>
            <a:rPr lang="en-US" dirty="0" smtClean="0">
              <a:latin typeface="Segoe UI Light" pitchFamily="34" charset="0"/>
            </a:rPr>
            <a:t>adopt</a:t>
          </a:r>
          <a:endParaRPr lang="en-US" dirty="0">
            <a:latin typeface="Segoe UI Light" pitchFamily="34" charset="0"/>
          </a:endParaRPr>
        </a:p>
      </dgm:t>
    </dgm:pt>
    <dgm:pt modelId="{8790149F-F245-461B-9E18-77DC0DDFD5E9}" type="parTrans" cxnId="{EFB727B9-75AB-4A2D-AE5A-84ADF84ABBD4}">
      <dgm:prSet/>
      <dgm:spPr/>
      <dgm:t>
        <a:bodyPr/>
        <a:lstStyle/>
        <a:p>
          <a:endParaRPr lang="en-US">
            <a:latin typeface="Segoe UI Semibold" pitchFamily="34" charset="0"/>
          </a:endParaRPr>
        </a:p>
      </dgm:t>
    </dgm:pt>
    <dgm:pt modelId="{60A72D27-10CA-4001-8243-4E7376AF1510}" type="sibTrans" cxnId="{EFB727B9-75AB-4A2D-AE5A-84ADF84ABBD4}">
      <dgm:prSet/>
      <dgm:spPr/>
      <dgm:t>
        <a:bodyPr/>
        <a:lstStyle/>
        <a:p>
          <a:endParaRPr lang="en-US">
            <a:latin typeface="Segoe UI Semibold" pitchFamily="34" charset="0"/>
          </a:endParaRPr>
        </a:p>
      </dgm:t>
    </dgm:pt>
    <dgm:pt modelId="{22A13039-1575-4181-9FFF-45B79F378085}">
      <dgm:prSet phldrT="[Text]"/>
      <dgm:spPr>
        <a:solidFill>
          <a:schemeClr val="accent3">
            <a:lumMod val="75000"/>
          </a:schemeClr>
        </a:solidFill>
      </dgm:spPr>
      <dgm:t>
        <a:bodyPr/>
        <a:lstStyle/>
        <a:p>
          <a:r>
            <a:rPr lang="en-US" dirty="0" smtClean="0">
              <a:latin typeface="Segoe UI Light" pitchFamily="34" charset="0"/>
            </a:rPr>
            <a:t>institutionalize</a:t>
          </a:r>
          <a:endParaRPr lang="en-US" dirty="0">
            <a:latin typeface="Segoe UI Light" pitchFamily="34" charset="0"/>
          </a:endParaRPr>
        </a:p>
      </dgm:t>
    </dgm:pt>
    <dgm:pt modelId="{5FE97AB6-119B-4418-8B55-39AD355BD726}" type="parTrans" cxnId="{BAAD4DF8-17C9-4004-81FD-3DB4FE34708D}">
      <dgm:prSet/>
      <dgm:spPr/>
      <dgm:t>
        <a:bodyPr/>
        <a:lstStyle/>
        <a:p>
          <a:endParaRPr lang="en-US">
            <a:latin typeface="Segoe UI Semibold" pitchFamily="34" charset="0"/>
          </a:endParaRPr>
        </a:p>
      </dgm:t>
    </dgm:pt>
    <dgm:pt modelId="{7E011EA2-A179-4F8D-9F11-176424B26457}" type="sibTrans" cxnId="{BAAD4DF8-17C9-4004-81FD-3DB4FE34708D}">
      <dgm:prSet/>
      <dgm:spPr/>
      <dgm:t>
        <a:bodyPr/>
        <a:lstStyle/>
        <a:p>
          <a:endParaRPr lang="en-US">
            <a:latin typeface="Segoe UI Semibold" pitchFamily="34" charset="0"/>
          </a:endParaRPr>
        </a:p>
      </dgm:t>
    </dgm:pt>
    <dgm:pt modelId="{1F788035-CA3B-4A52-9EDA-31EAE9F351F9}" type="pres">
      <dgm:prSet presAssocID="{7060B84C-6575-4AA9-9367-6C1020B03448}" presName="Name0" presStyleCnt="0">
        <dgm:presLayoutVars>
          <dgm:dir/>
          <dgm:resizeHandles val="exact"/>
        </dgm:presLayoutVars>
      </dgm:prSet>
      <dgm:spPr/>
      <dgm:t>
        <a:bodyPr/>
        <a:lstStyle/>
        <a:p>
          <a:endParaRPr lang="en-US"/>
        </a:p>
      </dgm:t>
    </dgm:pt>
    <dgm:pt modelId="{BB862A44-EF3C-4119-AF3B-A80320EC0618}" type="pres">
      <dgm:prSet presAssocID="{7060B84C-6575-4AA9-9367-6C1020B03448}" presName="cycle" presStyleCnt="0"/>
      <dgm:spPr/>
    </dgm:pt>
    <dgm:pt modelId="{4210ECA9-880C-4A4E-ABE8-27F18B5E14EF}" type="pres">
      <dgm:prSet presAssocID="{9F59BB66-FD1D-4E4D-AE5E-E911728B0F10}" presName="nodeFirstNode" presStyleLbl="node1" presStyleIdx="0" presStyleCnt="5">
        <dgm:presLayoutVars>
          <dgm:bulletEnabled val="1"/>
        </dgm:presLayoutVars>
      </dgm:prSet>
      <dgm:spPr/>
      <dgm:t>
        <a:bodyPr/>
        <a:lstStyle/>
        <a:p>
          <a:endParaRPr lang="en-US"/>
        </a:p>
      </dgm:t>
    </dgm:pt>
    <dgm:pt modelId="{F8E33D62-59DC-4B26-A471-0E74DC17A99C}" type="pres">
      <dgm:prSet presAssocID="{F06711A8-146C-4D1C-A56E-D69F341DA110}" presName="sibTransFirstNode" presStyleLbl="bgShp" presStyleIdx="0" presStyleCnt="1"/>
      <dgm:spPr/>
      <dgm:t>
        <a:bodyPr/>
        <a:lstStyle/>
        <a:p>
          <a:endParaRPr lang="en-US"/>
        </a:p>
      </dgm:t>
    </dgm:pt>
    <dgm:pt modelId="{FA13F169-B879-42E7-8B3F-44B455671A70}" type="pres">
      <dgm:prSet presAssocID="{82C25CDD-E429-44B7-9615-38E92559659F}" presName="nodeFollowingNodes" presStyleLbl="node1" presStyleIdx="1" presStyleCnt="5">
        <dgm:presLayoutVars>
          <dgm:bulletEnabled val="1"/>
        </dgm:presLayoutVars>
      </dgm:prSet>
      <dgm:spPr/>
      <dgm:t>
        <a:bodyPr/>
        <a:lstStyle/>
        <a:p>
          <a:endParaRPr lang="en-US"/>
        </a:p>
      </dgm:t>
    </dgm:pt>
    <dgm:pt modelId="{B647160C-F427-43B2-BBCC-A18F2E663069}" type="pres">
      <dgm:prSet presAssocID="{107F33D4-EE9E-4CCC-BD10-F20EFE9F23DD}" presName="nodeFollowingNodes" presStyleLbl="node1" presStyleIdx="2" presStyleCnt="5" custRadScaleRad="89127" custRadScaleInc="-29083">
        <dgm:presLayoutVars>
          <dgm:bulletEnabled val="1"/>
        </dgm:presLayoutVars>
      </dgm:prSet>
      <dgm:spPr/>
      <dgm:t>
        <a:bodyPr/>
        <a:lstStyle/>
        <a:p>
          <a:endParaRPr lang="en-US"/>
        </a:p>
      </dgm:t>
    </dgm:pt>
    <dgm:pt modelId="{F69E29BB-B6DA-434F-B41F-AD15D393F861}" type="pres">
      <dgm:prSet presAssocID="{1FA55423-4797-41E5-9072-3E80DCF95CBD}" presName="nodeFollowingNodes" presStyleLbl="node1" presStyleIdx="3" presStyleCnt="5" custRadScaleRad="92705" custRadScaleInc="31787">
        <dgm:presLayoutVars>
          <dgm:bulletEnabled val="1"/>
        </dgm:presLayoutVars>
      </dgm:prSet>
      <dgm:spPr/>
      <dgm:t>
        <a:bodyPr/>
        <a:lstStyle/>
        <a:p>
          <a:endParaRPr lang="en-US"/>
        </a:p>
      </dgm:t>
    </dgm:pt>
    <dgm:pt modelId="{705ADC50-BC96-4BCA-A2F0-D1A14B159836}" type="pres">
      <dgm:prSet presAssocID="{22A13039-1575-4181-9FFF-45B79F378085}" presName="nodeFollowingNodes" presStyleLbl="node1" presStyleIdx="4" presStyleCnt="5">
        <dgm:presLayoutVars>
          <dgm:bulletEnabled val="1"/>
        </dgm:presLayoutVars>
      </dgm:prSet>
      <dgm:spPr/>
      <dgm:t>
        <a:bodyPr/>
        <a:lstStyle/>
        <a:p>
          <a:endParaRPr lang="en-US"/>
        </a:p>
      </dgm:t>
    </dgm:pt>
  </dgm:ptLst>
  <dgm:cxnLst>
    <dgm:cxn modelId="{0CDF7DE9-460D-45EE-9331-51010578C58B}" type="presOf" srcId="{107F33D4-EE9E-4CCC-BD10-F20EFE9F23DD}" destId="{B647160C-F427-43B2-BBCC-A18F2E663069}" srcOrd="0" destOrd="0" presId="urn:microsoft.com/office/officeart/2005/8/layout/cycle3"/>
    <dgm:cxn modelId="{73E639D8-7CB9-42AE-B639-ACAA88849C21}" type="presOf" srcId="{82C25CDD-E429-44B7-9615-38E92559659F}" destId="{FA13F169-B879-42E7-8B3F-44B455671A70}" srcOrd="0" destOrd="0" presId="urn:microsoft.com/office/officeart/2005/8/layout/cycle3"/>
    <dgm:cxn modelId="{F79B5C20-58E7-4CBB-A347-173712E5E81F}" type="presOf" srcId="{22A13039-1575-4181-9FFF-45B79F378085}" destId="{705ADC50-BC96-4BCA-A2F0-D1A14B159836}" srcOrd="0" destOrd="0" presId="urn:microsoft.com/office/officeart/2005/8/layout/cycle3"/>
    <dgm:cxn modelId="{36B82A2F-A68E-486B-AAF9-374CFEA9101B}" type="presOf" srcId="{7060B84C-6575-4AA9-9367-6C1020B03448}" destId="{1F788035-CA3B-4A52-9EDA-31EAE9F351F9}" srcOrd="0" destOrd="0" presId="urn:microsoft.com/office/officeart/2005/8/layout/cycle3"/>
    <dgm:cxn modelId="{EFB727B9-75AB-4A2D-AE5A-84ADF84ABBD4}" srcId="{7060B84C-6575-4AA9-9367-6C1020B03448}" destId="{1FA55423-4797-41E5-9072-3E80DCF95CBD}" srcOrd="3" destOrd="0" parTransId="{8790149F-F245-461B-9E18-77DC0DDFD5E9}" sibTransId="{60A72D27-10CA-4001-8243-4E7376AF1510}"/>
    <dgm:cxn modelId="{C945ED05-0F9C-4639-87C2-BCB43541E45E}" srcId="{7060B84C-6575-4AA9-9367-6C1020B03448}" destId="{82C25CDD-E429-44B7-9615-38E92559659F}" srcOrd="1" destOrd="0" parTransId="{EA07A89C-EB9F-4FA0-9157-9CC285127B84}" sibTransId="{0C687226-9607-433F-A73C-35741356E04A}"/>
    <dgm:cxn modelId="{BAAD4DF8-17C9-4004-81FD-3DB4FE34708D}" srcId="{7060B84C-6575-4AA9-9367-6C1020B03448}" destId="{22A13039-1575-4181-9FFF-45B79F378085}" srcOrd="4" destOrd="0" parTransId="{5FE97AB6-119B-4418-8B55-39AD355BD726}" sibTransId="{7E011EA2-A179-4F8D-9F11-176424B26457}"/>
    <dgm:cxn modelId="{1FF77054-1917-483D-A67A-E14E3A502688}" type="presOf" srcId="{F06711A8-146C-4D1C-A56E-D69F341DA110}" destId="{F8E33D62-59DC-4B26-A471-0E74DC17A99C}" srcOrd="0" destOrd="0" presId="urn:microsoft.com/office/officeart/2005/8/layout/cycle3"/>
    <dgm:cxn modelId="{FD7EEAB2-FC33-4B64-92B2-42F89E45A054}" srcId="{7060B84C-6575-4AA9-9367-6C1020B03448}" destId="{107F33D4-EE9E-4CCC-BD10-F20EFE9F23DD}" srcOrd="2" destOrd="0" parTransId="{169E9DD7-9A69-4DAA-B671-FC884B8E42B8}" sibTransId="{3382A9A4-DF67-4094-B083-B4D80D249242}"/>
    <dgm:cxn modelId="{ADE0BB8A-75D3-41F4-8436-E6D81E72CB88}" srcId="{7060B84C-6575-4AA9-9367-6C1020B03448}" destId="{9F59BB66-FD1D-4E4D-AE5E-E911728B0F10}" srcOrd="0" destOrd="0" parTransId="{0BC6C2CE-9972-4C96-BF34-7E954B6838E3}" sibTransId="{F06711A8-146C-4D1C-A56E-D69F341DA110}"/>
    <dgm:cxn modelId="{7C594DCB-D6F9-4473-896F-EB4BB2BA902F}" type="presOf" srcId="{9F59BB66-FD1D-4E4D-AE5E-E911728B0F10}" destId="{4210ECA9-880C-4A4E-ABE8-27F18B5E14EF}" srcOrd="0" destOrd="0" presId="urn:microsoft.com/office/officeart/2005/8/layout/cycle3"/>
    <dgm:cxn modelId="{227318F7-FCA8-4FB2-A616-EB3AD4F961D2}" type="presOf" srcId="{1FA55423-4797-41E5-9072-3E80DCF95CBD}" destId="{F69E29BB-B6DA-434F-B41F-AD15D393F861}" srcOrd="0" destOrd="0" presId="urn:microsoft.com/office/officeart/2005/8/layout/cycle3"/>
    <dgm:cxn modelId="{E9110885-BEBE-47F0-BC89-FD04B03F740F}" type="presParOf" srcId="{1F788035-CA3B-4A52-9EDA-31EAE9F351F9}" destId="{BB862A44-EF3C-4119-AF3B-A80320EC0618}" srcOrd="0" destOrd="0" presId="urn:microsoft.com/office/officeart/2005/8/layout/cycle3"/>
    <dgm:cxn modelId="{A17D171B-CD29-4E0A-8DD6-35A6987E26FD}" type="presParOf" srcId="{BB862A44-EF3C-4119-AF3B-A80320EC0618}" destId="{4210ECA9-880C-4A4E-ABE8-27F18B5E14EF}" srcOrd="0" destOrd="0" presId="urn:microsoft.com/office/officeart/2005/8/layout/cycle3"/>
    <dgm:cxn modelId="{DD3DA453-4FF8-4869-9171-D765FD63CB58}" type="presParOf" srcId="{BB862A44-EF3C-4119-AF3B-A80320EC0618}" destId="{F8E33D62-59DC-4B26-A471-0E74DC17A99C}" srcOrd="1" destOrd="0" presId="urn:microsoft.com/office/officeart/2005/8/layout/cycle3"/>
    <dgm:cxn modelId="{0B369148-91CA-458E-AAC7-7B3155E2C836}" type="presParOf" srcId="{BB862A44-EF3C-4119-AF3B-A80320EC0618}" destId="{FA13F169-B879-42E7-8B3F-44B455671A70}" srcOrd="2" destOrd="0" presId="urn:microsoft.com/office/officeart/2005/8/layout/cycle3"/>
    <dgm:cxn modelId="{FF3971EE-9807-4253-A0A3-FA9C2B418E63}" type="presParOf" srcId="{BB862A44-EF3C-4119-AF3B-A80320EC0618}" destId="{B647160C-F427-43B2-BBCC-A18F2E663069}" srcOrd="3" destOrd="0" presId="urn:microsoft.com/office/officeart/2005/8/layout/cycle3"/>
    <dgm:cxn modelId="{5A3BC3B8-B261-4A61-B1B0-D07C493FBEC8}" type="presParOf" srcId="{BB862A44-EF3C-4119-AF3B-A80320EC0618}" destId="{F69E29BB-B6DA-434F-B41F-AD15D393F861}" srcOrd="4" destOrd="0" presId="urn:microsoft.com/office/officeart/2005/8/layout/cycle3"/>
    <dgm:cxn modelId="{1C020767-5945-4D7B-A00E-AB113538CD44}" type="presParOf" srcId="{BB862A44-EF3C-4119-AF3B-A80320EC0618}" destId="{705ADC50-BC96-4BCA-A2F0-D1A14B15983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0B84C-6575-4AA9-9367-6C1020B03448}" type="doc">
      <dgm:prSet loTypeId="urn:microsoft.com/office/officeart/2005/8/layout/cycle3" loCatId="cycle" qsTypeId="urn:microsoft.com/office/officeart/2005/8/quickstyle/simple5" qsCatId="simple" csTypeId="urn:microsoft.com/office/officeart/2005/8/colors/colorful1#2" csCatId="colorful" phldr="1"/>
      <dgm:spPr/>
      <dgm:t>
        <a:bodyPr/>
        <a:lstStyle/>
        <a:p>
          <a:endParaRPr lang="en-US"/>
        </a:p>
      </dgm:t>
    </dgm:pt>
    <dgm:pt modelId="{9F59BB66-FD1D-4E4D-AE5E-E911728B0F10}">
      <dgm:prSet phldrT="[Text]"/>
      <dgm:spPr/>
      <dgm:t>
        <a:bodyPr/>
        <a:lstStyle/>
        <a:p>
          <a:r>
            <a:rPr lang="en-US" dirty="0" smtClean="0">
              <a:latin typeface="Segoe UI Light" pitchFamily="34" charset="0"/>
            </a:rPr>
            <a:t>educate</a:t>
          </a:r>
          <a:endParaRPr lang="en-US" dirty="0">
            <a:latin typeface="Segoe UI Light" pitchFamily="34" charset="0"/>
          </a:endParaRPr>
        </a:p>
      </dgm:t>
    </dgm:pt>
    <dgm:pt modelId="{0BC6C2CE-9972-4C96-BF34-7E954B6838E3}" type="parTrans" cxnId="{ADE0BB8A-75D3-41F4-8436-E6D81E72CB88}">
      <dgm:prSet/>
      <dgm:spPr/>
      <dgm:t>
        <a:bodyPr/>
        <a:lstStyle/>
        <a:p>
          <a:endParaRPr lang="en-US">
            <a:latin typeface="Segoe UI Semibold" pitchFamily="34" charset="0"/>
          </a:endParaRPr>
        </a:p>
      </dgm:t>
    </dgm:pt>
    <dgm:pt modelId="{F06711A8-146C-4D1C-A56E-D69F341DA110}" type="sibTrans" cxnId="{ADE0BB8A-75D3-41F4-8436-E6D81E72CB88}">
      <dgm:prSet/>
      <dgm:spPr>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dgm:spPr>
      <dgm:t>
        <a:bodyPr/>
        <a:lstStyle/>
        <a:p>
          <a:endParaRPr lang="en-US">
            <a:latin typeface="Segoe UI Semibold" pitchFamily="34" charset="0"/>
          </a:endParaRPr>
        </a:p>
      </dgm:t>
    </dgm:pt>
    <dgm:pt modelId="{82C25CDD-E429-44B7-9615-38E92559659F}">
      <dgm:prSet phldrT="[Text]"/>
      <dgm:spPr>
        <a:solidFill>
          <a:schemeClr val="accent4"/>
        </a:solidFill>
      </dgm:spPr>
      <dgm:t>
        <a:bodyPr/>
        <a:lstStyle/>
        <a:p>
          <a:r>
            <a:rPr lang="en-US" dirty="0" smtClean="0">
              <a:latin typeface="Segoe UI Light" pitchFamily="34" charset="0"/>
            </a:rPr>
            <a:t>measure</a:t>
          </a:r>
          <a:endParaRPr lang="en-US" dirty="0">
            <a:latin typeface="Segoe UI Light" pitchFamily="34" charset="0"/>
          </a:endParaRPr>
        </a:p>
      </dgm:t>
    </dgm:pt>
    <dgm:pt modelId="{EA07A89C-EB9F-4FA0-9157-9CC285127B84}" type="parTrans" cxnId="{C945ED05-0F9C-4639-87C2-BCB43541E45E}">
      <dgm:prSet/>
      <dgm:spPr/>
      <dgm:t>
        <a:bodyPr/>
        <a:lstStyle/>
        <a:p>
          <a:endParaRPr lang="en-US">
            <a:latin typeface="Segoe UI Semibold" pitchFamily="34" charset="0"/>
          </a:endParaRPr>
        </a:p>
      </dgm:t>
    </dgm:pt>
    <dgm:pt modelId="{0C687226-9607-433F-A73C-35741356E04A}" type="sibTrans" cxnId="{C945ED05-0F9C-4639-87C2-BCB43541E45E}">
      <dgm:prSet/>
      <dgm:spPr/>
      <dgm:t>
        <a:bodyPr/>
        <a:lstStyle/>
        <a:p>
          <a:endParaRPr lang="en-US">
            <a:latin typeface="Segoe UI Semibold" pitchFamily="34" charset="0"/>
          </a:endParaRPr>
        </a:p>
      </dgm:t>
    </dgm:pt>
    <dgm:pt modelId="{107F33D4-EE9E-4CCC-BD10-F20EFE9F23DD}">
      <dgm:prSet phldrT="[Text]"/>
      <dgm:spPr>
        <a:solidFill>
          <a:schemeClr val="accent6">
            <a:lumMod val="75000"/>
          </a:schemeClr>
        </a:solidFill>
      </dgm:spPr>
      <dgm:t>
        <a:bodyPr/>
        <a:lstStyle/>
        <a:p>
          <a:r>
            <a:rPr lang="en-US" dirty="0" smtClean="0">
              <a:latin typeface="Segoe UI Light" pitchFamily="34" charset="0"/>
            </a:rPr>
            <a:t>communicate</a:t>
          </a:r>
          <a:endParaRPr lang="en-US" dirty="0">
            <a:latin typeface="Segoe UI Light" pitchFamily="34" charset="0"/>
          </a:endParaRPr>
        </a:p>
      </dgm:t>
    </dgm:pt>
    <dgm:pt modelId="{169E9DD7-9A69-4DAA-B671-FC884B8E42B8}" type="parTrans" cxnId="{FD7EEAB2-FC33-4B64-92B2-42F89E45A054}">
      <dgm:prSet/>
      <dgm:spPr/>
      <dgm:t>
        <a:bodyPr/>
        <a:lstStyle/>
        <a:p>
          <a:endParaRPr lang="en-US">
            <a:latin typeface="Segoe UI Semibold" pitchFamily="34" charset="0"/>
          </a:endParaRPr>
        </a:p>
      </dgm:t>
    </dgm:pt>
    <dgm:pt modelId="{3382A9A4-DF67-4094-B083-B4D80D249242}" type="sibTrans" cxnId="{FD7EEAB2-FC33-4B64-92B2-42F89E45A054}">
      <dgm:prSet/>
      <dgm:spPr/>
      <dgm:t>
        <a:bodyPr/>
        <a:lstStyle/>
        <a:p>
          <a:endParaRPr lang="en-US">
            <a:latin typeface="Segoe UI Semibold" pitchFamily="34" charset="0"/>
          </a:endParaRPr>
        </a:p>
      </dgm:t>
    </dgm:pt>
    <dgm:pt modelId="{1FA55423-4797-41E5-9072-3E80DCF95CBD}">
      <dgm:prSet phldrT="[Text]"/>
      <dgm:spPr/>
      <dgm:t>
        <a:bodyPr/>
        <a:lstStyle/>
        <a:p>
          <a:r>
            <a:rPr lang="en-US" dirty="0" smtClean="0">
              <a:latin typeface="Segoe UI Light" pitchFamily="34" charset="0"/>
            </a:rPr>
            <a:t>adopt</a:t>
          </a:r>
          <a:endParaRPr lang="en-US" dirty="0">
            <a:latin typeface="Segoe UI Light" pitchFamily="34" charset="0"/>
          </a:endParaRPr>
        </a:p>
      </dgm:t>
    </dgm:pt>
    <dgm:pt modelId="{8790149F-F245-461B-9E18-77DC0DDFD5E9}" type="parTrans" cxnId="{EFB727B9-75AB-4A2D-AE5A-84ADF84ABBD4}">
      <dgm:prSet/>
      <dgm:spPr/>
      <dgm:t>
        <a:bodyPr/>
        <a:lstStyle/>
        <a:p>
          <a:endParaRPr lang="en-US">
            <a:latin typeface="Segoe UI Semibold" pitchFamily="34" charset="0"/>
          </a:endParaRPr>
        </a:p>
      </dgm:t>
    </dgm:pt>
    <dgm:pt modelId="{60A72D27-10CA-4001-8243-4E7376AF1510}" type="sibTrans" cxnId="{EFB727B9-75AB-4A2D-AE5A-84ADF84ABBD4}">
      <dgm:prSet/>
      <dgm:spPr/>
      <dgm:t>
        <a:bodyPr/>
        <a:lstStyle/>
        <a:p>
          <a:endParaRPr lang="en-US">
            <a:latin typeface="Segoe UI Semibold" pitchFamily="34" charset="0"/>
          </a:endParaRPr>
        </a:p>
      </dgm:t>
    </dgm:pt>
    <dgm:pt modelId="{22A13039-1575-4181-9FFF-45B79F378085}">
      <dgm:prSet phldrT="[Text]"/>
      <dgm:spPr>
        <a:solidFill>
          <a:schemeClr val="accent3">
            <a:lumMod val="75000"/>
          </a:schemeClr>
        </a:solidFill>
      </dgm:spPr>
      <dgm:t>
        <a:bodyPr/>
        <a:lstStyle/>
        <a:p>
          <a:r>
            <a:rPr lang="en-US" dirty="0" smtClean="0">
              <a:latin typeface="Segoe UI Light" pitchFamily="34" charset="0"/>
            </a:rPr>
            <a:t>institutionalize</a:t>
          </a:r>
          <a:endParaRPr lang="en-US" dirty="0">
            <a:latin typeface="Segoe UI Light" pitchFamily="34" charset="0"/>
          </a:endParaRPr>
        </a:p>
      </dgm:t>
    </dgm:pt>
    <dgm:pt modelId="{5FE97AB6-119B-4418-8B55-39AD355BD726}" type="parTrans" cxnId="{BAAD4DF8-17C9-4004-81FD-3DB4FE34708D}">
      <dgm:prSet/>
      <dgm:spPr/>
      <dgm:t>
        <a:bodyPr/>
        <a:lstStyle/>
        <a:p>
          <a:endParaRPr lang="en-US">
            <a:latin typeface="Segoe UI Semibold" pitchFamily="34" charset="0"/>
          </a:endParaRPr>
        </a:p>
      </dgm:t>
    </dgm:pt>
    <dgm:pt modelId="{7E011EA2-A179-4F8D-9F11-176424B26457}" type="sibTrans" cxnId="{BAAD4DF8-17C9-4004-81FD-3DB4FE34708D}">
      <dgm:prSet/>
      <dgm:spPr/>
      <dgm:t>
        <a:bodyPr/>
        <a:lstStyle/>
        <a:p>
          <a:endParaRPr lang="en-US">
            <a:latin typeface="Segoe UI Semibold" pitchFamily="34" charset="0"/>
          </a:endParaRPr>
        </a:p>
      </dgm:t>
    </dgm:pt>
    <dgm:pt modelId="{1F788035-CA3B-4A52-9EDA-31EAE9F351F9}" type="pres">
      <dgm:prSet presAssocID="{7060B84C-6575-4AA9-9367-6C1020B03448}" presName="Name0" presStyleCnt="0">
        <dgm:presLayoutVars>
          <dgm:dir/>
          <dgm:resizeHandles val="exact"/>
        </dgm:presLayoutVars>
      </dgm:prSet>
      <dgm:spPr/>
      <dgm:t>
        <a:bodyPr/>
        <a:lstStyle/>
        <a:p>
          <a:endParaRPr lang="en-US"/>
        </a:p>
      </dgm:t>
    </dgm:pt>
    <dgm:pt modelId="{BB862A44-EF3C-4119-AF3B-A80320EC0618}" type="pres">
      <dgm:prSet presAssocID="{7060B84C-6575-4AA9-9367-6C1020B03448}" presName="cycle" presStyleCnt="0"/>
      <dgm:spPr/>
    </dgm:pt>
    <dgm:pt modelId="{4210ECA9-880C-4A4E-ABE8-27F18B5E14EF}" type="pres">
      <dgm:prSet presAssocID="{9F59BB66-FD1D-4E4D-AE5E-E911728B0F10}" presName="nodeFirstNode" presStyleLbl="node1" presStyleIdx="0" presStyleCnt="5">
        <dgm:presLayoutVars>
          <dgm:bulletEnabled val="1"/>
        </dgm:presLayoutVars>
      </dgm:prSet>
      <dgm:spPr/>
      <dgm:t>
        <a:bodyPr/>
        <a:lstStyle/>
        <a:p>
          <a:endParaRPr lang="en-US"/>
        </a:p>
      </dgm:t>
    </dgm:pt>
    <dgm:pt modelId="{F8E33D62-59DC-4B26-A471-0E74DC17A99C}" type="pres">
      <dgm:prSet presAssocID="{F06711A8-146C-4D1C-A56E-D69F341DA110}" presName="sibTransFirstNode" presStyleLbl="bgShp" presStyleIdx="0" presStyleCnt="1"/>
      <dgm:spPr/>
      <dgm:t>
        <a:bodyPr/>
        <a:lstStyle/>
        <a:p>
          <a:endParaRPr lang="en-US"/>
        </a:p>
      </dgm:t>
    </dgm:pt>
    <dgm:pt modelId="{FA13F169-B879-42E7-8B3F-44B455671A70}" type="pres">
      <dgm:prSet presAssocID="{82C25CDD-E429-44B7-9615-38E92559659F}" presName="nodeFollowingNodes" presStyleLbl="node1" presStyleIdx="1" presStyleCnt="5">
        <dgm:presLayoutVars>
          <dgm:bulletEnabled val="1"/>
        </dgm:presLayoutVars>
      </dgm:prSet>
      <dgm:spPr/>
      <dgm:t>
        <a:bodyPr/>
        <a:lstStyle/>
        <a:p>
          <a:endParaRPr lang="en-US"/>
        </a:p>
      </dgm:t>
    </dgm:pt>
    <dgm:pt modelId="{B647160C-F427-43B2-BBCC-A18F2E663069}" type="pres">
      <dgm:prSet presAssocID="{107F33D4-EE9E-4CCC-BD10-F20EFE9F23DD}" presName="nodeFollowingNodes" presStyleLbl="node1" presStyleIdx="2" presStyleCnt="5" custRadScaleRad="89127" custRadScaleInc="-29083">
        <dgm:presLayoutVars>
          <dgm:bulletEnabled val="1"/>
        </dgm:presLayoutVars>
      </dgm:prSet>
      <dgm:spPr/>
      <dgm:t>
        <a:bodyPr/>
        <a:lstStyle/>
        <a:p>
          <a:endParaRPr lang="en-US"/>
        </a:p>
      </dgm:t>
    </dgm:pt>
    <dgm:pt modelId="{F69E29BB-B6DA-434F-B41F-AD15D393F861}" type="pres">
      <dgm:prSet presAssocID="{1FA55423-4797-41E5-9072-3E80DCF95CBD}" presName="nodeFollowingNodes" presStyleLbl="node1" presStyleIdx="3" presStyleCnt="5" custRadScaleRad="92705" custRadScaleInc="31787">
        <dgm:presLayoutVars>
          <dgm:bulletEnabled val="1"/>
        </dgm:presLayoutVars>
      </dgm:prSet>
      <dgm:spPr/>
      <dgm:t>
        <a:bodyPr/>
        <a:lstStyle/>
        <a:p>
          <a:endParaRPr lang="en-US"/>
        </a:p>
      </dgm:t>
    </dgm:pt>
    <dgm:pt modelId="{705ADC50-BC96-4BCA-A2F0-D1A14B159836}" type="pres">
      <dgm:prSet presAssocID="{22A13039-1575-4181-9FFF-45B79F378085}" presName="nodeFollowingNodes" presStyleLbl="node1" presStyleIdx="4" presStyleCnt="5">
        <dgm:presLayoutVars>
          <dgm:bulletEnabled val="1"/>
        </dgm:presLayoutVars>
      </dgm:prSet>
      <dgm:spPr/>
      <dgm:t>
        <a:bodyPr/>
        <a:lstStyle/>
        <a:p>
          <a:endParaRPr lang="en-US"/>
        </a:p>
      </dgm:t>
    </dgm:pt>
  </dgm:ptLst>
  <dgm:cxnLst>
    <dgm:cxn modelId="{EFB727B9-75AB-4A2D-AE5A-84ADF84ABBD4}" srcId="{7060B84C-6575-4AA9-9367-6C1020B03448}" destId="{1FA55423-4797-41E5-9072-3E80DCF95CBD}" srcOrd="3" destOrd="0" parTransId="{8790149F-F245-461B-9E18-77DC0DDFD5E9}" sibTransId="{60A72D27-10CA-4001-8243-4E7376AF1510}"/>
    <dgm:cxn modelId="{C945ED05-0F9C-4639-87C2-BCB43541E45E}" srcId="{7060B84C-6575-4AA9-9367-6C1020B03448}" destId="{82C25CDD-E429-44B7-9615-38E92559659F}" srcOrd="1" destOrd="0" parTransId="{EA07A89C-EB9F-4FA0-9157-9CC285127B84}" sibTransId="{0C687226-9607-433F-A73C-35741356E04A}"/>
    <dgm:cxn modelId="{ADE0BB8A-75D3-41F4-8436-E6D81E72CB88}" srcId="{7060B84C-6575-4AA9-9367-6C1020B03448}" destId="{9F59BB66-FD1D-4E4D-AE5E-E911728B0F10}" srcOrd="0" destOrd="0" parTransId="{0BC6C2CE-9972-4C96-BF34-7E954B6838E3}" sibTransId="{F06711A8-146C-4D1C-A56E-D69F341DA110}"/>
    <dgm:cxn modelId="{EFA46D6E-1FD8-4CDD-9524-E5FFA2F0282B}" type="presOf" srcId="{1FA55423-4797-41E5-9072-3E80DCF95CBD}" destId="{F69E29BB-B6DA-434F-B41F-AD15D393F861}" srcOrd="0" destOrd="0" presId="urn:microsoft.com/office/officeart/2005/8/layout/cycle3"/>
    <dgm:cxn modelId="{C00AE21D-001C-4BB7-8359-F3A78E48DCEC}" type="presOf" srcId="{F06711A8-146C-4D1C-A56E-D69F341DA110}" destId="{F8E33D62-59DC-4B26-A471-0E74DC17A99C}" srcOrd="0" destOrd="0" presId="urn:microsoft.com/office/officeart/2005/8/layout/cycle3"/>
    <dgm:cxn modelId="{4410F4D8-BDC1-4FB1-B424-FFCAD7AE5996}" type="presOf" srcId="{7060B84C-6575-4AA9-9367-6C1020B03448}" destId="{1F788035-CA3B-4A52-9EDA-31EAE9F351F9}" srcOrd="0" destOrd="0" presId="urn:microsoft.com/office/officeart/2005/8/layout/cycle3"/>
    <dgm:cxn modelId="{DB81E5AC-6B7D-4C4A-8DDF-46A111F45B85}" type="presOf" srcId="{22A13039-1575-4181-9FFF-45B79F378085}" destId="{705ADC50-BC96-4BCA-A2F0-D1A14B159836}" srcOrd="0" destOrd="0" presId="urn:microsoft.com/office/officeart/2005/8/layout/cycle3"/>
    <dgm:cxn modelId="{BAAD4DF8-17C9-4004-81FD-3DB4FE34708D}" srcId="{7060B84C-6575-4AA9-9367-6C1020B03448}" destId="{22A13039-1575-4181-9FFF-45B79F378085}" srcOrd="4" destOrd="0" parTransId="{5FE97AB6-119B-4418-8B55-39AD355BD726}" sibTransId="{7E011EA2-A179-4F8D-9F11-176424B26457}"/>
    <dgm:cxn modelId="{11CC8358-3F1E-4EB6-9183-0AE797A1D4E6}" type="presOf" srcId="{82C25CDD-E429-44B7-9615-38E92559659F}" destId="{FA13F169-B879-42E7-8B3F-44B455671A70}" srcOrd="0" destOrd="0" presId="urn:microsoft.com/office/officeart/2005/8/layout/cycle3"/>
    <dgm:cxn modelId="{06C4205C-0DB5-4B9C-A227-C84DA913BFBC}" type="presOf" srcId="{107F33D4-EE9E-4CCC-BD10-F20EFE9F23DD}" destId="{B647160C-F427-43B2-BBCC-A18F2E663069}" srcOrd="0" destOrd="0" presId="urn:microsoft.com/office/officeart/2005/8/layout/cycle3"/>
    <dgm:cxn modelId="{FD7EEAB2-FC33-4B64-92B2-42F89E45A054}" srcId="{7060B84C-6575-4AA9-9367-6C1020B03448}" destId="{107F33D4-EE9E-4CCC-BD10-F20EFE9F23DD}" srcOrd="2" destOrd="0" parTransId="{169E9DD7-9A69-4DAA-B671-FC884B8E42B8}" sibTransId="{3382A9A4-DF67-4094-B083-B4D80D249242}"/>
    <dgm:cxn modelId="{95AAC1CF-7910-40B0-8EBC-A9D053EB3BB5}" type="presOf" srcId="{9F59BB66-FD1D-4E4D-AE5E-E911728B0F10}" destId="{4210ECA9-880C-4A4E-ABE8-27F18B5E14EF}" srcOrd="0" destOrd="0" presId="urn:microsoft.com/office/officeart/2005/8/layout/cycle3"/>
    <dgm:cxn modelId="{A7DE5085-5C8F-421E-B85C-52F50E9E79FB}" type="presParOf" srcId="{1F788035-CA3B-4A52-9EDA-31EAE9F351F9}" destId="{BB862A44-EF3C-4119-AF3B-A80320EC0618}" srcOrd="0" destOrd="0" presId="urn:microsoft.com/office/officeart/2005/8/layout/cycle3"/>
    <dgm:cxn modelId="{145FA4B2-C3AE-4162-A809-8271DBAB4036}" type="presParOf" srcId="{BB862A44-EF3C-4119-AF3B-A80320EC0618}" destId="{4210ECA9-880C-4A4E-ABE8-27F18B5E14EF}" srcOrd="0" destOrd="0" presId="urn:microsoft.com/office/officeart/2005/8/layout/cycle3"/>
    <dgm:cxn modelId="{E864F604-88D9-455F-B315-E82193A1E527}" type="presParOf" srcId="{BB862A44-EF3C-4119-AF3B-A80320EC0618}" destId="{F8E33D62-59DC-4B26-A471-0E74DC17A99C}" srcOrd="1" destOrd="0" presId="urn:microsoft.com/office/officeart/2005/8/layout/cycle3"/>
    <dgm:cxn modelId="{3B7071A7-F1BB-4845-AF56-10D679D14CCB}" type="presParOf" srcId="{BB862A44-EF3C-4119-AF3B-A80320EC0618}" destId="{FA13F169-B879-42E7-8B3F-44B455671A70}" srcOrd="2" destOrd="0" presId="urn:microsoft.com/office/officeart/2005/8/layout/cycle3"/>
    <dgm:cxn modelId="{27B43D86-1731-4BB9-8723-B94CB9CC0E35}" type="presParOf" srcId="{BB862A44-EF3C-4119-AF3B-A80320EC0618}" destId="{B647160C-F427-43B2-BBCC-A18F2E663069}" srcOrd="3" destOrd="0" presId="urn:microsoft.com/office/officeart/2005/8/layout/cycle3"/>
    <dgm:cxn modelId="{9C50BA9F-5596-47C5-8BD6-D7E249088565}" type="presParOf" srcId="{BB862A44-EF3C-4119-AF3B-A80320EC0618}" destId="{F69E29BB-B6DA-434F-B41F-AD15D393F861}" srcOrd="4" destOrd="0" presId="urn:microsoft.com/office/officeart/2005/8/layout/cycle3"/>
    <dgm:cxn modelId="{0C8132D6-77E2-4EB1-9640-F0184EE138B1}" type="presParOf" srcId="{BB862A44-EF3C-4119-AF3B-A80320EC0618}" destId="{705ADC50-BC96-4BCA-A2F0-D1A14B15983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6D1F3F-6905-406E-8851-ADBE971CC1B7}" type="doc">
      <dgm:prSet loTypeId="urn:microsoft.com/office/officeart/2005/8/layout/hList6" loCatId="list" qsTypeId="urn:microsoft.com/office/officeart/2005/8/quickstyle/simple1" qsCatId="simple" csTypeId="urn:microsoft.com/office/officeart/2005/8/colors/accent4_5" csCatId="accent4" phldr="1"/>
      <dgm:spPr/>
      <dgm:t>
        <a:bodyPr/>
        <a:lstStyle/>
        <a:p>
          <a:endParaRPr lang="en-US"/>
        </a:p>
      </dgm:t>
    </dgm:pt>
    <dgm:pt modelId="{2E5C0489-D54A-4A50-AC34-F92F839C8C86}">
      <dgm:prSet phldrT="[Text]"/>
      <dgm:spPr/>
      <dgm:t>
        <a:bodyPr/>
        <a:lstStyle/>
        <a:p>
          <a:r>
            <a:rPr lang="en-US" dirty="0" smtClean="0"/>
            <a:t>Market</a:t>
          </a:r>
          <a:endParaRPr lang="en-US" dirty="0"/>
        </a:p>
      </dgm:t>
    </dgm:pt>
    <dgm:pt modelId="{D56DD37E-5517-411B-B9CC-36AC96EDF732}" type="parTrans" cxnId="{57EEA5D5-81E7-4F83-9EC9-6CCAE53B4916}">
      <dgm:prSet/>
      <dgm:spPr/>
      <dgm:t>
        <a:bodyPr/>
        <a:lstStyle/>
        <a:p>
          <a:endParaRPr lang="en-US"/>
        </a:p>
      </dgm:t>
    </dgm:pt>
    <dgm:pt modelId="{D69B0D3B-EA78-424F-A2D8-85C9E2B4D248}" type="sibTrans" cxnId="{57EEA5D5-81E7-4F83-9EC9-6CCAE53B4916}">
      <dgm:prSet/>
      <dgm:spPr/>
      <dgm:t>
        <a:bodyPr/>
        <a:lstStyle/>
        <a:p>
          <a:endParaRPr lang="en-US"/>
        </a:p>
      </dgm:t>
    </dgm:pt>
    <dgm:pt modelId="{0D4E3A1D-23D3-4260-A8D9-A916E525B033}">
      <dgm:prSet phldrT="[Text]"/>
      <dgm:spPr/>
      <dgm:t>
        <a:bodyPr/>
        <a:lstStyle/>
        <a:p>
          <a:r>
            <a:rPr lang="en-US" dirty="0" smtClean="0"/>
            <a:t>Customer</a:t>
          </a:r>
          <a:endParaRPr lang="en-US" dirty="0"/>
        </a:p>
      </dgm:t>
    </dgm:pt>
    <dgm:pt modelId="{7CDE37FA-E139-44AB-9F75-561CFAFAA4B1}" type="parTrans" cxnId="{3986D1B3-932A-4B1F-8E93-0D9C74E762B9}">
      <dgm:prSet/>
      <dgm:spPr/>
      <dgm:t>
        <a:bodyPr/>
        <a:lstStyle/>
        <a:p>
          <a:endParaRPr lang="en-US"/>
        </a:p>
      </dgm:t>
    </dgm:pt>
    <dgm:pt modelId="{0F471B1D-7AA8-45FE-8167-234B3077E036}" type="sibTrans" cxnId="{3986D1B3-932A-4B1F-8E93-0D9C74E762B9}">
      <dgm:prSet/>
      <dgm:spPr/>
      <dgm:t>
        <a:bodyPr/>
        <a:lstStyle/>
        <a:p>
          <a:endParaRPr lang="en-US"/>
        </a:p>
      </dgm:t>
    </dgm:pt>
    <dgm:pt modelId="{95E7516D-92DB-4067-810E-390A1FBC598E}">
      <dgm:prSet phldrT="[Text]"/>
      <dgm:spPr/>
      <dgm:t>
        <a:bodyPr/>
        <a:lstStyle/>
        <a:p>
          <a:r>
            <a:rPr lang="en-US" dirty="0" smtClean="0"/>
            <a:t>Sales</a:t>
          </a:r>
          <a:endParaRPr lang="en-US" dirty="0"/>
        </a:p>
      </dgm:t>
    </dgm:pt>
    <dgm:pt modelId="{2211E280-D461-47A2-A609-EE1E24A3B192}" type="parTrans" cxnId="{CD8AF1B7-3318-4729-8ED5-876A99747806}">
      <dgm:prSet/>
      <dgm:spPr/>
      <dgm:t>
        <a:bodyPr/>
        <a:lstStyle/>
        <a:p>
          <a:endParaRPr lang="en-US"/>
        </a:p>
      </dgm:t>
    </dgm:pt>
    <dgm:pt modelId="{A090DAE1-2564-41B8-80EC-8C3D61A28ED8}" type="sibTrans" cxnId="{CD8AF1B7-3318-4729-8ED5-876A99747806}">
      <dgm:prSet/>
      <dgm:spPr/>
      <dgm:t>
        <a:bodyPr/>
        <a:lstStyle/>
        <a:p>
          <a:endParaRPr lang="en-US"/>
        </a:p>
      </dgm:t>
    </dgm:pt>
    <dgm:pt modelId="{CDA1CB5D-A8CF-4897-9145-8EE65D341C22}">
      <dgm:prSet phldrT="[Text]"/>
      <dgm:spPr/>
      <dgm:t>
        <a:bodyPr/>
        <a:lstStyle/>
        <a:p>
          <a:r>
            <a:rPr lang="en-US" dirty="0" smtClean="0"/>
            <a:t>R&amp;D Process </a:t>
          </a:r>
          <a:endParaRPr lang="en-US" dirty="0"/>
        </a:p>
      </dgm:t>
    </dgm:pt>
    <dgm:pt modelId="{96665703-71CB-40CE-85D3-D605CF8586B1}" type="parTrans" cxnId="{A689E94E-C394-425F-80B8-85EC283606D4}">
      <dgm:prSet/>
      <dgm:spPr/>
      <dgm:t>
        <a:bodyPr/>
        <a:lstStyle/>
        <a:p>
          <a:endParaRPr lang="en-US"/>
        </a:p>
      </dgm:t>
    </dgm:pt>
    <dgm:pt modelId="{6B81E2C8-FF40-4A6B-9778-EA5CAA3633F3}" type="sibTrans" cxnId="{A689E94E-C394-425F-80B8-85EC283606D4}">
      <dgm:prSet/>
      <dgm:spPr/>
      <dgm:t>
        <a:bodyPr/>
        <a:lstStyle/>
        <a:p>
          <a:endParaRPr lang="en-US"/>
        </a:p>
      </dgm:t>
    </dgm:pt>
    <dgm:pt modelId="{F9749CE1-9D9B-47AE-BD80-C3F2B282A52B}">
      <dgm:prSet phldrT="[Text]"/>
      <dgm:spPr/>
      <dgm:t>
        <a:bodyPr/>
        <a:lstStyle/>
        <a:p>
          <a:r>
            <a:rPr lang="en-US" dirty="0" smtClean="0"/>
            <a:t>Release </a:t>
          </a:r>
          <a:endParaRPr lang="en-US" dirty="0"/>
        </a:p>
      </dgm:t>
    </dgm:pt>
    <dgm:pt modelId="{D066C3C8-B6A3-4B7B-89B9-571BDC315D5A}" type="parTrans" cxnId="{CDC6F31E-1F45-43E5-B346-BD5EAFE48959}">
      <dgm:prSet/>
      <dgm:spPr/>
      <dgm:t>
        <a:bodyPr/>
        <a:lstStyle/>
        <a:p>
          <a:endParaRPr lang="en-US"/>
        </a:p>
      </dgm:t>
    </dgm:pt>
    <dgm:pt modelId="{AAD5FDD4-7032-4F47-90E0-20DE3D725571}" type="sibTrans" cxnId="{CDC6F31E-1F45-43E5-B346-BD5EAFE48959}">
      <dgm:prSet/>
      <dgm:spPr/>
      <dgm:t>
        <a:bodyPr/>
        <a:lstStyle/>
        <a:p>
          <a:endParaRPr lang="en-US"/>
        </a:p>
      </dgm:t>
    </dgm:pt>
    <dgm:pt modelId="{E52FC1C9-8448-4072-98E4-08C9E2F170CA}">
      <dgm:prSet phldrT="[Text]"/>
      <dgm:spPr/>
      <dgm:t>
        <a:bodyPr/>
        <a:lstStyle/>
        <a:p>
          <a:r>
            <a:rPr lang="en-US" dirty="0" smtClean="0"/>
            <a:t>Adoption</a:t>
          </a:r>
          <a:endParaRPr lang="en-US" dirty="0"/>
        </a:p>
      </dgm:t>
    </dgm:pt>
    <dgm:pt modelId="{B1E21C2A-E8A4-408D-8D0F-739C8F81420D}" type="parTrans" cxnId="{06CA0B37-47E8-4985-90BA-F3B6987F2F62}">
      <dgm:prSet/>
      <dgm:spPr/>
      <dgm:t>
        <a:bodyPr/>
        <a:lstStyle/>
        <a:p>
          <a:endParaRPr lang="en-US"/>
        </a:p>
      </dgm:t>
    </dgm:pt>
    <dgm:pt modelId="{E5A3013A-A61B-4844-8EDD-B24867EF6739}" type="sibTrans" cxnId="{06CA0B37-47E8-4985-90BA-F3B6987F2F62}">
      <dgm:prSet/>
      <dgm:spPr/>
      <dgm:t>
        <a:bodyPr/>
        <a:lstStyle/>
        <a:p>
          <a:endParaRPr lang="en-US"/>
        </a:p>
      </dgm:t>
    </dgm:pt>
    <dgm:pt modelId="{63D853EC-D455-4608-8DA1-42E43C24E7D4}">
      <dgm:prSet phldrT="[Text]"/>
      <dgm:spPr/>
      <dgm:t>
        <a:bodyPr/>
        <a:lstStyle/>
        <a:p>
          <a:r>
            <a:rPr lang="en-US" dirty="0" smtClean="0"/>
            <a:t>Maintenance</a:t>
          </a:r>
          <a:endParaRPr lang="en-US" dirty="0"/>
        </a:p>
      </dgm:t>
    </dgm:pt>
    <dgm:pt modelId="{4E271479-8502-4C77-9EA7-59E967D6E62F}" type="parTrans" cxnId="{00E45C59-1586-401C-9E44-D8B2E1814BBD}">
      <dgm:prSet/>
      <dgm:spPr/>
      <dgm:t>
        <a:bodyPr/>
        <a:lstStyle/>
        <a:p>
          <a:endParaRPr lang="en-US"/>
        </a:p>
      </dgm:t>
    </dgm:pt>
    <dgm:pt modelId="{DF3F1C8A-E705-47D6-9840-1527B2E308E3}" type="sibTrans" cxnId="{00E45C59-1586-401C-9E44-D8B2E1814BBD}">
      <dgm:prSet/>
      <dgm:spPr/>
      <dgm:t>
        <a:bodyPr/>
        <a:lstStyle/>
        <a:p>
          <a:endParaRPr lang="en-US"/>
        </a:p>
      </dgm:t>
    </dgm:pt>
    <dgm:pt modelId="{84D283EE-897B-447B-AF4D-DA4C7E975589}">
      <dgm:prSet phldrT="[Text]"/>
      <dgm:spPr/>
      <dgm:t>
        <a:bodyPr/>
        <a:lstStyle/>
        <a:p>
          <a:r>
            <a:rPr lang="en-US" dirty="0" smtClean="0"/>
            <a:t>Supply Chain</a:t>
          </a:r>
          <a:endParaRPr lang="en-US" dirty="0"/>
        </a:p>
      </dgm:t>
    </dgm:pt>
    <dgm:pt modelId="{4B6230A8-B2D7-40C7-A893-17169C0E781E}" type="parTrans" cxnId="{197B8739-C5CF-4893-88B2-146F323378CF}">
      <dgm:prSet/>
      <dgm:spPr/>
      <dgm:t>
        <a:bodyPr/>
        <a:lstStyle/>
        <a:p>
          <a:endParaRPr lang="en-US"/>
        </a:p>
      </dgm:t>
    </dgm:pt>
    <dgm:pt modelId="{803C9940-6608-45F5-894D-2986F4E0DC80}" type="sibTrans" cxnId="{197B8739-C5CF-4893-88B2-146F323378CF}">
      <dgm:prSet/>
      <dgm:spPr/>
      <dgm:t>
        <a:bodyPr/>
        <a:lstStyle/>
        <a:p>
          <a:endParaRPr lang="en-US"/>
        </a:p>
      </dgm:t>
    </dgm:pt>
    <dgm:pt modelId="{1B412A41-5846-495F-AC7F-F0F15C629486}">
      <dgm:prSet phldrT="[Text]"/>
      <dgm:spPr/>
      <dgm:t>
        <a:bodyPr/>
        <a:lstStyle/>
        <a:p>
          <a:r>
            <a:rPr lang="en-US" dirty="0" smtClean="0"/>
            <a:t>Marketing</a:t>
          </a:r>
          <a:endParaRPr lang="en-US" dirty="0"/>
        </a:p>
      </dgm:t>
    </dgm:pt>
    <dgm:pt modelId="{EAAB78BA-5026-4158-9CD9-DE36A85E0779}" type="parTrans" cxnId="{0F43BEE7-A750-4210-97B4-27332120780D}">
      <dgm:prSet/>
      <dgm:spPr/>
      <dgm:t>
        <a:bodyPr/>
        <a:lstStyle/>
        <a:p>
          <a:endParaRPr lang="en-US"/>
        </a:p>
      </dgm:t>
    </dgm:pt>
    <dgm:pt modelId="{31F00D6D-A753-41FF-8E6A-2FF71A17AE50}" type="sibTrans" cxnId="{0F43BEE7-A750-4210-97B4-27332120780D}">
      <dgm:prSet/>
      <dgm:spPr/>
      <dgm:t>
        <a:bodyPr/>
        <a:lstStyle/>
        <a:p>
          <a:endParaRPr lang="en-US"/>
        </a:p>
      </dgm:t>
    </dgm:pt>
    <dgm:pt modelId="{FF0F7E18-6168-41C5-828C-0DFCD5B0B0EA}">
      <dgm:prSet phldrT="[Text]"/>
      <dgm:spPr/>
      <dgm:t>
        <a:bodyPr/>
        <a:lstStyle/>
        <a:p>
          <a:r>
            <a:rPr lang="en-US" dirty="0" smtClean="0"/>
            <a:t>Training, Education</a:t>
          </a:r>
          <a:endParaRPr lang="en-US" dirty="0"/>
        </a:p>
      </dgm:t>
    </dgm:pt>
    <dgm:pt modelId="{E5A5565B-91A0-494D-85D4-A0ADAA7AE942}" type="parTrans" cxnId="{796520F4-DCEF-4DE1-BFAF-43A5DAB22D7A}">
      <dgm:prSet/>
      <dgm:spPr/>
      <dgm:t>
        <a:bodyPr/>
        <a:lstStyle/>
        <a:p>
          <a:endParaRPr lang="en-US"/>
        </a:p>
      </dgm:t>
    </dgm:pt>
    <dgm:pt modelId="{0B86BA5A-7202-43AE-B849-D950AF087384}" type="sibTrans" cxnId="{796520F4-DCEF-4DE1-BFAF-43A5DAB22D7A}">
      <dgm:prSet/>
      <dgm:spPr/>
      <dgm:t>
        <a:bodyPr/>
        <a:lstStyle/>
        <a:p>
          <a:endParaRPr lang="en-US"/>
        </a:p>
      </dgm:t>
    </dgm:pt>
    <dgm:pt modelId="{FE625FD3-1C7E-4531-9A6C-924D25B6EC58}">
      <dgm:prSet phldrT="[Text]"/>
      <dgm:spPr/>
      <dgm:t>
        <a:bodyPr/>
        <a:lstStyle/>
        <a:p>
          <a:r>
            <a:rPr lang="en-US" dirty="0" smtClean="0"/>
            <a:t>Finance</a:t>
          </a:r>
          <a:endParaRPr lang="en-US" dirty="0"/>
        </a:p>
      </dgm:t>
    </dgm:pt>
    <dgm:pt modelId="{F45CC6FF-1DDB-4F13-B726-55F1A0145422}" type="parTrans" cxnId="{C7ECBA24-9F18-4CAC-8ED9-EC3FA3411AA9}">
      <dgm:prSet/>
      <dgm:spPr/>
      <dgm:t>
        <a:bodyPr/>
        <a:lstStyle/>
        <a:p>
          <a:endParaRPr lang="en-US"/>
        </a:p>
      </dgm:t>
    </dgm:pt>
    <dgm:pt modelId="{8429101D-C07A-4D70-9AF9-7D7B052ABD6C}" type="sibTrans" cxnId="{C7ECBA24-9F18-4CAC-8ED9-EC3FA3411AA9}">
      <dgm:prSet/>
      <dgm:spPr/>
      <dgm:t>
        <a:bodyPr/>
        <a:lstStyle/>
        <a:p>
          <a:endParaRPr lang="en-US"/>
        </a:p>
      </dgm:t>
    </dgm:pt>
    <dgm:pt modelId="{C6A516FA-7C62-45D2-8CF4-998F0E27FF86}">
      <dgm:prSet phldrT="[Text]"/>
      <dgm:spPr/>
      <dgm:t>
        <a:bodyPr/>
        <a:lstStyle/>
        <a:p>
          <a:r>
            <a:rPr lang="en-US" dirty="0" smtClean="0"/>
            <a:t>Sustaining</a:t>
          </a:r>
          <a:endParaRPr lang="en-US" dirty="0"/>
        </a:p>
      </dgm:t>
    </dgm:pt>
    <dgm:pt modelId="{C7525DAA-5933-4212-81A6-535653E84D47}" type="parTrans" cxnId="{3B72EDE0-76BD-4927-B020-81D64216136D}">
      <dgm:prSet/>
      <dgm:spPr/>
      <dgm:t>
        <a:bodyPr/>
        <a:lstStyle/>
        <a:p>
          <a:endParaRPr lang="en-US"/>
        </a:p>
      </dgm:t>
    </dgm:pt>
    <dgm:pt modelId="{2B5841D1-6301-4CB2-8B35-53AE836CFE4B}" type="sibTrans" cxnId="{3B72EDE0-76BD-4927-B020-81D64216136D}">
      <dgm:prSet/>
      <dgm:spPr/>
      <dgm:t>
        <a:bodyPr/>
        <a:lstStyle/>
        <a:p>
          <a:endParaRPr lang="en-US"/>
        </a:p>
      </dgm:t>
    </dgm:pt>
    <dgm:pt modelId="{A94BA833-02C9-4AC2-BD9D-8EFBD1C526A9}" type="pres">
      <dgm:prSet presAssocID="{596D1F3F-6905-406E-8851-ADBE971CC1B7}" presName="Name0" presStyleCnt="0">
        <dgm:presLayoutVars>
          <dgm:dir/>
          <dgm:resizeHandles val="exact"/>
        </dgm:presLayoutVars>
      </dgm:prSet>
      <dgm:spPr/>
      <dgm:t>
        <a:bodyPr/>
        <a:lstStyle/>
        <a:p>
          <a:endParaRPr lang="en-US"/>
        </a:p>
      </dgm:t>
    </dgm:pt>
    <dgm:pt modelId="{773E67CD-6699-4E74-954E-B3414AB04A80}" type="pres">
      <dgm:prSet presAssocID="{2E5C0489-D54A-4A50-AC34-F92F839C8C86}" presName="node" presStyleLbl="node1" presStyleIdx="0" presStyleCnt="5">
        <dgm:presLayoutVars>
          <dgm:bulletEnabled val="1"/>
        </dgm:presLayoutVars>
      </dgm:prSet>
      <dgm:spPr/>
      <dgm:t>
        <a:bodyPr/>
        <a:lstStyle/>
        <a:p>
          <a:endParaRPr lang="en-US"/>
        </a:p>
      </dgm:t>
    </dgm:pt>
    <dgm:pt modelId="{66862474-DABA-4A96-B371-232EB23C73FA}" type="pres">
      <dgm:prSet presAssocID="{D69B0D3B-EA78-424F-A2D8-85C9E2B4D248}" presName="sibTrans" presStyleCnt="0"/>
      <dgm:spPr/>
    </dgm:pt>
    <dgm:pt modelId="{2659EEC9-D288-4356-BA44-12AF35E7B839}" type="pres">
      <dgm:prSet presAssocID="{CDA1CB5D-A8CF-4897-9145-8EE65D341C22}" presName="node" presStyleLbl="node1" presStyleIdx="1" presStyleCnt="5">
        <dgm:presLayoutVars>
          <dgm:bulletEnabled val="1"/>
        </dgm:presLayoutVars>
      </dgm:prSet>
      <dgm:spPr/>
      <dgm:t>
        <a:bodyPr/>
        <a:lstStyle/>
        <a:p>
          <a:endParaRPr lang="en-US"/>
        </a:p>
      </dgm:t>
    </dgm:pt>
    <dgm:pt modelId="{C7DFBAA6-11FE-4108-AF6B-B641C5B5395B}" type="pres">
      <dgm:prSet presAssocID="{6B81E2C8-FF40-4A6B-9778-EA5CAA3633F3}" presName="sibTrans" presStyleCnt="0"/>
      <dgm:spPr/>
    </dgm:pt>
    <dgm:pt modelId="{6F94EB9A-307C-48C7-ACA5-75A4020FBAB1}" type="pres">
      <dgm:prSet presAssocID="{F9749CE1-9D9B-47AE-BD80-C3F2B282A52B}" presName="node" presStyleLbl="node1" presStyleIdx="2" presStyleCnt="5">
        <dgm:presLayoutVars>
          <dgm:bulletEnabled val="1"/>
        </dgm:presLayoutVars>
      </dgm:prSet>
      <dgm:spPr/>
      <dgm:t>
        <a:bodyPr/>
        <a:lstStyle/>
        <a:p>
          <a:endParaRPr lang="en-US"/>
        </a:p>
      </dgm:t>
    </dgm:pt>
    <dgm:pt modelId="{3E383535-8AD1-4288-9110-7B84291BF5A6}" type="pres">
      <dgm:prSet presAssocID="{AAD5FDD4-7032-4F47-90E0-20DE3D725571}" presName="sibTrans" presStyleCnt="0"/>
      <dgm:spPr/>
    </dgm:pt>
    <dgm:pt modelId="{6A050D98-0684-4B8F-9E70-62AC8E5E6909}" type="pres">
      <dgm:prSet presAssocID="{E52FC1C9-8448-4072-98E4-08C9E2F170CA}" presName="node" presStyleLbl="node1" presStyleIdx="3" presStyleCnt="5">
        <dgm:presLayoutVars>
          <dgm:bulletEnabled val="1"/>
        </dgm:presLayoutVars>
      </dgm:prSet>
      <dgm:spPr/>
      <dgm:t>
        <a:bodyPr/>
        <a:lstStyle/>
        <a:p>
          <a:endParaRPr lang="en-US"/>
        </a:p>
      </dgm:t>
    </dgm:pt>
    <dgm:pt modelId="{2C51AF1D-2C75-4516-BA42-205A101E2253}" type="pres">
      <dgm:prSet presAssocID="{E5A3013A-A61B-4844-8EDD-B24867EF6739}" presName="sibTrans" presStyleCnt="0"/>
      <dgm:spPr/>
    </dgm:pt>
    <dgm:pt modelId="{AE9DB6D5-2412-4C95-8F61-A5D19DEF4111}" type="pres">
      <dgm:prSet presAssocID="{63D853EC-D455-4608-8DA1-42E43C24E7D4}" presName="node" presStyleLbl="node1" presStyleIdx="4" presStyleCnt="5">
        <dgm:presLayoutVars>
          <dgm:bulletEnabled val="1"/>
        </dgm:presLayoutVars>
      </dgm:prSet>
      <dgm:spPr/>
      <dgm:t>
        <a:bodyPr/>
        <a:lstStyle/>
        <a:p>
          <a:endParaRPr lang="en-US"/>
        </a:p>
      </dgm:t>
    </dgm:pt>
  </dgm:ptLst>
  <dgm:cxnLst>
    <dgm:cxn modelId="{00E45C59-1586-401C-9E44-D8B2E1814BBD}" srcId="{596D1F3F-6905-406E-8851-ADBE971CC1B7}" destId="{63D853EC-D455-4608-8DA1-42E43C24E7D4}" srcOrd="4" destOrd="0" parTransId="{4E271479-8502-4C77-9EA7-59E967D6E62F}" sibTransId="{DF3F1C8A-E705-47D6-9840-1527B2E308E3}"/>
    <dgm:cxn modelId="{29C5CC79-1A8A-4306-B4A4-EC394A6B50D8}" type="presOf" srcId="{E52FC1C9-8448-4072-98E4-08C9E2F170CA}" destId="{6A050D98-0684-4B8F-9E70-62AC8E5E6909}" srcOrd="0" destOrd="0" presId="urn:microsoft.com/office/officeart/2005/8/layout/hList6"/>
    <dgm:cxn modelId="{796520F4-DCEF-4DE1-BFAF-43A5DAB22D7A}" srcId="{E52FC1C9-8448-4072-98E4-08C9E2F170CA}" destId="{FF0F7E18-6168-41C5-828C-0DFCD5B0B0EA}" srcOrd="0" destOrd="0" parTransId="{E5A5565B-91A0-494D-85D4-A0ADAA7AE942}" sibTransId="{0B86BA5A-7202-43AE-B849-D950AF087384}"/>
    <dgm:cxn modelId="{C7ECBA24-9F18-4CAC-8ED9-EC3FA3411AA9}" srcId="{F9749CE1-9D9B-47AE-BD80-C3F2B282A52B}" destId="{FE625FD3-1C7E-4531-9A6C-924D25B6EC58}" srcOrd="2" destOrd="0" parTransId="{F45CC6FF-1DDB-4F13-B726-55F1A0145422}" sibTransId="{8429101D-C07A-4D70-9AF9-7D7B052ABD6C}"/>
    <dgm:cxn modelId="{57EEA5D5-81E7-4F83-9EC9-6CCAE53B4916}" srcId="{596D1F3F-6905-406E-8851-ADBE971CC1B7}" destId="{2E5C0489-D54A-4A50-AC34-F92F839C8C86}" srcOrd="0" destOrd="0" parTransId="{D56DD37E-5517-411B-B9CC-36AC96EDF732}" sibTransId="{D69B0D3B-EA78-424F-A2D8-85C9E2B4D248}"/>
    <dgm:cxn modelId="{58ED16C6-1977-4B19-A7B7-B06F776232AE}" type="presOf" srcId="{63D853EC-D455-4608-8DA1-42E43C24E7D4}" destId="{AE9DB6D5-2412-4C95-8F61-A5D19DEF4111}" srcOrd="0" destOrd="0" presId="urn:microsoft.com/office/officeart/2005/8/layout/hList6"/>
    <dgm:cxn modelId="{0A4CD1A4-9455-4B44-9227-FB3DF92698C2}" type="presOf" srcId="{2E5C0489-D54A-4A50-AC34-F92F839C8C86}" destId="{773E67CD-6699-4E74-954E-B3414AB04A80}" srcOrd="0" destOrd="0" presId="urn:microsoft.com/office/officeart/2005/8/layout/hList6"/>
    <dgm:cxn modelId="{3986D1B3-932A-4B1F-8E93-0D9C74E762B9}" srcId="{2E5C0489-D54A-4A50-AC34-F92F839C8C86}" destId="{0D4E3A1D-23D3-4260-A8D9-A916E525B033}" srcOrd="0" destOrd="0" parTransId="{7CDE37FA-E139-44AB-9F75-561CFAFAA4B1}" sibTransId="{0F471B1D-7AA8-45FE-8167-234B3077E036}"/>
    <dgm:cxn modelId="{16CFBA78-FF98-406A-9545-740FBA8EE96A}" type="presOf" srcId="{0D4E3A1D-23D3-4260-A8D9-A916E525B033}" destId="{773E67CD-6699-4E74-954E-B3414AB04A80}" srcOrd="0" destOrd="1" presId="urn:microsoft.com/office/officeart/2005/8/layout/hList6"/>
    <dgm:cxn modelId="{5B18BAA0-E3C1-4B17-8E89-19EFD0D97139}" type="presOf" srcId="{C6A516FA-7C62-45D2-8CF4-998F0E27FF86}" destId="{AE9DB6D5-2412-4C95-8F61-A5D19DEF4111}" srcOrd="0" destOrd="1" presId="urn:microsoft.com/office/officeart/2005/8/layout/hList6"/>
    <dgm:cxn modelId="{57A5BA53-1AF4-42F7-89C5-AA0EF1E9066C}" type="presOf" srcId="{CDA1CB5D-A8CF-4897-9145-8EE65D341C22}" destId="{2659EEC9-D288-4356-BA44-12AF35E7B839}" srcOrd="0" destOrd="0" presId="urn:microsoft.com/office/officeart/2005/8/layout/hList6"/>
    <dgm:cxn modelId="{06CA0B37-47E8-4985-90BA-F3B6987F2F62}" srcId="{596D1F3F-6905-406E-8851-ADBE971CC1B7}" destId="{E52FC1C9-8448-4072-98E4-08C9E2F170CA}" srcOrd="3" destOrd="0" parTransId="{B1E21C2A-E8A4-408D-8D0F-739C8F81420D}" sibTransId="{E5A3013A-A61B-4844-8EDD-B24867EF6739}"/>
    <dgm:cxn modelId="{924EF06F-B256-41D8-B1DC-3B63CBBB12F9}" type="presOf" srcId="{FE625FD3-1C7E-4531-9A6C-924D25B6EC58}" destId="{6F94EB9A-307C-48C7-ACA5-75A4020FBAB1}" srcOrd="0" destOrd="3" presId="urn:microsoft.com/office/officeart/2005/8/layout/hList6"/>
    <dgm:cxn modelId="{5AF9F440-376B-45BB-BB76-36C776EE6235}" type="presOf" srcId="{1B412A41-5846-495F-AC7F-F0F15C629486}" destId="{6F94EB9A-307C-48C7-ACA5-75A4020FBAB1}" srcOrd="0" destOrd="2" presId="urn:microsoft.com/office/officeart/2005/8/layout/hList6"/>
    <dgm:cxn modelId="{137AAAF4-6B21-49FF-A459-5DA9799D4934}" type="presOf" srcId="{596D1F3F-6905-406E-8851-ADBE971CC1B7}" destId="{A94BA833-02C9-4AC2-BD9D-8EFBD1C526A9}" srcOrd="0" destOrd="0" presId="urn:microsoft.com/office/officeart/2005/8/layout/hList6"/>
    <dgm:cxn modelId="{CDC6F31E-1F45-43E5-B346-BD5EAFE48959}" srcId="{596D1F3F-6905-406E-8851-ADBE971CC1B7}" destId="{F9749CE1-9D9B-47AE-BD80-C3F2B282A52B}" srcOrd="2" destOrd="0" parTransId="{D066C3C8-B6A3-4B7B-89B9-571BDC315D5A}" sibTransId="{AAD5FDD4-7032-4F47-90E0-20DE3D725571}"/>
    <dgm:cxn modelId="{CD8AF1B7-3318-4729-8ED5-876A99747806}" srcId="{2E5C0489-D54A-4A50-AC34-F92F839C8C86}" destId="{95E7516D-92DB-4067-810E-390A1FBC598E}" srcOrd="1" destOrd="0" parTransId="{2211E280-D461-47A2-A609-EE1E24A3B192}" sibTransId="{A090DAE1-2564-41B8-80EC-8C3D61A28ED8}"/>
    <dgm:cxn modelId="{3C9C8E2C-F604-4F5E-8B7E-126EBE1E8272}" type="presOf" srcId="{84D283EE-897B-447B-AF4D-DA4C7E975589}" destId="{6F94EB9A-307C-48C7-ACA5-75A4020FBAB1}" srcOrd="0" destOrd="1" presId="urn:microsoft.com/office/officeart/2005/8/layout/hList6"/>
    <dgm:cxn modelId="{042B1FAA-C36B-45F9-B524-22FBD8FCD879}" type="presOf" srcId="{F9749CE1-9D9B-47AE-BD80-C3F2B282A52B}" destId="{6F94EB9A-307C-48C7-ACA5-75A4020FBAB1}" srcOrd="0" destOrd="0" presId="urn:microsoft.com/office/officeart/2005/8/layout/hList6"/>
    <dgm:cxn modelId="{3B72EDE0-76BD-4927-B020-81D64216136D}" srcId="{63D853EC-D455-4608-8DA1-42E43C24E7D4}" destId="{C6A516FA-7C62-45D2-8CF4-998F0E27FF86}" srcOrd="0" destOrd="0" parTransId="{C7525DAA-5933-4212-81A6-535653E84D47}" sibTransId="{2B5841D1-6301-4CB2-8B35-53AE836CFE4B}"/>
    <dgm:cxn modelId="{A689E94E-C394-425F-80B8-85EC283606D4}" srcId="{596D1F3F-6905-406E-8851-ADBE971CC1B7}" destId="{CDA1CB5D-A8CF-4897-9145-8EE65D341C22}" srcOrd="1" destOrd="0" parTransId="{96665703-71CB-40CE-85D3-D605CF8586B1}" sibTransId="{6B81E2C8-FF40-4A6B-9778-EA5CAA3633F3}"/>
    <dgm:cxn modelId="{197B8739-C5CF-4893-88B2-146F323378CF}" srcId="{F9749CE1-9D9B-47AE-BD80-C3F2B282A52B}" destId="{84D283EE-897B-447B-AF4D-DA4C7E975589}" srcOrd="0" destOrd="0" parTransId="{4B6230A8-B2D7-40C7-A893-17169C0E781E}" sibTransId="{803C9940-6608-45F5-894D-2986F4E0DC80}"/>
    <dgm:cxn modelId="{D2227156-CB24-4792-A73E-D004093DFA9F}" type="presOf" srcId="{95E7516D-92DB-4067-810E-390A1FBC598E}" destId="{773E67CD-6699-4E74-954E-B3414AB04A80}" srcOrd="0" destOrd="2" presId="urn:microsoft.com/office/officeart/2005/8/layout/hList6"/>
    <dgm:cxn modelId="{5FD8309F-4F77-46BD-A8E7-2A7A95D1DD7D}" type="presOf" srcId="{FF0F7E18-6168-41C5-828C-0DFCD5B0B0EA}" destId="{6A050D98-0684-4B8F-9E70-62AC8E5E6909}" srcOrd="0" destOrd="1" presId="urn:microsoft.com/office/officeart/2005/8/layout/hList6"/>
    <dgm:cxn modelId="{0F43BEE7-A750-4210-97B4-27332120780D}" srcId="{F9749CE1-9D9B-47AE-BD80-C3F2B282A52B}" destId="{1B412A41-5846-495F-AC7F-F0F15C629486}" srcOrd="1" destOrd="0" parTransId="{EAAB78BA-5026-4158-9CD9-DE36A85E0779}" sibTransId="{31F00D6D-A753-41FF-8E6A-2FF71A17AE50}"/>
    <dgm:cxn modelId="{6AE8FA98-7AE8-483E-9B5C-0E776AFF324B}" type="presParOf" srcId="{A94BA833-02C9-4AC2-BD9D-8EFBD1C526A9}" destId="{773E67CD-6699-4E74-954E-B3414AB04A80}" srcOrd="0" destOrd="0" presId="urn:microsoft.com/office/officeart/2005/8/layout/hList6"/>
    <dgm:cxn modelId="{A8A1D04F-5341-4D6D-BA0F-FE3A5EBA436B}" type="presParOf" srcId="{A94BA833-02C9-4AC2-BD9D-8EFBD1C526A9}" destId="{66862474-DABA-4A96-B371-232EB23C73FA}" srcOrd="1" destOrd="0" presId="urn:microsoft.com/office/officeart/2005/8/layout/hList6"/>
    <dgm:cxn modelId="{0DC191E6-6659-4A4C-A890-78AECD454D7D}" type="presParOf" srcId="{A94BA833-02C9-4AC2-BD9D-8EFBD1C526A9}" destId="{2659EEC9-D288-4356-BA44-12AF35E7B839}" srcOrd="2" destOrd="0" presId="urn:microsoft.com/office/officeart/2005/8/layout/hList6"/>
    <dgm:cxn modelId="{F9B9F9C2-2CC7-4C7E-B7E5-8BC98FC6B1B8}" type="presParOf" srcId="{A94BA833-02C9-4AC2-BD9D-8EFBD1C526A9}" destId="{C7DFBAA6-11FE-4108-AF6B-B641C5B5395B}" srcOrd="3" destOrd="0" presId="urn:microsoft.com/office/officeart/2005/8/layout/hList6"/>
    <dgm:cxn modelId="{B24B72E2-6F17-4A87-88D9-F91A09AC5B0F}" type="presParOf" srcId="{A94BA833-02C9-4AC2-BD9D-8EFBD1C526A9}" destId="{6F94EB9A-307C-48C7-ACA5-75A4020FBAB1}" srcOrd="4" destOrd="0" presId="urn:microsoft.com/office/officeart/2005/8/layout/hList6"/>
    <dgm:cxn modelId="{FE20D539-8AFF-4D76-92AB-50CC01B3E6EB}" type="presParOf" srcId="{A94BA833-02C9-4AC2-BD9D-8EFBD1C526A9}" destId="{3E383535-8AD1-4288-9110-7B84291BF5A6}" srcOrd="5" destOrd="0" presId="urn:microsoft.com/office/officeart/2005/8/layout/hList6"/>
    <dgm:cxn modelId="{A6A78594-5773-4D94-9886-26B53B9CAE38}" type="presParOf" srcId="{A94BA833-02C9-4AC2-BD9D-8EFBD1C526A9}" destId="{6A050D98-0684-4B8F-9E70-62AC8E5E6909}" srcOrd="6" destOrd="0" presId="urn:microsoft.com/office/officeart/2005/8/layout/hList6"/>
    <dgm:cxn modelId="{746A9C08-609D-4E81-8632-19D41F38BEFA}" type="presParOf" srcId="{A94BA833-02C9-4AC2-BD9D-8EFBD1C526A9}" destId="{2C51AF1D-2C75-4516-BA42-205A101E2253}" srcOrd="7" destOrd="0" presId="urn:microsoft.com/office/officeart/2005/8/layout/hList6"/>
    <dgm:cxn modelId="{F6A8D7FB-4038-4347-B08D-2A1241287C94}" type="presParOf" srcId="{A94BA833-02C9-4AC2-BD9D-8EFBD1C526A9}" destId="{AE9DB6D5-2412-4C95-8F61-A5D19DEF4111}"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E67CD-6699-4E74-954E-B3414AB04A80}">
      <dsp:nvSpPr>
        <dsp:cNvPr id="0" name=""/>
        <dsp:cNvSpPr/>
      </dsp:nvSpPr>
      <dsp:spPr>
        <a:xfrm rot="16200000">
          <a:off x="-306613" y="311014"/>
          <a:ext cx="2166182" cy="1544153"/>
        </a:xfrm>
        <a:prstGeom prst="flowChartManualOperation">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Market</a:t>
          </a:r>
          <a:endParaRPr lang="en-US" sz="1900" kern="1200" dirty="0"/>
        </a:p>
        <a:p>
          <a:pPr marL="114300" lvl="1" indent="-114300" algn="l" defTabSz="666750">
            <a:lnSpc>
              <a:spcPct val="90000"/>
            </a:lnSpc>
            <a:spcBef>
              <a:spcPct val="0"/>
            </a:spcBef>
            <a:spcAft>
              <a:spcPct val="15000"/>
            </a:spcAft>
            <a:buChar char="••"/>
          </a:pPr>
          <a:r>
            <a:rPr lang="en-US" sz="1500" kern="1200" dirty="0" smtClean="0"/>
            <a:t>Customer</a:t>
          </a:r>
          <a:endParaRPr lang="en-US" sz="1500" kern="1200" dirty="0"/>
        </a:p>
        <a:p>
          <a:pPr marL="114300" lvl="1" indent="-114300" algn="l" defTabSz="666750">
            <a:lnSpc>
              <a:spcPct val="90000"/>
            </a:lnSpc>
            <a:spcBef>
              <a:spcPct val="0"/>
            </a:spcBef>
            <a:spcAft>
              <a:spcPct val="15000"/>
            </a:spcAft>
            <a:buChar char="••"/>
          </a:pPr>
          <a:r>
            <a:rPr lang="en-US" sz="1500" kern="1200" dirty="0" smtClean="0"/>
            <a:t>Sales</a:t>
          </a:r>
          <a:endParaRPr lang="en-US" sz="1500" kern="1200" dirty="0"/>
        </a:p>
      </dsp:txBody>
      <dsp:txXfrm rot="5400000">
        <a:off x="4402" y="433235"/>
        <a:ext cx="1544153" cy="1299710"/>
      </dsp:txXfrm>
    </dsp:sp>
    <dsp:sp modelId="{2659EEC9-D288-4356-BA44-12AF35E7B839}">
      <dsp:nvSpPr>
        <dsp:cNvPr id="0" name=""/>
        <dsp:cNvSpPr/>
      </dsp:nvSpPr>
      <dsp:spPr>
        <a:xfrm rot="16200000">
          <a:off x="1353351" y="311014"/>
          <a:ext cx="2166182" cy="1544153"/>
        </a:xfrm>
        <a:prstGeom prst="flowChartManualOperation">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ctr" anchorCtr="0">
          <a:noAutofit/>
        </a:bodyPr>
        <a:lstStyle/>
        <a:p>
          <a:pPr lvl="0" algn="ctr" defTabSz="844550">
            <a:lnSpc>
              <a:spcPct val="90000"/>
            </a:lnSpc>
            <a:spcBef>
              <a:spcPct val="0"/>
            </a:spcBef>
            <a:spcAft>
              <a:spcPct val="35000"/>
            </a:spcAft>
          </a:pPr>
          <a:r>
            <a:rPr lang="en-US" sz="1900" kern="1200" dirty="0" smtClean="0"/>
            <a:t>R&amp;D Process </a:t>
          </a:r>
          <a:endParaRPr lang="en-US" sz="1900" kern="1200" dirty="0"/>
        </a:p>
      </dsp:txBody>
      <dsp:txXfrm rot="5400000">
        <a:off x="1664366" y="433235"/>
        <a:ext cx="1544153" cy="1299710"/>
      </dsp:txXfrm>
    </dsp:sp>
    <dsp:sp modelId="{6F94EB9A-307C-48C7-ACA5-75A4020FBAB1}">
      <dsp:nvSpPr>
        <dsp:cNvPr id="0" name=""/>
        <dsp:cNvSpPr/>
      </dsp:nvSpPr>
      <dsp:spPr>
        <a:xfrm rot="16200000">
          <a:off x="3013316" y="311014"/>
          <a:ext cx="2166182" cy="1544153"/>
        </a:xfrm>
        <a:prstGeom prst="flowChartManualOperation">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Release </a:t>
          </a:r>
          <a:endParaRPr lang="en-US" sz="1900" kern="1200" dirty="0"/>
        </a:p>
        <a:p>
          <a:pPr marL="114300" lvl="1" indent="-114300" algn="l" defTabSz="666750">
            <a:lnSpc>
              <a:spcPct val="90000"/>
            </a:lnSpc>
            <a:spcBef>
              <a:spcPct val="0"/>
            </a:spcBef>
            <a:spcAft>
              <a:spcPct val="15000"/>
            </a:spcAft>
            <a:buChar char="••"/>
          </a:pPr>
          <a:r>
            <a:rPr lang="en-US" sz="1500" kern="1200" dirty="0" smtClean="0"/>
            <a:t>Supply Chain</a:t>
          </a:r>
          <a:endParaRPr lang="en-US" sz="1500" kern="1200" dirty="0"/>
        </a:p>
        <a:p>
          <a:pPr marL="114300" lvl="1" indent="-114300" algn="l" defTabSz="666750">
            <a:lnSpc>
              <a:spcPct val="90000"/>
            </a:lnSpc>
            <a:spcBef>
              <a:spcPct val="0"/>
            </a:spcBef>
            <a:spcAft>
              <a:spcPct val="15000"/>
            </a:spcAft>
            <a:buChar char="••"/>
          </a:pPr>
          <a:r>
            <a:rPr lang="en-US" sz="1500" kern="1200" dirty="0" smtClean="0"/>
            <a:t>Marketing</a:t>
          </a:r>
          <a:endParaRPr lang="en-US" sz="1500" kern="1200" dirty="0"/>
        </a:p>
        <a:p>
          <a:pPr marL="114300" lvl="1" indent="-114300" algn="l" defTabSz="666750">
            <a:lnSpc>
              <a:spcPct val="90000"/>
            </a:lnSpc>
            <a:spcBef>
              <a:spcPct val="0"/>
            </a:spcBef>
            <a:spcAft>
              <a:spcPct val="15000"/>
            </a:spcAft>
            <a:buChar char="••"/>
          </a:pPr>
          <a:r>
            <a:rPr lang="en-US" sz="1500" kern="1200" dirty="0" smtClean="0"/>
            <a:t>Finance</a:t>
          </a:r>
          <a:endParaRPr lang="en-US" sz="1500" kern="1200" dirty="0"/>
        </a:p>
      </dsp:txBody>
      <dsp:txXfrm rot="5400000">
        <a:off x="3324331" y="433235"/>
        <a:ext cx="1544153" cy="1299710"/>
      </dsp:txXfrm>
    </dsp:sp>
    <dsp:sp modelId="{6A050D98-0684-4B8F-9E70-62AC8E5E6909}">
      <dsp:nvSpPr>
        <dsp:cNvPr id="0" name=""/>
        <dsp:cNvSpPr/>
      </dsp:nvSpPr>
      <dsp:spPr>
        <a:xfrm rot="16200000">
          <a:off x="4673281" y="311014"/>
          <a:ext cx="2166182" cy="1544153"/>
        </a:xfrm>
        <a:prstGeom prst="flowChartManualOperation">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Adoption</a:t>
          </a:r>
          <a:endParaRPr lang="en-US" sz="1900" kern="1200" dirty="0"/>
        </a:p>
        <a:p>
          <a:pPr marL="114300" lvl="1" indent="-114300" algn="l" defTabSz="666750">
            <a:lnSpc>
              <a:spcPct val="90000"/>
            </a:lnSpc>
            <a:spcBef>
              <a:spcPct val="0"/>
            </a:spcBef>
            <a:spcAft>
              <a:spcPct val="15000"/>
            </a:spcAft>
            <a:buChar char="••"/>
          </a:pPr>
          <a:r>
            <a:rPr lang="en-US" sz="1500" kern="1200" dirty="0" smtClean="0"/>
            <a:t>Training, Education</a:t>
          </a:r>
          <a:endParaRPr lang="en-US" sz="1500" kern="1200" dirty="0"/>
        </a:p>
      </dsp:txBody>
      <dsp:txXfrm rot="5400000">
        <a:off x="4984296" y="433235"/>
        <a:ext cx="1544153" cy="1299710"/>
      </dsp:txXfrm>
    </dsp:sp>
    <dsp:sp modelId="{AE9DB6D5-2412-4C95-8F61-A5D19DEF4111}">
      <dsp:nvSpPr>
        <dsp:cNvPr id="0" name=""/>
        <dsp:cNvSpPr/>
      </dsp:nvSpPr>
      <dsp:spPr>
        <a:xfrm rot="16200000">
          <a:off x="6333246" y="311014"/>
          <a:ext cx="2166182" cy="1544153"/>
        </a:xfrm>
        <a:prstGeom prst="flowChartManualOperation">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Maintenance</a:t>
          </a:r>
          <a:endParaRPr lang="en-US" sz="1900" kern="1200" dirty="0"/>
        </a:p>
        <a:p>
          <a:pPr marL="114300" lvl="1" indent="-114300" algn="l" defTabSz="666750">
            <a:lnSpc>
              <a:spcPct val="90000"/>
            </a:lnSpc>
            <a:spcBef>
              <a:spcPct val="0"/>
            </a:spcBef>
            <a:spcAft>
              <a:spcPct val="15000"/>
            </a:spcAft>
            <a:buChar char="••"/>
          </a:pPr>
          <a:r>
            <a:rPr lang="en-US" sz="1500" kern="1200" dirty="0" smtClean="0"/>
            <a:t>Sustaining</a:t>
          </a:r>
          <a:endParaRPr lang="en-US" sz="1500" kern="1200" dirty="0"/>
        </a:p>
      </dsp:txBody>
      <dsp:txXfrm rot="5400000">
        <a:off x="6644261" y="433235"/>
        <a:ext cx="1544153" cy="1299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E67CD-6699-4E74-954E-B3414AB04A80}">
      <dsp:nvSpPr>
        <dsp:cNvPr id="0" name=""/>
        <dsp:cNvSpPr/>
      </dsp:nvSpPr>
      <dsp:spPr>
        <a:xfrm rot="16200000">
          <a:off x="-306613" y="311014"/>
          <a:ext cx="2166182" cy="1544153"/>
        </a:xfrm>
        <a:prstGeom prst="flowChartManualOperation">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Market</a:t>
          </a:r>
          <a:endParaRPr lang="en-US" sz="1900" kern="1200" dirty="0"/>
        </a:p>
        <a:p>
          <a:pPr marL="114300" lvl="1" indent="-114300" algn="l" defTabSz="666750">
            <a:lnSpc>
              <a:spcPct val="90000"/>
            </a:lnSpc>
            <a:spcBef>
              <a:spcPct val="0"/>
            </a:spcBef>
            <a:spcAft>
              <a:spcPct val="15000"/>
            </a:spcAft>
            <a:buChar char="••"/>
          </a:pPr>
          <a:r>
            <a:rPr lang="en-US" sz="1500" kern="1200" dirty="0" smtClean="0"/>
            <a:t>Customer</a:t>
          </a:r>
          <a:endParaRPr lang="en-US" sz="1500" kern="1200" dirty="0"/>
        </a:p>
        <a:p>
          <a:pPr marL="114300" lvl="1" indent="-114300" algn="l" defTabSz="666750">
            <a:lnSpc>
              <a:spcPct val="90000"/>
            </a:lnSpc>
            <a:spcBef>
              <a:spcPct val="0"/>
            </a:spcBef>
            <a:spcAft>
              <a:spcPct val="15000"/>
            </a:spcAft>
            <a:buChar char="••"/>
          </a:pPr>
          <a:r>
            <a:rPr lang="en-US" sz="1500" kern="1200" dirty="0" smtClean="0"/>
            <a:t>Sales</a:t>
          </a:r>
          <a:endParaRPr lang="en-US" sz="1500" kern="1200" dirty="0"/>
        </a:p>
      </dsp:txBody>
      <dsp:txXfrm rot="5400000">
        <a:off x="4402" y="433235"/>
        <a:ext cx="1544153" cy="1299710"/>
      </dsp:txXfrm>
    </dsp:sp>
    <dsp:sp modelId="{2659EEC9-D288-4356-BA44-12AF35E7B839}">
      <dsp:nvSpPr>
        <dsp:cNvPr id="0" name=""/>
        <dsp:cNvSpPr/>
      </dsp:nvSpPr>
      <dsp:spPr>
        <a:xfrm rot="16200000">
          <a:off x="1353351" y="311014"/>
          <a:ext cx="2166182" cy="1544153"/>
        </a:xfrm>
        <a:prstGeom prst="flowChartManualOperation">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ctr" anchorCtr="0">
          <a:noAutofit/>
        </a:bodyPr>
        <a:lstStyle/>
        <a:p>
          <a:pPr lvl="0" algn="ctr" defTabSz="844550">
            <a:lnSpc>
              <a:spcPct val="90000"/>
            </a:lnSpc>
            <a:spcBef>
              <a:spcPct val="0"/>
            </a:spcBef>
            <a:spcAft>
              <a:spcPct val="35000"/>
            </a:spcAft>
          </a:pPr>
          <a:r>
            <a:rPr lang="en-US" sz="1900" kern="1200" dirty="0" smtClean="0"/>
            <a:t>R&amp;D Process </a:t>
          </a:r>
          <a:endParaRPr lang="en-US" sz="1900" kern="1200" dirty="0"/>
        </a:p>
      </dsp:txBody>
      <dsp:txXfrm rot="5400000">
        <a:off x="1664366" y="433235"/>
        <a:ext cx="1544153" cy="1299710"/>
      </dsp:txXfrm>
    </dsp:sp>
    <dsp:sp modelId="{6F94EB9A-307C-48C7-ACA5-75A4020FBAB1}">
      <dsp:nvSpPr>
        <dsp:cNvPr id="0" name=""/>
        <dsp:cNvSpPr/>
      </dsp:nvSpPr>
      <dsp:spPr>
        <a:xfrm rot="16200000">
          <a:off x="3013316" y="311014"/>
          <a:ext cx="2166182" cy="1544153"/>
        </a:xfrm>
        <a:prstGeom prst="flowChartManualOperation">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Release </a:t>
          </a:r>
          <a:endParaRPr lang="en-US" sz="1900" kern="1200" dirty="0"/>
        </a:p>
        <a:p>
          <a:pPr marL="114300" lvl="1" indent="-114300" algn="l" defTabSz="666750">
            <a:lnSpc>
              <a:spcPct val="90000"/>
            </a:lnSpc>
            <a:spcBef>
              <a:spcPct val="0"/>
            </a:spcBef>
            <a:spcAft>
              <a:spcPct val="15000"/>
            </a:spcAft>
            <a:buChar char="••"/>
          </a:pPr>
          <a:r>
            <a:rPr lang="en-US" sz="1500" kern="1200" dirty="0" smtClean="0"/>
            <a:t>Supply Chain</a:t>
          </a:r>
          <a:endParaRPr lang="en-US" sz="1500" kern="1200" dirty="0"/>
        </a:p>
        <a:p>
          <a:pPr marL="114300" lvl="1" indent="-114300" algn="l" defTabSz="666750">
            <a:lnSpc>
              <a:spcPct val="90000"/>
            </a:lnSpc>
            <a:spcBef>
              <a:spcPct val="0"/>
            </a:spcBef>
            <a:spcAft>
              <a:spcPct val="15000"/>
            </a:spcAft>
            <a:buChar char="••"/>
          </a:pPr>
          <a:r>
            <a:rPr lang="en-US" sz="1500" kern="1200" dirty="0" smtClean="0"/>
            <a:t>Marketing</a:t>
          </a:r>
          <a:endParaRPr lang="en-US" sz="1500" kern="1200" dirty="0"/>
        </a:p>
        <a:p>
          <a:pPr marL="114300" lvl="1" indent="-114300" algn="l" defTabSz="666750">
            <a:lnSpc>
              <a:spcPct val="90000"/>
            </a:lnSpc>
            <a:spcBef>
              <a:spcPct val="0"/>
            </a:spcBef>
            <a:spcAft>
              <a:spcPct val="15000"/>
            </a:spcAft>
            <a:buChar char="••"/>
          </a:pPr>
          <a:r>
            <a:rPr lang="en-US" sz="1500" kern="1200" dirty="0" smtClean="0"/>
            <a:t>Finance</a:t>
          </a:r>
          <a:endParaRPr lang="en-US" sz="1500" kern="1200" dirty="0"/>
        </a:p>
      </dsp:txBody>
      <dsp:txXfrm rot="5400000">
        <a:off x="3324331" y="433235"/>
        <a:ext cx="1544153" cy="1299710"/>
      </dsp:txXfrm>
    </dsp:sp>
    <dsp:sp modelId="{6A050D98-0684-4B8F-9E70-62AC8E5E6909}">
      <dsp:nvSpPr>
        <dsp:cNvPr id="0" name=""/>
        <dsp:cNvSpPr/>
      </dsp:nvSpPr>
      <dsp:spPr>
        <a:xfrm rot="16200000">
          <a:off x="4673281" y="311014"/>
          <a:ext cx="2166182" cy="1544153"/>
        </a:xfrm>
        <a:prstGeom prst="flowChartManualOperation">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Adoption</a:t>
          </a:r>
          <a:endParaRPr lang="en-US" sz="1900" kern="1200" dirty="0"/>
        </a:p>
        <a:p>
          <a:pPr marL="114300" lvl="1" indent="-114300" algn="l" defTabSz="666750">
            <a:lnSpc>
              <a:spcPct val="90000"/>
            </a:lnSpc>
            <a:spcBef>
              <a:spcPct val="0"/>
            </a:spcBef>
            <a:spcAft>
              <a:spcPct val="15000"/>
            </a:spcAft>
            <a:buChar char="••"/>
          </a:pPr>
          <a:r>
            <a:rPr lang="en-US" sz="1500" kern="1200" dirty="0" smtClean="0"/>
            <a:t>Training, Education</a:t>
          </a:r>
          <a:endParaRPr lang="en-US" sz="1500" kern="1200" dirty="0"/>
        </a:p>
      </dsp:txBody>
      <dsp:txXfrm rot="5400000">
        <a:off x="4984296" y="433235"/>
        <a:ext cx="1544153" cy="1299710"/>
      </dsp:txXfrm>
    </dsp:sp>
    <dsp:sp modelId="{AE9DB6D5-2412-4C95-8F61-A5D19DEF4111}">
      <dsp:nvSpPr>
        <dsp:cNvPr id="0" name=""/>
        <dsp:cNvSpPr/>
      </dsp:nvSpPr>
      <dsp:spPr>
        <a:xfrm rot="16200000">
          <a:off x="6333246" y="311014"/>
          <a:ext cx="2166182" cy="1544153"/>
        </a:xfrm>
        <a:prstGeom prst="flowChartManualOperation">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Maintenance</a:t>
          </a:r>
          <a:endParaRPr lang="en-US" sz="1900" kern="1200" dirty="0"/>
        </a:p>
        <a:p>
          <a:pPr marL="114300" lvl="1" indent="-114300" algn="l" defTabSz="666750">
            <a:lnSpc>
              <a:spcPct val="90000"/>
            </a:lnSpc>
            <a:spcBef>
              <a:spcPct val="0"/>
            </a:spcBef>
            <a:spcAft>
              <a:spcPct val="15000"/>
            </a:spcAft>
            <a:buChar char="••"/>
          </a:pPr>
          <a:r>
            <a:rPr lang="en-US" sz="1500" kern="1200" dirty="0" smtClean="0"/>
            <a:t>Sustaining</a:t>
          </a:r>
          <a:endParaRPr lang="en-US" sz="1500" kern="1200" dirty="0"/>
        </a:p>
      </dsp:txBody>
      <dsp:txXfrm rot="5400000">
        <a:off x="6644261" y="433235"/>
        <a:ext cx="1544153" cy="1299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98D98-8C94-41F8-B475-640A56FCCDEE}">
      <dsp:nvSpPr>
        <dsp:cNvPr id="0" name=""/>
        <dsp:cNvSpPr/>
      </dsp:nvSpPr>
      <dsp:spPr>
        <a:xfrm>
          <a:off x="1219183" y="728132"/>
          <a:ext cx="3931920" cy="136550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010C9-EF62-4E3C-908E-48EE766182B1}">
      <dsp:nvSpPr>
        <dsp:cNvPr id="0" name=""/>
        <dsp:cNvSpPr/>
      </dsp:nvSpPr>
      <dsp:spPr>
        <a:xfrm>
          <a:off x="2667000" y="3943791"/>
          <a:ext cx="762000" cy="487680"/>
        </a:xfrm>
        <a:prstGeom prst="down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238766A1-2C5A-4A0B-8A07-76D549B36A4A}">
      <dsp:nvSpPr>
        <dsp:cNvPr id="0" name=""/>
        <dsp:cNvSpPr/>
      </dsp:nvSpPr>
      <dsp:spPr>
        <a:xfrm>
          <a:off x="944880" y="4279076"/>
          <a:ext cx="4206240"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baseline="0" dirty="0" smtClean="0">
              <a:solidFill>
                <a:schemeClr val="tx2"/>
              </a:solidFill>
              <a:latin typeface="Arial" pitchFamily="34" charset="0"/>
            </a:rPr>
            <a:t>“Technical Debt”</a:t>
          </a:r>
          <a:endParaRPr lang="en-US" sz="3200" kern="1200" baseline="0" dirty="0">
            <a:solidFill>
              <a:schemeClr val="tx2"/>
            </a:solidFill>
            <a:latin typeface="Arial" pitchFamily="34" charset="0"/>
          </a:endParaRPr>
        </a:p>
      </dsp:txBody>
      <dsp:txXfrm>
        <a:off x="944880" y="4279076"/>
        <a:ext cx="4206240" cy="914400"/>
      </dsp:txXfrm>
    </dsp:sp>
    <dsp:sp modelId="{8CD5F614-F863-46A7-BE57-8EBB20261068}">
      <dsp:nvSpPr>
        <dsp:cNvPr id="0" name=""/>
        <dsp:cNvSpPr/>
      </dsp:nvSpPr>
      <dsp:spPr>
        <a:xfrm>
          <a:off x="2499366" y="1993074"/>
          <a:ext cx="1371600" cy="137160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Code Debt</a:t>
          </a:r>
          <a:endParaRPr lang="en-US" sz="1600" kern="1200" dirty="0">
            <a:latin typeface="Segoe UI Light" pitchFamily="34" charset="0"/>
          </a:endParaRPr>
        </a:p>
      </dsp:txBody>
      <dsp:txXfrm>
        <a:off x="2700232" y="2193940"/>
        <a:ext cx="969868" cy="969868"/>
      </dsp:txXfrm>
    </dsp:sp>
    <dsp:sp modelId="{40E1A9D6-C478-43C7-93BE-A56CBA6CDA77}">
      <dsp:nvSpPr>
        <dsp:cNvPr id="0" name=""/>
        <dsp:cNvSpPr/>
      </dsp:nvSpPr>
      <dsp:spPr>
        <a:xfrm>
          <a:off x="1523999" y="941506"/>
          <a:ext cx="1371600" cy="13716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latin typeface="Segoe UI Light" pitchFamily="34" charset="0"/>
            </a:rPr>
            <a:t>Config</a:t>
          </a:r>
          <a:r>
            <a:rPr lang="en-US" sz="1600" kern="1200" dirty="0" smtClean="0">
              <a:latin typeface="Segoe UI Light" pitchFamily="34" charset="0"/>
            </a:rPr>
            <a:t>. </a:t>
          </a:r>
          <a:r>
            <a:rPr lang="en-US" sz="1600" kern="1200" dirty="0" err="1" smtClean="0">
              <a:latin typeface="Segoe UI Light" pitchFamily="34" charset="0"/>
            </a:rPr>
            <a:t>Mgmt</a:t>
          </a:r>
          <a:r>
            <a:rPr lang="en-US" sz="1600" kern="1200" dirty="0" smtClean="0">
              <a:latin typeface="Segoe UI Light" pitchFamily="34" charset="0"/>
            </a:rPr>
            <a:t>  Debt</a:t>
          </a:r>
          <a:endParaRPr lang="en-US" sz="1600" kern="1200" dirty="0">
            <a:latin typeface="Segoe UI Light" pitchFamily="34" charset="0"/>
          </a:endParaRPr>
        </a:p>
      </dsp:txBody>
      <dsp:txXfrm>
        <a:off x="1724865" y="1142372"/>
        <a:ext cx="969868" cy="969868"/>
      </dsp:txXfrm>
    </dsp:sp>
    <dsp:sp modelId="{4D243CA2-7263-4358-A986-257B44784AED}">
      <dsp:nvSpPr>
        <dsp:cNvPr id="0" name=""/>
        <dsp:cNvSpPr/>
      </dsp:nvSpPr>
      <dsp:spPr>
        <a:xfrm>
          <a:off x="2926080" y="609884"/>
          <a:ext cx="1371600" cy="137160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Quality Debt</a:t>
          </a:r>
          <a:endParaRPr lang="en-US" sz="1600" kern="1200" dirty="0">
            <a:latin typeface="Segoe UI Light" pitchFamily="34" charset="0"/>
          </a:endParaRPr>
        </a:p>
      </dsp:txBody>
      <dsp:txXfrm>
        <a:off x="3126946" y="810750"/>
        <a:ext cx="969868" cy="969868"/>
      </dsp:txXfrm>
    </dsp:sp>
    <dsp:sp modelId="{BDCF7749-C12C-454F-B8C6-E076AACB5098}">
      <dsp:nvSpPr>
        <dsp:cNvPr id="0" name=""/>
        <dsp:cNvSpPr/>
      </dsp:nvSpPr>
      <dsp:spPr>
        <a:xfrm>
          <a:off x="670572" y="469020"/>
          <a:ext cx="4937747" cy="3535733"/>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33D62-59DC-4B26-A471-0E74DC17A99C}">
      <dsp:nvSpPr>
        <dsp:cNvPr id="0" name=""/>
        <dsp:cNvSpPr/>
      </dsp:nvSpPr>
      <dsp:spPr>
        <a:xfrm>
          <a:off x="650696" y="280724"/>
          <a:ext cx="4794606" cy="4794606"/>
        </a:xfrm>
        <a:prstGeom prst="circularArrow">
          <a:avLst>
            <a:gd name="adj1" fmla="val 5544"/>
            <a:gd name="adj2" fmla="val 330680"/>
            <a:gd name="adj3" fmla="val 13816593"/>
            <a:gd name="adj4" fmla="val 17361263"/>
            <a:gd name="adj5" fmla="val 5757"/>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10ECA9-880C-4A4E-ABE8-27F18B5E14EF}">
      <dsp:nvSpPr>
        <dsp:cNvPr id="0" name=""/>
        <dsp:cNvSpPr/>
      </dsp:nvSpPr>
      <dsp:spPr>
        <a:xfrm>
          <a:off x="1945183" y="308559"/>
          <a:ext cx="2205632" cy="110281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Segoe UI Light" pitchFamily="34" charset="0"/>
            </a:rPr>
            <a:t>educate</a:t>
          </a:r>
          <a:endParaRPr lang="en-US" sz="2500" kern="1200" dirty="0">
            <a:latin typeface="Segoe UI Light" pitchFamily="34" charset="0"/>
          </a:endParaRPr>
        </a:p>
      </dsp:txBody>
      <dsp:txXfrm>
        <a:off x="1999018" y="362394"/>
        <a:ext cx="2097962" cy="995146"/>
      </dsp:txXfrm>
    </dsp:sp>
    <dsp:sp modelId="{FA13F169-B879-42E7-8B3F-44B455671A70}">
      <dsp:nvSpPr>
        <dsp:cNvPr id="0" name=""/>
        <dsp:cNvSpPr/>
      </dsp:nvSpPr>
      <dsp:spPr>
        <a:xfrm>
          <a:off x="3889721" y="1721349"/>
          <a:ext cx="2205632" cy="1102816"/>
        </a:xfrm>
        <a:prstGeom prst="roundRect">
          <a:avLst/>
        </a:prstGeom>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Segoe UI Light" pitchFamily="34" charset="0"/>
            </a:rPr>
            <a:t>measure</a:t>
          </a:r>
          <a:endParaRPr lang="en-US" sz="2500" kern="1200" dirty="0">
            <a:latin typeface="Segoe UI Light" pitchFamily="34" charset="0"/>
          </a:endParaRPr>
        </a:p>
      </dsp:txBody>
      <dsp:txXfrm>
        <a:off x="3943556" y="1775184"/>
        <a:ext cx="2097962" cy="995146"/>
      </dsp:txXfrm>
    </dsp:sp>
    <dsp:sp modelId="{B647160C-F427-43B2-BBCC-A18F2E663069}">
      <dsp:nvSpPr>
        <dsp:cNvPr id="0" name=""/>
        <dsp:cNvSpPr/>
      </dsp:nvSpPr>
      <dsp:spPr>
        <a:xfrm>
          <a:off x="3409100" y="3438395"/>
          <a:ext cx="2205632" cy="110281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Segoe UI Light" pitchFamily="34" charset="0"/>
            </a:rPr>
            <a:t>communicate</a:t>
          </a:r>
          <a:endParaRPr lang="en-US" sz="2500" kern="1200" dirty="0">
            <a:latin typeface="Segoe UI Light" pitchFamily="34" charset="0"/>
          </a:endParaRPr>
        </a:p>
      </dsp:txBody>
      <dsp:txXfrm>
        <a:off x="3462935" y="3492230"/>
        <a:ext cx="2097962" cy="995146"/>
      </dsp:txXfrm>
    </dsp:sp>
    <dsp:sp modelId="{F69E29BB-B6DA-434F-B41F-AD15D393F861}">
      <dsp:nvSpPr>
        <dsp:cNvPr id="0" name=""/>
        <dsp:cNvSpPr/>
      </dsp:nvSpPr>
      <dsp:spPr>
        <a:xfrm>
          <a:off x="391149" y="3438398"/>
          <a:ext cx="2205632" cy="110281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Segoe UI Light" pitchFamily="34" charset="0"/>
            </a:rPr>
            <a:t>adopt</a:t>
          </a:r>
          <a:endParaRPr lang="en-US" sz="2500" kern="1200" dirty="0">
            <a:latin typeface="Segoe UI Light" pitchFamily="34" charset="0"/>
          </a:endParaRPr>
        </a:p>
      </dsp:txBody>
      <dsp:txXfrm>
        <a:off x="444984" y="3492233"/>
        <a:ext cx="2097962" cy="995146"/>
      </dsp:txXfrm>
    </dsp:sp>
    <dsp:sp modelId="{705ADC50-BC96-4BCA-A2F0-D1A14B159836}">
      <dsp:nvSpPr>
        <dsp:cNvPr id="0" name=""/>
        <dsp:cNvSpPr/>
      </dsp:nvSpPr>
      <dsp:spPr>
        <a:xfrm>
          <a:off x="645" y="1721349"/>
          <a:ext cx="2205632" cy="1102816"/>
        </a:xfrm>
        <a:prstGeom prst="round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Segoe UI Light" pitchFamily="34" charset="0"/>
            </a:rPr>
            <a:t>institutionalize</a:t>
          </a:r>
          <a:endParaRPr lang="en-US" sz="2500" kern="1200" dirty="0">
            <a:latin typeface="Segoe UI Light" pitchFamily="34" charset="0"/>
          </a:endParaRPr>
        </a:p>
      </dsp:txBody>
      <dsp:txXfrm>
        <a:off x="54480" y="1775184"/>
        <a:ext cx="2097962" cy="995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33D62-59DC-4B26-A471-0E74DC17A99C}">
      <dsp:nvSpPr>
        <dsp:cNvPr id="0" name=""/>
        <dsp:cNvSpPr/>
      </dsp:nvSpPr>
      <dsp:spPr>
        <a:xfrm>
          <a:off x="407527" y="1043168"/>
          <a:ext cx="3223545" cy="3223545"/>
        </a:xfrm>
        <a:prstGeom prst="circularArrow">
          <a:avLst>
            <a:gd name="adj1" fmla="val 5544"/>
            <a:gd name="adj2" fmla="val 330680"/>
            <a:gd name="adj3" fmla="val 13906279"/>
            <a:gd name="adj4" fmla="val 17307132"/>
            <a:gd name="adj5" fmla="val 5757"/>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10ECA9-880C-4A4E-ABE8-27F18B5E14EF}">
      <dsp:nvSpPr>
        <dsp:cNvPr id="0" name=""/>
        <dsp:cNvSpPr/>
      </dsp:nvSpPr>
      <dsp:spPr>
        <a:xfrm>
          <a:off x="1307417" y="1059213"/>
          <a:ext cx="1423764" cy="7118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educate</a:t>
          </a:r>
          <a:endParaRPr lang="en-US" sz="1600" kern="1200" dirty="0">
            <a:latin typeface="Segoe UI Light" pitchFamily="34" charset="0"/>
          </a:endParaRPr>
        </a:p>
      </dsp:txBody>
      <dsp:txXfrm>
        <a:off x="1342168" y="1093964"/>
        <a:ext cx="1354262" cy="642380"/>
      </dsp:txXfrm>
    </dsp:sp>
    <dsp:sp modelId="{FA13F169-B879-42E7-8B3F-44B455671A70}">
      <dsp:nvSpPr>
        <dsp:cNvPr id="0" name=""/>
        <dsp:cNvSpPr/>
      </dsp:nvSpPr>
      <dsp:spPr>
        <a:xfrm>
          <a:off x="2614783" y="2009070"/>
          <a:ext cx="1423764" cy="711882"/>
        </a:xfrm>
        <a:prstGeom prst="roundRect">
          <a:avLst/>
        </a:prstGeom>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measure</a:t>
          </a:r>
          <a:endParaRPr lang="en-US" sz="1600" kern="1200" dirty="0">
            <a:latin typeface="Segoe UI Light" pitchFamily="34" charset="0"/>
          </a:endParaRPr>
        </a:p>
      </dsp:txBody>
      <dsp:txXfrm>
        <a:off x="2649534" y="2043821"/>
        <a:ext cx="1354262" cy="642380"/>
      </dsp:txXfrm>
    </dsp:sp>
    <dsp:sp modelId="{B647160C-F427-43B2-BBCC-A18F2E663069}">
      <dsp:nvSpPr>
        <dsp:cNvPr id="0" name=""/>
        <dsp:cNvSpPr/>
      </dsp:nvSpPr>
      <dsp:spPr>
        <a:xfrm>
          <a:off x="2291648" y="3163487"/>
          <a:ext cx="1423764" cy="71188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communicate</a:t>
          </a:r>
          <a:endParaRPr lang="en-US" sz="1600" kern="1200" dirty="0">
            <a:latin typeface="Segoe UI Light" pitchFamily="34" charset="0"/>
          </a:endParaRPr>
        </a:p>
      </dsp:txBody>
      <dsp:txXfrm>
        <a:off x="2326399" y="3198238"/>
        <a:ext cx="1354262" cy="642380"/>
      </dsp:txXfrm>
    </dsp:sp>
    <dsp:sp modelId="{F69E29BB-B6DA-434F-B41F-AD15D393F861}">
      <dsp:nvSpPr>
        <dsp:cNvPr id="0" name=""/>
        <dsp:cNvSpPr/>
      </dsp:nvSpPr>
      <dsp:spPr>
        <a:xfrm>
          <a:off x="262598" y="3163489"/>
          <a:ext cx="1423764" cy="71188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adopt</a:t>
          </a:r>
          <a:endParaRPr lang="en-US" sz="1600" kern="1200" dirty="0">
            <a:latin typeface="Segoe UI Light" pitchFamily="34" charset="0"/>
          </a:endParaRPr>
        </a:p>
      </dsp:txBody>
      <dsp:txXfrm>
        <a:off x="297349" y="3198240"/>
        <a:ext cx="1354262" cy="642380"/>
      </dsp:txXfrm>
    </dsp:sp>
    <dsp:sp modelId="{705ADC50-BC96-4BCA-A2F0-D1A14B159836}">
      <dsp:nvSpPr>
        <dsp:cNvPr id="0" name=""/>
        <dsp:cNvSpPr/>
      </dsp:nvSpPr>
      <dsp:spPr>
        <a:xfrm>
          <a:off x="51" y="2009070"/>
          <a:ext cx="1423764" cy="711882"/>
        </a:xfrm>
        <a:prstGeom prst="round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institutionalize</a:t>
          </a:r>
          <a:endParaRPr lang="en-US" sz="1600" kern="1200" dirty="0">
            <a:latin typeface="Segoe UI Light" pitchFamily="34" charset="0"/>
          </a:endParaRPr>
        </a:p>
      </dsp:txBody>
      <dsp:txXfrm>
        <a:off x="34802" y="2043821"/>
        <a:ext cx="1354262" cy="6423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33D62-59DC-4B26-A471-0E74DC17A99C}">
      <dsp:nvSpPr>
        <dsp:cNvPr id="0" name=""/>
        <dsp:cNvSpPr/>
      </dsp:nvSpPr>
      <dsp:spPr>
        <a:xfrm>
          <a:off x="407527" y="1043168"/>
          <a:ext cx="3223545" cy="3223545"/>
        </a:xfrm>
        <a:prstGeom prst="circularArrow">
          <a:avLst>
            <a:gd name="adj1" fmla="val 5544"/>
            <a:gd name="adj2" fmla="val 330680"/>
            <a:gd name="adj3" fmla="val 13906279"/>
            <a:gd name="adj4" fmla="val 17307132"/>
            <a:gd name="adj5" fmla="val 5757"/>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10ECA9-880C-4A4E-ABE8-27F18B5E14EF}">
      <dsp:nvSpPr>
        <dsp:cNvPr id="0" name=""/>
        <dsp:cNvSpPr/>
      </dsp:nvSpPr>
      <dsp:spPr>
        <a:xfrm>
          <a:off x="1307417" y="1059213"/>
          <a:ext cx="1423764" cy="7118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educate</a:t>
          </a:r>
          <a:endParaRPr lang="en-US" sz="1600" kern="1200" dirty="0">
            <a:latin typeface="Segoe UI Light" pitchFamily="34" charset="0"/>
          </a:endParaRPr>
        </a:p>
      </dsp:txBody>
      <dsp:txXfrm>
        <a:off x="1342168" y="1093964"/>
        <a:ext cx="1354262" cy="642380"/>
      </dsp:txXfrm>
    </dsp:sp>
    <dsp:sp modelId="{FA13F169-B879-42E7-8B3F-44B455671A70}">
      <dsp:nvSpPr>
        <dsp:cNvPr id="0" name=""/>
        <dsp:cNvSpPr/>
      </dsp:nvSpPr>
      <dsp:spPr>
        <a:xfrm>
          <a:off x="2614783" y="2009070"/>
          <a:ext cx="1423764" cy="711882"/>
        </a:xfrm>
        <a:prstGeom prst="roundRect">
          <a:avLst/>
        </a:prstGeom>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measure</a:t>
          </a:r>
          <a:endParaRPr lang="en-US" sz="1600" kern="1200" dirty="0">
            <a:latin typeface="Segoe UI Light" pitchFamily="34" charset="0"/>
          </a:endParaRPr>
        </a:p>
      </dsp:txBody>
      <dsp:txXfrm>
        <a:off x="2649534" y="2043821"/>
        <a:ext cx="1354262" cy="642380"/>
      </dsp:txXfrm>
    </dsp:sp>
    <dsp:sp modelId="{B647160C-F427-43B2-BBCC-A18F2E663069}">
      <dsp:nvSpPr>
        <dsp:cNvPr id="0" name=""/>
        <dsp:cNvSpPr/>
      </dsp:nvSpPr>
      <dsp:spPr>
        <a:xfrm>
          <a:off x="2291648" y="3163487"/>
          <a:ext cx="1423764" cy="71188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communicate</a:t>
          </a:r>
          <a:endParaRPr lang="en-US" sz="1600" kern="1200" dirty="0">
            <a:latin typeface="Segoe UI Light" pitchFamily="34" charset="0"/>
          </a:endParaRPr>
        </a:p>
      </dsp:txBody>
      <dsp:txXfrm>
        <a:off x="2326399" y="3198238"/>
        <a:ext cx="1354262" cy="642380"/>
      </dsp:txXfrm>
    </dsp:sp>
    <dsp:sp modelId="{F69E29BB-B6DA-434F-B41F-AD15D393F861}">
      <dsp:nvSpPr>
        <dsp:cNvPr id="0" name=""/>
        <dsp:cNvSpPr/>
      </dsp:nvSpPr>
      <dsp:spPr>
        <a:xfrm>
          <a:off x="262598" y="3163489"/>
          <a:ext cx="1423764" cy="71188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adopt</a:t>
          </a:r>
          <a:endParaRPr lang="en-US" sz="1600" kern="1200" dirty="0">
            <a:latin typeface="Segoe UI Light" pitchFamily="34" charset="0"/>
          </a:endParaRPr>
        </a:p>
      </dsp:txBody>
      <dsp:txXfrm>
        <a:off x="297349" y="3198240"/>
        <a:ext cx="1354262" cy="642380"/>
      </dsp:txXfrm>
    </dsp:sp>
    <dsp:sp modelId="{705ADC50-BC96-4BCA-A2F0-D1A14B159836}">
      <dsp:nvSpPr>
        <dsp:cNvPr id="0" name=""/>
        <dsp:cNvSpPr/>
      </dsp:nvSpPr>
      <dsp:spPr>
        <a:xfrm>
          <a:off x="51" y="2009070"/>
          <a:ext cx="1423764" cy="711882"/>
        </a:xfrm>
        <a:prstGeom prst="round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institutionalize</a:t>
          </a:r>
          <a:endParaRPr lang="en-US" sz="1600" kern="1200" dirty="0">
            <a:latin typeface="Segoe UI Light" pitchFamily="34" charset="0"/>
          </a:endParaRPr>
        </a:p>
      </dsp:txBody>
      <dsp:txXfrm>
        <a:off x="34802" y="2043821"/>
        <a:ext cx="1354262" cy="6423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33D62-59DC-4B26-A471-0E74DC17A99C}">
      <dsp:nvSpPr>
        <dsp:cNvPr id="0" name=""/>
        <dsp:cNvSpPr/>
      </dsp:nvSpPr>
      <dsp:spPr>
        <a:xfrm>
          <a:off x="407527" y="1043168"/>
          <a:ext cx="3223545" cy="3223545"/>
        </a:xfrm>
        <a:prstGeom prst="circularArrow">
          <a:avLst>
            <a:gd name="adj1" fmla="val 5544"/>
            <a:gd name="adj2" fmla="val 330680"/>
            <a:gd name="adj3" fmla="val 13906279"/>
            <a:gd name="adj4" fmla="val 17307132"/>
            <a:gd name="adj5" fmla="val 5757"/>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10ECA9-880C-4A4E-ABE8-27F18B5E14EF}">
      <dsp:nvSpPr>
        <dsp:cNvPr id="0" name=""/>
        <dsp:cNvSpPr/>
      </dsp:nvSpPr>
      <dsp:spPr>
        <a:xfrm>
          <a:off x="1307417" y="1059213"/>
          <a:ext cx="1423764" cy="7118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educate</a:t>
          </a:r>
          <a:endParaRPr lang="en-US" sz="1600" kern="1200" dirty="0">
            <a:latin typeface="Segoe UI Light" pitchFamily="34" charset="0"/>
          </a:endParaRPr>
        </a:p>
      </dsp:txBody>
      <dsp:txXfrm>
        <a:off x="1342168" y="1093964"/>
        <a:ext cx="1354262" cy="642380"/>
      </dsp:txXfrm>
    </dsp:sp>
    <dsp:sp modelId="{FA13F169-B879-42E7-8B3F-44B455671A70}">
      <dsp:nvSpPr>
        <dsp:cNvPr id="0" name=""/>
        <dsp:cNvSpPr/>
      </dsp:nvSpPr>
      <dsp:spPr>
        <a:xfrm>
          <a:off x="2614783" y="2009070"/>
          <a:ext cx="1423764" cy="711882"/>
        </a:xfrm>
        <a:prstGeom prst="roundRect">
          <a:avLst/>
        </a:prstGeom>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measure</a:t>
          </a:r>
          <a:endParaRPr lang="en-US" sz="1600" kern="1200" dirty="0">
            <a:latin typeface="Segoe UI Light" pitchFamily="34" charset="0"/>
          </a:endParaRPr>
        </a:p>
      </dsp:txBody>
      <dsp:txXfrm>
        <a:off x="2649534" y="2043821"/>
        <a:ext cx="1354262" cy="642380"/>
      </dsp:txXfrm>
    </dsp:sp>
    <dsp:sp modelId="{B647160C-F427-43B2-BBCC-A18F2E663069}">
      <dsp:nvSpPr>
        <dsp:cNvPr id="0" name=""/>
        <dsp:cNvSpPr/>
      </dsp:nvSpPr>
      <dsp:spPr>
        <a:xfrm>
          <a:off x="2291648" y="3163487"/>
          <a:ext cx="1423764" cy="71188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communicate</a:t>
          </a:r>
          <a:endParaRPr lang="en-US" sz="1600" kern="1200" dirty="0">
            <a:latin typeface="Segoe UI Light" pitchFamily="34" charset="0"/>
          </a:endParaRPr>
        </a:p>
      </dsp:txBody>
      <dsp:txXfrm>
        <a:off x="2326399" y="3198238"/>
        <a:ext cx="1354262" cy="642380"/>
      </dsp:txXfrm>
    </dsp:sp>
    <dsp:sp modelId="{F69E29BB-B6DA-434F-B41F-AD15D393F861}">
      <dsp:nvSpPr>
        <dsp:cNvPr id="0" name=""/>
        <dsp:cNvSpPr/>
      </dsp:nvSpPr>
      <dsp:spPr>
        <a:xfrm>
          <a:off x="262598" y="3163489"/>
          <a:ext cx="1423764" cy="71188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adopt</a:t>
          </a:r>
          <a:endParaRPr lang="en-US" sz="1600" kern="1200" dirty="0">
            <a:latin typeface="Segoe UI Light" pitchFamily="34" charset="0"/>
          </a:endParaRPr>
        </a:p>
      </dsp:txBody>
      <dsp:txXfrm>
        <a:off x="297349" y="3198240"/>
        <a:ext cx="1354262" cy="642380"/>
      </dsp:txXfrm>
    </dsp:sp>
    <dsp:sp modelId="{705ADC50-BC96-4BCA-A2F0-D1A14B159836}">
      <dsp:nvSpPr>
        <dsp:cNvPr id="0" name=""/>
        <dsp:cNvSpPr/>
      </dsp:nvSpPr>
      <dsp:spPr>
        <a:xfrm>
          <a:off x="51" y="2009070"/>
          <a:ext cx="1423764" cy="711882"/>
        </a:xfrm>
        <a:prstGeom prst="round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Segoe UI Light" pitchFamily="34" charset="0"/>
            </a:rPr>
            <a:t>institutionalize</a:t>
          </a:r>
          <a:endParaRPr lang="en-US" sz="1600" kern="1200" dirty="0">
            <a:latin typeface="Segoe UI Light" pitchFamily="34" charset="0"/>
          </a:endParaRPr>
        </a:p>
      </dsp:txBody>
      <dsp:txXfrm>
        <a:off x="34802" y="2043821"/>
        <a:ext cx="1354262" cy="6423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E67CD-6699-4E74-954E-B3414AB04A80}">
      <dsp:nvSpPr>
        <dsp:cNvPr id="0" name=""/>
        <dsp:cNvSpPr/>
      </dsp:nvSpPr>
      <dsp:spPr>
        <a:xfrm rot="16200000">
          <a:off x="-306613" y="311014"/>
          <a:ext cx="2166182" cy="1544153"/>
        </a:xfrm>
        <a:prstGeom prst="flowChartManualOperation">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Market</a:t>
          </a:r>
          <a:endParaRPr lang="en-US" sz="1900" kern="1200" dirty="0"/>
        </a:p>
        <a:p>
          <a:pPr marL="114300" lvl="1" indent="-114300" algn="l" defTabSz="666750">
            <a:lnSpc>
              <a:spcPct val="90000"/>
            </a:lnSpc>
            <a:spcBef>
              <a:spcPct val="0"/>
            </a:spcBef>
            <a:spcAft>
              <a:spcPct val="15000"/>
            </a:spcAft>
            <a:buChar char="••"/>
          </a:pPr>
          <a:r>
            <a:rPr lang="en-US" sz="1500" kern="1200" dirty="0" smtClean="0"/>
            <a:t>Customer</a:t>
          </a:r>
          <a:endParaRPr lang="en-US" sz="1500" kern="1200" dirty="0"/>
        </a:p>
        <a:p>
          <a:pPr marL="114300" lvl="1" indent="-114300" algn="l" defTabSz="666750">
            <a:lnSpc>
              <a:spcPct val="90000"/>
            </a:lnSpc>
            <a:spcBef>
              <a:spcPct val="0"/>
            </a:spcBef>
            <a:spcAft>
              <a:spcPct val="15000"/>
            </a:spcAft>
            <a:buChar char="••"/>
          </a:pPr>
          <a:r>
            <a:rPr lang="en-US" sz="1500" kern="1200" dirty="0" smtClean="0"/>
            <a:t>Sales</a:t>
          </a:r>
          <a:endParaRPr lang="en-US" sz="1500" kern="1200" dirty="0"/>
        </a:p>
      </dsp:txBody>
      <dsp:txXfrm rot="5400000">
        <a:off x="4402" y="433235"/>
        <a:ext cx="1544153" cy="1299710"/>
      </dsp:txXfrm>
    </dsp:sp>
    <dsp:sp modelId="{2659EEC9-D288-4356-BA44-12AF35E7B839}">
      <dsp:nvSpPr>
        <dsp:cNvPr id="0" name=""/>
        <dsp:cNvSpPr/>
      </dsp:nvSpPr>
      <dsp:spPr>
        <a:xfrm rot="16200000">
          <a:off x="1353351" y="311014"/>
          <a:ext cx="2166182" cy="1544153"/>
        </a:xfrm>
        <a:prstGeom prst="flowChartManualOperation">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ctr" anchorCtr="0">
          <a:noAutofit/>
        </a:bodyPr>
        <a:lstStyle/>
        <a:p>
          <a:pPr lvl="0" algn="ctr" defTabSz="844550">
            <a:lnSpc>
              <a:spcPct val="90000"/>
            </a:lnSpc>
            <a:spcBef>
              <a:spcPct val="0"/>
            </a:spcBef>
            <a:spcAft>
              <a:spcPct val="35000"/>
            </a:spcAft>
          </a:pPr>
          <a:r>
            <a:rPr lang="en-US" sz="1900" kern="1200" dirty="0" smtClean="0"/>
            <a:t>R&amp;D Process </a:t>
          </a:r>
          <a:endParaRPr lang="en-US" sz="1900" kern="1200" dirty="0"/>
        </a:p>
      </dsp:txBody>
      <dsp:txXfrm rot="5400000">
        <a:off x="1664366" y="433235"/>
        <a:ext cx="1544153" cy="1299710"/>
      </dsp:txXfrm>
    </dsp:sp>
    <dsp:sp modelId="{6F94EB9A-307C-48C7-ACA5-75A4020FBAB1}">
      <dsp:nvSpPr>
        <dsp:cNvPr id="0" name=""/>
        <dsp:cNvSpPr/>
      </dsp:nvSpPr>
      <dsp:spPr>
        <a:xfrm rot="16200000">
          <a:off x="3013316" y="311014"/>
          <a:ext cx="2166182" cy="1544153"/>
        </a:xfrm>
        <a:prstGeom prst="flowChartManualOperation">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Release </a:t>
          </a:r>
          <a:endParaRPr lang="en-US" sz="1900" kern="1200" dirty="0"/>
        </a:p>
        <a:p>
          <a:pPr marL="114300" lvl="1" indent="-114300" algn="l" defTabSz="666750">
            <a:lnSpc>
              <a:spcPct val="90000"/>
            </a:lnSpc>
            <a:spcBef>
              <a:spcPct val="0"/>
            </a:spcBef>
            <a:spcAft>
              <a:spcPct val="15000"/>
            </a:spcAft>
            <a:buChar char="••"/>
          </a:pPr>
          <a:r>
            <a:rPr lang="en-US" sz="1500" kern="1200" dirty="0" smtClean="0"/>
            <a:t>Supply Chain</a:t>
          </a:r>
          <a:endParaRPr lang="en-US" sz="1500" kern="1200" dirty="0"/>
        </a:p>
        <a:p>
          <a:pPr marL="114300" lvl="1" indent="-114300" algn="l" defTabSz="666750">
            <a:lnSpc>
              <a:spcPct val="90000"/>
            </a:lnSpc>
            <a:spcBef>
              <a:spcPct val="0"/>
            </a:spcBef>
            <a:spcAft>
              <a:spcPct val="15000"/>
            </a:spcAft>
            <a:buChar char="••"/>
          </a:pPr>
          <a:r>
            <a:rPr lang="en-US" sz="1500" kern="1200" dirty="0" smtClean="0"/>
            <a:t>Marketing</a:t>
          </a:r>
          <a:endParaRPr lang="en-US" sz="1500" kern="1200" dirty="0"/>
        </a:p>
        <a:p>
          <a:pPr marL="114300" lvl="1" indent="-114300" algn="l" defTabSz="666750">
            <a:lnSpc>
              <a:spcPct val="90000"/>
            </a:lnSpc>
            <a:spcBef>
              <a:spcPct val="0"/>
            </a:spcBef>
            <a:spcAft>
              <a:spcPct val="15000"/>
            </a:spcAft>
            <a:buChar char="••"/>
          </a:pPr>
          <a:r>
            <a:rPr lang="en-US" sz="1500" kern="1200" dirty="0" smtClean="0"/>
            <a:t>Finance</a:t>
          </a:r>
          <a:endParaRPr lang="en-US" sz="1500" kern="1200" dirty="0"/>
        </a:p>
      </dsp:txBody>
      <dsp:txXfrm rot="5400000">
        <a:off x="3324331" y="433235"/>
        <a:ext cx="1544153" cy="1299710"/>
      </dsp:txXfrm>
    </dsp:sp>
    <dsp:sp modelId="{6A050D98-0684-4B8F-9E70-62AC8E5E6909}">
      <dsp:nvSpPr>
        <dsp:cNvPr id="0" name=""/>
        <dsp:cNvSpPr/>
      </dsp:nvSpPr>
      <dsp:spPr>
        <a:xfrm rot="16200000">
          <a:off x="4673281" y="311014"/>
          <a:ext cx="2166182" cy="1544153"/>
        </a:xfrm>
        <a:prstGeom prst="flowChartManualOperation">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Adoption</a:t>
          </a:r>
          <a:endParaRPr lang="en-US" sz="1900" kern="1200" dirty="0"/>
        </a:p>
        <a:p>
          <a:pPr marL="114300" lvl="1" indent="-114300" algn="l" defTabSz="666750">
            <a:lnSpc>
              <a:spcPct val="90000"/>
            </a:lnSpc>
            <a:spcBef>
              <a:spcPct val="0"/>
            </a:spcBef>
            <a:spcAft>
              <a:spcPct val="15000"/>
            </a:spcAft>
            <a:buChar char="••"/>
          </a:pPr>
          <a:r>
            <a:rPr lang="en-US" sz="1500" kern="1200" dirty="0" smtClean="0"/>
            <a:t>Training, Education</a:t>
          </a:r>
          <a:endParaRPr lang="en-US" sz="1500" kern="1200" dirty="0"/>
        </a:p>
      </dsp:txBody>
      <dsp:txXfrm rot="5400000">
        <a:off x="4984296" y="433235"/>
        <a:ext cx="1544153" cy="1299710"/>
      </dsp:txXfrm>
    </dsp:sp>
    <dsp:sp modelId="{AE9DB6D5-2412-4C95-8F61-A5D19DEF4111}">
      <dsp:nvSpPr>
        <dsp:cNvPr id="0" name=""/>
        <dsp:cNvSpPr/>
      </dsp:nvSpPr>
      <dsp:spPr>
        <a:xfrm rot="16200000">
          <a:off x="6333246" y="311014"/>
          <a:ext cx="2166182" cy="1544153"/>
        </a:xfrm>
        <a:prstGeom prst="flowChartManualOperation">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60" bIns="0" numCol="1" spcCol="1270" anchor="t" anchorCtr="0">
          <a:noAutofit/>
        </a:bodyPr>
        <a:lstStyle/>
        <a:p>
          <a:pPr lvl="0" algn="l" defTabSz="844550">
            <a:lnSpc>
              <a:spcPct val="90000"/>
            </a:lnSpc>
            <a:spcBef>
              <a:spcPct val="0"/>
            </a:spcBef>
            <a:spcAft>
              <a:spcPct val="35000"/>
            </a:spcAft>
          </a:pPr>
          <a:r>
            <a:rPr lang="en-US" sz="1900" kern="1200" dirty="0" smtClean="0"/>
            <a:t>Maintenance</a:t>
          </a:r>
          <a:endParaRPr lang="en-US" sz="1900" kern="1200" dirty="0"/>
        </a:p>
        <a:p>
          <a:pPr marL="114300" lvl="1" indent="-114300" algn="l" defTabSz="666750">
            <a:lnSpc>
              <a:spcPct val="90000"/>
            </a:lnSpc>
            <a:spcBef>
              <a:spcPct val="0"/>
            </a:spcBef>
            <a:spcAft>
              <a:spcPct val="15000"/>
            </a:spcAft>
            <a:buChar char="••"/>
          </a:pPr>
          <a:r>
            <a:rPr lang="en-US" sz="1500" kern="1200" dirty="0" smtClean="0"/>
            <a:t>Sustaining</a:t>
          </a:r>
          <a:endParaRPr lang="en-US" sz="1500" kern="1200" dirty="0"/>
        </a:p>
      </dsp:txBody>
      <dsp:txXfrm rot="5400000">
        <a:off x="6644261" y="433235"/>
        <a:ext cx="1544153" cy="129971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5273541" y="0"/>
            <a:ext cx="4033943" cy="351155"/>
          </a:xfrm>
          <a:prstGeom prst="rect">
            <a:avLst/>
          </a:prstGeom>
        </p:spPr>
        <p:txBody>
          <a:bodyPr vert="horz" lIns="93324" tIns="46662" rIns="93324" bIns="46662" rtlCol="0"/>
          <a:lstStyle>
            <a:lvl1pPr algn="r">
              <a:defRPr sz="1200"/>
            </a:lvl1pPr>
          </a:lstStyle>
          <a:p>
            <a:fld id="{233A8E4E-A91A-441E-937E-2B2E5C3647AF}" type="datetimeFigureOut">
              <a:rPr lang="en-US" smtClean="0"/>
              <a:t>9/20/2012</a:t>
            </a:fld>
            <a:endParaRPr lang="en-US"/>
          </a:p>
        </p:txBody>
      </p:sp>
      <p:sp>
        <p:nvSpPr>
          <p:cNvPr id="4" name="Footer Placeholder 3"/>
          <p:cNvSpPr>
            <a:spLocks noGrp="1"/>
          </p:cNvSpPr>
          <p:nvPr>
            <p:ph type="ftr" sz="quarter" idx="2"/>
          </p:nvPr>
        </p:nvSpPr>
        <p:spPr>
          <a:xfrm>
            <a:off x="0" y="6670320"/>
            <a:ext cx="4033943" cy="3511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5273541" y="6670320"/>
            <a:ext cx="4033943" cy="351155"/>
          </a:xfrm>
          <a:prstGeom prst="rect">
            <a:avLst/>
          </a:prstGeom>
        </p:spPr>
        <p:txBody>
          <a:bodyPr vert="horz" lIns="93324" tIns="46662" rIns="93324" bIns="46662" rtlCol="0" anchor="b"/>
          <a:lstStyle>
            <a:lvl1pPr algn="r">
              <a:defRPr sz="1200"/>
            </a:lvl1pPr>
          </a:lstStyle>
          <a:p>
            <a:fld id="{D84FA7A5-5C1B-4D81-AC93-F9B0228C5B30}" type="slidenum">
              <a:rPr lang="en-US" smtClean="0"/>
              <a:t>‹#›</a:t>
            </a:fld>
            <a:endParaRPr lang="en-US"/>
          </a:p>
        </p:txBody>
      </p:sp>
    </p:spTree>
    <p:extLst>
      <p:ext uri="{BB962C8B-B14F-4D97-AF65-F5344CB8AC3E}">
        <p14:creationId xmlns:p14="http://schemas.microsoft.com/office/powerpoint/2010/main" val="2386835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73003" y="0"/>
            <a:ext cx="4033943" cy="351155"/>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CE912D03-6346-477E-93E0-63A88116B8CE}" type="datetimeFigureOut">
              <a:rPr lang="en-US"/>
              <a:pPr>
                <a:defRPr/>
              </a:pPr>
              <a:t>9/20/2012</a:t>
            </a:fld>
            <a:endParaRPr lang="en-US"/>
          </a:p>
        </p:txBody>
      </p:sp>
      <p:sp>
        <p:nvSpPr>
          <p:cNvPr id="4" name="Slide Image Placeholder 3"/>
          <p:cNvSpPr>
            <a:spLocks noGrp="1" noRot="1" noChangeAspect="1"/>
          </p:cNvSpPr>
          <p:nvPr>
            <p:ph type="sldImg" idx="2"/>
          </p:nvPr>
        </p:nvSpPr>
        <p:spPr>
          <a:xfrm>
            <a:off x="2900363" y="527050"/>
            <a:ext cx="3509962" cy="263366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930910" y="3335973"/>
            <a:ext cx="7447280" cy="3160395"/>
          </a:xfrm>
          <a:prstGeom prst="rect">
            <a:avLst/>
          </a:prstGeom>
        </p:spPr>
        <p:txBody>
          <a:bodyPr vert="horz" lIns="93324" tIns="46662" rIns="93324" bIns="46662"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6670726"/>
            <a:ext cx="4033943" cy="351155"/>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73003" y="6670726"/>
            <a:ext cx="4033943" cy="351155"/>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2F3953F9-4DB1-4141-BF5E-E945DF1E9FE9}" type="slidenum">
              <a:rPr lang="en-US"/>
              <a:pPr>
                <a:defRPr/>
              </a:pPr>
              <a:t>‹#›</a:t>
            </a:fld>
            <a:endParaRPr lang="en-US"/>
          </a:p>
        </p:txBody>
      </p:sp>
    </p:spTree>
    <p:extLst>
      <p:ext uri="{BB962C8B-B14F-4D97-AF65-F5344CB8AC3E}">
        <p14:creationId xmlns:p14="http://schemas.microsoft.com/office/powerpoint/2010/main" val="50375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mn-lt"/>
        <a:ea typeface="+mn-ea"/>
        <a:cs typeface="+mn-cs"/>
      </a:defRPr>
    </a:lvl1pPr>
    <a:lvl2pPr marL="457200" algn="l" rtl="0" eaLnBrk="0" fontAlgn="base" hangingPunct="0">
      <a:spcBef>
        <a:spcPct val="30000"/>
      </a:spcBef>
      <a:spcAft>
        <a:spcPct val="0"/>
      </a:spcAft>
      <a:defRPr sz="1000" kern="1200">
        <a:solidFill>
          <a:schemeClr val="tx1"/>
        </a:solidFill>
        <a:latin typeface="+mn-lt"/>
        <a:ea typeface="+mn-ea"/>
        <a:cs typeface="+mn-cs"/>
      </a:defRPr>
    </a:lvl2pPr>
    <a:lvl3pPr marL="914400" algn="l" rtl="0" eaLnBrk="0" fontAlgn="base" hangingPunct="0">
      <a:spcBef>
        <a:spcPct val="30000"/>
      </a:spcBef>
      <a:spcAft>
        <a:spcPct val="0"/>
      </a:spcAft>
      <a:defRPr sz="1000" kern="1200">
        <a:solidFill>
          <a:schemeClr val="tx1"/>
        </a:solidFill>
        <a:latin typeface="+mn-lt"/>
        <a:ea typeface="+mn-ea"/>
        <a:cs typeface="+mn-cs"/>
      </a:defRPr>
    </a:lvl3pPr>
    <a:lvl4pPr marL="1371600" algn="l" rtl="0" eaLnBrk="0" fontAlgn="base" hangingPunct="0">
      <a:spcBef>
        <a:spcPct val="30000"/>
      </a:spcBef>
      <a:spcAft>
        <a:spcPct val="0"/>
      </a:spcAft>
      <a:defRPr sz="1000" kern="1200">
        <a:solidFill>
          <a:schemeClr val="tx1"/>
        </a:solidFill>
        <a:latin typeface="+mn-lt"/>
        <a:ea typeface="+mn-ea"/>
        <a:cs typeface="+mn-cs"/>
      </a:defRPr>
    </a:lvl4pPr>
    <a:lvl5pPr marL="182880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CF4807-0A3E-4B24-8815-DDC8CF25C136}" type="slidenum">
              <a:rPr lang="en-US" smtClean="0"/>
              <a:pPr>
                <a:defRPr/>
              </a:pPr>
              <a:t>1</a:t>
            </a:fld>
            <a:endParaRPr lang="en-US"/>
          </a:p>
        </p:txBody>
      </p:sp>
    </p:spTree>
    <p:extLst>
      <p:ext uri="{BB962C8B-B14F-4D97-AF65-F5344CB8AC3E}">
        <p14:creationId xmlns:p14="http://schemas.microsoft.com/office/powerpoint/2010/main" val="3432956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Managing risks is really all about avoiding surprises.  If we have put some thought into what could happen on a project, the chances of us being surprised is greatly reduced.</a:t>
            </a:r>
          </a:p>
          <a:p>
            <a:endParaRPr lang="en-US" smtClean="0"/>
          </a:p>
        </p:txBody>
      </p:sp>
      <p:sp>
        <p:nvSpPr>
          <p:cNvPr id="4" name="Slide Number Placeholder 3"/>
          <p:cNvSpPr>
            <a:spLocks noGrp="1"/>
          </p:cNvSpPr>
          <p:nvPr>
            <p:ph type="sldNum" sz="quarter" idx="5"/>
          </p:nvPr>
        </p:nvSpPr>
        <p:spPr/>
        <p:txBody>
          <a:bodyPr/>
          <a:lstStyle/>
          <a:p>
            <a:pPr>
              <a:defRPr/>
            </a:pPr>
            <a:fld id="{ECB51D59-AC6C-44BA-AB11-4DB76E38C7AE}"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100</a:t>
            </a:fld>
            <a:endParaRPr lang="en-US"/>
          </a:p>
        </p:txBody>
      </p:sp>
    </p:spTree>
    <p:extLst>
      <p:ext uri="{BB962C8B-B14F-4D97-AF65-F5344CB8AC3E}">
        <p14:creationId xmlns:p14="http://schemas.microsoft.com/office/powerpoint/2010/main" val="15025334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101</a:t>
            </a:fld>
            <a:endParaRPr lang="en-US"/>
          </a:p>
        </p:txBody>
      </p:sp>
    </p:spTree>
    <p:extLst>
      <p:ext uri="{BB962C8B-B14F-4D97-AF65-F5344CB8AC3E}">
        <p14:creationId xmlns:p14="http://schemas.microsoft.com/office/powerpoint/2010/main" val="39021618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79F4B7-A9FB-4A58-8B15-F0B39F95E9C0}" type="slidenum">
              <a:rPr lang="en-GB" smtClean="0"/>
              <a:pPr>
                <a:defRPr/>
              </a:pPr>
              <a:t>102</a:t>
            </a:fld>
            <a:endParaRPr lang="en-GB" dirty="0"/>
          </a:p>
        </p:txBody>
      </p:sp>
    </p:spTree>
    <p:extLst>
      <p:ext uri="{BB962C8B-B14F-4D97-AF65-F5344CB8AC3E}">
        <p14:creationId xmlns:p14="http://schemas.microsoft.com/office/powerpoint/2010/main" val="1736879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103</a:t>
            </a:fld>
            <a:endParaRPr lang="en-US"/>
          </a:p>
        </p:txBody>
      </p:sp>
    </p:spTree>
    <p:extLst>
      <p:ext uri="{BB962C8B-B14F-4D97-AF65-F5344CB8AC3E}">
        <p14:creationId xmlns:p14="http://schemas.microsoft.com/office/powerpoint/2010/main" val="42566113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104</a:t>
            </a:fld>
            <a:endParaRPr lang="en-US"/>
          </a:p>
        </p:txBody>
      </p:sp>
    </p:spTree>
    <p:extLst>
      <p:ext uri="{BB962C8B-B14F-4D97-AF65-F5344CB8AC3E}">
        <p14:creationId xmlns:p14="http://schemas.microsoft.com/office/powerpoint/2010/main" val="42566113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105</a:t>
            </a:fld>
            <a:endParaRPr lang="en-US"/>
          </a:p>
        </p:txBody>
      </p:sp>
    </p:spTree>
    <p:extLst>
      <p:ext uri="{BB962C8B-B14F-4D97-AF65-F5344CB8AC3E}">
        <p14:creationId xmlns:p14="http://schemas.microsoft.com/office/powerpoint/2010/main" val="42566113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106</a:t>
            </a:fld>
            <a:endParaRPr lang="en-US"/>
          </a:p>
        </p:txBody>
      </p:sp>
    </p:spTree>
    <p:extLst>
      <p:ext uri="{BB962C8B-B14F-4D97-AF65-F5344CB8AC3E}">
        <p14:creationId xmlns:p14="http://schemas.microsoft.com/office/powerpoint/2010/main" val="42566113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107</a:t>
            </a:fld>
            <a:endParaRPr lang="en-US"/>
          </a:p>
        </p:txBody>
      </p:sp>
    </p:spTree>
    <p:extLst>
      <p:ext uri="{BB962C8B-B14F-4D97-AF65-F5344CB8AC3E}">
        <p14:creationId xmlns:p14="http://schemas.microsoft.com/office/powerpoint/2010/main" val="42566113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108</a:t>
            </a:fld>
            <a:endParaRPr lang="en-US"/>
          </a:p>
        </p:txBody>
      </p:sp>
    </p:spTree>
    <p:extLst>
      <p:ext uri="{BB962C8B-B14F-4D97-AF65-F5344CB8AC3E}">
        <p14:creationId xmlns:p14="http://schemas.microsoft.com/office/powerpoint/2010/main" val="42566113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79F4B7-A9FB-4A58-8B15-F0B39F95E9C0}" type="slidenum">
              <a:rPr lang="en-GB" smtClean="0"/>
              <a:pPr>
                <a:defRPr/>
              </a:pPr>
              <a:t>109</a:t>
            </a:fld>
            <a:endParaRPr lang="en-GB" dirty="0"/>
          </a:p>
        </p:txBody>
      </p:sp>
    </p:spTree>
    <p:extLst>
      <p:ext uri="{BB962C8B-B14F-4D97-AF65-F5344CB8AC3E}">
        <p14:creationId xmlns:p14="http://schemas.microsoft.com/office/powerpoint/2010/main" val="371462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p:txBody>
          <a:bodyPr/>
          <a:lstStyle/>
          <a:p>
            <a:pPr>
              <a:defRPr/>
            </a:pPr>
            <a:fld id="{B8B6FF4C-005B-4B02-BDFF-21077804796E}" type="slidenum">
              <a:rPr lang="en-US" smtClean="0"/>
              <a:pPr>
                <a:defRPr/>
              </a:pPr>
              <a:t>11</a:t>
            </a:fld>
            <a:endParaRPr lang="en-US"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79F4B7-A9FB-4A58-8B15-F0B39F95E9C0}" type="slidenum">
              <a:rPr lang="en-GB" smtClean="0"/>
              <a:pPr>
                <a:defRPr/>
              </a:pPr>
              <a:t>110</a:t>
            </a:fld>
            <a:endParaRPr lang="en-GB" dirty="0"/>
          </a:p>
        </p:txBody>
      </p:sp>
    </p:spTree>
    <p:extLst>
      <p:ext uri="{BB962C8B-B14F-4D97-AF65-F5344CB8AC3E}">
        <p14:creationId xmlns:p14="http://schemas.microsoft.com/office/powerpoint/2010/main" val="37146267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111</a:t>
            </a:fld>
            <a:endParaRPr lang="en-US"/>
          </a:p>
        </p:txBody>
      </p:sp>
    </p:spTree>
    <p:extLst>
      <p:ext uri="{BB962C8B-B14F-4D97-AF65-F5344CB8AC3E}">
        <p14:creationId xmlns:p14="http://schemas.microsoft.com/office/powerpoint/2010/main" val="34614801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112</a:t>
            </a:fld>
            <a:endParaRPr lang="en-US"/>
          </a:p>
        </p:txBody>
      </p:sp>
    </p:spTree>
    <p:extLst>
      <p:ext uri="{BB962C8B-B14F-4D97-AF65-F5344CB8AC3E}">
        <p14:creationId xmlns:p14="http://schemas.microsoft.com/office/powerpoint/2010/main" val="42544587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113</a:t>
            </a:fld>
            <a:endParaRPr lang="en-US"/>
          </a:p>
        </p:txBody>
      </p:sp>
    </p:spTree>
    <p:extLst>
      <p:ext uri="{BB962C8B-B14F-4D97-AF65-F5344CB8AC3E}">
        <p14:creationId xmlns:p14="http://schemas.microsoft.com/office/powerpoint/2010/main" val="18119927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114</a:t>
            </a:fld>
            <a:endParaRPr lang="en-US"/>
          </a:p>
        </p:txBody>
      </p:sp>
    </p:spTree>
    <p:extLst>
      <p:ext uri="{BB962C8B-B14F-4D97-AF65-F5344CB8AC3E}">
        <p14:creationId xmlns:p14="http://schemas.microsoft.com/office/powerpoint/2010/main" val="40417852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115</a:t>
            </a:fld>
            <a:endParaRPr lang="en-US"/>
          </a:p>
        </p:txBody>
      </p:sp>
    </p:spTree>
    <p:extLst>
      <p:ext uri="{BB962C8B-B14F-4D97-AF65-F5344CB8AC3E}">
        <p14:creationId xmlns:p14="http://schemas.microsoft.com/office/powerpoint/2010/main" val="15399462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116</a:t>
            </a:fld>
            <a:endParaRPr lang="en-US"/>
          </a:p>
        </p:txBody>
      </p:sp>
    </p:spTree>
    <p:extLst>
      <p:ext uri="{BB962C8B-B14F-4D97-AF65-F5344CB8AC3E}">
        <p14:creationId xmlns:p14="http://schemas.microsoft.com/office/powerpoint/2010/main" val="33232364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117</a:t>
            </a:fld>
            <a:endParaRPr lang="en-US"/>
          </a:p>
        </p:txBody>
      </p:sp>
    </p:spTree>
    <p:extLst>
      <p:ext uri="{BB962C8B-B14F-4D97-AF65-F5344CB8AC3E}">
        <p14:creationId xmlns:p14="http://schemas.microsoft.com/office/powerpoint/2010/main" val="39993309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118</a:t>
            </a:fld>
            <a:endParaRPr lang="en-US"/>
          </a:p>
        </p:txBody>
      </p:sp>
    </p:spTree>
    <p:extLst>
      <p:ext uri="{BB962C8B-B14F-4D97-AF65-F5344CB8AC3E}">
        <p14:creationId xmlns:p14="http://schemas.microsoft.com/office/powerpoint/2010/main" val="31041426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119</a:t>
            </a:fld>
            <a:endParaRPr lang="en-US"/>
          </a:p>
        </p:txBody>
      </p:sp>
    </p:spTree>
    <p:extLst>
      <p:ext uri="{BB962C8B-B14F-4D97-AF65-F5344CB8AC3E}">
        <p14:creationId xmlns:p14="http://schemas.microsoft.com/office/powerpoint/2010/main" val="209227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8BD941E-9721-4334-AF42-9CE684A56A43}" type="slidenum">
              <a:rPr lang="en-US" sz="1200">
                <a:latin typeface="Times New Roman" pitchFamily="18" charset="0"/>
                <a:cs typeface="Times New Roman" pitchFamily="18" charset="0"/>
              </a:rPr>
              <a:pPr algn="r" eaLnBrk="1" hangingPunct="1"/>
              <a:t>12</a:t>
            </a:fld>
            <a:endParaRPr lang="en-US" sz="1200">
              <a:latin typeface="Times New Roman" pitchFamily="18" charset="0"/>
              <a:cs typeface="Times New Roman" pitchFamily="18"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Risk is the possibility that something could happen which would have an impact, positive or negative on your project, your team, and your organization.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120</a:t>
            </a:fld>
            <a:endParaRPr lang="en-US"/>
          </a:p>
        </p:txBody>
      </p:sp>
    </p:spTree>
    <p:extLst>
      <p:ext uri="{BB962C8B-B14F-4D97-AF65-F5344CB8AC3E}">
        <p14:creationId xmlns:p14="http://schemas.microsoft.com/office/powerpoint/2010/main" val="13787248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121</a:t>
            </a:fld>
            <a:endParaRPr lang="en-US"/>
          </a:p>
        </p:txBody>
      </p:sp>
    </p:spTree>
    <p:extLst>
      <p:ext uri="{BB962C8B-B14F-4D97-AF65-F5344CB8AC3E}">
        <p14:creationId xmlns:p14="http://schemas.microsoft.com/office/powerpoint/2010/main" val="7000695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122</a:t>
            </a:fld>
            <a:endParaRPr lang="en-US"/>
          </a:p>
        </p:txBody>
      </p:sp>
    </p:spTree>
    <p:extLst>
      <p:ext uri="{BB962C8B-B14F-4D97-AF65-F5344CB8AC3E}">
        <p14:creationId xmlns:p14="http://schemas.microsoft.com/office/powerpoint/2010/main" val="30256562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a:t>
            </a:r>
            <a:r>
              <a:rPr lang="en-US" baseline="0" dirty="0" smtClean="0"/>
              <a:t> myself</a:t>
            </a:r>
          </a:p>
          <a:p>
            <a:r>
              <a:rPr lang="en-US" baseline="0" dirty="0" smtClean="0"/>
              <a:t>Started in 2008 in a division</a:t>
            </a:r>
          </a:p>
          <a:p>
            <a:r>
              <a:rPr lang="en-US" baseline="0" dirty="0" smtClean="0"/>
              <a:t>Now part of L&amp;P</a:t>
            </a:r>
          </a:p>
          <a:p>
            <a:r>
              <a:rPr lang="en-US" baseline="0" dirty="0" smtClean="0"/>
              <a:t>Implementing on a bigger scale</a:t>
            </a:r>
          </a:p>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we started our agile</a:t>
            </a:r>
            <a:r>
              <a:rPr lang="en-US" baseline="0" dirty="0" smtClean="0"/>
              <a:t> implementation:</a:t>
            </a:r>
          </a:p>
          <a:p>
            <a:r>
              <a:rPr lang="en-US" dirty="0" smtClean="0"/>
              <a:t>The business departments lacked confidence in IT’s ability to deliver;</a:t>
            </a:r>
          </a:p>
          <a:p>
            <a:r>
              <a:rPr lang="en-US" dirty="0" smtClean="0"/>
              <a:t>And the business</a:t>
            </a:r>
            <a:r>
              <a:rPr lang="en-US" baseline="0" dirty="0" smtClean="0"/>
              <a:t> r</a:t>
            </a:r>
            <a:r>
              <a:rPr lang="en-US" dirty="0" smtClean="0"/>
              <a:t>elationship</a:t>
            </a:r>
            <a:r>
              <a:rPr lang="en-US" baseline="0" dirty="0" smtClean="0"/>
              <a:t> with IT was not good.</a:t>
            </a:r>
          </a:p>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relied on people to</a:t>
            </a:r>
            <a:r>
              <a:rPr lang="en-US" baseline="0" dirty="0" smtClean="0"/>
              <a:t> be able to tell us everything they needed and since they had not seen anything yet, this led to an incomplete understanding due to a combination of the people not thinking of some things and misinterpretation on the part of the hearer.</a:t>
            </a:r>
          </a:p>
          <a:p>
            <a:r>
              <a:rPr lang="en-US" baseline="0" dirty="0" smtClean="0"/>
              <a:t>Study by the Standish Group said that 45% of features and functions were never used, 19% were rarely used, 16% were sometimes used, 13% were often used, and 7% were always used.  We can debate the specific percentages but the concept seems valid.  </a:t>
            </a:r>
          </a:p>
          <a:p>
            <a:r>
              <a:rPr lang="en-US" baseline="0" dirty="0" smtClean="0"/>
              <a:t>Our situation was similar.</a:t>
            </a:r>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126">
              <a:defRPr/>
            </a:pPr>
            <a:r>
              <a:rPr lang="en-US" baseline="0" dirty="0" smtClean="0"/>
              <a:t>Instead of doing first and getting into production the things that would bring the most value, projects usually tried to do everything which made them longer and increased the likelihood they would go on and on and on..</a:t>
            </a:r>
          </a:p>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As a leader, it is your job to improve things by making people</a:t>
            </a:r>
            <a:r>
              <a:rPr lang="en-US" baseline="0" dirty="0" smtClean="0"/>
              <a:t> uncomfortable at a pace they can handle.</a:t>
            </a:r>
          </a:p>
          <a:p>
            <a:pPr>
              <a:buFont typeface="Arial" pitchFamily="34" charset="0"/>
              <a:buChar char="•"/>
            </a:pPr>
            <a:r>
              <a:rPr lang="en-US" baseline="0" dirty="0" smtClean="0"/>
              <a:t>U</a:t>
            </a:r>
            <a:r>
              <a:rPr lang="en-US" dirty="0" smtClean="0"/>
              <a:t>.S. Grant’s realization in his first battle that the enemy was just as scared as he was so he just decided to not be afraid</a:t>
            </a:r>
            <a:r>
              <a:rPr lang="en-US" baseline="0" dirty="0" smtClean="0"/>
              <a:t> from then on</a:t>
            </a:r>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enough successes to provide strong evidence about the success of agile methods</a:t>
            </a:r>
          </a:p>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Volunteers</a:t>
            </a:r>
            <a:r>
              <a:rPr lang="en-US" baseline="0" dirty="0" smtClean="0"/>
              <a:t> are always better with new ventures</a:t>
            </a:r>
          </a:p>
          <a:p>
            <a:r>
              <a:rPr lang="en-US" dirty="0" smtClean="0"/>
              <a:t>Not at Transamerica but at other</a:t>
            </a:r>
            <a:r>
              <a:rPr lang="en-US" baseline="0" dirty="0" smtClean="0"/>
              <a:t> companies I know about, experts have delayed and sabotaged agile implementations</a:t>
            </a:r>
          </a:p>
          <a:p>
            <a:r>
              <a:rPr lang="en-US" baseline="0" dirty="0" smtClean="0"/>
              <a:t>Experts may feel threatened</a:t>
            </a:r>
            <a:r>
              <a:rPr lang="en-US" dirty="0" smtClean="0"/>
              <a:t> or resent losing their position of importance</a:t>
            </a:r>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1" hangingPunct="1"/>
            <a:fld id="{172FA369-821D-4DF9-9094-B59CEEBA392D}" type="slidenum">
              <a:rPr lang="en-US" sz="1200">
                <a:latin typeface="Times New Roman" pitchFamily="18" charset="0"/>
                <a:ea typeface="ＭＳ Ｐゴシック" pitchFamily="34" charset="-128"/>
                <a:cs typeface="Times New Roman" pitchFamily="18" charset="0"/>
              </a:rPr>
              <a:pPr algn="r" eaLnBrk="1" hangingPunct="1"/>
              <a:t>13</a:t>
            </a:fld>
            <a:endParaRPr lang="en-US" sz="1200">
              <a:latin typeface="Times New Roman" pitchFamily="18" charset="0"/>
              <a:ea typeface="ＭＳ Ｐゴシック" pitchFamily="34" charset="-128"/>
              <a:cs typeface="Times New Roman" pitchFamily="18"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Times New Roman" pitchFamily="18" charset="0"/>
                <a:cs typeface="Times New Roman" pitchFamily="18" charset="0"/>
              </a:rPr>
              <a:t>Creates a false sense of certainty</a:t>
            </a:r>
          </a:p>
          <a:p>
            <a:r>
              <a:rPr lang="en-US" smtClean="0">
                <a:latin typeface="Times New Roman" pitchFamily="18" charset="0"/>
                <a:cs typeface="Times New Roman" pitchFamily="18" charset="0"/>
              </a:rPr>
              <a:t>Creates a sense of urgency for engineering</a:t>
            </a:r>
          </a:p>
          <a:p>
            <a:endParaRPr lang="en-US" smtClean="0">
              <a:latin typeface="Times New Roman" pitchFamily="18" charset="0"/>
              <a:cs typeface="Times New Roman" pitchFamily="18"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a:t>
            </a:r>
            <a:r>
              <a:rPr lang="en-US" baseline="0" dirty="0" smtClean="0"/>
              <a:t> bulbs went on at the training session.</a:t>
            </a:r>
          </a:p>
          <a:p>
            <a:r>
              <a:rPr lang="en-US" baseline="0" dirty="0" smtClean="0"/>
              <a:t>Business and IT people got excited, but of course, we had skeptics.</a:t>
            </a:r>
          </a:p>
          <a:p>
            <a:r>
              <a:rPr lang="en-US" baseline="0" dirty="0" smtClean="0"/>
              <a:t>We quickly reached the tipping point when people kept asking when they could start doing it instead of waiting for the pilot to finish.</a:t>
            </a:r>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Agile exposes weaknesses in people and processes</a:t>
            </a:r>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134</a:t>
            </a:fld>
            <a:endParaRPr lang="en-US"/>
          </a:p>
        </p:txBody>
      </p:sp>
    </p:spTree>
    <p:extLst>
      <p:ext uri="{BB962C8B-B14F-4D97-AF65-F5344CB8AC3E}">
        <p14:creationId xmlns:p14="http://schemas.microsoft.com/office/powerpoint/2010/main" val="34540432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63B5E5-8F52-4261-A17E-1AF318FE7358}" type="slidenum">
              <a:rPr lang="en-US" smtClean="0"/>
              <a:pPr>
                <a:defRPr/>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136</a:t>
            </a:fld>
            <a:endParaRPr lang="en-US"/>
          </a:p>
        </p:txBody>
      </p:sp>
    </p:spTree>
    <p:extLst>
      <p:ext uri="{BB962C8B-B14F-4D97-AF65-F5344CB8AC3E}">
        <p14:creationId xmlns:p14="http://schemas.microsoft.com/office/powerpoint/2010/main" val="34573687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137</a:t>
            </a:fld>
            <a:endParaRPr lang="en-US"/>
          </a:p>
        </p:txBody>
      </p:sp>
    </p:spTree>
    <p:extLst>
      <p:ext uri="{BB962C8B-B14F-4D97-AF65-F5344CB8AC3E}">
        <p14:creationId xmlns:p14="http://schemas.microsoft.com/office/powerpoint/2010/main" val="39691874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138</a:t>
            </a:fld>
            <a:endParaRPr lang="en-US"/>
          </a:p>
        </p:txBody>
      </p:sp>
    </p:spTree>
    <p:extLst>
      <p:ext uri="{BB962C8B-B14F-4D97-AF65-F5344CB8AC3E}">
        <p14:creationId xmlns:p14="http://schemas.microsoft.com/office/powerpoint/2010/main" val="23530310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139</a:t>
            </a:fld>
            <a:endParaRPr lang="en-US"/>
          </a:p>
        </p:txBody>
      </p:sp>
    </p:spTree>
    <p:extLst>
      <p:ext uri="{BB962C8B-B14F-4D97-AF65-F5344CB8AC3E}">
        <p14:creationId xmlns:p14="http://schemas.microsoft.com/office/powerpoint/2010/main" val="174194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14</a:t>
            </a:fld>
            <a:endParaRPr lang="en-US"/>
          </a:p>
        </p:txBody>
      </p:sp>
    </p:spTree>
    <p:extLst>
      <p:ext uri="{BB962C8B-B14F-4D97-AF65-F5344CB8AC3E}">
        <p14:creationId xmlns:p14="http://schemas.microsoft.com/office/powerpoint/2010/main" val="30994472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140</a:t>
            </a:fld>
            <a:endParaRPr lang="en-US"/>
          </a:p>
        </p:txBody>
      </p:sp>
    </p:spTree>
    <p:extLst>
      <p:ext uri="{BB962C8B-B14F-4D97-AF65-F5344CB8AC3E}">
        <p14:creationId xmlns:p14="http://schemas.microsoft.com/office/powerpoint/2010/main" val="21426455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141</a:t>
            </a:fld>
            <a:endParaRPr lang="en-US"/>
          </a:p>
        </p:txBody>
      </p:sp>
    </p:spTree>
    <p:extLst>
      <p:ext uri="{BB962C8B-B14F-4D97-AF65-F5344CB8AC3E}">
        <p14:creationId xmlns:p14="http://schemas.microsoft.com/office/powerpoint/2010/main" val="21698888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142</a:t>
            </a:fld>
            <a:endParaRPr lang="en-US"/>
          </a:p>
        </p:txBody>
      </p:sp>
    </p:spTree>
    <p:extLst>
      <p:ext uri="{BB962C8B-B14F-4D97-AF65-F5344CB8AC3E}">
        <p14:creationId xmlns:p14="http://schemas.microsoft.com/office/powerpoint/2010/main" val="25718428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143</a:t>
            </a:fld>
            <a:endParaRPr lang="en-US"/>
          </a:p>
        </p:txBody>
      </p:sp>
    </p:spTree>
    <p:extLst>
      <p:ext uri="{BB962C8B-B14F-4D97-AF65-F5344CB8AC3E}">
        <p14:creationId xmlns:p14="http://schemas.microsoft.com/office/powerpoint/2010/main" val="39229678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144</a:t>
            </a:fld>
            <a:endParaRPr lang="en-US"/>
          </a:p>
        </p:txBody>
      </p:sp>
    </p:spTree>
    <p:extLst>
      <p:ext uri="{BB962C8B-B14F-4D97-AF65-F5344CB8AC3E}">
        <p14:creationId xmlns:p14="http://schemas.microsoft.com/office/powerpoint/2010/main" val="148061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15</a:t>
            </a:fld>
            <a:endParaRPr lang="en-US"/>
          </a:p>
        </p:txBody>
      </p:sp>
    </p:spTree>
    <p:extLst>
      <p:ext uri="{BB962C8B-B14F-4D97-AF65-F5344CB8AC3E}">
        <p14:creationId xmlns:p14="http://schemas.microsoft.com/office/powerpoint/2010/main" val="22002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a:solidFill>
                  <a:srgbClr val="4D4D4D"/>
                </a:solidFill>
                <a:latin typeface="Times New Roman" pitchFamily="18" charset="0"/>
                <a:cs typeface="Times New Roman" pitchFamily="18" charset="0"/>
              </a:rPr>
              <a:t>market</a:t>
            </a:r>
            <a:r>
              <a:rPr lang="en-US" sz="1400">
                <a:solidFill>
                  <a:srgbClr val="4D4D4D"/>
                </a:solidFill>
                <a:latin typeface="Times New Roman" pitchFamily="18" charset="0"/>
                <a:cs typeface="Times New Roman" pitchFamily="18" charset="0"/>
              </a:rPr>
              <a:t> </a:t>
            </a:r>
          </a:p>
          <a:p>
            <a:pPr eaLnBrk="1" hangingPunct="1"/>
            <a:r>
              <a:rPr lang="en-US" sz="1400">
                <a:solidFill>
                  <a:srgbClr val="4D4D4D"/>
                </a:solidFill>
                <a:latin typeface="Times New Roman" pitchFamily="18" charset="0"/>
                <a:cs typeface="Times New Roman" pitchFamily="18" charset="0"/>
              </a:rPr>
              <a:t>		  uncertainty</a:t>
            </a:r>
          </a:p>
          <a:p>
            <a:pPr eaLnBrk="1" hangingPunct="1"/>
            <a:endParaRPr lang="en-US" sz="1400">
              <a:solidFill>
                <a:srgbClr val="4D4D4D"/>
              </a:solidFill>
              <a:latin typeface="Times New Roman" pitchFamily="18" charset="0"/>
              <a:cs typeface="Times New Roman" pitchFamily="18" charset="0"/>
            </a:endParaRPr>
          </a:p>
          <a:p>
            <a:pPr eaLnBrk="1" hangingPunct="1"/>
            <a:r>
              <a:rPr lang="en-US" sz="2400">
                <a:solidFill>
                  <a:srgbClr val="4D4D4D"/>
                </a:solidFill>
                <a:latin typeface="Times New Roman" pitchFamily="18" charset="0"/>
                <a:cs typeface="Times New Roman" pitchFamily="18" charset="0"/>
              </a:rPr>
              <a:t>technical</a:t>
            </a:r>
            <a:r>
              <a:rPr lang="en-US" sz="1400">
                <a:solidFill>
                  <a:srgbClr val="4D4D4D"/>
                </a:solidFill>
                <a:latin typeface="Times New Roman" pitchFamily="18" charset="0"/>
                <a:cs typeface="Times New Roman" pitchFamily="18" charset="0"/>
              </a:rPr>
              <a:t>   		</a:t>
            </a:r>
            <a:r>
              <a:rPr lang="en-US" sz="2000">
                <a:solidFill>
                  <a:srgbClr val="4D4D4D"/>
                </a:solidFill>
                <a:latin typeface="Times New Roman" pitchFamily="18" charset="0"/>
                <a:cs typeface="Times New Roman" pitchFamily="18" charset="0"/>
              </a:rPr>
              <a:t>uncertainty</a:t>
            </a:r>
          </a:p>
          <a:p>
            <a:pPr eaLnBrk="1" hangingPunct="1"/>
            <a:endParaRPr lang="en-US" sz="2000">
              <a:solidFill>
                <a:srgbClr val="4D4D4D"/>
              </a:solidFill>
              <a:latin typeface="Times New Roman" pitchFamily="18" charset="0"/>
              <a:cs typeface="Times New Roman" pitchFamily="18" charset="0"/>
            </a:endParaRPr>
          </a:p>
          <a:p>
            <a:pPr eaLnBrk="1" hangingPunct="1"/>
            <a:r>
              <a:rPr lang="en-US" sz="1400">
                <a:solidFill>
                  <a:srgbClr val="4D4D4D"/>
                </a:solidFill>
                <a:latin typeface="Times New Roman" pitchFamily="18" charset="0"/>
                <a:cs typeface="Times New Roman" pitchFamily="18" charset="0"/>
              </a:rPr>
              <a:t>project </a:t>
            </a:r>
            <a:r>
              <a:rPr lang="en-US" sz="2400" b="1">
                <a:solidFill>
                  <a:srgbClr val="4D4D4D"/>
                </a:solidFill>
                <a:latin typeface="Times New Roman" pitchFamily="18" charset="0"/>
                <a:cs typeface="Times New Roman" pitchFamily="18" charset="0"/>
              </a:rPr>
              <a:t>duration</a:t>
            </a:r>
            <a:endParaRPr lang="en-US" smtClean="0">
              <a:latin typeface="Times New Roman" pitchFamily="18" charset="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1D5C79C-6F90-4C44-9FF1-E9895201CFD8}" type="slidenum">
              <a:rPr lang="en-US" sz="1200">
                <a:latin typeface="Times New Roman" pitchFamily="18" charset="0"/>
                <a:cs typeface="Times New Roman" pitchFamily="18" charset="0"/>
              </a:rPr>
              <a:pPr algn="r" eaLnBrk="1" hangingPunct="1"/>
              <a:t>17</a:t>
            </a:fld>
            <a:endParaRPr lang="en-US" sz="1200">
              <a:latin typeface="Times New Roman" pitchFamily="18" charset="0"/>
              <a:cs typeface="Times New Roman" pitchFamily="18"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Risk is the possibility that something could happen which would have an impact, positive or negative on your project, your team, and your organization.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18</a:t>
            </a:fld>
            <a:endParaRPr lang="en-US"/>
          </a:p>
        </p:txBody>
      </p:sp>
    </p:spTree>
    <p:extLst>
      <p:ext uri="{BB962C8B-B14F-4D97-AF65-F5344CB8AC3E}">
        <p14:creationId xmlns:p14="http://schemas.microsoft.com/office/powerpoint/2010/main" val="1506528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Give status at the right level.  Senior executives are more interested on achieving business goals – revenue, time to market, etc</a:t>
            </a:r>
          </a:p>
        </p:txBody>
      </p:sp>
      <p:sp>
        <p:nvSpPr>
          <p:cNvPr id="4" name="Slide Number Placeholder 3"/>
          <p:cNvSpPr>
            <a:spLocks noGrp="1"/>
          </p:cNvSpPr>
          <p:nvPr>
            <p:ph type="sldNum" sz="quarter" idx="5"/>
          </p:nvPr>
        </p:nvSpPr>
        <p:spPr/>
        <p:txBody>
          <a:bodyPr/>
          <a:lstStyle/>
          <a:p>
            <a:pPr>
              <a:defRPr/>
            </a:pPr>
            <a:fld id="{75634A53-A4BB-401D-ACD7-F573BD95257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CF4807-0A3E-4B24-8815-DDC8CF25C136}" type="slidenum">
              <a:rPr lang="en-US" smtClean="0"/>
              <a:pPr>
                <a:defRPr/>
              </a:pPr>
              <a:t>2</a:t>
            </a:fld>
            <a:endParaRPr lang="en-US"/>
          </a:p>
        </p:txBody>
      </p:sp>
    </p:spTree>
    <p:extLst>
      <p:ext uri="{BB962C8B-B14F-4D97-AF65-F5344CB8AC3E}">
        <p14:creationId xmlns:p14="http://schemas.microsoft.com/office/powerpoint/2010/main" val="393505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Too often the development community drinks the Agile koolaid – how to make everyone else buy-in or sync up with development</a:t>
            </a:r>
          </a:p>
        </p:txBody>
      </p:sp>
      <p:sp>
        <p:nvSpPr>
          <p:cNvPr id="4" name="Slide Number Placeholder 3"/>
          <p:cNvSpPr>
            <a:spLocks noGrp="1"/>
          </p:cNvSpPr>
          <p:nvPr>
            <p:ph type="sldNum" sz="quarter" idx="5"/>
          </p:nvPr>
        </p:nvSpPr>
        <p:spPr/>
        <p:txBody>
          <a:bodyPr/>
          <a:lstStyle/>
          <a:p>
            <a:pPr>
              <a:defRPr/>
            </a:pPr>
            <a:fld id="{28A621D7-C272-4E8E-A883-A663AC955C8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Give examples how training and coaching gave organizations the willingness to try agile.</a:t>
            </a:r>
          </a:p>
        </p:txBody>
      </p:sp>
      <p:sp>
        <p:nvSpPr>
          <p:cNvPr id="4" name="Slide Number Placeholder 3"/>
          <p:cNvSpPr>
            <a:spLocks noGrp="1"/>
          </p:cNvSpPr>
          <p:nvPr>
            <p:ph type="sldNum" sz="quarter" idx="5"/>
          </p:nvPr>
        </p:nvSpPr>
        <p:spPr/>
        <p:txBody>
          <a:bodyPr/>
          <a:lstStyle/>
          <a:p>
            <a:pPr>
              <a:defRPr/>
            </a:pPr>
            <a:fld id="{C7FCDC7E-F409-4E9B-A026-C61216F1AAD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What are their fears?</a:t>
            </a:r>
          </a:p>
          <a:p>
            <a:r>
              <a:rPr lang="en-US" smtClean="0"/>
              <a:t>Losing control and not making all decisions.  Always was Big man on campus!  Asking for status………</a:t>
            </a:r>
          </a:p>
          <a:p>
            <a:endParaRPr lang="en-US" smtClean="0"/>
          </a:p>
        </p:txBody>
      </p:sp>
      <p:sp>
        <p:nvSpPr>
          <p:cNvPr id="4" name="Slide Number Placeholder 3"/>
          <p:cNvSpPr>
            <a:spLocks noGrp="1"/>
          </p:cNvSpPr>
          <p:nvPr>
            <p:ph type="sldNum" sz="quarter" idx="5"/>
          </p:nvPr>
        </p:nvSpPr>
        <p:spPr/>
        <p:txBody>
          <a:bodyPr/>
          <a:lstStyle/>
          <a:p>
            <a:pPr>
              <a:defRPr/>
            </a:pPr>
            <a:fld id="{C51EBEFD-11C6-4BAD-89A3-EC4726D00DF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2900363" y="528638"/>
            <a:ext cx="3509962" cy="2633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1" hangingPunct="1"/>
            <a:fld id="{5C701CBF-05B0-4752-B2BA-92F48B02A746}" type="slidenum">
              <a:rPr lang="en-US" sz="1200">
                <a:latin typeface="Times New Roman" pitchFamily="18" charset="0"/>
                <a:ea typeface="ＭＳ Ｐゴシック" pitchFamily="34" charset="-128"/>
                <a:cs typeface="Times New Roman" pitchFamily="18" charset="0"/>
              </a:rPr>
              <a:pPr algn="r" eaLnBrk="1" hangingPunct="1"/>
              <a:t>24</a:t>
            </a:fld>
            <a:endParaRPr lang="en-US" sz="1200">
              <a:latin typeface="Times New Roman" pitchFamily="18" charset="0"/>
              <a:ea typeface="ＭＳ Ｐゴシック" pitchFamily="34" charset="-128"/>
              <a:cs typeface="Times New Roman" pitchFamily="18"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Times New Roman" pitchFamily="18" charset="0"/>
                <a:cs typeface="Times New Roman" pitchFamily="18" charset="0"/>
              </a:rPr>
              <a:t>Ok, here</a:t>
            </a:r>
            <a:r>
              <a:rPr lang="ja-JP" altLang="en-US" smtClean="0">
                <a:latin typeface="Times New Roman" pitchFamily="18" charset="0"/>
                <a:cs typeface="Times New Roman" pitchFamily="18" charset="0"/>
              </a:rPr>
              <a:t>’</a:t>
            </a:r>
            <a:r>
              <a:rPr lang="en-US" smtClean="0">
                <a:latin typeface="Times New Roman" pitchFamily="18" charset="0"/>
                <a:cs typeface="Times New Roman" pitchFamily="18" charset="0"/>
              </a:rPr>
              <a:t>s the data, the features we want you to build and oh, by the way, here</a:t>
            </a:r>
            <a:r>
              <a:rPr lang="ja-JP" altLang="en-US" smtClean="0">
                <a:latin typeface="Times New Roman" pitchFamily="18" charset="0"/>
              </a:rPr>
              <a:t>’</a:t>
            </a:r>
            <a:r>
              <a:rPr lang="en-US" smtClean="0">
                <a:latin typeface="Times New Roman" pitchFamily="18" charset="0"/>
                <a:cs typeface="Times New Roman" pitchFamily="18" charset="0"/>
              </a:rPr>
              <a:t>s how we want you do to it?!?</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How often as a leader do you ask your teams to size something and when they say it will take them 4 weeks, you say – </a:t>
            </a:r>
            <a:r>
              <a:rPr lang="ja-JP" altLang="en-US" smtClean="0">
                <a:latin typeface="Times New Roman" pitchFamily="18" charset="0"/>
              </a:rPr>
              <a:t>“</a:t>
            </a:r>
            <a:r>
              <a:rPr lang="en-US" smtClean="0">
                <a:latin typeface="Times New Roman" pitchFamily="18" charset="0"/>
                <a:cs typeface="Times New Roman" pitchFamily="18" charset="0"/>
              </a:rPr>
              <a:t>can you do it in 3 weeks?</a:t>
            </a:r>
            <a:r>
              <a:rPr lang="ja-JP" altLang="en-US" smtClean="0">
                <a:latin typeface="Times New Roman" pitchFamily="18" charset="0"/>
              </a:rPr>
              <a:t>”</a:t>
            </a:r>
            <a:r>
              <a:rPr lang="en-US" smtClean="0">
                <a:latin typeface="Times New Roman" pitchFamily="18" charset="0"/>
                <a:cs typeface="Times New Roman" pitchFamily="18" charset="0"/>
              </a:rPr>
              <a:t>  And what</a:t>
            </a:r>
            <a:r>
              <a:rPr lang="ja-JP" altLang="en-US" smtClean="0">
                <a:latin typeface="Times New Roman" pitchFamily="18" charset="0"/>
              </a:rPr>
              <a:t>’</a:t>
            </a:r>
            <a:r>
              <a:rPr lang="en-US" smtClean="0">
                <a:latin typeface="Times New Roman" pitchFamily="18" charset="0"/>
                <a:cs typeface="Times New Roman" pitchFamily="18" charset="0"/>
              </a:rPr>
              <a:t>s the normal response and outcome???????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1" hangingPunct="1"/>
            <a:fld id="{701077EC-4642-4DFF-81E5-68A90462B165}" type="slidenum">
              <a:rPr lang="en-US" sz="1200">
                <a:latin typeface="Times New Roman" pitchFamily="18" charset="0"/>
                <a:ea typeface="ＭＳ Ｐゴシック" pitchFamily="34" charset="-128"/>
                <a:cs typeface="Times New Roman" pitchFamily="18" charset="0"/>
              </a:rPr>
              <a:pPr algn="r" eaLnBrk="1" hangingPunct="1"/>
              <a:t>25</a:t>
            </a:fld>
            <a:endParaRPr lang="en-US" sz="1200">
              <a:latin typeface="Times New Roman" pitchFamily="18" charset="0"/>
              <a:ea typeface="ＭＳ Ｐゴシック" pitchFamily="34" charset="-128"/>
              <a:cs typeface="Times New Roman" pitchFamily="18"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26</a:t>
            </a:fld>
            <a:endParaRPr lang="en-US"/>
          </a:p>
        </p:txBody>
      </p:sp>
    </p:spTree>
    <p:extLst>
      <p:ext uri="{BB962C8B-B14F-4D97-AF65-F5344CB8AC3E}">
        <p14:creationId xmlns:p14="http://schemas.microsoft.com/office/powerpoint/2010/main" val="3530787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27</a:t>
            </a:fld>
            <a:endParaRPr lang="en-US"/>
          </a:p>
        </p:txBody>
      </p:sp>
    </p:spTree>
    <p:extLst>
      <p:ext uri="{BB962C8B-B14F-4D97-AF65-F5344CB8AC3E}">
        <p14:creationId xmlns:p14="http://schemas.microsoft.com/office/powerpoint/2010/main" val="2136605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 real good project manager can transition to PO or Scrum Master role</a:t>
            </a:r>
          </a:p>
        </p:txBody>
      </p:sp>
      <p:sp>
        <p:nvSpPr>
          <p:cNvPr id="4" name="Slide Number Placeholder 3"/>
          <p:cNvSpPr>
            <a:spLocks noGrp="1"/>
          </p:cNvSpPr>
          <p:nvPr>
            <p:ph type="sldNum" sz="quarter" idx="5"/>
          </p:nvPr>
        </p:nvSpPr>
        <p:spPr/>
        <p:txBody>
          <a:bodyPr/>
          <a:lstStyle/>
          <a:p>
            <a:pPr>
              <a:defRPr/>
            </a:pPr>
            <a:fld id="{639E338E-BB36-42F1-B967-5CE5C27126A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6F0D3C11-EAEE-4E7C-ABE5-C6B9A2C645A0}" type="slidenum">
              <a:rPr lang="en-US" smtClean="0">
                <a:latin typeface="Times New Roman" pitchFamily="18" charset="0"/>
                <a:ea typeface="ＭＳ Ｐゴシック" pitchFamily="34" charset="-128"/>
                <a:cs typeface="Times New Roman" pitchFamily="18" charset="0"/>
              </a:rPr>
              <a:pPr eaLnBrk="1" fontAlgn="base" hangingPunct="1">
                <a:spcBef>
                  <a:spcPct val="0"/>
                </a:spcBef>
                <a:spcAft>
                  <a:spcPct val="0"/>
                </a:spcAft>
              </a:pPr>
              <a:t>29</a:t>
            </a:fld>
            <a:endParaRPr lang="en-US" smtClean="0">
              <a:latin typeface="Times New Roman" pitchFamily="18" charset="0"/>
              <a:ea typeface="ＭＳ Ｐゴシック" pitchFamily="34" charset="-128"/>
              <a:cs typeface="Times New Roman" pitchFamily="18" charset="0"/>
            </a:endParaRPr>
          </a:p>
        </p:txBody>
      </p:sp>
      <p:sp>
        <p:nvSpPr>
          <p:cNvPr id="74755" name="Rectangle 2"/>
          <p:cNvSpPr>
            <a:spLocks noGrp="1" noRot="1" noChangeAspect="1" noChangeArrowheads="1" noTextEdit="1"/>
          </p:cNvSpPr>
          <p:nvPr>
            <p:ph type="sldImg"/>
          </p:nvPr>
        </p:nvSpPr>
        <p:spPr bwMode="auto">
          <a:xfrm>
            <a:off x="2901950" y="527050"/>
            <a:ext cx="3509963" cy="26336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Times New Roman" pitchFamily="18" charset="0"/>
                <a:cs typeface="Times New Roman" pitchFamily="18" charset="0"/>
              </a:rPr>
              <a:t>Help define and prioritize the backlog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8255" indent="-291636">
              <a:defRPr>
                <a:solidFill>
                  <a:schemeClr val="tx1"/>
                </a:solidFill>
                <a:latin typeface="Calibri" pitchFamily="34" charset="0"/>
              </a:defRPr>
            </a:lvl2pPr>
            <a:lvl3pPr marL="1166546" indent="-233309">
              <a:defRPr>
                <a:solidFill>
                  <a:schemeClr val="tx1"/>
                </a:solidFill>
                <a:latin typeface="Calibri" pitchFamily="34" charset="0"/>
              </a:defRPr>
            </a:lvl3pPr>
            <a:lvl4pPr marL="1633164" indent="-233309">
              <a:defRPr>
                <a:solidFill>
                  <a:schemeClr val="tx1"/>
                </a:solidFill>
                <a:latin typeface="Calibri" pitchFamily="34" charset="0"/>
              </a:defRPr>
            </a:lvl4pPr>
            <a:lvl5pPr marL="2099782" indent="-233309">
              <a:defRPr>
                <a:solidFill>
                  <a:schemeClr val="tx1"/>
                </a:solidFill>
                <a:latin typeface="Calibri" pitchFamily="34" charset="0"/>
              </a:defRPr>
            </a:lvl5pPr>
            <a:lvl6pPr marL="2566401" indent="-233309" fontAlgn="base">
              <a:spcBef>
                <a:spcPct val="0"/>
              </a:spcBef>
              <a:spcAft>
                <a:spcPct val="0"/>
              </a:spcAft>
              <a:defRPr>
                <a:solidFill>
                  <a:schemeClr val="tx1"/>
                </a:solidFill>
                <a:latin typeface="Calibri" pitchFamily="34" charset="0"/>
              </a:defRPr>
            </a:lvl6pPr>
            <a:lvl7pPr marL="3033019" indent="-233309" fontAlgn="base">
              <a:spcBef>
                <a:spcPct val="0"/>
              </a:spcBef>
              <a:spcAft>
                <a:spcPct val="0"/>
              </a:spcAft>
              <a:defRPr>
                <a:solidFill>
                  <a:schemeClr val="tx1"/>
                </a:solidFill>
                <a:latin typeface="Calibri" pitchFamily="34" charset="0"/>
              </a:defRPr>
            </a:lvl7pPr>
            <a:lvl8pPr marL="3499637" indent="-233309" fontAlgn="base">
              <a:spcBef>
                <a:spcPct val="0"/>
              </a:spcBef>
              <a:spcAft>
                <a:spcPct val="0"/>
              </a:spcAft>
              <a:defRPr>
                <a:solidFill>
                  <a:schemeClr val="tx1"/>
                </a:solidFill>
                <a:latin typeface="Calibri" pitchFamily="34" charset="0"/>
              </a:defRPr>
            </a:lvl8pPr>
            <a:lvl9pPr marL="3966256" indent="-233309"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65815B5-C592-44C2-814D-E413E50E8383}"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30</a:t>
            </a:fld>
            <a:endParaRPr lang="en-US"/>
          </a:p>
        </p:txBody>
      </p:sp>
    </p:spTree>
    <p:extLst>
      <p:ext uri="{BB962C8B-B14F-4D97-AF65-F5344CB8AC3E}">
        <p14:creationId xmlns:p14="http://schemas.microsoft.com/office/powerpoint/2010/main" val="3181890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31</a:t>
            </a:fld>
            <a:endParaRPr lang="en-US"/>
          </a:p>
        </p:txBody>
      </p:sp>
    </p:spTree>
    <p:extLst>
      <p:ext uri="{BB962C8B-B14F-4D97-AF65-F5344CB8AC3E}">
        <p14:creationId xmlns:p14="http://schemas.microsoft.com/office/powerpoint/2010/main" val="3558126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32</a:t>
            </a:fld>
            <a:endParaRPr lang="en-US"/>
          </a:p>
        </p:txBody>
      </p:sp>
    </p:spTree>
    <p:extLst>
      <p:ext uri="{BB962C8B-B14F-4D97-AF65-F5344CB8AC3E}">
        <p14:creationId xmlns:p14="http://schemas.microsoft.com/office/powerpoint/2010/main" val="1350218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67F331A-630C-4235-9BBC-791853D03EB9}" type="slidenum">
              <a:rPr lang="en-US" sz="1200">
                <a:latin typeface="Times New Roman" pitchFamily="18" charset="0"/>
                <a:cs typeface="Times New Roman" pitchFamily="18" charset="0"/>
              </a:rPr>
              <a:pPr algn="r" eaLnBrk="1" hangingPunct="1"/>
              <a:t>33</a:t>
            </a:fld>
            <a:endParaRPr lang="en-US" sz="1200">
              <a:latin typeface="Times New Roman" pitchFamily="18" charset="0"/>
              <a:cs typeface="Times New Roman" pitchFamily="18"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Risk is the possibility that something could happen which would have an impact, positive or negative on your project, your team, and your organization.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34</a:t>
            </a:fld>
            <a:endParaRPr lang="en-US"/>
          </a:p>
        </p:txBody>
      </p:sp>
    </p:spTree>
    <p:extLst>
      <p:ext uri="{BB962C8B-B14F-4D97-AF65-F5344CB8AC3E}">
        <p14:creationId xmlns:p14="http://schemas.microsoft.com/office/powerpoint/2010/main" val="1289221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Supress information – and dive in later to save the team</a:t>
            </a:r>
          </a:p>
        </p:txBody>
      </p:sp>
      <p:sp>
        <p:nvSpPr>
          <p:cNvPr id="4" name="Slide Number Placeholder 3"/>
          <p:cNvSpPr>
            <a:spLocks noGrp="1"/>
          </p:cNvSpPr>
          <p:nvPr>
            <p:ph type="sldNum" sz="quarter" idx="5"/>
          </p:nvPr>
        </p:nvSpPr>
        <p:spPr/>
        <p:txBody>
          <a:bodyPr/>
          <a:lstStyle/>
          <a:p>
            <a:pPr>
              <a:defRPr/>
            </a:pPr>
            <a:fld id="{4D65A0C7-1088-419E-A25A-D99FB53D1F37}"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36</a:t>
            </a:fld>
            <a:endParaRPr lang="en-US"/>
          </a:p>
        </p:txBody>
      </p:sp>
    </p:spTree>
    <p:extLst>
      <p:ext uri="{BB962C8B-B14F-4D97-AF65-F5344CB8AC3E}">
        <p14:creationId xmlns:p14="http://schemas.microsoft.com/office/powerpoint/2010/main" val="275179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621" rIns="93240" bIns="46621"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1" hangingPunct="1"/>
            <a:fld id="{D006A65A-C3D9-44EE-87D5-F4F0E2898C8A}" type="slidenum">
              <a:rPr lang="en-US" sz="1200">
                <a:latin typeface="Times New Roman" pitchFamily="18" charset="0"/>
                <a:ea typeface="ＭＳ Ｐゴシック" pitchFamily="34" charset="-128"/>
                <a:cs typeface="Times New Roman" pitchFamily="18" charset="0"/>
              </a:rPr>
              <a:pPr algn="r" eaLnBrk="1" hangingPunct="1"/>
              <a:t>37</a:t>
            </a:fld>
            <a:endParaRPr lang="en-US" sz="1200">
              <a:latin typeface="Times New Roman" pitchFamily="18" charset="0"/>
              <a:ea typeface="ＭＳ Ｐゴシック" pitchFamily="34" charset="-128"/>
              <a:cs typeface="Times New Roman" pitchFamily="18"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40" tIns="46621" rIns="93240" bIns="46621" numCol="1" anchor="t" anchorCtr="0" compatLnSpc="1">
            <a:prstTxWarp prst="textNoShape">
              <a:avLst/>
            </a:prstTxWarp>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5273003" y="6670726"/>
            <a:ext cx="4033943"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31" tIns="46616" rIns="93231" bIns="46616"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1" hangingPunct="1"/>
            <a:fld id="{575BCE92-97B2-4E0D-8012-7552E22F15BC}" type="slidenum">
              <a:rPr lang="en-US" sz="1200">
                <a:latin typeface="Times New Roman" pitchFamily="18" charset="0"/>
                <a:ea typeface="ＭＳ Ｐゴシック" pitchFamily="34" charset="-128"/>
                <a:cs typeface="Times New Roman" pitchFamily="18" charset="0"/>
              </a:rPr>
              <a:pPr algn="r" eaLnBrk="1" hangingPunct="1"/>
              <a:t>38</a:t>
            </a:fld>
            <a:endParaRPr lang="en-US" sz="1200">
              <a:latin typeface="Times New Roman" pitchFamily="18" charset="0"/>
              <a:ea typeface="ＭＳ Ｐゴシック" pitchFamily="34" charset="-128"/>
              <a:cs typeface="Times New Roman" pitchFamily="18"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31" tIns="46616" rIns="93231" bIns="46616" numCol="1" anchor="t" anchorCtr="0" compatLnSpc="1">
            <a:prstTxWarp prst="textNoShape">
              <a:avLst/>
            </a:prstTxWarp>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C7F8D3FC-A949-4051-B2A1-386135D17B05}" type="slidenum">
              <a:rPr lang="sv-SE"/>
              <a:pPr eaLnBrk="1" hangingPunct="1"/>
              <a:t>39</a:t>
            </a:fld>
            <a:endParaRPr lang="sv-SE"/>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CF4807-0A3E-4B24-8815-DDC8CF25C136}" type="slidenum">
              <a:rPr lang="en-US" smtClean="0"/>
              <a:pPr>
                <a:defRPr/>
              </a:pPr>
              <a:t>4</a:t>
            </a:fld>
            <a:endParaRPr lang="en-US"/>
          </a:p>
        </p:txBody>
      </p:sp>
    </p:spTree>
    <p:extLst>
      <p:ext uri="{BB962C8B-B14F-4D97-AF65-F5344CB8AC3E}">
        <p14:creationId xmlns:p14="http://schemas.microsoft.com/office/powerpoint/2010/main" val="2410395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F5E2D2-B78A-4224-9E7F-D9E25A94BE89}" type="slidenum">
              <a:rPr lang="sv-SE" smtClean="0"/>
              <a:pPr>
                <a:defRPr/>
              </a:pPr>
              <a:t>40</a:t>
            </a:fld>
            <a:endParaRPr lang="sv-SE"/>
          </a:p>
        </p:txBody>
      </p:sp>
    </p:spTree>
    <p:extLst>
      <p:ext uri="{BB962C8B-B14F-4D97-AF65-F5344CB8AC3E}">
        <p14:creationId xmlns:p14="http://schemas.microsoft.com/office/powerpoint/2010/main" val="564690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55C6AABC-6CAF-4878-A267-EAD77529E712}" type="slidenum">
              <a:rPr lang="sv-SE"/>
              <a:pPr eaLnBrk="1" hangingPunct="1"/>
              <a:t>41</a:t>
            </a:fld>
            <a:endParaRPr lang="sv-SE"/>
          </a:p>
        </p:txBody>
      </p:sp>
      <p:sp>
        <p:nvSpPr>
          <p:cNvPr id="45059" name="Rectangle 7"/>
          <p:cNvSpPr txBox="1">
            <a:spLocks noGrp="1" noChangeArrowheads="1"/>
          </p:cNvSpPr>
          <p:nvPr/>
        </p:nvSpPr>
        <p:spPr bwMode="auto">
          <a:xfrm>
            <a:off x="5275159" y="6672114"/>
            <a:ext cx="4033942" cy="3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151FB80-440C-464D-A740-71A98D517763}" type="slidenum">
              <a:rPr lang="sv-SE" sz="1200"/>
              <a:pPr algn="r" eaLnBrk="1" hangingPunct="1"/>
              <a:t>41</a:t>
            </a:fld>
            <a:endParaRPr lang="sv-SE" sz="1200"/>
          </a:p>
        </p:txBody>
      </p:sp>
      <p:sp>
        <p:nvSpPr>
          <p:cNvPr id="45060" name="Rectangle 1026"/>
          <p:cNvSpPr>
            <a:spLocks noGrp="1" noRot="1" noChangeAspect="1" noChangeArrowheads="1" noTextEdit="1"/>
          </p:cNvSpPr>
          <p:nvPr>
            <p:ph type="sldImg"/>
          </p:nvPr>
        </p:nvSpPr>
        <p:spPr>
          <a:xfrm>
            <a:off x="2901950" y="527050"/>
            <a:ext cx="3509963" cy="2633663"/>
          </a:xfrm>
          <a:ln/>
        </p:spPr>
      </p:sp>
      <p:sp>
        <p:nvSpPr>
          <p:cNvPr id="45061" name="Rectangle 1027"/>
          <p:cNvSpPr>
            <a:spLocks noGrp="1" noChangeArrowheads="1"/>
          </p:cNvSpPr>
          <p:nvPr>
            <p:ph type="body" idx="1"/>
          </p:nvPr>
        </p:nvSpPr>
        <p:spPr>
          <a:xfrm>
            <a:off x="1241215" y="3336058"/>
            <a:ext cx="6826673" cy="31600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8777806B-3BFE-441A-B0C5-1A83764B7905}" type="slidenum">
              <a:rPr lang="sv-SE"/>
              <a:pPr eaLnBrk="1" hangingPunct="1"/>
              <a:t>42</a:t>
            </a:fld>
            <a:endParaRPr lang="sv-S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31304537-6221-49FF-B68E-344DD161F6D4}" type="slidenum">
              <a:rPr lang="sv-SE"/>
              <a:pPr eaLnBrk="1" hangingPunct="1"/>
              <a:t>43</a:t>
            </a:fld>
            <a:endParaRPr lang="sv-SE"/>
          </a:p>
        </p:txBody>
      </p:sp>
      <p:sp>
        <p:nvSpPr>
          <p:cNvPr id="48131" name="Rectangle 2"/>
          <p:cNvSpPr>
            <a:spLocks noGrp="1" noRot="1" noChangeAspect="1" noChangeArrowheads="1" noTextEdit="1"/>
          </p:cNvSpPr>
          <p:nvPr>
            <p:ph type="sldImg"/>
          </p:nvPr>
        </p:nvSpPr>
        <p:spPr>
          <a:xfrm>
            <a:off x="2905125" y="527050"/>
            <a:ext cx="3513138" cy="2635250"/>
          </a:xfrm>
          <a:ln/>
        </p:spPr>
      </p:sp>
      <p:sp>
        <p:nvSpPr>
          <p:cNvPr id="48132" name="Rectangle 3"/>
          <p:cNvSpPr>
            <a:spLocks noGrp="1" noChangeArrowheads="1"/>
          </p:cNvSpPr>
          <p:nvPr>
            <p:ph type="body" idx="1"/>
          </p:nvPr>
        </p:nvSpPr>
        <p:spPr>
          <a:xfrm>
            <a:off x="1241215" y="3338301"/>
            <a:ext cx="6826673" cy="31577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AA69FCDA-BF44-4602-A517-7F3DAF82F657}" type="slidenum">
              <a:rPr lang="sv-SE"/>
              <a:pPr eaLnBrk="1" hangingPunct="1"/>
              <a:t>44</a:t>
            </a:fld>
            <a:endParaRPr lang="sv-S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4889F314-4D8D-4514-A2FA-76F67AA9537A}" type="slidenum">
              <a:rPr lang="sv-SE"/>
              <a:pPr eaLnBrk="1" hangingPunct="1"/>
              <a:t>45</a:t>
            </a:fld>
            <a:endParaRPr lang="sv-S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0B323F34-B2A4-441A-B8EB-31618953A1E9}" type="slidenum">
              <a:rPr lang="sv-SE"/>
              <a:pPr eaLnBrk="1" hangingPunct="1"/>
              <a:t>46</a:t>
            </a:fld>
            <a:endParaRPr lang="sv-S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DF66AD7A-C5ED-4713-9017-29893648FAC1}" type="slidenum">
              <a:rPr lang="sv-SE"/>
              <a:pPr eaLnBrk="1" hangingPunct="1"/>
              <a:t>47</a:t>
            </a:fld>
            <a:endParaRPr lang="sv-SE"/>
          </a:p>
        </p:txBody>
      </p:sp>
      <p:sp>
        <p:nvSpPr>
          <p:cNvPr id="54275" name="Rectangle 2"/>
          <p:cNvSpPr>
            <a:spLocks noGrp="1" noRot="1" noChangeAspect="1" noChangeArrowheads="1" noTextEdit="1"/>
          </p:cNvSpPr>
          <p:nvPr>
            <p:ph type="sldImg"/>
          </p:nvPr>
        </p:nvSpPr>
        <p:spPr>
          <a:xfrm>
            <a:off x="2906713" y="527050"/>
            <a:ext cx="3509962" cy="2633663"/>
          </a:xfrm>
          <a:ln/>
        </p:spPr>
      </p:sp>
      <p:sp>
        <p:nvSpPr>
          <p:cNvPr id="54276" name="Rectangle 3"/>
          <p:cNvSpPr>
            <a:spLocks noGrp="1" noChangeArrowheads="1"/>
          </p:cNvSpPr>
          <p:nvPr>
            <p:ph type="body" idx="1"/>
          </p:nvPr>
        </p:nvSpPr>
        <p:spPr>
          <a:xfrm>
            <a:off x="1241215" y="3337178"/>
            <a:ext cx="6826673" cy="31588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28D396DE-9A8C-4FF3-B038-D7198C92D10E}" type="slidenum">
              <a:rPr lang="sv-SE"/>
              <a:pPr eaLnBrk="1" hangingPunct="1"/>
              <a:t>48</a:t>
            </a:fld>
            <a:endParaRPr lang="sv-S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Initially short sprints in order to practice the methodology.</a:t>
            </a:r>
          </a:p>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B0B1ECC4-E519-4BE3-B354-E4B57B9C0E78}" type="slidenum">
              <a:rPr lang="sv-SE"/>
              <a:pPr eaLnBrk="1" hangingPunct="1"/>
              <a:t>49</a:t>
            </a:fld>
            <a:endParaRPr lang="sv-SE"/>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5</a:t>
            </a:fld>
            <a:endParaRPr lang="en-US"/>
          </a:p>
        </p:txBody>
      </p:sp>
    </p:spTree>
    <p:extLst>
      <p:ext uri="{BB962C8B-B14F-4D97-AF65-F5344CB8AC3E}">
        <p14:creationId xmlns:p14="http://schemas.microsoft.com/office/powerpoint/2010/main" val="3606593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hangingPunct="1"/>
            <a:fld id="{AF2C62C1-713E-43FD-ADCF-4342A2241C04}" type="slidenum">
              <a:rPr lang="sv-SE"/>
              <a:pPr eaLnBrk="1" hangingPunct="1"/>
              <a:t>50</a:t>
            </a:fld>
            <a:endParaRPr lang="sv-S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latin typeface="Arial" pitchFamily="34" charset="0"/>
              </a:rPr>
              <a:t>Upper (project) management ignorant regarding the methodology</a:t>
            </a:r>
          </a:p>
          <a:p>
            <a:pPr eaLnBrk="1" hangingPunct="1">
              <a:buFontTx/>
              <a:buChar char="-"/>
            </a:pPr>
            <a:r>
              <a:rPr lang="en-US" dirty="0" smtClean="0">
                <a:latin typeface="Arial" pitchFamily="34" charset="0"/>
              </a:rPr>
              <a:t>Everything get obvious – Thank Scrum, don’t blame Scrum</a:t>
            </a:r>
          </a:p>
          <a:p>
            <a:pPr eaLnBrk="1" hangingPunct="1">
              <a:buFontTx/>
              <a:buChar char="-"/>
            </a:pPr>
            <a:r>
              <a:rPr lang="en-US" dirty="0" smtClean="0">
                <a:latin typeface="Arial" pitchFamily="34" charset="0"/>
              </a:rPr>
              <a:t>Traditional planning and progress reports</a:t>
            </a:r>
          </a:p>
          <a:p>
            <a:pPr eaLnBrk="1" hangingPunct="1"/>
            <a:r>
              <a:rPr lang="en-US" dirty="0" smtClean="0">
                <a:latin typeface="Arial" pitchFamily="34" charset="0"/>
              </a:rPr>
              <a:t>Fixed delivery dates, increasing scope</a:t>
            </a:r>
          </a:p>
          <a:p>
            <a:pPr eaLnBrk="1" hangingPunct="1"/>
            <a:r>
              <a:rPr lang="en-US" dirty="0" smtClean="0">
                <a:latin typeface="Arial" pitchFamily="34" charset="0"/>
              </a:rPr>
              <a:t>- You’re agile, squeeze it in!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6672A31C-51AB-4928-BCB2-3C4AE2AAFACB}"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D00E9F-5FDC-4E0D-A2D2-9E977B034910}"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53</a:t>
            </a:fld>
            <a:endParaRPr lang="en-US" dirty="0"/>
          </a:p>
        </p:txBody>
      </p:sp>
    </p:spTree>
    <p:extLst>
      <p:ext uri="{BB962C8B-B14F-4D97-AF65-F5344CB8AC3E}">
        <p14:creationId xmlns:p14="http://schemas.microsoft.com/office/powerpoint/2010/main" val="1624614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54</a:t>
            </a:fld>
            <a:endParaRPr lang="en-US" dirty="0"/>
          </a:p>
        </p:txBody>
      </p:sp>
    </p:spTree>
    <p:extLst>
      <p:ext uri="{BB962C8B-B14F-4D97-AF65-F5344CB8AC3E}">
        <p14:creationId xmlns:p14="http://schemas.microsoft.com/office/powerpoint/2010/main" val="1297203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55</a:t>
            </a:fld>
            <a:endParaRPr lang="en-US" dirty="0"/>
          </a:p>
        </p:txBody>
      </p:sp>
    </p:spTree>
    <p:extLst>
      <p:ext uri="{BB962C8B-B14F-4D97-AF65-F5344CB8AC3E}">
        <p14:creationId xmlns:p14="http://schemas.microsoft.com/office/powerpoint/2010/main" val="1429440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56</a:t>
            </a:fld>
            <a:endParaRPr lang="en-US" dirty="0"/>
          </a:p>
        </p:txBody>
      </p:sp>
    </p:spTree>
    <p:extLst>
      <p:ext uri="{BB962C8B-B14F-4D97-AF65-F5344CB8AC3E}">
        <p14:creationId xmlns:p14="http://schemas.microsoft.com/office/powerpoint/2010/main" val="22217795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57</a:t>
            </a:fld>
            <a:endParaRPr lang="en-US" dirty="0"/>
          </a:p>
        </p:txBody>
      </p:sp>
    </p:spTree>
    <p:extLst>
      <p:ext uri="{BB962C8B-B14F-4D97-AF65-F5344CB8AC3E}">
        <p14:creationId xmlns:p14="http://schemas.microsoft.com/office/powerpoint/2010/main" val="1524241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58</a:t>
            </a:fld>
            <a:endParaRPr lang="en-US" dirty="0"/>
          </a:p>
        </p:txBody>
      </p:sp>
    </p:spTree>
    <p:extLst>
      <p:ext uri="{BB962C8B-B14F-4D97-AF65-F5344CB8AC3E}">
        <p14:creationId xmlns:p14="http://schemas.microsoft.com/office/powerpoint/2010/main" val="15242410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59</a:t>
            </a:fld>
            <a:endParaRPr lang="en-US" dirty="0"/>
          </a:p>
        </p:txBody>
      </p:sp>
    </p:spTree>
    <p:extLst>
      <p:ext uri="{BB962C8B-B14F-4D97-AF65-F5344CB8AC3E}">
        <p14:creationId xmlns:p14="http://schemas.microsoft.com/office/powerpoint/2010/main" val="358881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Times New Roman" pitchFamily="18" charset="0"/>
                <a:cs typeface="Times New Roman" pitchFamily="18" charset="0"/>
              </a:rPr>
              <a:t>Regardless of what company you work for, agile works.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60</a:t>
            </a:fld>
            <a:endParaRPr lang="en-US" dirty="0"/>
          </a:p>
        </p:txBody>
      </p:sp>
    </p:spTree>
    <p:extLst>
      <p:ext uri="{BB962C8B-B14F-4D97-AF65-F5344CB8AC3E}">
        <p14:creationId xmlns:p14="http://schemas.microsoft.com/office/powerpoint/2010/main" val="576004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61</a:t>
            </a:fld>
            <a:endParaRPr lang="en-US" dirty="0"/>
          </a:p>
        </p:txBody>
      </p:sp>
    </p:spTree>
    <p:extLst>
      <p:ext uri="{BB962C8B-B14F-4D97-AF65-F5344CB8AC3E}">
        <p14:creationId xmlns:p14="http://schemas.microsoft.com/office/powerpoint/2010/main" val="3590052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527050"/>
            <a:ext cx="3508375" cy="2632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A5911-2967-4400-98D4-13EA49B1CAC1}" type="slidenum">
              <a:rPr lang="en-US" smtClean="0"/>
              <a:pPr/>
              <a:t>62</a:t>
            </a:fld>
            <a:endParaRPr lang="en-US"/>
          </a:p>
        </p:txBody>
      </p:sp>
    </p:spTree>
    <p:extLst>
      <p:ext uri="{BB962C8B-B14F-4D97-AF65-F5344CB8AC3E}">
        <p14:creationId xmlns:p14="http://schemas.microsoft.com/office/powerpoint/2010/main" val="3746200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63</a:t>
            </a:fld>
            <a:endParaRPr lang="en-US" dirty="0"/>
          </a:p>
        </p:txBody>
      </p:sp>
    </p:spTree>
    <p:extLst>
      <p:ext uri="{BB962C8B-B14F-4D97-AF65-F5344CB8AC3E}">
        <p14:creationId xmlns:p14="http://schemas.microsoft.com/office/powerpoint/2010/main" val="527616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2A31C-51AB-4928-BCB2-3C4AE2AAFACB}" type="slidenum">
              <a:rPr lang="en-US" smtClean="0"/>
              <a:pPr/>
              <a:t>64</a:t>
            </a:fld>
            <a:endParaRPr lang="en-US" dirty="0"/>
          </a:p>
        </p:txBody>
      </p:sp>
    </p:spTree>
    <p:extLst>
      <p:ext uri="{BB962C8B-B14F-4D97-AF65-F5344CB8AC3E}">
        <p14:creationId xmlns:p14="http://schemas.microsoft.com/office/powerpoint/2010/main" val="184662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65</a:t>
            </a:fld>
            <a:endParaRPr lang="en-US"/>
          </a:p>
        </p:txBody>
      </p:sp>
    </p:spTree>
    <p:extLst>
      <p:ext uri="{BB962C8B-B14F-4D97-AF65-F5344CB8AC3E}">
        <p14:creationId xmlns:p14="http://schemas.microsoft.com/office/powerpoint/2010/main" val="2750602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66</a:t>
            </a:fld>
            <a:endParaRPr lang="en-US"/>
          </a:p>
        </p:txBody>
      </p:sp>
    </p:spTree>
    <p:extLst>
      <p:ext uri="{BB962C8B-B14F-4D97-AF65-F5344CB8AC3E}">
        <p14:creationId xmlns:p14="http://schemas.microsoft.com/office/powerpoint/2010/main" val="1797487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67</a:t>
            </a:fld>
            <a:endParaRPr lang="en-US"/>
          </a:p>
        </p:txBody>
      </p:sp>
    </p:spTree>
    <p:extLst>
      <p:ext uri="{BB962C8B-B14F-4D97-AF65-F5344CB8AC3E}">
        <p14:creationId xmlns:p14="http://schemas.microsoft.com/office/powerpoint/2010/main" val="1097085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68</a:t>
            </a:fld>
            <a:endParaRPr lang="en-US"/>
          </a:p>
        </p:txBody>
      </p:sp>
    </p:spTree>
    <p:extLst>
      <p:ext uri="{BB962C8B-B14F-4D97-AF65-F5344CB8AC3E}">
        <p14:creationId xmlns:p14="http://schemas.microsoft.com/office/powerpoint/2010/main" val="23610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69</a:t>
            </a:fld>
            <a:endParaRPr lang="en-US"/>
          </a:p>
        </p:txBody>
      </p:sp>
    </p:spTree>
    <p:extLst>
      <p:ext uri="{BB962C8B-B14F-4D97-AF65-F5344CB8AC3E}">
        <p14:creationId xmlns:p14="http://schemas.microsoft.com/office/powerpoint/2010/main" val="11298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a:t>
            </a:fld>
            <a:endParaRPr lang="en-US"/>
          </a:p>
        </p:txBody>
      </p:sp>
    </p:spTree>
    <p:extLst>
      <p:ext uri="{BB962C8B-B14F-4D97-AF65-F5344CB8AC3E}">
        <p14:creationId xmlns:p14="http://schemas.microsoft.com/office/powerpoint/2010/main" val="15176399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70</a:t>
            </a:fld>
            <a:endParaRPr lang="en-US"/>
          </a:p>
        </p:txBody>
      </p:sp>
    </p:spTree>
    <p:extLst>
      <p:ext uri="{BB962C8B-B14F-4D97-AF65-F5344CB8AC3E}">
        <p14:creationId xmlns:p14="http://schemas.microsoft.com/office/powerpoint/2010/main" val="15494118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71</a:t>
            </a:fld>
            <a:endParaRPr lang="en-US"/>
          </a:p>
        </p:txBody>
      </p:sp>
    </p:spTree>
    <p:extLst>
      <p:ext uri="{BB962C8B-B14F-4D97-AF65-F5344CB8AC3E}">
        <p14:creationId xmlns:p14="http://schemas.microsoft.com/office/powerpoint/2010/main" val="4283393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72</a:t>
            </a:fld>
            <a:endParaRPr lang="en-US"/>
          </a:p>
        </p:txBody>
      </p:sp>
    </p:spTree>
    <p:extLst>
      <p:ext uri="{BB962C8B-B14F-4D97-AF65-F5344CB8AC3E}">
        <p14:creationId xmlns:p14="http://schemas.microsoft.com/office/powerpoint/2010/main" val="14821595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73</a:t>
            </a:fld>
            <a:endParaRPr lang="en-US"/>
          </a:p>
        </p:txBody>
      </p:sp>
    </p:spTree>
    <p:extLst>
      <p:ext uri="{BB962C8B-B14F-4D97-AF65-F5344CB8AC3E}">
        <p14:creationId xmlns:p14="http://schemas.microsoft.com/office/powerpoint/2010/main" val="25458170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74</a:t>
            </a:fld>
            <a:endParaRPr lang="en-US"/>
          </a:p>
        </p:txBody>
      </p:sp>
    </p:spTree>
    <p:extLst>
      <p:ext uri="{BB962C8B-B14F-4D97-AF65-F5344CB8AC3E}">
        <p14:creationId xmlns:p14="http://schemas.microsoft.com/office/powerpoint/2010/main" val="19702042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75</a:t>
            </a:fld>
            <a:endParaRPr lang="en-US"/>
          </a:p>
        </p:txBody>
      </p:sp>
    </p:spTree>
    <p:extLst>
      <p:ext uri="{BB962C8B-B14F-4D97-AF65-F5344CB8AC3E}">
        <p14:creationId xmlns:p14="http://schemas.microsoft.com/office/powerpoint/2010/main" val="42373423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76</a:t>
            </a:fld>
            <a:endParaRPr lang="en-US"/>
          </a:p>
        </p:txBody>
      </p:sp>
    </p:spTree>
    <p:extLst>
      <p:ext uri="{BB962C8B-B14F-4D97-AF65-F5344CB8AC3E}">
        <p14:creationId xmlns:p14="http://schemas.microsoft.com/office/powerpoint/2010/main" val="12372658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77</a:t>
            </a:fld>
            <a:endParaRPr lang="en-US"/>
          </a:p>
        </p:txBody>
      </p:sp>
    </p:spTree>
    <p:extLst>
      <p:ext uri="{BB962C8B-B14F-4D97-AF65-F5344CB8AC3E}">
        <p14:creationId xmlns:p14="http://schemas.microsoft.com/office/powerpoint/2010/main" val="3660352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78</a:t>
            </a:fld>
            <a:endParaRPr lang="en-US"/>
          </a:p>
        </p:txBody>
      </p:sp>
    </p:spTree>
    <p:extLst>
      <p:ext uri="{BB962C8B-B14F-4D97-AF65-F5344CB8AC3E}">
        <p14:creationId xmlns:p14="http://schemas.microsoft.com/office/powerpoint/2010/main" val="1657307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79</a:t>
            </a:fld>
            <a:endParaRPr lang="en-US"/>
          </a:p>
        </p:txBody>
      </p:sp>
    </p:spTree>
    <p:extLst>
      <p:ext uri="{BB962C8B-B14F-4D97-AF65-F5344CB8AC3E}">
        <p14:creationId xmlns:p14="http://schemas.microsoft.com/office/powerpoint/2010/main" val="337243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Times New Roman" pitchFamily="18" charset="0"/>
                <a:cs typeface="Times New Roman" pitchFamily="18" charset="0"/>
              </a:rPr>
              <a:t>Our transformation started with creating value-added services for our clients.  Creating smarter mailing devices and providing services over the web.</a:t>
            </a:r>
          </a:p>
          <a:p>
            <a:endParaRPr lang="en-US" smtClean="0">
              <a:latin typeface="Times New Roman" pitchFamily="18" charset="0"/>
              <a:cs typeface="Times New Roman" pitchFamily="18" charset="0"/>
            </a:endParaRPr>
          </a:p>
          <a:p>
            <a:r>
              <a:rPr lang="en-US" smtClean="0">
                <a:latin typeface="Times New Roman" pitchFamily="18" charset="0"/>
                <a:cs typeface="Times New Roman" pitchFamily="18" charset="0"/>
              </a:rPr>
              <a:t>AMEN – this makes sense! But how do we get started???????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80</a:t>
            </a:fld>
            <a:endParaRPr lang="en-US"/>
          </a:p>
        </p:txBody>
      </p:sp>
    </p:spTree>
    <p:extLst>
      <p:ext uri="{BB962C8B-B14F-4D97-AF65-F5344CB8AC3E}">
        <p14:creationId xmlns:p14="http://schemas.microsoft.com/office/powerpoint/2010/main" val="37940807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81</a:t>
            </a:fld>
            <a:endParaRPr lang="en-US"/>
          </a:p>
        </p:txBody>
      </p:sp>
    </p:spTree>
    <p:extLst>
      <p:ext uri="{BB962C8B-B14F-4D97-AF65-F5344CB8AC3E}">
        <p14:creationId xmlns:p14="http://schemas.microsoft.com/office/powerpoint/2010/main" val="19651742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82</a:t>
            </a:fld>
            <a:endParaRPr lang="en-US"/>
          </a:p>
        </p:txBody>
      </p:sp>
    </p:spTree>
    <p:extLst>
      <p:ext uri="{BB962C8B-B14F-4D97-AF65-F5344CB8AC3E}">
        <p14:creationId xmlns:p14="http://schemas.microsoft.com/office/powerpoint/2010/main" val="241960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83</a:t>
            </a:fld>
            <a:endParaRPr lang="en-US"/>
          </a:p>
        </p:txBody>
      </p:sp>
    </p:spTree>
    <p:extLst>
      <p:ext uri="{BB962C8B-B14F-4D97-AF65-F5344CB8AC3E}">
        <p14:creationId xmlns:p14="http://schemas.microsoft.com/office/powerpoint/2010/main" val="36413341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84</a:t>
            </a:fld>
            <a:endParaRPr lang="en-US"/>
          </a:p>
        </p:txBody>
      </p:sp>
    </p:spTree>
    <p:extLst>
      <p:ext uri="{BB962C8B-B14F-4D97-AF65-F5344CB8AC3E}">
        <p14:creationId xmlns:p14="http://schemas.microsoft.com/office/powerpoint/2010/main" val="24566609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85</a:t>
            </a:fld>
            <a:endParaRPr lang="en-US"/>
          </a:p>
        </p:txBody>
      </p:sp>
    </p:spTree>
    <p:extLst>
      <p:ext uri="{BB962C8B-B14F-4D97-AF65-F5344CB8AC3E}">
        <p14:creationId xmlns:p14="http://schemas.microsoft.com/office/powerpoint/2010/main" val="33974585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88AB0-8500-4CC2-8CC5-1B22B97D23CC}" type="slidenum">
              <a:rPr lang="fr-FR"/>
              <a:pPr/>
              <a:t>86</a:t>
            </a:fld>
            <a:endParaRPr lang="fr-FR"/>
          </a:p>
        </p:txBody>
      </p:sp>
      <p:sp>
        <p:nvSpPr>
          <p:cNvPr id="241666" name="Rectangle 2"/>
          <p:cNvSpPr>
            <a:spLocks noGrp="1" noRot="1" noChangeAspect="1" noChangeArrowheads="1" noTextEdit="1"/>
          </p:cNvSpPr>
          <p:nvPr>
            <p:ph type="sldImg"/>
          </p:nvPr>
        </p:nvSpPr>
        <p:spPr>
          <a:xfrm>
            <a:off x="2668588" y="277813"/>
            <a:ext cx="4078287" cy="3059112"/>
          </a:xfrm>
          <a:ln/>
        </p:spPr>
      </p:sp>
      <p:sp>
        <p:nvSpPr>
          <p:cNvPr id="241667" name="Rectangle 3"/>
          <p:cNvSpPr>
            <a:spLocks noGrp="1" noChangeArrowheads="1"/>
          </p:cNvSpPr>
          <p:nvPr>
            <p:ph type="body" idx="1"/>
          </p:nvPr>
        </p:nvSpPr>
        <p:spPr>
          <a:xfrm>
            <a:off x="814548" y="3841357"/>
            <a:ext cx="7822230" cy="2820754"/>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9A182-FE89-4379-A17A-7CAF7924F797}" type="slidenum">
              <a:rPr lang="fr-FR" smtClean="0"/>
              <a:pPr/>
              <a:t>87</a:t>
            </a:fld>
            <a:endParaRPr lang="fr-FR"/>
          </a:p>
        </p:txBody>
      </p:sp>
    </p:spTree>
    <p:extLst>
      <p:ext uri="{BB962C8B-B14F-4D97-AF65-F5344CB8AC3E}">
        <p14:creationId xmlns:p14="http://schemas.microsoft.com/office/powerpoint/2010/main" val="33561743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1FC77-7D56-4688-9672-323E18024905}" type="slidenum">
              <a:rPr lang="fr-FR"/>
              <a:pPr/>
              <a:t>88</a:t>
            </a:fld>
            <a:endParaRPr lang="fr-FR"/>
          </a:p>
        </p:txBody>
      </p:sp>
      <p:sp>
        <p:nvSpPr>
          <p:cNvPr id="239618" name="Rectangle 2"/>
          <p:cNvSpPr>
            <a:spLocks noGrp="1" noRot="1" noChangeAspect="1" noChangeArrowheads="1" noTextEdit="1"/>
          </p:cNvSpPr>
          <p:nvPr>
            <p:ph type="sldImg"/>
          </p:nvPr>
        </p:nvSpPr>
        <p:spPr>
          <a:xfrm>
            <a:off x="2668588" y="277813"/>
            <a:ext cx="4078287" cy="3059112"/>
          </a:xfrm>
          <a:ln/>
        </p:spPr>
      </p:sp>
      <p:sp>
        <p:nvSpPr>
          <p:cNvPr id="239619" name="Rectangle 3"/>
          <p:cNvSpPr>
            <a:spLocks noGrp="1" noChangeArrowheads="1"/>
          </p:cNvSpPr>
          <p:nvPr>
            <p:ph type="body" idx="1"/>
          </p:nvPr>
        </p:nvSpPr>
        <p:spPr>
          <a:xfrm>
            <a:off x="814548" y="3841357"/>
            <a:ext cx="7822230" cy="2820754"/>
          </a:xfrm>
        </p:spPr>
        <p:txBody>
          <a:bodyPr/>
          <a:lstStyle/>
          <a:p>
            <a:r>
              <a:rPr lang="en-US" dirty="0"/>
              <a:t>The three separate but interconnected pillars defining roadmap strategy </a:t>
            </a:r>
          </a:p>
          <a:p>
            <a:pPr lvl="1"/>
            <a:r>
              <a:rPr lang="en-US" dirty="0"/>
              <a:t>1) Business Process, 2) IT Domains, 3) Support Model</a:t>
            </a:r>
          </a:p>
          <a:p>
            <a:pPr lvl="1"/>
            <a:r>
              <a:rPr lang="en-US" dirty="0"/>
              <a:t>Design of each drives the next, in sequence</a:t>
            </a:r>
          </a:p>
          <a:p>
            <a:endParaRPr lang="en-US" dirty="0"/>
          </a:p>
          <a:p>
            <a:r>
              <a:rPr lang="en-US" dirty="0"/>
              <a:t>Common transformation theme across all three pillars</a:t>
            </a:r>
          </a:p>
          <a:p>
            <a:pPr lvl="1"/>
            <a:r>
              <a:rPr lang="en-US" b="1" u="sng" dirty="0"/>
              <a:t>Convergence</a:t>
            </a:r>
            <a:r>
              <a:rPr lang="en-US" u="sng" dirty="0"/>
              <a:t> &amp; standardization</a:t>
            </a:r>
            <a:r>
              <a:rPr lang="en-US" dirty="0"/>
              <a:t>,  followed by </a:t>
            </a:r>
          </a:p>
          <a:p>
            <a:pPr lvl="1"/>
            <a:r>
              <a:rPr lang="en-US" b="1" u="sng" dirty="0"/>
              <a:t>Focus</a:t>
            </a:r>
            <a:r>
              <a:rPr lang="en-US" u="sng" dirty="0"/>
              <a:t> &amp; differentiation</a:t>
            </a:r>
          </a:p>
          <a:p>
            <a:endParaRPr lang="en-US" dirty="0"/>
          </a:p>
          <a:p>
            <a:r>
              <a:rPr lang="en-US" dirty="0"/>
              <a:t>Shadow box shows scope of validation study.</a:t>
            </a:r>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89</a:t>
            </a:fld>
            <a:endParaRPr lang="en-US"/>
          </a:p>
        </p:txBody>
      </p:sp>
    </p:spTree>
    <p:extLst>
      <p:ext uri="{BB962C8B-B14F-4D97-AF65-F5344CB8AC3E}">
        <p14:creationId xmlns:p14="http://schemas.microsoft.com/office/powerpoint/2010/main" val="310090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953F9-4DB1-4141-BF5E-E945DF1E9FE9}" type="slidenum">
              <a:rPr lang="en-US" smtClean="0"/>
              <a:pPr>
                <a:defRPr/>
              </a:pPr>
              <a:t>9</a:t>
            </a:fld>
            <a:endParaRPr lang="en-US"/>
          </a:p>
        </p:txBody>
      </p:sp>
    </p:spTree>
    <p:extLst>
      <p:ext uri="{BB962C8B-B14F-4D97-AF65-F5344CB8AC3E}">
        <p14:creationId xmlns:p14="http://schemas.microsoft.com/office/powerpoint/2010/main" val="24752158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90</a:t>
            </a:fld>
            <a:endParaRPr lang="en-US"/>
          </a:p>
        </p:txBody>
      </p:sp>
    </p:spTree>
    <p:extLst>
      <p:ext uri="{BB962C8B-B14F-4D97-AF65-F5344CB8AC3E}">
        <p14:creationId xmlns:p14="http://schemas.microsoft.com/office/powerpoint/2010/main" val="4072811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Measures</a:t>
            </a:r>
            <a:endParaRPr lang="en-US" dirty="0"/>
          </a:p>
        </p:txBody>
      </p:sp>
      <p:sp>
        <p:nvSpPr>
          <p:cNvPr id="4" name="Slide Number Placeholder 3"/>
          <p:cNvSpPr>
            <a:spLocks noGrp="1"/>
          </p:cNvSpPr>
          <p:nvPr>
            <p:ph type="sldNum" sz="quarter" idx="10"/>
          </p:nvPr>
        </p:nvSpPr>
        <p:spPr/>
        <p:txBody>
          <a:bodyPr/>
          <a:lstStyle/>
          <a:p>
            <a:fld id="{B628C8C0-F984-41EA-8C38-DBA65CBFC004}"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92</a:t>
            </a:fld>
            <a:endParaRPr lang="en-US"/>
          </a:p>
        </p:txBody>
      </p:sp>
    </p:spTree>
    <p:extLst>
      <p:ext uri="{BB962C8B-B14F-4D97-AF65-F5344CB8AC3E}">
        <p14:creationId xmlns:p14="http://schemas.microsoft.com/office/powerpoint/2010/main" val="29177129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93</a:t>
            </a:fld>
            <a:endParaRPr lang="en-US"/>
          </a:p>
        </p:txBody>
      </p:sp>
    </p:spTree>
    <p:extLst>
      <p:ext uri="{BB962C8B-B14F-4D97-AF65-F5344CB8AC3E}">
        <p14:creationId xmlns:p14="http://schemas.microsoft.com/office/powerpoint/2010/main" val="7449841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94</a:t>
            </a:fld>
            <a:endParaRPr lang="en-US"/>
          </a:p>
        </p:txBody>
      </p:sp>
    </p:spTree>
    <p:extLst>
      <p:ext uri="{BB962C8B-B14F-4D97-AF65-F5344CB8AC3E}">
        <p14:creationId xmlns:p14="http://schemas.microsoft.com/office/powerpoint/2010/main" val="36095616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95</a:t>
            </a:fld>
            <a:endParaRPr lang="en-US"/>
          </a:p>
        </p:txBody>
      </p:sp>
    </p:spTree>
    <p:extLst>
      <p:ext uri="{BB962C8B-B14F-4D97-AF65-F5344CB8AC3E}">
        <p14:creationId xmlns:p14="http://schemas.microsoft.com/office/powerpoint/2010/main" val="28462022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96</a:t>
            </a:fld>
            <a:endParaRPr lang="en-US"/>
          </a:p>
        </p:txBody>
      </p:sp>
    </p:spTree>
    <p:extLst>
      <p:ext uri="{BB962C8B-B14F-4D97-AF65-F5344CB8AC3E}">
        <p14:creationId xmlns:p14="http://schemas.microsoft.com/office/powerpoint/2010/main" val="42665164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97</a:t>
            </a:fld>
            <a:endParaRPr lang="en-US"/>
          </a:p>
        </p:txBody>
      </p:sp>
    </p:spTree>
    <p:extLst>
      <p:ext uri="{BB962C8B-B14F-4D97-AF65-F5344CB8AC3E}">
        <p14:creationId xmlns:p14="http://schemas.microsoft.com/office/powerpoint/2010/main" val="37485202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98</a:t>
            </a:fld>
            <a:endParaRPr lang="en-US"/>
          </a:p>
        </p:txBody>
      </p:sp>
    </p:spTree>
    <p:extLst>
      <p:ext uri="{BB962C8B-B14F-4D97-AF65-F5344CB8AC3E}">
        <p14:creationId xmlns:p14="http://schemas.microsoft.com/office/powerpoint/2010/main" val="27563016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AE80C3-A4D6-4C70-A8A6-5439CA72F031}" type="slidenum">
              <a:rPr lang="en-US" smtClean="0"/>
              <a:pPr/>
              <a:t>99</a:t>
            </a:fld>
            <a:endParaRPr lang="en-US"/>
          </a:p>
        </p:txBody>
      </p:sp>
    </p:spTree>
    <p:extLst>
      <p:ext uri="{BB962C8B-B14F-4D97-AF65-F5344CB8AC3E}">
        <p14:creationId xmlns:p14="http://schemas.microsoft.com/office/powerpoint/2010/main" val="358402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04F91C-A613-4CD0-9650-B58F6DFF46C0}" type="datetimeFigureOut">
              <a:rPr lang="en-US"/>
              <a:pPr>
                <a:defRPr/>
              </a:pPr>
              <a:t>9/20/2012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22560D-866C-400C-9E9A-F2AF271F725D}" type="slidenum">
              <a:rPr lang="en-US"/>
              <a:pPr>
                <a:defRPr/>
              </a:pPr>
              <a:t>‹#›</a:t>
            </a:fld>
            <a:endParaRPr lang="en-US"/>
          </a:p>
        </p:txBody>
      </p:sp>
    </p:spTree>
    <p:extLst>
      <p:ext uri="{BB962C8B-B14F-4D97-AF65-F5344CB8AC3E}">
        <p14:creationId xmlns:p14="http://schemas.microsoft.com/office/powerpoint/2010/main" val="19955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4080DF-333E-4B0C-8436-FBCF20D15F69}" type="datetimeFigureOut">
              <a:rPr lang="en-US"/>
              <a:pPr>
                <a:defRPr/>
              </a:pPr>
              <a:t>9/20/2012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970DB4-B37A-4B13-B2B3-7421F0763804}" type="slidenum">
              <a:rPr lang="en-US"/>
              <a:pPr>
                <a:defRPr/>
              </a:pPr>
              <a:t>‹#›</a:t>
            </a:fld>
            <a:endParaRPr lang="en-US"/>
          </a:p>
        </p:txBody>
      </p:sp>
    </p:spTree>
    <p:extLst>
      <p:ext uri="{BB962C8B-B14F-4D97-AF65-F5344CB8AC3E}">
        <p14:creationId xmlns:p14="http://schemas.microsoft.com/office/powerpoint/2010/main" val="274167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0614D-FF31-4476-BB40-C933AC4FA17E}" type="datetimeFigureOut">
              <a:rPr lang="en-US"/>
              <a:pPr>
                <a:defRPr/>
              </a:pPr>
              <a:t>9/20/2012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4C10CB-B6B4-47AC-B48F-39A7291A427A}" type="slidenum">
              <a:rPr lang="en-US"/>
              <a:pPr>
                <a:defRPr/>
              </a:pPr>
              <a:t>‹#›</a:t>
            </a:fld>
            <a:endParaRPr lang="en-US"/>
          </a:p>
        </p:txBody>
      </p:sp>
    </p:spTree>
    <p:extLst>
      <p:ext uri="{BB962C8B-B14F-4D97-AF65-F5344CB8AC3E}">
        <p14:creationId xmlns:p14="http://schemas.microsoft.com/office/powerpoint/2010/main" val="1395201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 2">
    <p:spTree>
      <p:nvGrpSpPr>
        <p:cNvPr id="1" name=""/>
        <p:cNvGrpSpPr/>
        <p:nvPr/>
      </p:nvGrpSpPr>
      <p:grpSpPr>
        <a:xfrm>
          <a:off x="0" y="0"/>
          <a:ext cx="0" cy="0"/>
          <a:chOff x="0" y="0"/>
          <a:chExt cx="0" cy="0"/>
        </a:xfrm>
      </p:grpSpPr>
      <p:pic>
        <p:nvPicPr>
          <p:cNvPr id="8" name="Picture 7" descr="Bullet Slide Banner 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1695451"/>
          </a:xfrm>
          <a:prstGeom prst="rect">
            <a:avLst/>
          </a:prstGeom>
        </p:spPr>
      </p:pic>
      <p:sp>
        <p:nvSpPr>
          <p:cNvPr id="2" name="Title 1"/>
          <p:cNvSpPr>
            <a:spLocks noGrp="1"/>
          </p:cNvSpPr>
          <p:nvPr>
            <p:ph type="title"/>
          </p:nvPr>
        </p:nvSpPr>
        <p:spPr>
          <a:xfrm>
            <a:off x="457200" y="0"/>
            <a:ext cx="8229600" cy="1117600"/>
          </a:xfrm>
        </p:spPr>
        <p:txBody>
          <a:bodyPr>
            <a:noAutofit/>
          </a:bodyPr>
          <a:lstStyle>
            <a:lvl1pPr algn="l">
              <a:defRPr sz="3200" b="0">
                <a:solidFill>
                  <a:schemeClr val="bg1"/>
                </a:solidFill>
                <a:latin typeface="Segoe UI Light"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457200" y="6492876"/>
            <a:ext cx="2133600" cy="365125"/>
          </a:xfrm>
        </p:spPr>
        <p:txBody>
          <a:bodyPr/>
          <a:lstStyle>
            <a:lvl1pPr>
              <a:defRPr>
                <a:solidFill>
                  <a:schemeClr val="tx1">
                    <a:lumMod val="50000"/>
                    <a:lumOff val="50000"/>
                  </a:schemeClr>
                </a:solidFill>
                <a:latin typeface="Segoe UI Light" pitchFamily="34" charset="0"/>
              </a:defRPr>
            </a:lvl1pPr>
          </a:lstStyle>
          <a:p>
            <a:fld id="{E0AA3541-73C6-427A-A800-D19AA4183CA8}" type="datetimeFigureOut">
              <a:rPr lang="en-US" smtClean="0"/>
              <a:pPr/>
              <a:t>9/20/2012</a:t>
            </a:fld>
            <a:endParaRPr lang="en-US"/>
          </a:p>
        </p:txBody>
      </p:sp>
      <p:sp>
        <p:nvSpPr>
          <p:cNvPr id="5" name="Footer Placeholder 4"/>
          <p:cNvSpPr>
            <a:spLocks noGrp="1"/>
          </p:cNvSpPr>
          <p:nvPr>
            <p:ph type="ftr" sz="quarter" idx="11"/>
          </p:nvPr>
        </p:nvSpPr>
        <p:spPr>
          <a:xfrm>
            <a:off x="3124200" y="6492876"/>
            <a:ext cx="2895600" cy="365125"/>
          </a:xfrm>
        </p:spPr>
        <p:txBody>
          <a:bodyPr/>
          <a:lstStyle>
            <a:lvl1pPr>
              <a:defRPr>
                <a:solidFill>
                  <a:schemeClr val="tx1">
                    <a:lumMod val="50000"/>
                    <a:lumOff val="50000"/>
                  </a:schemeClr>
                </a:solidFill>
                <a:latin typeface="Segoe UI Light" pitchFamily="34" charset="0"/>
              </a:defRPr>
            </a:lvl1pPr>
          </a:lstStyle>
          <a:p>
            <a:endParaRPr lang="en-US"/>
          </a:p>
        </p:txBody>
      </p:sp>
      <p:sp>
        <p:nvSpPr>
          <p:cNvPr id="6" name="Slide Number Placeholder 5"/>
          <p:cNvSpPr>
            <a:spLocks noGrp="1"/>
          </p:cNvSpPr>
          <p:nvPr>
            <p:ph type="sldNum" sz="quarter" idx="12"/>
          </p:nvPr>
        </p:nvSpPr>
        <p:spPr>
          <a:xfrm>
            <a:off x="6553200" y="6492876"/>
            <a:ext cx="2133600" cy="365125"/>
          </a:xfrm>
        </p:spPr>
        <p:txBody>
          <a:bodyPr/>
          <a:lstStyle>
            <a:lvl1pPr>
              <a:defRPr>
                <a:solidFill>
                  <a:schemeClr val="tx1">
                    <a:lumMod val="50000"/>
                    <a:lumOff val="50000"/>
                  </a:schemeClr>
                </a:solidFill>
                <a:latin typeface="Segoe UI Light" pitchFamily="34" charset="0"/>
              </a:defRPr>
            </a:lvl1pPr>
          </a:lstStyle>
          <a:p>
            <a:fld id="{05B8B532-0B48-48E2-8E62-4E6C96C4F80F}" type="slidenum">
              <a:rPr lang="en-US" smtClean="0"/>
              <a:pPr/>
              <a:t>‹#›</a:t>
            </a:fld>
            <a:endParaRPr lang="en-US"/>
          </a:p>
        </p:txBody>
      </p:sp>
      <p:cxnSp>
        <p:nvCxnSpPr>
          <p:cNvPr id="10" name="Straight Connector 9"/>
          <p:cNvCxnSpPr/>
          <p:nvPr/>
        </p:nvCxnSpPr>
        <p:spPr>
          <a:xfrm>
            <a:off x="457200" y="64008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4"/>
          </p:nvPr>
        </p:nvSpPr>
        <p:spPr>
          <a:xfrm>
            <a:off x="457200" y="1288181"/>
            <a:ext cx="8229600" cy="5000625"/>
          </a:xfrm>
        </p:spPr>
        <p:txBody>
          <a:bodyPr/>
          <a:lstStyle>
            <a:lvl1pPr>
              <a:buClr>
                <a:srgbClr val="FF0000"/>
              </a:buClr>
              <a:buFont typeface="Wingdings" pitchFamily="2" charset="2"/>
              <a:buChar char="§"/>
              <a:defRPr lang="en-US" sz="2800" kern="1200" dirty="0" smtClean="0">
                <a:solidFill>
                  <a:schemeClr val="tx1"/>
                </a:solidFill>
                <a:latin typeface="Segoe UI Light" pitchFamily="34" charset="0"/>
                <a:ea typeface="+mn-ea"/>
                <a:cs typeface="+mn-cs"/>
              </a:defRPr>
            </a:lvl1pPr>
            <a:lvl2pPr>
              <a:defRPr sz="2600">
                <a:latin typeface="Segoe UI Light" pitchFamily="34" charset="0"/>
              </a:defRPr>
            </a:lvl2pPr>
            <a:lvl3pPr>
              <a:buClr>
                <a:schemeClr val="tx1">
                  <a:lumMod val="50000"/>
                  <a:lumOff val="50000"/>
                </a:schemeClr>
              </a:buClr>
              <a:defRPr sz="2200">
                <a:latin typeface="Segoe UI Light" pitchFamily="34" charset="0"/>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99140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 2">
    <p:spTree>
      <p:nvGrpSpPr>
        <p:cNvPr id="1" name=""/>
        <p:cNvGrpSpPr/>
        <p:nvPr/>
      </p:nvGrpSpPr>
      <p:grpSpPr>
        <a:xfrm>
          <a:off x="0" y="0"/>
          <a:ext cx="0" cy="0"/>
          <a:chOff x="0" y="0"/>
          <a:chExt cx="0" cy="0"/>
        </a:xfrm>
      </p:grpSpPr>
      <p:pic>
        <p:nvPicPr>
          <p:cNvPr id="10" name="Picture 9" descr="Bullet Slide Banner 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1695451"/>
          </a:xfrm>
          <a:prstGeom prst="rect">
            <a:avLst/>
          </a:prstGeom>
        </p:spPr>
      </p:pic>
      <p:sp>
        <p:nvSpPr>
          <p:cNvPr id="2" name="Title 1"/>
          <p:cNvSpPr>
            <a:spLocks noGrp="1"/>
          </p:cNvSpPr>
          <p:nvPr>
            <p:ph type="title"/>
          </p:nvPr>
        </p:nvSpPr>
        <p:spPr>
          <a:xfrm>
            <a:off x="457200" y="0"/>
            <a:ext cx="8229600" cy="1117600"/>
          </a:xfrm>
        </p:spPr>
        <p:txBody>
          <a:bodyPr>
            <a:noAutofit/>
          </a:bodyPr>
          <a:lstStyle>
            <a:lvl1pPr algn="l">
              <a:defRPr sz="3200" b="1">
                <a:solidFill>
                  <a:schemeClr val="bg1"/>
                </a:solidFill>
                <a:latin typeface="Segoe UI Light" pitchFamily="34" charset="0"/>
              </a:defRPr>
            </a:lvl1pPr>
          </a:lstStyle>
          <a:p>
            <a:r>
              <a:rPr lang="en-US" smtClean="0"/>
              <a:t>Click to edit Master title style</a:t>
            </a:r>
            <a:endParaRPr lang="en-US" dirty="0"/>
          </a:p>
        </p:txBody>
      </p:sp>
      <p:sp>
        <p:nvSpPr>
          <p:cNvPr id="5" name="Date Placeholder 4"/>
          <p:cNvSpPr>
            <a:spLocks noGrp="1"/>
          </p:cNvSpPr>
          <p:nvPr>
            <p:ph type="dt" sz="half" idx="10"/>
          </p:nvPr>
        </p:nvSpPr>
        <p:spPr>
          <a:xfrm>
            <a:off x="457200" y="6492876"/>
            <a:ext cx="2133600" cy="365125"/>
          </a:xfrm>
        </p:spPr>
        <p:txBody>
          <a:bodyPr/>
          <a:lstStyle>
            <a:lvl1pPr>
              <a:defRPr>
                <a:solidFill>
                  <a:schemeClr val="tx1">
                    <a:lumMod val="50000"/>
                    <a:lumOff val="50000"/>
                  </a:schemeClr>
                </a:solidFill>
                <a:latin typeface="Segoe UI Light" pitchFamily="34" charset="0"/>
              </a:defRPr>
            </a:lvl1pPr>
          </a:lstStyle>
          <a:p>
            <a:fld id="{E0AA3541-73C6-427A-A800-D19AA4183CA8}" type="datetimeFigureOut">
              <a:rPr lang="en-US" smtClean="0"/>
              <a:pPr/>
              <a:t>9/20/2012</a:t>
            </a:fld>
            <a:endParaRPr lang="en-US"/>
          </a:p>
        </p:txBody>
      </p:sp>
      <p:sp>
        <p:nvSpPr>
          <p:cNvPr id="6" name="Footer Placeholder 5"/>
          <p:cNvSpPr>
            <a:spLocks noGrp="1"/>
          </p:cNvSpPr>
          <p:nvPr>
            <p:ph type="ftr" sz="quarter" idx="11"/>
          </p:nvPr>
        </p:nvSpPr>
        <p:spPr>
          <a:xfrm>
            <a:off x="3124200" y="6492876"/>
            <a:ext cx="2895600" cy="365125"/>
          </a:xfrm>
        </p:spPr>
        <p:txBody>
          <a:bodyPr/>
          <a:lstStyle>
            <a:lvl1pPr>
              <a:defRPr>
                <a:solidFill>
                  <a:schemeClr val="tx1">
                    <a:lumMod val="50000"/>
                    <a:lumOff val="50000"/>
                  </a:schemeClr>
                </a:solidFill>
                <a:latin typeface="Segoe UI Light" pitchFamily="34" charset="0"/>
              </a:defRPr>
            </a:lvl1pPr>
          </a:lstStyle>
          <a:p>
            <a:endParaRPr lang="en-US"/>
          </a:p>
        </p:txBody>
      </p:sp>
      <p:sp>
        <p:nvSpPr>
          <p:cNvPr id="7" name="Slide Number Placeholder 6"/>
          <p:cNvSpPr>
            <a:spLocks noGrp="1"/>
          </p:cNvSpPr>
          <p:nvPr>
            <p:ph type="sldNum" sz="quarter" idx="12"/>
          </p:nvPr>
        </p:nvSpPr>
        <p:spPr>
          <a:xfrm>
            <a:off x="6553200" y="6492876"/>
            <a:ext cx="2133600" cy="365125"/>
          </a:xfrm>
        </p:spPr>
        <p:txBody>
          <a:bodyPr/>
          <a:lstStyle>
            <a:lvl1pPr>
              <a:defRPr>
                <a:solidFill>
                  <a:schemeClr val="tx1">
                    <a:lumMod val="50000"/>
                    <a:lumOff val="50000"/>
                  </a:schemeClr>
                </a:solidFill>
                <a:latin typeface="Segoe UI Light" pitchFamily="34" charset="0"/>
              </a:defRPr>
            </a:lvl1pPr>
          </a:lstStyle>
          <a:p>
            <a:fld id="{05B8B532-0B48-48E2-8E62-4E6C96C4F80F}" type="slidenum">
              <a:rPr lang="en-US" smtClean="0"/>
              <a:pPr/>
              <a:t>‹#›</a:t>
            </a:fld>
            <a:endParaRPr lang="en-US"/>
          </a:p>
        </p:txBody>
      </p:sp>
      <p:cxnSp>
        <p:nvCxnSpPr>
          <p:cNvPr id="9" name="Straight Connector 8"/>
          <p:cNvCxnSpPr/>
          <p:nvPr/>
        </p:nvCxnSpPr>
        <p:spPr>
          <a:xfrm>
            <a:off x="457200" y="64008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4"/>
          <p:cNvSpPr>
            <a:spLocks noGrp="1"/>
          </p:cNvSpPr>
          <p:nvPr>
            <p:ph sz="quarter" idx="15"/>
          </p:nvPr>
        </p:nvSpPr>
        <p:spPr>
          <a:xfrm>
            <a:off x="457200" y="1288180"/>
            <a:ext cx="4038600" cy="5017371"/>
          </a:xfrm>
        </p:spPr>
        <p:txBody>
          <a:bodyPr>
            <a:noAutofit/>
          </a:bodyPr>
          <a:lstStyle>
            <a:lvl1pPr>
              <a:buClr>
                <a:srgbClr val="FF0000"/>
              </a:buClr>
              <a:buFont typeface="Wingdings" pitchFamily="2" charset="2"/>
              <a:buChar char="§"/>
              <a:defRPr sz="2800">
                <a:latin typeface="Segoe UI Light" pitchFamily="34" charset="0"/>
              </a:defRPr>
            </a:lvl1pPr>
            <a:lvl2pPr>
              <a:defRPr sz="2600">
                <a:latin typeface="Segoe UI Light" pitchFamily="34" charset="0"/>
              </a:defRPr>
            </a:lvl2pPr>
            <a:lvl3pPr>
              <a:buClr>
                <a:schemeClr val="tx1">
                  <a:lumMod val="50000"/>
                  <a:lumOff val="50000"/>
                </a:schemeClr>
              </a:buClr>
              <a:defRPr sz="2200">
                <a:latin typeface="Segoe UI Light" pitchFamily="34" charset="0"/>
              </a:defRPr>
            </a:lvl3pPr>
            <a:lvl4pPr>
              <a:defRPr>
                <a:latin typeface="Segoe UI Light" pitchFamily="34" charset="0"/>
              </a:defRPr>
            </a:lvl4pPr>
            <a:lvl5pPr>
              <a:defRPr>
                <a:latin typeface="Segoe UI Ligh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4"/>
          <p:cNvSpPr>
            <a:spLocks noGrp="1"/>
          </p:cNvSpPr>
          <p:nvPr>
            <p:ph sz="quarter" idx="16"/>
          </p:nvPr>
        </p:nvSpPr>
        <p:spPr>
          <a:xfrm>
            <a:off x="4648200" y="1288180"/>
            <a:ext cx="4038600" cy="5017371"/>
          </a:xfrm>
        </p:spPr>
        <p:txBody>
          <a:bodyPr>
            <a:noAutofit/>
          </a:bodyPr>
          <a:lstStyle>
            <a:lvl1pPr>
              <a:buClr>
                <a:srgbClr val="FF0000"/>
              </a:buClr>
              <a:buFont typeface="Wingdings" pitchFamily="2" charset="2"/>
              <a:buChar char="§"/>
              <a:defRPr sz="2800">
                <a:latin typeface="Segoe UI Light" pitchFamily="34" charset="0"/>
              </a:defRPr>
            </a:lvl1pPr>
            <a:lvl2pPr>
              <a:defRPr sz="2600">
                <a:latin typeface="Segoe UI Light" pitchFamily="34" charset="0"/>
              </a:defRPr>
            </a:lvl2pPr>
            <a:lvl3pPr>
              <a:buClr>
                <a:schemeClr val="tx1">
                  <a:lumMod val="50000"/>
                  <a:lumOff val="50000"/>
                </a:schemeClr>
              </a:buClr>
              <a:defRPr sz="2200">
                <a:latin typeface="Segoe UI Light" pitchFamily="34" charset="0"/>
              </a:defRPr>
            </a:lvl3pPr>
            <a:lvl4pPr>
              <a:defRPr>
                <a:latin typeface="Segoe UI Light" pitchFamily="34" charset="0"/>
              </a:defRPr>
            </a:lvl4pPr>
            <a:lvl5pPr>
              <a:defRPr>
                <a:latin typeface="Segoe UI Ligh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4026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GRADIENT">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95288" y="6426200"/>
            <a:ext cx="0" cy="43180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857250" y="6426200"/>
            <a:ext cx="0" cy="43180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9" descr="Nokia_brandmark_logo_blue_vector_RGB.em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67688" y="6451600"/>
            <a:ext cx="619125"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3"/>
          </p:nvPr>
        </p:nvSpPr>
        <p:spPr>
          <a:xfrm>
            <a:off x="344971" y="2565077"/>
            <a:ext cx="4200525" cy="369332"/>
          </a:xfrm>
        </p:spPr>
        <p:txBody>
          <a:bodyPr/>
          <a:lstStyle>
            <a:lvl1pPr marL="0" indent="0">
              <a:lnSpc>
                <a:spcPct val="100000"/>
              </a:lnSpc>
              <a:spcBef>
                <a:spcPts val="0"/>
              </a:spcBef>
              <a:buNone/>
              <a:defRPr sz="2400">
                <a:solidFill>
                  <a:schemeClr val="bg1"/>
                </a:solidFill>
                <a:latin typeface="+mn-lt"/>
              </a:defRPr>
            </a:lvl1pPr>
          </a:lstStyle>
          <a:p>
            <a:pPr lvl="0"/>
            <a:r>
              <a:rPr lang="en-US" smtClean="0"/>
              <a:t>Click to edit Master text styles</a:t>
            </a:r>
          </a:p>
        </p:txBody>
      </p:sp>
      <p:sp>
        <p:nvSpPr>
          <p:cNvPr id="14" name="Title Placeholder 1"/>
          <p:cNvSpPr>
            <a:spLocks noGrp="1"/>
          </p:cNvSpPr>
          <p:nvPr>
            <p:ph type="title"/>
          </p:nvPr>
        </p:nvSpPr>
        <p:spPr>
          <a:xfrm>
            <a:off x="344971" y="285728"/>
            <a:ext cx="8388000" cy="738664"/>
          </a:xfrm>
          <a:prstGeom prst="rect">
            <a:avLst/>
          </a:prstGeom>
        </p:spPr>
        <p:txBody>
          <a:bodyPr/>
          <a:lstStyle>
            <a:lvl1pPr>
              <a:defRPr sz="4800">
                <a:solidFill>
                  <a:schemeClr val="bg1"/>
                </a:solidFill>
                <a:latin typeface="+mn-lt"/>
              </a:defRPr>
            </a:lvl1pPr>
          </a:lstStyle>
          <a:p>
            <a:r>
              <a:rPr lang="en-US" smtClean="0"/>
              <a:t>Click to edit Master title style</a:t>
            </a:r>
            <a:endParaRPr lang="en-GB" dirty="0"/>
          </a:p>
        </p:txBody>
      </p:sp>
      <p:sp>
        <p:nvSpPr>
          <p:cNvPr id="7" name="Slide Number Placeholder 5"/>
          <p:cNvSpPr>
            <a:spLocks noGrp="1"/>
          </p:cNvSpPr>
          <p:nvPr>
            <p:ph type="sldNum" sz="quarter" idx="14"/>
          </p:nvPr>
        </p:nvSpPr>
        <p:spPr/>
        <p:txBody>
          <a:bodyPr/>
          <a:lstStyle>
            <a:lvl1pPr>
              <a:defRPr smtClean="0">
                <a:solidFill>
                  <a:schemeClr val="bg1"/>
                </a:solidFill>
                <a:latin typeface="+mn-lt"/>
              </a:defRPr>
            </a:lvl1pPr>
          </a:lstStyle>
          <a:p>
            <a:pPr>
              <a:defRPr/>
            </a:pPr>
            <a:fld id="{1A14E1C0-A357-494D-A855-E0AB02F146E9}" type="slidenum">
              <a:rPr lang="en-GB"/>
              <a:pPr>
                <a:defRPr/>
              </a:pPr>
              <a:t>‹#›</a:t>
            </a:fld>
            <a:endParaRPr lang="en-GB" dirty="0"/>
          </a:p>
        </p:txBody>
      </p:sp>
      <p:sp>
        <p:nvSpPr>
          <p:cNvPr id="9" name="Footer Placeholder 3"/>
          <p:cNvSpPr>
            <a:spLocks noGrp="1"/>
          </p:cNvSpPr>
          <p:nvPr>
            <p:ph type="ftr" sz="quarter" idx="15"/>
          </p:nvPr>
        </p:nvSpPr>
        <p:spPr>
          <a:xfrm>
            <a:off x="928688" y="6657975"/>
            <a:ext cx="6572250" cy="123825"/>
          </a:xfrm>
        </p:spPr>
        <p:txBody>
          <a:bodyPr/>
          <a:lstStyle>
            <a:lvl1pPr>
              <a:defRPr smtClean="0">
                <a:solidFill>
                  <a:schemeClr val="bg1"/>
                </a:solidFill>
              </a:defRPr>
            </a:lvl1pPr>
          </a:lstStyle>
          <a:p>
            <a:pPr>
              <a:defRPr/>
            </a:pPr>
            <a:r>
              <a:rPr lang="en-US"/>
              <a:t>© 2012 Nokia  |  Company Confidential  |  June 19, 2012</a:t>
            </a:r>
            <a:endParaRPr lang="en-GB" dirty="0"/>
          </a:p>
        </p:txBody>
      </p:sp>
    </p:spTree>
    <p:extLst>
      <p:ext uri="{BB962C8B-B14F-4D97-AF65-F5344CB8AC3E}">
        <p14:creationId xmlns:p14="http://schemas.microsoft.com/office/powerpoint/2010/main" val="114547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Box">
    <p:spTree>
      <p:nvGrpSpPr>
        <p:cNvPr id="1" name=""/>
        <p:cNvGrpSpPr/>
        <p:nvPr/>
      </p:nvGrpSpPr>
      <p:grpSpPr>
        <a:xfrm>
          <a:off x="0" y="0"/>
          <a:ext cx="0" cy="0"/>
          <a:chOff x="0" y="0"/>
          <a:chExt cx="0" cy="0"/>
        </a:xfrm>
      </p:grpSpPr>
      <p:cxnSp>
        <p:nvCxnSpPr>
          <p:cNvPr id="5" name="Straight Connector 4"/>
          <p:cNvCxnSpPr/>
          <p:nvPr userDrawn="1"/>
        </p:nvCxnSpPr>
        <p:spPr>
          <a:xfrm flipV="1">
            <a:off x="395288" y="6426200"/>
            <a:ext cx="0" cy="43180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6426200"/>
            <a:ext cx="0" cy="43180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9" descr="Nokia_brandmark_logo_blue_vector_RGB.e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7688" y="6450013"/>
            <a:ext cx="619125"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4971" y="0"/>
            <a:ext cx="8403493" cy="903443"/>
          </a:xfrm>
        </p:spPr>
        <p:txBody>
          <a:bodyPr anchor="b"/>
          <a:lstStyle>
            <a:lvl1pPr>
              <a:defRPr baseline="0">
                <a:latin typeface="+mn-lt"/>
              </a:defRPr>
            </a:lvl1pPr>
          </a:lstStyle>
          <a:p>
            <a:r>
              <a:rPr lang="en-US" dirty="0" smtClean="0"/>
              <a:t>Click to edit Master title style</a:t>
            </a:r>
            <a:endParaRPr lang="en-US" dirty="0"/>
          </a:p>
        </p:txBody>
      </p:sp>
      <p:sp>
        <p:nvSpPr>
          <p:cNvPr id="21" name="Content Placeholder 2"/>
          <p:cNvSpPr>
            <a:spLocks noGrp="1"/>
          </p:cNvSpPr>
          <p:nvPr>
            <p:ph idx="13"/>
          </p:nvPr>
        </p:nvSpPr>
        <p:spPr>
          <a:xfrm>
            <a:off x="344458" y="908720"/>
            <a:ext cx="8404006" cy="369332"/>
          </a:xfrm>
        </p:spPr>
        <p:txBody>
          <a:bodyPr/>
          <a:lstStyle>
            <a:lvl1pPr>
              <a:buFontTx/>
              <a:buNone/>
              <a:defRPr>
                <a:latin typeface="+mn-lt"/>
              </a:defRPr>
            </a:lvl1pPr>
            <a:lvl2pPr>
              <a:buFontTx/>
              <a:buNone/>
              <a:defRPr>
                <a:latin typeface="+mn-lt"/>
              </a:defRPr>
            </a:lvl2pPr>
            <a:lvl3pPr>
              <a:buFontTx/>
              <a:buNone/>
              <a:defRPr>
                <a:latin typeface="+mn-lt"/>
              </a:defRPr>
            </a:lvl3pPr>
            <a:lvl4pPr>
              <a:buFontTx/>
              <a:buNone/>
              <a:defRPr>
                <a:latin typeface="+mn-lt"/>
              </a:defRPr>
            </a:lvl4pPr>
            <a:lvl5pPr>
              <a:buFontTx/>
              <a:buNone/>
              <a:defRPr>
                <a:latin typeface="+mn-lt"/>
              </a:defRPr>
            </a:lvl5pPr>
          </a:lstStyle>
          <a:p>
            <a:pPr lvl="0"/>
            <a:r>
              <a:rPr lang="en-US" dirty="0" smtClean="0"/>
              <a:t>Click to edit Master text styles</a:t>
            </a:r>
          </a:p>
        </p:txBody>
      </p:sp>
      <p:sp>
        <p:nvSpPr>
          <p:cNvPr id="11" name="Text Placeholder 21"/>
          <p:cNvSpPr>
            <a:spLocks noGrp="1"/>
          </p:cNvSpPr>
          <p:nvPr>
            <p:ph idx="1"/>
          </p:nvPr>
        </p:nvSpPr>
        <p:spPr>
          <a:xfrm>
            <a:off x="435391" y="1484785"/>
            <a:ext cx="8025041" cy="4822638"/>
          </a:xfrm>
          <a:prstGeom prst="rect">
            <a:avLst/>
          </a:prstGeom>
        </p:spPr>
        <p:txBody>
          <a:bodyPr lIns="104287" tIns="52144" rIns="104287" bIns="52144"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4"/>
          </p:nvPr>
        </p:nvSpPr>
        <p:spPr/>
        <p:txBody>
          <a:bodyPr/>
          <a:lstStyle>
            <a:lvl1pPr>
              <a:defRPr smtClean="0">
                <a:latin typeface="+mn-lt"/>
              </a:defRPr>
            </a:lvl1pPr>
          </a:lstStyle>
          <a:p>
            <a:pPr>
              <a:defRPr/>
            </a:pPr>
            <a:fld id="{18423176-32E5-4490-ADF7-9C9555FBEB7A}" type="slidenum">
              <a:rPr lang="en-GB"/>
              <a:pPr>
                <a:defRPr/>
              </a:pPr>
              <a:t>‹#›</a:t>
            </a:fld>
            <a:endParaRPr lang="en-GB" dirty="0"/>
          </a:p>
        </p:txBody>
      </p:sp>
      <p:sp>
        <p:nvSpPr>
          <p:cNvPr id="9" name="Footer Placeholder 3"/>
          <p:cNvSpPr>
            <a:spLocks noGrp="1"/>
          </p:cNvSpPr>
          <p:nvPr>
            <p:ph type="ftr" sz="quarter" idx="15"/>
          </p:nvPr>
        </p:nvSpPr>
        <p:spPr>
          <a:xfrm>
            <a:off x="962025" y="6521450"/>
            <a:ext cx="6572250" cy="122238"/>
          </a:xfrm>
        </p:spPr>
        <p:txBody>
          <a:bodyPr/>
          <a:lstStyle>
            <a:lvl1pPr>
              <a:defRPr dirty="0" smtClean="0">
                <a:solidFill>
                  <a:srgbClr val="002060"/>
                </a:solidFill>
              </a:defRPr>
            </a:lvl1pPr>
          </a:lstStyle>
          <a:p>
            <a:pPr>
              <a:defRPr/>
            </a:pPr>
            <a:r>
              <a:rPr lang="en-US"/>
              <a:t>© 2012 Nokia  |  Company Confidential  |  July 27, 2012</a:t>
            </a:r>
            <a:endParaRPr lang="en-GB"/>
          </a:p>
        </p:txBody>
      </p:sp>
    </p:spTree>
    <p:extLst>
      <p:ext uri="{BB962C8B-B14F-4D97-AF65-F5344CB8AC3E}">
        <p14:creationId xmlns:p14="http://schemas.microsoft.com/office/powerpoint/2010/main" val="6139691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15F8654-1BD2-41F0-BCB0-D8DDBF6B82A9}" type="datetimeFigureOut">
              <a:rPr lang="en-US" smtClean="0"/>
              <a:pPr>
                <a:defRPr/>
              </a:pPr>
              <a:t>9/20/2012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8E7C6B2-80C3-4F96-8746-81B5098B1894}" type="slidenum">
              <a:rPr lang="en-US" smtClean="0"/>
              <a:pPr>
                <a:defRPr/>
              </a:pPr>
              <a:t>‹#›</a:t>
            </a:fld>
            <a:endParaRPr lang="en-US"/>
          </a:p>
        </p:txBody>
      </p:sp>
      <p:pic>
        <p:nvPicPr>
          <p:cNvPr id="144386" name="Picture 2" descr="http://2.bp.blogspot.com/-hJdk8bkcFaY/TwZzguRJAxI/AAAAAAAACq0/RzACPnJfe8o/s1600/summary.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9076" y="0"/>
            <a:ext cx="2587624"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8902700" cy="1066800"/>
          </a:xfrm>
        </p:spPr>
        <p:txBody>
          <a:bodyPr/>
          <a:lstStyle>
            <a:lvl1pPr algn="l">
              <a:defRPr/>
            </a:lvl1pPr>
          </a:lstStyle>
          <a:p>
            <a:r>
              <a:rPr lang="en-US" smtClean="0"/>
              <a:t>Click to edit Master title style</a:t>
            </a:r>
            <a:endParaRPr lang="en-US"/>
          </a:p>
        </p:txBody>
      </p:sp>
    </p:spTree>
    <p:extLst>
      <p:ext uri="{BB962C8B-B14F-4D97-AF65-F5344CB8AC3E}">
        <p14:creationId xmlns:p14="http://schemas.microsoft.com/office/powerpoint/2010/main" val="9568755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6F7C926-F297-409A-A4F0-1AF116559528}" type="datetimeFigureOut">
              <a:rPr lang="en-US"/>
              <a:pPr>
                <a:defRPr/>
              </a:pPr>
              <a:t>9/20/2012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08C7F-0A87-4ABD-A1AB-F4604D9B1DCC}" type="slidenum">
              <a:rPr lang="en-US"/>
              <a:pPr>
                <a:defRPr/>
              </a:pPr>
              <a:t>‹#›</a:t>
            </a:fld>
            <a:endParaRPr lang="en-US"/>
          </a:p>
        </p:txBody>
      </p:sp>
    </p:spTree>
    <p:extLst>
      <p:ext uri="{BB962C8B-B14F-4D97-AF65-F5344CB8AC3E}">
        <p14:creationId xmlns:p14="http://schemas.microsoft.com/office/powerpoint/2010/main" val="27371653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C1EF572-8F09-47B6-ABD5-6D48D33022CD}" type="datetimeFigureOut">
              <a:rPr lang="en-US"/>
              <a:pPr>
                <a:defRPr/>
              </a:pPr>
              <a:t>9/20/2012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9A31B-1C71-4985-9AB4-E9B8E479A1EE}" type="slidenum">
              <a:rPr lang="en-US"/>
              <a:pPr>
                <a:defRPr/>
              </a:pPr>
              <a:t>‹#›</a:t>
            </a:fld>
            <a:endParaRPr lang="en-US"/>
          </a:p>
        </p:txBody>
      </p:sp>
    </p:spTree>
    <p:extLst>
      <p:ext uri="{BB962C8B-B14F-4D97-AF65-F5344CB8AC3E}">
        <p14:creationId xmlns:p14="http://schemas.microsoft.com/office/powerpoint/2010/main" val="200006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F35EF5-1A2A-435A-96DC-683374449318}" type="datetimeFigureOut">
              <a:rPr lang="en-US"/>
              <a:pPr>
                <a:defRPr/>
              </a:pPr>
              <a:t>9/20/2012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CF0806-B0CC-42EE-BA86-FC58C209287A}" type="slidenum">
              <a:rPr lang="en-US"/>
              <a:pPr>
                <a:defRPr/>
              </a:pPr>
              <a:t>‹#›</a:t>
            </a:fld>
            <a:endParaRPr lang="en-US"/>
          </a:p>
        </p:txBody>
      </p:sp>
    </p:spTree>
    <p:extLst>
      <p:ext uri="{BB962C8B-B14F-4D97-AF65-F5344CB8AC3E}">
        <p14:creationId xmlns:p14="http://schemas.microsoft.com/office/powerpoint/2010/main" val="114838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A6C3D0-F195-4632-8813-A9955AAC6C3F}" type="datetimeFigureOut">
              <a:rPr lang="en-US"/>
              <a:pPr>
                <a:defRPr/>
              </a:pPr>
              <a:t>9/20/2012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CD5263F-B349-45E3-97E5-CDC58FE5FECC}" type="slidenum">
              <a:rPr lang="en-US"/>
              <a:pPr>
                <a:defRPr/>
              </a:pPr>
              <a:t>‹#›</a:t>
            </a:fld>
            <a:endParaRPr lang="en-US"/>
          </a:p>
        </p:txBody>
      </p:sp>
    </p:spTree>
    <p:extLst>
      <p:ext uri="{BB962C8B-B14F-4D97-AF65-F5344CB8AC3E}">
        <p14:creationId xmlns:p14="http://schemas.microsoft.com/office/powerpoint/2010/main" val="377052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11250C-EFD6-4986-B2EF-88847CB30ACD}" type="datetimeFigureOut">
              <a:rPr lang="en-US"/>
              <a:pPr>
                <a:defRPr/>
              </a:pPr>
              <a:t>9/20/2012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9A6D40-C1D9-45A4-8659-A0EB91E2146B}" type="slidenum">
              <a:rPr lang="en-US"/>
              <a:pPr>
                <a:defRPr/>
              </a:pPr>
              <a:t>‹#›</a:t>
            </a:fld>
            <a:endParaRPr lang="en-US"/>
          </a:p>
        </p:txBody>
      </p:sp>
    </p:spTree>
    <p:extLst>
      <p:ext uri="{BB962C8B-B14F-4D97-AF65-F5344CB8AC3E}">
        <p14:creationId xmlns:p14="http://schemas.microsoft.com/office/powerpoint/2010/main" val="137816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4DAA4C-B3FA-4057-B247-09E3465BD445}" type="datetimeFigureOut">
              <a:rPr lang="en-US"/>
              <a:pPr>
                <a:defRPr/>
              </a:pPr>
              <a:t>9/20/2012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97DA6CF-3C03-4DDF-BFD4-45085E34150B}" type="slidenum">
              <a:rPr lang="en-US"/>
              <a:pPr>
                <a:defRPr/>
              </a:pPr>
              <a:t>‹#›</a:t>
            </a:fld>
            <a:endParaRPr lang="en-US"/>
          </a:p>
        </p:txBody>
      </p:sp>
    </p:spTree>
    <p:extLst>
      <p:ext uri="{BB962C8B-B14F-4D97-AF65-F5344CB8AC3E}">
        <p14:creationId xmlns:p14="http://schemas.microsoft.com/office/powerpoint/2010/main" val="80810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5AFD8B-0900-487E-BF8E-3BF5BDB189E8}" type="datetimeFigureOut">
              <a:rPr lang="en-US"/>
              <a:pPr>
                <a:defRPr/>
              </a:pPr>
              <a:t>9/20/2012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B95636-5EEE-4D47-A05F-FCA5395F1E5C}" type="slidenum">
              <a:rPr lang="en-US"/>
              <a:pPr>
                <a:defRPr/>
              </a:pPr>
              <a:t>‹#›</a:t>
            </a:fld>
            <a:endParaRPr lang="en-US"/>
          </a:p>
        </p:txBody>
      </p:sp>
    </p:spTree>
    <p:extLst>
      <p:ext uri="{BB962C8B-B14F-4D97-AF65-F5344CB8AC3E}">
        <p14:creationId xmlns:p14="http://schemas.microsoft.com/office/powerpoint/2010/main" val="309650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BEBB18-7140-43FA-95D8-7A0700AB9556}" type="datetimeFigureOut">
              <a:rPr lang="en-US"/>
              <a:pPr>
                <a:defRPr/>
              </a:pPr>
              <a:t>9/20/2012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AE0F7E-5573-4594-B155-23D3E64A84AB}" type="slidenum">
              <a:rPr lang="en-US"/>
              <a:pPr>
                <a:defRPr/>
              </a:pPr>
              <a:t>‹#›</a:t>
            </a:fld>
            <a:endParaRPr lang="en-US"/>
          </a:p>
        </p:txBody>
      </p:sp>
    </p:spTree>
    <p:extLst>
      <p:ext uri="{BB962C8B-B14F-4D97-AF65-F5344CB8AC3E}">
        <p14:creationId xmlns:p14="http://schemas.microsoft.com/office/powerpoint/2010/main" val="267589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15F8654-1BD2-41F0-BCB0-D8DDBF6B82A9}" type="datetimeFigureOut">
              <a:rPr lang="en-US"/>
              <a:pPr>
                <a:defRPr/>
              </a:pPr>
              <a:t>9/20/2012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8E7C6B2-80C3-4F96-8746-81B5098B18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15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1.xml"/><Relationship Id="rId1" Type="http://schemas.openxmlformats.org/officeDocument/2006/relationships/slideLayout" Target="../slideLayouts/slideLayout15.xml"/><Relationship Id="rId4" Type="http://schemas.openxmlformats.org/officeDocument/2006/relationships/image" Target="../media/image16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76.wmf"/></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7.png"/><Relationship Id="rId5" Type="http://schemas.openxmlformats.org/officeDocument/2006/relationships/oleObject" Target="../embeddings/oleObject2.bin"/><Relationship Id="rId4" Type="http://schemas.openxmlformats.org/officeDocument/2006/relationships/image" Target="../media/image178.wmf"/></Relationships>
</file>

<file path=ppt/slides/_rels/slide126.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80.wmf"/></Relationships>
</file>

<file path=ppt/slides/_rels/slide12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1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6.xml"/><Relationship Id="rId1" Type="http://schemas.openxmlformats.org/officeDocument/2006/relationships/slideLayout" Target="../slideLayouts/slideLayout16.xml"/><Relationship Id="rId5" Type="http://schemas.openxmlformats.org/officeDocument/2006/relationships/image" Target="../media/image191.jpeg"/><Relationship Id="rId4" Type="http://schemas.openxmlformats.org/officeDocument/2006/relationships/image" Target="../media/image3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7.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9.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0.xml"/><Relationship Id="rId1" Type="http://schemas.openxmlformats.org/officeDocument/2006/relationships/slideLayout" Target="../slideLayouts/slideLayout16.xml"/><Relationship Id="rId4" Type="http://schemas.openxmlformats.org/officeDocument/2006/relationships/image" Target="../media/image19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41.xml"/><Relationship Id="rId1" Type="http://schemas.openxmlformats.org/officeDocument/2006/relationships/slideLayout" Target="../slideLayouts/slideLayout16.xml"/><Relationship Id="rId5" Type="http://schemas.openxmlformats.org/officeDocument/2006/relationships/image" Target="../media/image157.png"/><Relationship Id="rId4" Type="http://schemas.openxmlformats.org/officeDocument/2006/relationships/image" Target="../media/image44.png"/></Relationships>
</file>

<file path=ppt/slides/_rels/slide142.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notesSlide" Target="../notesSlides/notesSlide142.xml"/><Relationship Id="rId7" Type="http://schemas.openxmlformats.org/officeDocument/2006/relationships/image" Target="../media/image197.jpeg"/><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196.emf"/><Relationship Id="rId5" Type="http://schemas.openxmlformats.org/officeDocument/2006/relationships/oleObject" Target="../embeddings/oleObject3.bin"/><Relationship Id="rId4" Type="http://schemas.openxmlformats.org/officeDocument/2006/relationships/audio" Target="../media/audio1.wav"/></Relationships>
</file>

<file path=ppt/slides/_rels/slide14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3.xml"/><Relationship Id="rId1" Type="http://schemas.openxmlformats.org/officeDocument/2006/relationships/slideLayout" Target="../slideLayouts/slideLayout16.xml"/><Relationship Id="rId4" Type="http://schemas.openxmlformats.org/officeDocument/2006/relationships/image" Target="../media/image190.jpeg"/></Relationships>
</file>

<file path=ppt/slides/_rels/slide1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emf"/><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65.wmf"/><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execforum2012.agilealliance.org/speakerbios/" TargetMode="Externa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gif"/></Relationships>
</file>

<file path=ppt/slides/_rels/slide5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7.jpe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notesSlide" Target="../notesSlides/notesSlide62.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5.emf"/><Relationship Id="rId5" Type="http://schemas.openxmlformats.org/officeDocument/2006/relationships/oleObject" Target="../embeddings/oleObject1.bin"/><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5.png"/><Relationship Id="rId7" Type="http://schemas.openxmlformats.org/officeDocument/2006/relationships/diagramColors" Target="../diagrams/colors4.xml"/><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dirty="0" smtClean="0"/>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20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3058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566678"/>
            <a:ext cx="3429000" cy="2862322"/>
          </a:xfrm>
          <a:prstGeom prst="rect">
            <a:avLst/>
          </a:prstGeom>
          <a:noFill/>
        </p:spPr>
        <p:txBody>
          <a:bodyPr wrap="square" rtlCol="0">
            <a:spAutoFit/>
          </a:bodyPr>
          <a:lstStyle/>
          <a:p>
            <a:r>
              <a:rPr lang="en-US" sz="3600" b="1" dirty="0" smtClean="0"/>
              <a:t>What are Executives Thinking About Agile Development?</a:t>
            </a:r>
            <a:endParaRPr lang="en-US" sz="3600" b="1" dirty="0"/>
          </a:p>
        </p:txBody>
      </p:sp>
      <p:sp>
        <p:nvSpPr>
          <p:cNvPr id="4" name="TextBox 3"/>
          <p:cNvSpPr txBox="1"/>
          <p:nvPr/>
        </p:nvSpPr>
        <p:spPr>
          <a:xfrm>
            <a:off x="4648200" y="5638800"/>
            <a:ext cx="4038600" cy="892552"/>
          </a:xfrm>
          <a:prstGeom prst="rect">
            <a:avLst/>
          </a:prstGeom>
          <a:noFill/>
        </p:spPr>
        <p:txBody>
          <a:bodyPr wrap="square" rtlCol="0">
            <a:spAutoFit/>
          </a:bodyPr>
          <a:lstStyle/>
          <a:p>
            <a:r>
              <a:rPr lang="en-US" sz="2800" dirty="0" smtClean="0"/>
              <a:t>Todd Little</a:t>
            </a:r>
          </a:p>
          <a:p>
            <a:r>
              <a:rPr lang="en-US" sz="2400" dirty="0" smtClean="0"/>
              <a:t>Sr. Development Manager</a:t>
            </a:r>
            <a:endParaRPr lang="en-US" sz="2400" dirty="0"/>
          </a:p>
        </p:txBody>
      </p:sp>
    </p:spTree>
    <p:extLst>
      <p:ext uri="{BB962C8B-B14F-4D97-AF65-F5344CB8AC3E}">
        <p14:creationId xmlns:p14="http://schemas.microsoft.com/office/powerpoint/2010/main" val="3096437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bigstock_Business_Team_Looking_Shocked__248759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330575" y="0"/>
            <a:ext cx="5813425" cy="6858000"/>
          </a:xfrm>
        </p:spPr>
      </p:pic>
      <p:sp>
        <p:nvSpPr>
          <p:cNvPr id="9219" name="Title 1"/>
          <p:cNvSpPr>
            <a:spLocks noGrp="1"/>
          </p:cNvSpPr>
          <p:nvPr>
            <p:ph type="title"/>
          </p:nvPr>
        </p:nvSpPr>
        <p:spPr/>
        <p:txBody>
          <a:bodyPr/>
          <a:lstStyle/>
          <a:p>
            <a:r>
              <a:rPr lang="en-US" sz="8000" smtClean="0"/>
              <a:t>Surprises!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latin typeface="Arial" pitchFamily="34" charset="0"/>
                <a:cs typeface="Arial" pitchFamily="34" charset="0"/>
              </a:rPr>
              <a:t>Learnings</a:t>
            </a:r>
            <a:r>
              <a:rPr lang="en-US" dirty="0" smtClean="0">
                <a:latin typeface="Arial" pitchFamily="34" charset="0"/>
                <a:cs typeface="Arial" pitchFamily="34" charset="0"/>
              </a:rPr>
              <a:t>: My Top 5</a:t>
            </a:r>
            <a:endParaRPr lang="en-US" dirty="0">
              <a:latin typeface="Arial" pitchFamily="34" charset="0"/>
              <a:cs typeface="Arial" pitchFamily="34" charset="0"/>
            </a:endParaRPr>
          </a:p>
        </p:txBody>
      </p:sp>
      <p:sp>
        <p:nvSpPr>
          <p:cNvPr id="6" name="Content Placeholder 5"/>
          <p:cNvSpPr>
            <a:spLocks noGrp="1"/>
          </p:cNvSpPr>
          <p:nvPr>
            <p:ph sz="quarter" idx="14"/>
          </p:nvPr>
        </p:nvSpPr>
        <p:spPr>
          <a:xfrm>
            <a:off x="457200" y="1788394"/>
            <a:ext cx="8229600" cy="4536206"/>
          </a:xfrm>
        </p:spPr>
        <p:txBody>
          <a:bodyPr>
            <a:normAutofit fontScale="85000" lnSpcReduction="20000"/>
          </a:bodyPr>
          <a:lstStyle/>
          <a:p>
            <a:r>
              <a:rPr lang="en-US" dirty="0" smtClean="0">
                <a:latin typeface="Arial" pitchFamily="34" charset="0"/>
                <a:cs typeface="Arial" pitchFamily="34" charset="0"/>
              </a:rPr>
              <a:t>Leadership and buy-in from senior technical team was critical</a:t>
            </a:r>
          </a:p>
          <a:p>
            <a:pPr lvl="1"/>
            <a:r>
              <a:rPr lang="en-US" dirty="0" smtClean="0">
                <a:latin typeface="Arial" pitchFamily="34" charset="0"/>
                <a:cs typeface="Arial" pitchFamily="34" charset="0"/>
              </a:rPr>
              <a:t>Tooling/Measure Challenges</a:t>
            </a:r>
          </a:p>
          <a:p>
            <a:pPr lvl="1"/>
            <a:r>
              <a:rPr lang="en-US" dirty="0" smtClean="0">
                <a:latin typeface="Arial" pitchFamily="34" charset="0"/>
                <a:cs typeface="Arial" pitchFamily="34" charset="0"/>
              </a:rPr>
              <a:t>Time Investment</a:t>
            </a:r>
          </a:p>
          <a:p>
            <a:r>
              <a:rPr lang="en-US" dirty="0" smtClean="0">
                <a:latin typeface="Arial" pitchFamily="34" charset="0"/>
                <a:cs typeface="Arial" pitchFamily="34" charset="0"/>
              </a:rPr>
              <a:t>Importance of standard format product summaries</a:t>
            </a:r>
          </a:p>
          <a:p>
            <a:r>
              <a:rPr lang="en-US" dirty="0" smtClean="0">
                <a:latin typeface="Arial" pitchFamily="34" charset="0"/>
                <a:cs typeface="Arial" pitchFamily="34" charset="0"/>
              </a:rPr>
              <a:t>Impact in changing the discussion with the business</a:t>
            </a:r>
          </a:p>
          <a:p>
            <a:pPr lvl="1"/>
            <a:r>
              <a:rPr lang="en-US" dirty="0" smtClean="0">
                <a:latin typeface="Arial" pitchFamily="34" charset="0"/>
                <a:cs typeface="Arial" pitchFamily="34" charset="0"/>
              </a:rPr>
              <a:t>Surprised in adoption of terminology across company</a:t>
            </a:r>
          </a:p>
          <a:p>
            <a:pPr lvl="1"/>
            <a:r>
              <a:rPr lang="en-US" dirty="0" smtClean="0">
                <a:latin typeface="Arial" pitchFamily="34" charset="0"/>
                <a:cs typeface="Arial" pitchFamily="34" charset="0"/>
              </a:rPr>
              <a:t>Need ability to communicate dynamics of software development</a:t>
            </a:r>
          </a:p>
          <a:p>
            <a:r>
              <a:rPr lang="en-US" dirty="0" smtClean="0">
                <a:latin typeface="Arial" pitchFamily="34" charset="0"/>
                <a:cs typeface="Arial" pitchFamily="34" charset="0"/>
              </a:rPr>
              <a:t>Impact to development teams in approach to coding</a:t>
            </a:r>
          </a:p>
          <a:p>
            <a:pPr lvl="1"/>
            <a:r>
              <a:rPr lang="en-US" dirty="0" smtClean="0">
                <a:latin typeface="Arial" pitchFamily="34" charset="0"/>
                <a:cs typeface="Arial" pitchFamily="34" charset="0"/>
              </a:rPr>
              <a:t>Visibility quantifies impact of “short cuts”</a:t>
            </a:r>
          </a:p>
          <a:p>
            <a:r>
              <a:rPr lang="en-US" dirty="0" smtClean="0">
                <a:latin typeface="Arial" pitchFamily="34" charset="0"/>
                <a:cs typeface="Arial" pitchFamily="34" charset="0"/>
              </a:rPr>
              <a:t>Most effective tool I have had in justifying technical investment</a:t>
            </a:r>
          </a:p>
          <a:p>
            <a:endParaRPr lang="en-US" dirty="0"/>
          </a:p>
        </p:txBody>
      </p:sp>
    </p:spTree>
    <p:extLst>
      <p:ext uri="{BB962C8B-B14F-4D97-AF65-F5344CB8AC3E}">
        <p14:creationId xmlns:p14="http://schemas.microsoft.com/office/powerpoint/2010/main" val="7580275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itchFamily="34" charset="0"/>
                <a:cs typeface="Arial" pitchFamily="34" charset="0"/>
              </a:rPr>
              <a:t>Cost to Service is the key</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786960044"/>
              </p:ext>
            </p:extLst>
          </p:nvPr>
        </p:nvGraphicFramePr>
        <p:xfrm>
          <a:off x="304800" y="3048000"/>
          <a:ext cx="8229600" cy="1854200"/>
        </p:xfrm>
        <a:graphic>
          <a:graphicData uri="http://schemas.openxmlformats.org/drawingml/2006/table">
            <a:tbl>
              <a:tblPr firstRow="1" bandRow="1">
                <a:tableStyleId>{5C22544A-7EE6-4342-B048-85BDC9FD1C3A}</a:tableStyleId>
              </a:tblPr>
              <a:tblGrid>
                <a:gridCol w="4800600"/>
                <a:gridCol w="3429000"/>
              </a:tblGrid>
              <a:tr h="370840">
                <a:tc>
                  <a:txBody>
                    <a:bodyPr/>
                    <a:lstStyle/>
                    <a:p>
                      <a:r>
                        <a:rPr lang="en-US" dirty="0" smtClean="0"/>
                        <a:t>Type of Debt</a:t>
                      </a:r>
                      <a:endParaRPr lang="en-US" dirty="0"/>
                    </a:p>
                  </a:txBody>
                  <a:tcPr/>
                </a:tc>
                <a:tc>
                  <a:txBody>
                    <a:bodyPr/>
                    <a:lstStyle/>
                    <a:p>
                      <a:r>
                        <a:rPr lang="en-US" dirty="0" smtClean="0"/>
                        <a:t>Cost to Service</a:t>
                      </a:r>
                      <a:endParaRPr lang="en-US" dirty="0"/>
                    </a:p>
                  </a:txBody>
                  <a:tcPr/>
                </a:tc>
              </a:tr>
              <a:tr h="370840">
                <a:tc>
                  <a:txBody>
                    <a:bodyPr/>
                    <a:lstStyle/>
                    <a:p>
                      <a:r>
                        <a:rPr lang="en-US" dirty="0" smtClean="0"/>
                        <a:t>Home Mortgage</a:t>
                      </a:r>
                      <a:endParaRPr lang="en-US" dirty="0"/>
                    </a:p>
                  </a:txBody>
                  <a:tcPr/>
                </a:tc>
                <a:tc>
                  <a:txBody>
                    <a:bodyPr/>
                    <a:lstStyle/>
                    <a:p>
                      <a:r>
                        <a:rPr lang="en-US" dirty="0" smtClean="0"/>
                        <a:t>3%</a:t>
                      </a:r>
                      <a:endParaRPr lang="en-US" dirty="0"/>
                    </a:p>
                  </a:txBody>
                  <a:tcPr/>
                </a:tc>
              </a:tr>
              <a:tr h="370840">
                <a:tc>
                  <a:txBody>
                    <a:bodyPr/>
                    <a:lstStyle/>
                    <a:p>
                      <a:r>
                        <a:rPr lang="en-US" dirty="0" smtClean="0"/>
                        <a:t>Student Loan</a:t>
                      </a:r>
                      <a:endParaRPr lang="en-US" dirty="0"/>
                    </a:p>
                  </a:txBody>
                  <a:tcPr/>
                </a:tc>
                <a:tc>
                  <a:txBody>
                    <a:bodyPr/>
                    <a:lstStyle/>
                    <a:p>
                      <a:r>
                        <a:rPr lang="en-US" dirty="0" smtClean="0"/>
                        <a:t>3.4%</a:t>
                      </a:r>
                      <a:endParaRPr lang="en-US" dirty="0"/>
                    </a:p>
                  </a:txBody>
                  <a:tcPr/>
                </a:tc>
              </a:tr>
              <a:tr h="370840">
                <a:tc>
                  <a:txBody>
                    <a:bodyPr/>
                    <a:lstStyle/>
                    <a:p>
                      <a:r>
                        <a:rPr lang="en-US" dirty="0" smtClean="0"/>
                        <a:t>Credit Card Debt</a:t>
                      </a:r>
                      <a:endParaRPr lang="en-US" dirty="0"/>
                    </a:p>
                  </a:txBody>
                  <a:tcPr/>
                </a:tc>
                <a:tc>
                  <a:txBody>
                    <a:bodyPr/>
                    <a:lstStyle/>
                    <a:p>
                      <a:r>
                        <a:rPr lang="en-US" dirty="0" smtClean="0"/>
                        <a:t>18%</a:t>
                      </a:r>
                      <a:endParaRPr lang="en-US" dirty="0"/>
                    </a:p>
                  </a:txBody>
                  <a:tcPr/>
                </a:tc>
              </a:tr>
              <a:tr h="370840">
                <a:tc>
                  <a:txBody>
                    <a:bodyPr/>
                    <a:lstStyle/>
                    <a:p>
                      <a:r>
                        <a:rPr lang="en-US" dirty="0" smtClean="0"/>
                        <a:t>Louie</a:t>
                      </a:r>
                      <a:r>
                        <a:rPr lang="en-US" baseline="0" dirty="0" smtClean="0"/>
                        <a:t> the Loan Shark</a:t>
                      </a:r>
                      <a:endParaRPr lang="en-US" dirty="0"/>
                    </a:p>
                  </a:txBody>
                  <a:tcPr/>
                </a:tc>
                <a:tc>
                  <a:txBody>
                    <a:bodyPr/>
                    <a:lstStyle/>
                    <a:p>
                      <a:r>
                        <a:rPr lang="en-US" dirty="0" smtClean="0"/>
                        <a:t>100%</a:t>
                      </a:r>
                      <a:endParaRPr lang="en-US" dirty="0"/>
                    </a:p>
                  </a:txBody>
                  <a:tcPr/>
                </a:tc>
              </a:tr>
            </a:tbl>
          </a:graphicData>
        </a:graphic>
      </p:graphicFrame>
      <p:pic>
        <p:nvPicPr>
          <p:cNvPr id="4" name="Picture 2" descr="http://leaseguy.crestcapital.com/wp-content/uploads/2010/11/good_debt_bad_deb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219200"/>
            <a:ext cx="3333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descr="https://encrypted-tbn3.gstatic.com/images?q=tbn:ANd9GcRGzpVSW5Wvq_KAEU4ekwvJ43-UxbWPtF12S8pvnXW6gD8k4Q9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029200"/>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1"/>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defRPr>
                <a:solidFill>
                  <a:schemeClr val="tx1"/>
                </a:solidFill>
                <a:latin typeface="Nokia Pure Text"/>
              </a:defRPr>
            </a:lvl1pPr>
            <a:lvl2pPr marL="742950" indent="-285750">
              <a:defRPr>
                <a:solidFill>
                  <a:schemeClr val="tx1"/>
                </a:solidFill>
                <a:latin typeface="Nokia Pure Text"/>
              </a:defRPr>
            </a:lvl2pPr>
            <a:lvl3pPr marL="1143000" indent="-228600">
              <a:defRPr>
                <a:solidFill>
                  <a:schemeClr val="tx1"/>
                </a:solidFill>
                <a:latin typeface="Nokia Pure Text"/>
              </a:defRPr>
            </a:lvl3pPr>
            <a:lvl4pPr marL="1600200" indent="-228600">
              <a:defRPr>
                <a:solidFill>
                  <a:schemeClr val="tx1"/>
                </a:solidFill>
                <a:latin typeface="Nokia Pure Text"/>
              </a:defRPr>
            </a:lvl4pPr>
            <a:lvl5pPr marL="2057400" indent="-228600">
              <a:defRPr>
                <a:solidFill>
                  <a:schemeClr val="tx1"/>
                </a:solidFill>
                <a:latin typeface="Nokia Pure Text"/>
              </a:defRPr>
            </a:lvl5pPr>
            <a:lvl6pPr marL="2514600" indent="-228600" fontAlgn="base">
              <a:spcBef>
                <a:spcPct val="0"/>
              </a:spcBef>
              <a:spcAft>
                <a:spcPct val="0"/>
              </a:spcAft>
              <a:defRPr>
                <a:solidFill>
                  <a:schemeClr val="tx1"/>
                </a:solidFill>
                <a:latin typeface="Nokia Pure Text"/>
              </a:defRPr>
            </a:lvl6pPr>
            <a:lvl7pPr marL="2971800" indent="-228600" fontAlgn="base">
              <a:spcBef>
                <a:spcPct val="0"/>
              </a:spcBef>
              <a:spcAft>
                <a:spcPct val="0"/>
              </a:spcAft>
              <a:defRPr>
                <a:solidFill>
                  <a:schemeClr val="tx1"/>
                </a:solidFill>
                <a:latin typeface="Nokia Pure Text"/>
              </a:defRPr>
            </a:lvl7pPr>
            <a:lvl8pPr marL="3429000" indent="-228600" fontAlgn="base">
              <a:spcBef>
                <a:spcPct val="0"/>
              </a:spcBef>
              <a:spcAft>
                <a:spcPct val="0"/>
              </a:spcAft>
              <a:defRPr>
                <a:solidFill>
                  <a:schemeClr val="tx1"/>
                </a:solidFill>
                <a:latin typeface="Nokia Pure Text"/>
              </a:defRPr>
            </a:lvl8pPr>
            <a:lvl9pPr marL="3886200" indent="-228600" fontAlgn="base">
              <a:spcBef>
                <a:spcPct val="0"/>
              </a:spcBef>
              <a:spcAft>
                <a:spcPct val="0"/>
              </a:spcAft>
              <a:defRPr>
                <a:solidFill>
                  <a:schemeClr val="tx1"/>
                </a:solidFill>
                <a:latin typeface="Nokia Pure Text"/>
              </a:defRPr>
            </a:lvl9pPr>
          </a:lstStyle>
          <a:p>
            <a:pPr fontAlgn="base">
              <a:spcBef>
                <a:spcPct val="0"/>
              </a:spcBef>
              <a:spcAft>
                <a:spcPct val="0"/>
              </a:spcAft>
            </a:pPr>
            <a:fld id="{CD4BC45E-56F3-4E63-8F86-95279616D4A3}" type="slidenum">
              <a:rPr lang="en-GB">
                <a:solidFill>
                  <a:schemeClr val="bg1"/>
                </a:solidFill>
              </a:rPr>
              <a:pPr fontAlgn="base">
                <a:spcBef>
                  <a:spcPct val="0"/>
                </a:spcBef>
                <a:spcAft>
                  <a:spcPct val="0"/>
                </a:spcAft>
              </a:pPr>
              <a:t>102</a:t>
            </a:fld>
            <a:endParaRPr lang="en-GB">
              <a:solidFill>
                <a:schemeClr val="bg1"/>
              </a:solidFill>
            </a:endParaRPr>
          </a:p>
        </p:txBody>
      </p:sp>
      <p:sp>
        <p:nvSpPr>
          <p:cNvPr id="21507" name="Text Placeholder 2"/>
          <p:cNvSpPr>
            <a:spLocks noGrp="1"/>
          </p:cNvSpPr>
          <p:nvPr>
            <p:ph type="body" sz="quarter" idx="13"/>
          </p:nvPr>
        </p:nvSpPr>
        <p:spPr>
          <a:xfrm>
            <a:off x="363538" y="1222375"/>
            <a:ext cx="5716587" cy="4805363"/>
          </a:xfrm>
        </p:spPr>
        <p:txBody>
          <a:bodyPr/>
          <a:lstStyle/>
          <a:p>
            <a:pPr>
              <a:spcBef>
                <a:spcPct val="0"/>
              </a:spcBef>
            </a:pPr>
            <a:endParaRPr lang="en-US" smtClean="0"/>
          </a:p>
          <a:p>
            <a:pPr>
              <a:spcBef>
                <a:spcPct val="0"/>
              </a:spcBef>
            </a:pPr>
            <a:endParaRPr lang="en-US" sz="4000" smtClean="0"/>
          </a:p>
          <a:p>
            <a:pPr>
              <a:spcBef>
                <a:spcPct val="0"/>
              </a:spcBef>
            </a:pPr>
            <a:endParaRPr lang="en-US" smtClean="0"/>
          </a:p>
          <a:p>
            <a:pPr>
              <a:spcBef>
                <a:spcPct val="0"/>
              </a:spcBef>
            </a:pPr>
            <a:r>
              <a:rPr lang="en-US" smtClean="0"/>
              <a:t/>
            </a:r>
            <a:br>
              <a:rPr lang="en-US" smtClean="0"/>
            </a:br>
            <a:r>
              <a:rPr lang="en-US" smtClean="0"/>
              <a:t>Allen Rutzen</a:t>
            </a:r>
          </a:p>
          <a:p>
            <a:pPr>
              <a:spcBef>
                <a:spcPct val="0"/>
              </a:spcBef>
            </a:pPr>
            <a:r>
              <a:rPr lang="en-US" smtClean="0"/>
              <a:t>Sr. Manager, Agile Working Group</a:t>
            </a:r>
          </a:p>
          <a:p>
            <a:pPr>
              <a:spcBef>
                <a:spcPct val="0"/>
              </a:spcBef>
            </a:pPr>
            <a:r>
              <a:rPr lang="en-US" smtClean="0"/>
              <a:t>Nokia, Location &amp; Commerce</a:t>
            </a:r>
          </a:p>
          <a:p>
            <a:pPr>
              <a:spcBef>
                <a:spcPct val="0"/>
              </a:spcBef>
            </a:pPr>
            <a:endParaRPr lang="en-US" smtClean="0"/>
          </a:p>
          <a:p>
            <a:pPr>
              <a:spcBef>
                <a:spcPct val="0"/>
              </a:spcBef>
            </a:pPr>
            <a:endParaRPr lang="en-US" smtClean="0"/>
          </a:p>
          <a:p>
            <a:pPr>
              <a:spcBef>
                <a:spcPct val="0"/>
              </a:spcBef>
            </a:pPr>
            <a:r>
              <a:rPr lang="en-US" smtClean="0"/>
              <a:t>Agile Executive Forum 2012</a:t>
            </a:r>
          </a:p>
          <a:p>
            <a:pPr>
              <a:spcBef>
                <a:spcPct val="0"/>
              </a:spcBef>
            </a:pPr>
            <a:r>
              <a:rPr lang="en-US" smtClean="0"/>
              <a:t>August 13, 2012</a:t>
            </a:r>
          </a:p>
          <a:p>
            <a:pPr>
              <a:spcBef>
                <a:spcPct val="0"/>
              </a:spcBef>
            </a:pPr>
            <a:endParaRPr lang="en-US" smtClean="0"/>
          </a:p>
        </p:txBody>
      </p:sp>
      <p:sp>
        <p:nvSpPr>
          <p:cNvPr id="4" name="Title 3"/>
          <p:cNvSpPr>
            <a:spLocks noGrp="1"/>
          </p:cNvSpPr>
          <p:nvPr>
            <p:ph type="title"/>
          </p:nvPr>
        </p:nvSpPr>
        <p:spPr>
          <a:xfrm>
            <a:off x="363538" y="381000"/>
            <a:ext cx="8388350" cy="692150"/>
          </a:xfrm>
        </p:spPr>
        <p:txBody>
          <a:bodyPr/>
          <a:lstStyle/>
          <a:p>
            <a:pPr fontAlgn="auto">
              <a:spcAft>
                <a:spcPts val="0"/>
              </a:spcAft>
              <a:defRPr/>
            </a:pPr>
            <a:r>
              <a:rPr lang="en-US" sz="4500" dirty="0" smtClean="0"/>
              <a:t>Don’t Mess With the Scrum Master</a:t>
            </a:r>
            <a:endParaRPr lang="en-US" sz="4500" dirty="0"/>
          </a:p>
        </p:txBody>
      </p:sp>
      <p:pic>
        <p:nvPicPr>
          <p:cNvPr id="140290" name="Picture 2" descr="H:\todd\wwsdc\Agile\2012\Executive Forum\Bios\Allen Rutz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48400" y="1828800"/>
            <a:ext cx="2446317" cy="37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05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Dedicated Scrum Master</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76097907"/>
              </p:ext>
            </p:extLst>
          </p:nvPr>
        </p:nvGraphicFramePr>
        <p:xfrm>
          <a:off x="434975" y="1484313"/>
          <a:ext cx="8024814" cy="3200400"/>
        </p:xfrm>
        <a:graphic>
          <a:graphicData uri="http://schemas.openxmlformats.org/drawingml/2006/table">
            <a:tbl>
              <a:tblPr bandRow="1">
                <a:tableStyleId>{5A111915-BE36-4E01-A7E5-04B1672EAD32}</a:tableStyleId>
              </a:tblPr>
              <a:tblGrid>
                <a:gridCol w="4012407"/>
                <a:gridCol w="40124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Scrum Master responsibilities done by dedicated Scrum Masters that typically handle 2 teams.</a:t>
                      </a:r>
                    </a:p>
                    <a:p>
                      <a:endParaRPr lang="en-US" dirty="0"/>
                    </a:p>
                  </a:txBody>
                  <a:tcPr/>
                </a:tc>
                <a:tc hMerge="1">
                  <a:txBody>
                    <a:bodyPr/>
                    <a:lstStyle/>
                    <a:p>
                      <a:endParaRPr lang="en-US" dirty="0"/>
                    </a:p>
                  </a:txBody>
                  <a:tcPr/>
                </a:tc>
              </a:tr>
              <a:tr h="370840">
                <a:tc>
                  <a:txBody>
                    <a:bodyPr/>
                    <a:lstStyle/>
                    <a:p>
                      <a:r>
                        <a:rPr lang="en-US" sz="2400" dirty="0" smtClean="0"/>
                        <a:t>Pros</a:t>
                      </a:r>
                      <a:endParaRPr lang="en-US" sz="2400" dirty="0"/>
                    </a:p>
                  </a:txBody>
                  <a:tcPr/>
                </a:tc>
                <a:tc>
                  <a:txBody>
                    <a:bodyPr/>
                    <a:lstStyle/>
                    <a:p>
                      <a:r>
                        <a:rPr lang="en-US" sz="2400" dirty="0" smtClean="0"/>
                        <a:t>Cons</a:t>
                      </a:r>
                      <a:endParaRPr lang="en-US" sz="2400" dirty="0"/>
                    </a:p>
                  </a:txBody>
                  <a:tcPr/>
                </a:tc>
              </a:tr>
              <a:tr h="370840">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kern="1200" dirty="0" smtClean="0"/>
                        <a:t>Dedicated role</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kern="1200" dirty="0" smtClean="0">
                          <a:solidFill>
                            <a:schemeClr val="dk1"/>
                          </a:solidFill>
                          <a:latin typeface="+mn-lt"/>
                          <a:ea typeface="+mn-ea"/>
                          <a:cs typeface="+mn-cs"/>
                        </a:rPr>
                        <a:t>Scrum Master </a:t>
                      </a:r>
                    </a:p>
                  </a:txBody>
                  <a:tcPr/>
                </a:tc>
                <a:tc>
                  <a:txBody>
                    <a:bodyPr/>
                    <a:lstStyle/>
                    <a:p>
                      <a:pPr marL="457200" indent="-457200" fontAlgn="auto">
                        <a:spcBef>
                          <a:spcPts val="0"/>
                        </a:spcBef>
                        <a:spcAft>
                          <a:spcPts val="0"/>
                        </a:spcAft>
                        <a:buFont typeface="Wingdings" pitchFamily="2" charset="2"/>
                        <a:buChar char="Ø"/>
                        <a:defRPr/>
                      </a:pPr>
                      <a:r>
                        <a:rPr lang="en-US" sz="2400" dirty="0" smtClean="0"/>
                        <a:t>Scrum Master is not dedicated to the team.  </a:t>
                      </a:r>
                    </a:p>
                    <a:p>
                      <a:pPr marL="457200" indent="-457200" fontAlgn="auto">
                        <a:spcBef>
                          <a:spcPts val="0"/>
                        </a:spcBef>
                        <a:spcAft>
                          <a:spcPts val="0"/>
                        </a:spcAft>
                        <a:buFont typeface="Wingdings" pitchFamily="2" charset="2"/>
                        <a:buChar char="Ø"/>
                        <a:defRPr/>
                      </a:pPr>
                      <a:endParaRPr lang="en-US" sz="2400" dirty="0" smtClean="0">
                        <a:latin typeface="+mn-lt"/>
                        <a:cs typeface="+mn-cs"/>
                      </a:endParaRPr>
                    </a:p>
                  </a:txBody>
                  <a:tcPr/>
                </a:tc>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This is the most common and presumed</a:t>
                      </a:r>
                      <a:r>
                        <a:rPr lang="en-US" sz="2400" baseline="0" dirty="0" smtClean="0"/>
                        <a:t> default.  </a:t>
                      </a:r>
                      <a:endParaRPr lang="en-US" sz="2400"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23244770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Team Member </a:t>
            </a:r>
            <a:r>
              <a:rPr lang="en-US" sz="3600" dirty="0" smtClean="0"/>
              <a:t>as </a:t>
            </a:r>
            <a:r>
              <a:rPr lang="en-US" sz="3600" dirty="0"/>
              <a:t>Scrum </a:t>
            </a:r>
            <a:r>
              <a:rPr lang="en-US" sz="3600" dirty="0" smtClean="0"/>
              <a:t>Master </a:t>
            </a:r>
            <a:r>
              <a:rPr lang="en-US" sz="3600" dirty="0"/>
              <a:t>(Dedicated</a:t>
            </a:r>
            <a:r>
              <a:rPr lang="en-US" sz="3600" dirty="0" smtClean="0"/>
              <a:t>)</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64456694"/>
              </p:ext>
            </p:extLst>
          </p:nvPr>
        </p:nvGraphicFramePr>
        <p:xfrm>
          <a:off x="434975" y="1484313"/>
          <a:ext cx="8024814" cy="4297680"/>
        </p:xfrm>
        <a:graphic>
          <a:graphicData uri="http://schemas.openxmlformats.org/drawingml/2006/table">
            <a:tbl>
              <a:tblPr bandRow="1">
                <a:tableStyleId>{5A111915-BE36-4E01-A7E5-04B1672EAD32}</a:tableStyleId>
              </a:tblPr>
              <a:tblGrid>
                <a:gridCol w="4012407"/>
                <a:gridCol w="40124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Scrum Master responsibilities get priority and should be allocated at 50% of that person.</a:t>
                      </a:r>
                    </a:p>
                    <a:p>
                      <a:endParaRPr lang="en-US" dirty="0"/>
                    </a:p>
                  </a:txBody>
                  <a:tcPr/>
                </a:tc>
                <a:tc hMerge="1">
                  <a:txBody>
                    <a:bodyPr/>
                    <a:lstStyle/>
                    <a:p>
                      <a:endParaRPr lang="en-US" dirty="0"/>
                    </a:p>
                  </a:txBody>
                  <a:tcPr/>
                </a:tc>
              </a:tr>
              <a:tr h="370840">
                <a:tc>
                  <a:txBody>
                    <a:bodyPr/>
                    <a:lstStyle/>
                    <a:p>
                      <a:r>
                        <a:rPr lang="en-US" sz="2400" dirty="0" smtClean="0"/>
                        <a:t>Pros</a:t>
                      </a:r>
                      <a:endParaRPr lang="en-US" sz="2400" dirty="0"/>
                    </a:p>
                  </a:txBody>
                  <a:tcPr/>
                </a:tc>
                <a:tc>
                  <a:txBody>
                    <a:bodyPr/>
                    <a:lstStyle/>
                    <a:p>
                      <a:r>
                        <a:rPr lang="en-US" sz="2400" dirty="0" smtClean="0"/>
                        <a:t>Cons</a:t>
                      </a:r>
                      <a:endParaRPr lang="en-US" sz="2400" dirty="0"/>
                    </a:p>
                  </a:txBody>
                  <a:tcPr/>
                </a:tc>
              </a:tr>
              <a:tr h="370840">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kern="1200" dirty="0" smtClean="0"/>
                        <a:t>Dedicated role</a:t>
                      </a:r>
                      <a:endParaRPr lang="en-US" sz="2400" kern="1200" dirty="0" smtClean="0">
                        <a:solidFill>
                          <a:schemeClr val="dk1"/>
                        </a:solidFill>
                        <a:latin typeface="+mn-lt"/>
                        <a:ea typeface="+mn-ea"/>
                        <a:cs typeface="+mn-cs"/>
                      </a:endParaRPr>
                    </a:p>
                  </a:txBody>
                  <a:tcPr/>
                </a:tc>
                <a:tc>
                  <a:txBody>
                    <a:bodyPr/>
                    <a:lstStyle/>
                    <a:p>
                      <a:pPr marL="457200" indent="-457200" fontAlgn="auto">
                        <a:spcBef>
                          <a:spcPts val="0"/>
                        </a:spcBef>
                        <a:spcAft>
                          <a:spcPts val="0"/>
                        </a:spcAft>
                        <a:buFont typeface="Wingdings" pitchFamily="2" charset="2"/>
                        <a:buChar char="Ø"/>
                        <a:defRPr/>
                      </a:pPr>
                      <a:r>
                        <a:rPr lang="en-US" sz="2400" dirty="0" smtClean="0"/>
                        <a:t>Team tasks can infringe on Scrum Master tasks.  </a:t>
                      </a:r>
                    </a:p>
                    <a:p>
                      <a:pPr marL="457200" indent="-457200" fontAlgn="auto">
                        <a:spcBef>
                          <a:spcPts val="0"/>
                        </a:spcBef>
                        <a:spcAft>
                          <a:spcPts val="0"/>
                        </a:spcAft>
                        <a:buFont typeface="Wingdings" pitchFamily="2" charset="2"/>
                        <a:buChar char="Ø"/>
                        <a:defRPr/>
                      </a:pPr>
                      <a:r>
                        <a:rPr lang="en-US" sz="2400" dirty="0" smtClean="0"/>
                        <a:t>Team velocity is reduced</a:t>
                      </a:r>
                      <a:endParaRPr lang="en-US" sz="2400" dirty="0" smtClean="0">
                        <a:latin typeface="+mn-lt"/>
                        <a:cs typeface="+mn-cs"/>
                      </a:endParaRPr>
                    </a:p>
                  </a:txBody>
                  <a:tcPr/>
                </a:tc>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This is a workable solution, but requires a person who will resist the temptation to deemphasize Scrum Master responsibilities</a:t>
                      </a:r>
                    </a:p>
                    <a:p>
                      <a:endParaRPr lang="en-US" sz="2400"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8654227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71" y="239557"/>
            <a:ext cx="8403493" cy="903443"/>
          </a:xfrm>
        </p:spPr>
        <p:txBody>
          <a:bodyPr/>
          <a:lstStyle/>
          <a:p>
            <a:r>
              <a:rPr lang="en-US" sz="3600" dirty="0"/>
              <a:t>Team Member </a:t>
            </a:r>
            <a:r>
              <a:rPr lang="en-US" sz="3600" dirty="0" smtClean="0"/>
              <a:t>as </a:t>
            </a:r>
            <a:r>
              <a:rPr lang="en-US" sz="3600" dirty="0"/>
              <a:t>Scrum Master </a:t>
            </a:r>
            <a:br>
              <a:rPr lang="en-US" sz="3600" dirty="0"/>
            </a:br>
            <a:r>
              <a:rPr lang="en-US" sz="3600" dirty="0"/>
              <a:t>(Rolling Responsibility)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5481687"/>
              </p:ext>
            </p:extLst>
          </p:nvPr>
        </p:nvGraphicFramePr>
        <p:xfrm>
          <a:off x="434975" y="1484313"/>
          <a:ext cx="8024814" cy="3931920"/>
        </p:xfrm>
        <a:graphic>
          <a:graphicData uri="http://schemas.openxmlformats.org/drawingml/2006/table">
            <a:tbl>
              <a:tblPr bandRow="1">
                <a:tableStyleId>{5A111915-BE36-4E01-A7E5-04B1672EAD32}</a:tableStyleId>
              </a:tblPr>
              <a:tblGrid>
                <a:gridCol w="4012407"/>
                <a:gridCol w="40124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mn-lt"/>
                          <a:cs typeface="+mn-cs"/>
                        </a:rPr>
                        <a:t>Scrum Master responsibilities get priority and the assigned Scrum Master can only be allocated at 50% for other tasks.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dirty="0"/>
                    </a:p>
                  </a:txBody>
                  <a:tcPr/>
                </a:tc>
              </a:tr>
              <a:tr h="370840">
                <a:tc>
                  <a:txBody>
                    <a:bodyPr/>
                    <a:lstStyle/>
                    <a:p>
                      <a:r>
                        <a:rPr lang="en-US" sz="2400" dirty="0" smtClean="0"/>
                        <a:t>Pros</a:t>
                      </a:r>
                      <a:endParaRPr lang="en-US" sz="2400" dirty="0"/>
                    </a:p>
                  </a:txBody>
                  <a:tcPr/>
                </a:tc>
                <a:tc>
                  <a:txBody>
                    <a:bodyPr/>
                    <a:lstStyle/>
                    <a:p>
                      <a:r>
                        <a:rPr lang="en-US" sz="2400" dirty="0" smtClean="0"/>
                        <a:t>Cons</a:t>
                      </a:r>
                      <a:endParaRPr lang="en-US" sz="2400" dirty="0"/>
                    </a:p>
                  </a:txBody>
                  <a:tcPr/>
                </a:tc>
              </a:tr>
              <a:tr h="370840">
                <a:tc>
                  <a:txBody>
                    <a:bodyPr/>
                    <a:lstStyle/>
                    <a:p>
                      <a:pPr marL="342900" indent="-342900" fontAlgn="auto">
                        <a:spcBef>
                          <a:spcPts val="0"/>
                        </a:spcBef>
                        <a:spcAft>
                          <a:spcPts val="0"/>
                        </a:spcAft>
                        <a:buFont typeface="Wingdings" pitchFamily="2" charset="2"/>
                        <a:buChar char="Ø"/>
                        <a:defRPr/>
                      </a:pPr>
                      <a:r>
                        <a:rPr lang="en-US" sz="2400" dirty="0" smtClean="0">
                          <a:latin typeface="+mn-lt"/>
                          <a:cs typeface="+mn-cs"/>
                        </a:rPr>
                        <a:t>Each team member gets exposure to the role</a:t>
                      </a:r>
                      <a:endParaRPr lang="en-US" sz="2400" dirty="0">
                        <a:latin typeface="+mn-lt"/>
                        <a:cs typeface="+mn-cs"/>
                      </a:endParaRPr>
                    </a:p>
                  </a:txBody>
                  <a:tcPr/>
                </a:tc>
                <a:tc>
                  <a:txBody>
                    <a:bodyPr/>
                    <a:lstStyle/>
                    <a:p>
                      <a:pPr marL="457200" indent="-457200" fontAlgn="auto">
                        <a:spcBef>
                          <a:spcPts val="0"/>
                        </a:spcBef>
                        <a:spcAft>
                          <a:spcPts val="0"/>
                        </a:spcAft>
                        <a:buFont typeface="Wingdings" pitchFamily="2" charset="2"/>
                        <a:buChar char="Ø"/>
                        <a:defRPr/>
                      </a:pPr>
                      <a:r>
                        <a:rPr lang="en-US" sz="2400" dirty="0" smtClean="0">
                          <a:latin typeface="+mn-lt"/>
                          <a:cs typeface="+mn-cs"/>
                        </a:rPr>
                        <a:t>Team tasks can infringe on Scrum Master tasks.  </a:t>
                      </a:r>
                    </a:p>
                    <a:p>
                      <a:pPr marL="457200" indent="-457200" fontAlgn="auto">
                        <a:spcBef>
                          <a:spcPts val="0"/>
                        </a:spcBef>
                        <a:spcAft>
                          <a:spcPts val="0"/>
                        </a:spcAft>
                        <a:buFont typeface="Wingdings" pitchFamily="2" charset="2"/>
                        <a:buChar char="Ø"/>
                        <a:defRPr/>
                      </a:pPr>
                      <a:r>
                        <a:rPr lang="en-US" sz="2400" dirty="0" smtClean="0">
                          <a:latin typeface="+mn-lt"/>
                          <a:cs typeface="+mn-cs"/>
                        </a:rPr>
                        <a:t>Team velocity is reduced</a:t>
                      </a:r>
                      <a:endParaRPr lang="en-US" sz="2400" dirty="0">
                        <a:latin typeface="+mn-lt"/>
                        <a:cs typeface="+mn-cs"/>
                      </a:endParaRPr>
                    </a:p>
                  </a:txBody>
                  <a:tcPr/>
                </a:tc>
              </a:tr>
              <a:tr h="370840">
                <a:tc gridSpan="2">
                  <a:txBody>
                    <a:bodyPr/>
                    <a:lstStyle/>
                    <a:p>
                      <a:pPr marL="0" indent="0" fontAlgn="auto">
                        <a:spcBef>
                          <a:spcPts val="0"/>
                        </a:spcBef>
                        <a:spcAft>
                          <a:spcPts val="0"/>
                        </a:spcAft>
                        <a:buFont typeface="Wingdings" pitchFamily="2" charset="2"/>
                        <a:buNone/>
                        <a:defRPr/>
                      </a:pPr>
                      <a:r>
                        <a:rPr lang="en-US" sz="2400" dirty="0" smtClean="0">
                          <a:latin typeface="+mn-lt"/>
                          <a:cs typeface="+mn-cs"/>
                        </a:rPr>
                        <a:t>It should only be considered for teams with high levels of Agile maturity</a:t>
                      </a:r>
                    </a:p>
                    <a:p>
                      <a:endParaRPr lang="en-US" sz="2400"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3269278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Product Owner </a:t>
            </a:r>
            <a:r>
              <a:rPr lang="en-US" sz="3600" dirty="0" smtClean="0"/>
              <a:t>as </a:t>
            </a:r>
            <a:r>
              <a:rPr lang="en-US" sz="3600" dirty="0"/>
              <a:t>Scrum Master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65644569"/>
              </p:ext>
            </p:extLst>
          </p:nvPr>
        </p:nvGraphicFramePr>
        <p:xfrm>
          <a:off x="434975" y="1484313"/>
          <a:ext cx="8024814" cy="4968240"/>
        </p:xfrm>
        <a:graphic>
          <a:graphicData uri="http://schemas.openxmlformats.org/drawingml/2006/table">
            <a:tbl>
              <a:tblPr bandRow="1">
                <a:tableStyleId>{5A111915-BE36-4E01-A7E5-04B1672EAD32}</a:tableStyleId>
              </a:tblPr>
              <a:tblGrid>
                <a:gridCol w="4012407"/>
                <a:gridCol w="4012407"/>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Product Owner must be available to allocate 50% of time to Scrum Master tasks.</a:t>
                      </a:r>
                    </a:p>
                    <a:p>
                      <a:endParaRPr lang="en-US" dirty="0"/>
                    </a:p>
                  </a:txBody>
                  <a:tcPr/>
                </a:tc>
                <a:tc hMerge="1">
                  <a:txBody>
                    <a:bodyPr/>
                    <a:lstStyle/>
                    <a:p>
                      <a:endParaRPr lang="en-US" dirty="0"/>
                    </a:p>
                  </a:txBody>
                  <a:tcPr/>
                </a:tc>
              </a:tr>
              <a:tr h="370840">
                <a:tc>
                  <a:txBody>
                    <a:bodyPr/>
                    <a:lstStyle/>
                    <a:p>
                      <a:r>
                        <a:rPr lang="en-US" sz="2400" dirty="0" smtClean="0"/>
                        <a:t>Pros</a:t>
                      </a:r>
                      <a:endParaRPr lang="en-US" sz="2400" dirty="0"/>
                    </a:p>
                  </a:txBody>
                  <a:tcPr/>
                </a:tc>
                <a:tc>
                  <a:txBody>
                    <a:bodyPr/>
                    <a:lstStyle/>
                    <a:p>
                      <a:r>
                        <a:rPr lang="en-US" sz="2400" dirty="0" smtClean="0"/>
                        <a:t>Cons</a:t>
                      </a:r>
                      <a:endParaRPr lang="en-US" sz="2400" dirty="0"/>
                    </a:p>
                  </a:txBody>
                  <a:tcPr/>
                </a:tc>
              </a:tr>
              <a:tr h="370840">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kern="1200" dirty="0" smtClean="0"/>
                        <a:t>??</a:t>
                      </a:r>
                      <a:endParaRPr lang="en-US" sz="2400" kern="1200" dirty="0" smtClean="0">
                        <a:solidFill>
                          <a:schemeClr val="dk1"/>
                        </a:solidFill>
                        <a:latin typeface="+mn-lt"/>
                        <a:ea typeface="+mn-ea"/>
                        <a:cs typeface="+mn-cs"/>
                      </a:endParaRPr>
                    </a:p>
                  </a:txBody>
                  <a:tcPr/>
                </a:tc>
                <a:tc>
                  <a:txBody>
                    <a:bodyPr/>
                    <a:lstStyle/>
                    <a:p>
                      <a:pPr marL="457200" indent="-457200" fontAlgn="auto">
                        <a:spcBef>
                          <a:spcPts val="0"/>
                        </a:spcBef>
                        <a:spcAft>
                          <a:spcPts val="0"/>
                        </a:spcAft>
                        <a:buFont typeface="Wingdings" pitchFamily="2" charset="2"/>
                        <a:buChar char="Ø"/>
                        <a:defRPr/>
                      </a:pPr>
                      <a:r>
                        <a:rPr lang="en-US" sz="2000" dirty="0" smtClean="0">
                          <a:latin typeface="+mn-lt"/>
                          <a:cs typeface="+mn-cs"/>
                        </a:rPr>
                        <a:t>Product Owner responsibilities can infringe on Scrum Master tasks  </a:t>
                      </a:r>
                    </a:p>
                    <a:p>
                      <a:pPr marL="457200" indent="-457200" fontAlgn="auto">
                        <a:spcBef>
                          <a:spcPts val="0"/>
                        </a:spcBef>
                        <a:spcAft>
                          <a:spcPts val="0"/>
                        </a:spcAft>
                        <a:buFont typeface="Wingdings" pitchFamily="2" charset="2"/>
                        <a:buChar char="Ø"/>
                        <a:defRPr/>
                      </a:pPr>
                      <a:r>
                        <a:rPr lang="en-US" sz="2000" dirty="0" smtClean="0">
                          <a:latin typeface="+mn-lt"/>
                          <a:cs typeface="+mn-cs"/>
                        </a:rPr>
                        <a:t>Checks and balances with respect to sizing stories and velocity-based planning is compromised</a:t>
                      </a:r>
                      <a:endParaRPr lang="en-US" sz="2000" dirty="0">
                        <a:latin typeface="+mn-lt"/>
                        <a:cs typeface="+mn-cs"/>
                      </a:endParaRPr>
                    </a:p>
                  </a:txBody>
                  <a:tcPr/>
                </a:tc>
              </a:tr>
              <a:tr h="370840">
                <a:tc gridSpan="2">
                  <a:txBody>
                    <a:bodyPr/>
                    <a:lstStyle/>
                    <a:p>
                      <a:pPr marL="0" indent="0" fontAlgn="auto">
                        <a:spcBef>
                          <a:spcPts val="0"/>
                        </a:spcBef>
                        <a:spcAft>
                          <a:spcPts val="0"/>
                        </a:spcAft>
                        <a:buFont typeface="Wingdings" pitchFamily="2" charset="2"/>
                        <a:buNone/>
                        <a:defRPr/>
                      </a:pPr>
                      <a:r>
                        <a:rPr lang="en-US" sz="2400" dirty="0" smtClean="0">
                          <a:latin typeface="+mn-lt"/>
                          <a:cs typeface="+mn-cs"/>
                        </a:rPr>
                        <a:t>It should only ever be considered for teams with high levels of Agile maturity and a Product Owner that is a strong proponent of Agile</a:t>
                      </a:r>
                      <a:endParaRPr lang="en-US" sz="2400" dirty="0">
                        <a:latin typeface="+mn-lt"/>
                        <a:cs typeface="+mn-cs"/>
                      </a:endParaRPr>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3269278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Functional Manager </a:t>
            </a:r>
            <a:r>
              <a:rPr lang="en-US" sz="3600" dirty="0" smtClean="0"/>
              <a:t>as </a:t>
            </a:r>
            <a:r>
              <a:rPr lang="en-US" sz="3600" dirty="0"/>
              <a:t>Scrum Master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96343086"/>
              </p:ext>
            </p:extLst>
          </p:nvPr>
        </p:nvGraphicFramePr>
        <p:xfrm>
          <a:off x="434975" y="1484313"/>
          <a:ext cx="8024814" cy="4236720"/>
        </p:xfrm>
        <a:graphic>
          <a:graphicData uri="http://schemas.openxmlformats.org/drawingml/2006/table">
            <a:tbl>
              <a:tblPr bandRow="1">
                <a:tableStyleId>{5A111915-BE36-4E01-A7E5-04B1672EAD32}</a:tableStyleId>
              </a:tblPr>
              <a:tblGrid>
                <a:gridCol w="4012407"/>
                <a:gridCol w="4012407"/>
              </a:tblGrid>
              <a:tr h="370840">
                <a:tc gridSpan="2">
                  <a:txBody>
                    <a:bodyPr/>
                    <a:lstStyle/>
                    <a:p>
                      <a:pPr fontAlgn="auto">
                        <a:spcBef>
                          <a:spcPts val="0"/>
                        </a:spcBef>
                        <a:spcAft>
                          <a:spcPts val="0"/>
                        </a:spcAft>
                        <a:defRPr/>
                      </a:pPr>
                      <a:r>
                        <a:rPr lang="en-US" sz="2400" dirty="0" smtClean="0">
                          <a:latin typeface="+mn-lt"/>
                          <a:cs typeface="+mn-cs"/>
                        </a:rPr>
                        <a:t>The Functional Manager must be able to clearly delineate the duties of manager and Scrum Master.</a:t>
                      </a:r>
                    </a:p>
                    <a:p>
                      <a:endParaRPr lang="en-US" dirty="0"/>
                    </a:p>
                  </a:txBody>
                  <a:tcPr/>
                </a:tc>
                <a:tc hMerge="1">
                  <a:txBody>
                    <a:bodyPr/>
                    <a:lstStyle/>
                    <a:p>
                      <a:endParaRPr lang="en-US" dirty="0"/>
                    </a:p>
                  </a:txBody>
                  <a:tcPr/>
                </a:tc>
              </a:tr>
              <a:tr h="370840">
                <a:tc>
                  <a:txBody>
                    <a:bodyPr/>
                    <a:lstStyle/>
                    <a:p>
                      <a:r>
                        <a:rPr lang="en-US" sz="2400" dirty="0" smtClean="0"/>
                        <a:t>Pros</a:t>
                      </a:r>
                      <a:endParaRPr lang="en-US" sz="2400" dirty="0"/>
                    </a:p>
                  </a:txBody>
                  <a:tcPr/>
                </a:tc>
                <a:tc>
                  <a:txBody>
                    <a:bodyPr/>
                    <a:lstStyle/>
                    <a:p>
                      <a:r>
                        <a:rPr lang="en-US" sz="2400" dirty="0" smtClean="0"/>
                        <a:t>Cons</a:t>
                      </a:r>
                      <a:endParaRPr lang="en-US" sz="2400" dirty="0"/>
                    </a:p>
                  </a:txBody>
                  <a:tcPr/>
                </a:tc>
              </a:tr>
              <a:tr h="370840">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kern="1200" dirty="0" smtClean="0"/>
                        <a:t>??</a:t>
                      </a:r>
                      <a:endParaRPr lang="en-US" sz="2400" kern="1200" dirty="0" smtClean="0">
                        <a:solidFill>
                          <a:schemeClr val="dk1"/>
                        </a:solidFill>
                        <a:latin typeface="+mn-lt"/>
                        <a:ea typeface="+mn-ea"/>
                        <a:cs typeface="+mn-cs"/>
                      </a:endParaRPr>
                    </a:p>
                  </a:txBody>
                  <a:tcPr/>
                </a:tc>
                <a:tc>
                  <a:txBody>
                    <a:bodyPr/>
                    <a:lstStyle/>
                    <a:p>
                      <a:pPr marL="457200" indent="-457200" fontAlgn="auto">
                        <a:spcBef>
                          <a:spcPts val="0"/>
                        </a:spcBef>
                        <a:spcAft>
                          <a:spcPts val="0"/>
                        </a:spcAft>
                        <a:buFont typeface="Wingdings" pitchFamily="2" charset="2"/>
                        <a:buChar char="Ø"/>
                        <a:defRPr/>
                      </a:pPr>
                      <a:r>
                        <a:rPr lang="en-US" sz="2000" dirty="0" smtClean="0">
                          <a:latin typeface="+mn-lt"/>
                          <a:cs typeface="+mn-cs"/>
                        </a:rPr>
                        <a:t>Too tempting to move from servant-leader to directive-leader mindset.  </a:t>
                      </a:r>
                    </a:p>
                    <a:p>
                      <a:pPr marL="457200" indent="-457200" fontAlgn="auto">
                        <a:spcBef>
                          <a:spcPts val="0"/>
                        </a:spcBef>
                        <a:spcAft>
                          <a:spcPts val="0"/>
                        </a:spcAft>
                        <a:buFont typeface="Wingdings" pitchFamily="2" charset="2"/>
                        <a:buChar char="Ø"/>
                        <a:defRPr/>
                      </a:pPr>
                      <a:r>
                        <a:rPr lang="en-US" sz="2000" dirty="0" smtClean="0">
                          <a:latin typeface="+mn-lt"/>
                          <a:cs typeface="+mn-cs"/>
                        </a:rPr>
                        <a:t>The collaborative team culture is in jeopardy as open dialogue is always in danger of being suppressed</a:t>
                      </a:r>
                      <a:endParaRPr lang="en-US" sz="2000" dirty="0">
                        <a:latin typeface="+mn-lt"/>
                        <a:cs typeface="+mn-cs"/>
                      </a:endParaRPr>
                    </a:p>
                  </a:txBody>
                  <a:tcPr/>
                </a:tc>
              </a:tr>
              <a:tr h="370840">
                <a:tc gridSpan="2">
                  <a:txBody>
                    <a:bodyPr/>
                    <a:lstStyle/>
                    <a:p>
                      <a:pPr marL="0" indent="0" fontAlgn="auto">
                        <a:spcBef>
                          <a:spcPts val="0"/>
                        </a:spcBef>
                        <a:spcAft>
                          <a:spcPts val="0"/>
                        </a:spcAft>
                        <a:buFont typeface="Wingdings" pitchFamily="2" charset="2"/>
                        <a:buNone/>
                        <a:defRPr/>
                      </a:pPr>
                      <a:r>
                        <a:rPr lang="en-US" sz="2400" dirty="0" smtClean="0">
                          <a:latin typeface="+mn-lt"/>
                          <a:cs typeface="+mn-cs"/>
                        </a:rPr>
                        <a:t>It should only be considered as a temporary solution</a:t>
                      </a:r>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3269278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15757"/>
            <a:ext cx="8991600" cy="903443"/>
          </a:xfrm>
        </p:spPr>
        <p:txBody>
          <a:bodyPr/>
          <a:lstStyle/>
          <a:p>
            <a:r>
              <a:rPr lang="en-US" sz="3600" dirty="0"/>
              <a:t>No Scrum Master  </a:t>
            </a:r>
            <a:br>
              <a:rPr lang="en-US" sz="3600" dirty="0"/>
            </a:br>
            <a:r>
              <a:rPr lang="en-US" sz="3600" dirty="0"/>
              <a:t>(responsibility shared among team members)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14689094"/>
              </p:ext>
            </p:extLst>
          </p:nvPr>
        </p:nvGraphicFramePr>
        <p:xfrm>
          <a:off x="434975" y="1484313"/>
          <a:ext cx="8024814" cy="3566160"/>
        </p:xfrm>
        <a:graphic>
          <a:graphicData uri="http://schemas.openxmlformats.org/drawingml/2006/table">
            <a:tbl>
              <a:tblPr bandRow="1">
                <a:tableStyleId>{5A111915-BE36-4E01-A7E5-04B1672EAD32}</a:tableStyleId>
              </a:tblPr>
              <a:tblGrid>
                <a:gridCol w="4012407"/>
                <a:gridCol w="4012407"/>
              </a:tblGrid>
              <a:tr h="370840">
                <a:tc gridSpan="2">
                  <a:txBody>
                    <a:bodyPr/>
                    <a:lstStyle/>
                    <a:p>
                      <a:pPr fontAlgn="auto">
                        <a:spcBef>
                          <a:spcPts val="0"/>
                        </a:spcBef>
                        <a:spcAft>
                          <a:spcPts val="0"/>
                        </a:spcAft>
                        <a:defRPr/>
                      </a:pPr>
                      <a:r>
                        <a:rPr lang="en-US" sz="2400" dirty="0" smtClean="0">
                          <a:latin typeface="+mn-lt"/>
                          <a:cs typeface="+mn-cs"/>
                        </a:rPr>
                        <a:t>Tasks are “picked up” by multiple team members.</a:t>
                      </a:r>
                    </a:p>
                    <a:p>
                      <a:endParaRPr lang="en-US" dirty="0"/>
                    </a:p>
                  </a:txBody>
                  <a:tcPr/>
                </a:tc>
                <a:tc hMerge="1">
                  <a:txBody>
                    <a:bodyPr/>
                    <a:lstStyle/>
                    <a:p>
                      <a:endParaRPr lang="en-US" dirty="0"/>
                    </a:p>
                  </a:txBody>
                  <a:tcPr/>
                </a:tc>
              </a:tr>
              <a:tr h="370840">
                <a:tc>
                  <a:txBody>
                    <a:bodyPr/>
                    <a:lstStyle/>
                    <a:p>
                      <a:r>
                        <a:rPr lang="en-US" sz="2400" dirty="0" smtClean="0"/>
                        <a:t>Pros</a:t>
                      </a:r>
                      <a:endParaRPr lang="en-US" sz="2400" dirty="0"/>
                    </a:p>
                  </a:txBody>
                  <a:tcPr/>
                </a:tc>
                <a:tc>
                  <a:txBody>
                    <a:bodyPr/>
                    <a:lstStyle/>
                    <a:p>
                      <a:r>
                        <a:rPr lang="en-US" sz="2400" dirty="0" smtClean="0"/>
                        <a:t>Cons</a:t>
                      </a:r>
                      <a:endParaRPr lang="en-US" sz="2400" dirty="0"/>
                    </a:p>
                  </a:txBody>
                  <a:tcPr/>
                </a:tc>
              </a:tr>
              <a:tr h="370840">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dirty="0" smtClean="0">
                          <a:latin typeface="+mn-lt"/>
                          <a:cs typeface="+mn-cs"/>
                        </a:rPr>
                        <a:t>Each team member gets exposure to Scrum Master tasks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400" kern="1200" dirty="0" smtClean="0">
                        <a:solidFill>
                          <a:schemeClr val="dk1"/>
                        </a:solidFill>
                        <a:latin typeface="+mn-lt"/>
                        <a:ea typeface="+mn-ea"/>
                        <a:cs typeface="+mn-cs"/>
                      </a:endParaRPr>
                    </a:p>
                  </a:txBody>
                  <a:tcPr/>
                </a:tc>
                <a:tc>
                  <a:txBody>
                    <a:bodyPr/>
                    <a:lstStyle/>
                    <a:p>
                      <a:pPr marL="457200" indent="-457200" fontAlgn="auto">
                        <a:spcBef>
                          <a:spcPts val="0"/>
                        </a:spcBef>
                        <a:spcAft>
                          <a:spcPts val="0"/>
                        </a:spcAft>
                        <a:buFont typeface="Wingdings" pitchFamily="2" charset="2"/>
                        <a:buChar char="Ø"/>
                        <a:defRPr/>
                      </a:pPr>
                      <a:r>
                        <a:rPr lang="en-US" sz="2400" dirty="0" smtClean="0">
                          <a:latin typeface="+mn-lt"/>
                          <a:cs typeface="+mn-cs"/>
                        </a:rPr>
                        <a:t>Team tasks can infringe on Scrum Master tasks.  </a:t>
                      </a:r>
                    </a:p>
                    <a:p>
                      <a:pPr marL="457200" indent="-457200" fontAlgn="auto">
                        <a:spcBef>
                          <a:spcPts val="0"/>
                        </a:spcBef>
                        <a:spcAft>
                          <a:spcPts val="0"/>
                        </a:spcAft>
                        <a:buFont typeface="Wingdings" pitchFamily="2" charset="2"/>
                        <a:buChar char="Ø"/>
                        <a:defRPr/>
                      </a:pPr>
                      <a:r>
                        <a:rPr lang="en-US" sz="2400" dirty="0" smtClean="0">
                          <a:latin typeface="+mn-lt"/>
                          <a:cs typeface="+mn-cs"/>
                        </a:rPr>
                        <a:t>Team velocity is reduced</a:t>
                      </a:r>
                      <a:endParaRPr lang="en-US" sz="2400" dirty="0">
                        <a:latin typeface="+mn-lt"/>
                        <a:cs typeface="+mn-cs"/>
                      </a:endParaRPr>
                    </a:p>
                  </a:txBody>
                  <a:tcPr/>
                </a:tc>
              </a:tr>
              <a:tr h="370840">
                <a:tc gridSpan="2">
                  <a:txBody>
                    <a:bodyPr/>
                    <a:lstStyle/>
                    <a:p>
                      <a:pPr marL="0" indent="0" fontAlgn="auto">
                        <a:spcBef>
                          <a:spcPts val="0"/>
                        </a:spcBef>
                        <a:spcAft>
                          <a:spcPts val="0"/>
                        </a:spcAft>
                        <a:buFont typeface="Wingdings" pitchFamily="2" charset="2"/>
                        <a:buNone/>
                        <a:defRPr/>
                      </a:pPr>
                      <a:r>
                        <a:rPr lang="en-US" sz="2400" dirty="0" smtClean="0">
                          <a:latin typeface="+mn-lt"/>
                          <a:cs typeface="+mn-cs"/>
                        </a:rPr>
                        <a:t>It should only be considered for teams with high levels of Agile maturity</a:t>
                      </a:r>
                      <a:endParaRPr lang="en-US" sz="2400" dirty="0">
                        <a:latin typeface="+mn-lt"/>
                        <a:cs typeface="+mn-cs"/>
                      </a:endParaRPr>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23040528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450850"/>
            <a:ext cx="8404225" cy="615950"/>
          </a:xfrm>
        </p:spPr>
        <p:txBody>
          <a:bodyPr/>
          <a:lstStyle/>
          <a:p>
            <a:pPr fontAlgn="auto">
              <a:spcAft>
                <a:spcPts val="0"/>
              </a:spcAft>
              <a:defRPr/>
            </a:pPr>
            <a:r>
              <a:rPr lang="en-US" sz="3200" dirty="0" smtClean="0"/>
              <a:t>Summary of Scrum Master Models Used At Nokia/NAVTEQ</a:t>
            </a:r>
            <a:endParaRPr lang="en-US" sz="3200" dirty="0"/>
          </a:p>
        </p:txBody>
      </p:sp>
      <p:sp>
        <p:nvSpPr>
          <p:cNvPr id="32771" name="Slide Number Placeholder 2"/>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defRPr>
                <a:solidFill>
                  <a:schemeClr val="tx1"/>
                </a:solidFill>
                <a:latin typeface="Nokia Pure Text"/>
              </a:defRPr>
            </a:lvl1pPr>
            <a:lvl2pPr marL="742950" indent="-285750">
              <a:defRPr>
                <a:solidFill>
                  <a:schemeClr val="tx1"/>
                </a:solidFill>
                <a:latin typeface="Nokia Pure Text"/>
              </a:defRPr>
            </a:lvl2pPr>
            <a:lvl3pPr marL="1143000" indent="-228600">
              <a:defRPr>
                <a:solidFill>
                  <a:schemeClr val="tx1"/>
                </a:solidFill>
                <a:latin typeface="Nokia Pure Text"/>
              </a:defRPr>
            </a:lvl3pPr>
            <a:lvl4pPr marL="1600200" indent="-228600">
              <a:defRPr>
                <a:solidFill>
                  <a:schemeClr val="tx1"/>
                </a:solidFill>
                <a:latin typeface="Nokia Pure Text"/>
              </a:defRPr>
            </a:lvl4pPr>
            <a:lvl5pPr marL="2057400" indent="-228600">
              <a:defRPr>
                <a:solidFill>
                  <a:schemeClr val="tx1"/>
                </a:solidFill>
                <a:latin typeface="Nokia Pure Text"/>
              </a:defRPr>
            </a:lvl5pPr>
            <a:lvl6pPr marL="2514600" indent="-228600" fontAlgn="base">
              <a:spcBef>
                <a:spcPct val="0"/>
              </a:spcBef>
              <a:spcAft>
                <a:spcPct val="0"/>
              </a:spcAft>
              <a:defRPr>
                <a:solidFill>
                  <a:schemeClr val="tx1"/>
                </a:solidFill>
                <a:latin typeface="Nokia Pure Text"/>
              </a:defRPr>
            </a:lvl6pPr>
            <a:lvl7pPr marL="2971800" indent="-228600" fontAlgn="base">
              <a:spcBef>
                <a:spcPct val="0"/>
              </a:spcBef>
              <a:spcAft>
                <a:spcPct val="0"/>
              </a:spcAft>
              <a:defRPr>
                <a:solidFill>
                  <a:schemeClr val="tx1"/>
                </a:solidFill>
                <a:latin typeface="Nokia Pure Text"/>
              </a:defRPr>
            </a:lvl7pPr>
            <a:lvl8pPr marL="3429000" indent="-228600" fontAlgn="base">
              <a:spcBef>
                <a:spcPct val="0"/>
              </a:spcBef>
              <a:spcAft>
                <a:spcPct val="0"/>
              </a:spcAft>
              <a:defRPr>
                <a:solidFill>
                  <a:schemeClr val="tx1"/>
                </a:solidFill>
                <a:latin typeface="Nokia Pure Text"/>
              </a:defRPr>
            </a:lvl8pPr>
            <a:lvl9pPr marL="3886200" indent="-228600" fontAlgn="base">
              <a:spcBef>
                <a:spcPct val="0"/>
              </a:spcBef>
              <a:spcAft>
                <a:spcPct val="0"/>
              </a:spcAft>
              <a:defRPr>
                <a:solidFill>
                  <a:schemeClr val="tx1"/>
                </a:solidFill>
                <a:latin typeface="Nokia Pure Text"/>
              </a:defRPr>
            </a:lvl9pPr>
          </a:lstStyle>
          <a:p>
            <a:pPr fontAlgn="base">
              <a:spcBef>
                <a:spcPct val="0"/>
              </a:spcBef>
              <a:spcAft>
                <a:spcPct val="0"/>
              </a:spcAft>
            </a:pPr>
            <a:fld id="{3D5DEE81-4F87-4578-B4A7-81CF0BB97B03}" type="slidenum">
              <a:rPr lang="en-GB">
                <a:solidFill>
                  <a:srgbClr val="124191"/>
                </a:solidFill>
              </a:rPr>
              <a:pPr fontAlgn="base">
                <a:spcBef>
                  <a:spcPct val="0"/>
                </a:spcBef>
                <a:spcAft>
                  <a:spcPct val="0"/>
                </a:spcAft>
              </a:pPr>
              <a:t>109</a:t>
            </a:fld>
            <a:endParaRPr lang="en-GB">
              <a:solidFill>
                <a:srgbClr val="12419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57792663"/>
              </p:ext>
            </p:extLst>
          </p:nvPr>
        </p:nvGraphicFramePr>
        <p:xfrm>
          <a:off x="587375" y="1036638"/>
          <a:ext cx="7956550" cy="4632737"/>
        </p:xfrm>
        <a:graphic>
          <a:graphicData uri="http://schemas.openxmlformats.org/drawingml/2006/table">
            <a:tbl>
              <a:tblPr firstRow="1" bandRow="1">
                <a:tableStyleId>{5C22544A-7EE6-4342-B048-85BDC9FD1C3A}</a:tableStyleId>
              </a:tblPr>
              <a:tblGrid>
                <a:gridCol w="4441825"/>
                <a:gridCol w="1524000"/>
                <a:gridCol w="1990725"/>
              </a:tblGrid>
              <a:tr h="640175">
                <a:tc>
                  <a:txBody>
                    <a:bodyPr/>
                    <a:lstStyle/>
                    <a:p>
                      <a:r>
                        <a:rPr lang="en-US" sz="1800" dirty="0" smtClean="0">
                          <a:latin typeface="Arial" pitchFamily="34" charset="0"/>
                          <a:cs typeface="Arial" pitchFamily="34" charset="0"/>
                        </a:rPr>
                        <a:t>Model</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Number </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Percentage</a:t>
                      </a:r>
                      <a:endParaRPr lang="en-US" sz="1800" dirty="0">
                        <a:latin typeface="Arial" pitchFamily="34" charset="0"/>
                        <a:cs typeface="Arial" pitchFamily="34" charset="0"/>
                      </a:endParaRPr>
                    </a:p>
                  </a:txBody>
                  <a:tcPr marL="91439" marR="91439" marT="45727" marB="45727"/>
                </a:tc>
              </a:tr>
              <a:tr h="730468">
                <a:tc>
                  <a:txBody>
                    <a:bodyPr/>
                    <a:lstStyle/>
                    <a:p>
                      <a:r>
                        <a:rPr lang="en-US" sz="1800" baseline="0" dirty="0" smtClean="0">
                          <a:latin typeface="Arial" pitchFamily="34" charset="0"/>
                          <a:cs typeface="Arial" pitchFamily="34" charset="0"/>
                        </a:rPr>
                        <a:t>Traditional SM Model</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45</a:t>
                      </a:r>
                      <a:endParaRPr lang="en-US" sz="1800" dirty="0">
                        <a:latin typeface="Arial" pitchFamily="34" charset="0"/>
                        <a:cs typeface="Arial" pitchFamily="34" charset="0"/>
                      </a:endParaRPr>
                    </a:p>
                  </a:txBody>
                  <a:tcPr marL="91439" marR="91439" marT="45727" marB="45727"/>
                </a:tc>
                <a:tc>
                  <a:txBody>
                    <a:bodyPr/>
                    <a:lstStyle/>
                    <a:p>
                      <a:pPr algn="ctr" fontAlgn="t"/>
                      <a:r>
                        <a:rPr lang="en-US" sz="1800" b="0" i="0" u="none" strike="noStrike" dirty="0">
                          <a:solidFill>
                            <a:srgbClr val="000000"/>
                          </a:solidFill>
                          <a:effectLst/>
                          <a:latin typeface="Arial" pitchFamily="34" charset="0"/>
                          <a:cs typeface="Arial" pitchFamily="34" charset="0"/>
                        </a:rPr>
                        <a:t>70%</a:t>
                      </a:r>
                    </a:p>
                  </a:txBody>
                  <a:tcPr marL="9525" marR="9525" marT="9525" marB="0"/>
                </a:tc>
              </a:tr>
              <a:tr h="716919">
                <a:tc>
                  <a:txBody>
                    <a:bodyPr/>
                    <a:lstStyle/>
                    <a:p>
                      <a:r>
                        <a:rPr lang="en-US" sz="1800" dirty="0" smtClean="0">
                          <a:latin typeface="Arial" pitchFamily="34" charset="0"/>
                          <a:cs typeface="Arial" pitchFamily="34" charset="0"/>
                        </a:rPr>
                        <a:t>Team Member as Scrum Master (dedicated)</a:t>
                      </a:r>
                      <a:endParaRPr lang="en-US" sz="1800" dirty="0">
                        <a:latin typeface="Arial" pitchFamily="34" charset="0"/>
                        <a:cs typeface="Arial" pitchFamily="34" charset="0"/>
                      </a:endParaRPr>
                    </a:p>
                  </a:txBody>
                  <a:tcPr marL="91439" marR="91439" marT="45727" marB="45727"/>
                </a:tc>
                <a:tc>
                  <a:txBody>
                    <a:bodyPr/>
                    <a:lstStyle/>
                    <a:p>
                      <a:pPr lvl="0" algn="ctr"/>
                      <a:r>
                        <a:rPr lang="en-US" sz="1800" dirty="0" smtClean="0">
                          <a:latin typeface="Arial" pitchFamily="34" charset="0"/>
                          <a:cs typeface="Arial" pitchFamily="34" charset="0"/>
                        </a:rPr>
                        <a:t>9</a:t>
                      </a:r>
                      <a:endParaRPr lang="en-US" sz="1800" dirty="0">
                        <a:latin typeface="Arial" pitchFamily="34" charset="0"/>
                        <a:cs typeface="Arial" pitchFamily="34" charset="0"/>
                      </a:endParaRPr>
                    </a:p>
                  </a:txBody>
                  <a:tcPr marL="91439" marR="91439" marT="45727" marB="45727"/>
                </a:tc>
                <a:tc>
                  <a:txBody>
                    <a:bodyPr/>
                    <a:lstStyle/>
                    <a:p>
                      <a:pPr algn="ctr" fontAlgn="t"/>
                      <a:r>
                        <a:rPr lang="en-US" sz="1800" b="0" i="0" u="none" strike="noStrike">
                          <a:solidFill>
                            <a:srgbClr val="000000"/>
                          </a:solidFill>
                          <a:effectLst/>
                          <a:latin typeface="Arial" pitchFamily="34" charset="0"/>
                          <a:cs typeface="Arial" pitchFamily="34" charset="0"/>
                        </a:rPr>
                        <a:t>14%</a:t>
                      </a:r>
                    </a:p>
                  </a:txBody>
                  <a:tcPr marL="9525" marR="9525" marT="9525" marB="0"/>
                </a:tc>
              </a:tr>
              <a:tr h="640175">
                <a:tc>
                  <a:txBody>
                    <a:bodyPr/>
                    <a:lstStyle/>
                    <a:p>
                      <a:r>
                        <a:rPr lang="en-US" sz="1800" dirty="0" smtClean="0">
                          <a:latin typeface="Arial" pitchFamily="34" charset="0"/>
                          <a:cs typeface="Arial" pitchFamily="34" charset="0"/>
                        </a:rPr>
                        <a:t>Team Member as Scrum Master (rolling )</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2</a:t>
                      </a:r>
                      <a:endParaRPr lang="en-US" sz="1800" dirty="0">
                        <a:latin typeface="Arial" pitchFamily="34" charset="0"/>
                        <a:cs typeface="Arial" pitchFamily="34" charset="0"/>
                      </a:endParaRPr>
                    </a:p>
                  </a:txBody>
                  <a:tcPr marL="91439" marR="91439" marT="45727" marB="45727"/>
                </a:tc>
                <a:tc>
                  <a:txBody>
                    <a:bodyPr/>
                    <a:lstStyle/>
                    <a:p>
                      <a:pPr algn="ctr" fontAlgn="t"/>
                      <a:r>
                        <a:rPr lang="en-US" sz="1800" b="0" i="0" u="none" strike="noStrike">
                          <a:solidFill>
                            <a:srgbClr val="000000"/>
                          </a:solidFill>
                          <a:effectLst/>
                          <a:latin typeface="Arial" pitchFamily="34" charset="0"/>
                          <a:cs typeface="Arial" pitchFamily="34" charset="0"/>
                        </a:rPr>
                        <a:t>3%</a:t>
                      </a:r>
                    </a:p>
                  </a:txBody>
                  <a:tcPr marL="9525" marR="9525" marT="9525" marB="0"/>
                </a:tc>
              </a:tr>
              <a:tr h="640175">
                <a:tc>
                  <a:txBody>
                    <a:bodyPr/>
                    <a:lstStyle/>
                    <a:p>
                      <a:r>
                        <a:rPr lang="en-US" sz="1800" dirty="0" smtClean="0">
                          <a:latin typeface="Arial" pitchFamily="34" charset="0"/>
                          <a:cs typeface="Arial" pitchFamily="34" charset="0"/>
                        </a:rPr>
                        <a:t>Product Owner as Scrum Master</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1</a:t>
                      </a:r>
                      <a:endParaRPr lang="en-US" sz="1800" dirty="0">
                        <a:latin typeface="Arial" pitchFamily="34" charset="0"/>
                        <a:cs typeface="Arial" pitchFamily="34" charset="0"/>
                      </a:endParaRPr>
                    </a:p>
                  </a:txBody>
                  <a:tcPr marL="91439" marR="91439" marT="45727" marB="45727"/>
                </a:tc>
                <a:tc>
                  <a:txBody>
                    <a:bodyPr/>
                    <a:lstStyle/>
                    <a:p>
                      <a:pPr algn="ctr" fontAlgn="t"/>
                      <a:r>
                        <a:rPr lang="en-US" sz="1800" b="0" i="0" u="none" strike="noStrike">
                          <a:solidFill>
                            <a:srgbClr val="000000"/>
                          </a:solidFill>
                          <a:effectLst/>
                          <a:latin typeface="Arial" pitchFamily="34" charset="0"/>
                          <a:cs typeface="Arial" pitchFamily="34" charset="0"/>
                        </a:rPr>
                        <a:t>2%</a:t>
                      </a:r>
                    </a:p>
                  </a:txBody>
                  <a:tcPr marL="9525" marR="9525" marT="9525" marB="0"/>
                </a:tc>
              </a:tr>
              <a:tr h="624650">
                <a:tc>
                  <a:txBody>
                    <a:bodyPr/>
                    <a:lstStyle/>
                    <a:p>
                      <a:r>
                        <a:rPr lang="en-US" sz="1800" dirty="0" smtClean="0">
                          <a:latin typeface="Arial" pitchFamily="34" charset="0"/>
                          <a:cs typeface="Arial" pitchFamily="34" charset="0"/>
                        </a:rPr>
                        <a:t>Functional Manager as Scrum Master</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6</a:t>
                      </a:r>
                      <a:endParaRPr lang="en-US" sz="1800" dirty="0">
                        <a:latin typeface="Arial" pitchFamily="34" charset="0"/>
                        <a:cs typeface="Arial" pitchFamily="34" charset="0"/>
                      </a:endParaRPr>
                    </a:p>
                  </a:txBody>
                  <a:tcPr marL="91439" marR="91439" marT="45727" marB="45727"/>
                </a:tc>
                <a:tc>
                  <a:txBody>
                    <a:bodyPr/>
                    <a:lstStyle/>
                    <a:p>
                      <a:pPr algn="ctr" fontAlgn="t"/>
                      <a:r>
                        <a:rPr lang="en-US" sz="1800" b="0" i="0" u="none" strike="noStrike">
                          <a:solidFill>
                            <a:srgbClr val="000000"/>
                          </a:solidFill>
                          <a:effectLst/>
                          <a:latin typeface="Arial" pitchFamily="34" charset="0"/>
                          <a:cs typeface="Arial" pitchFamily="34" charset="0"/>
                        </a:rPr>
                        <a:t>9%</a:t>
                      </a:r>
                    </a:p>
                  </a:txBody>
                  <a:tcPr marL="9525" marR="9525" marT="9525" marB="0"/>
                </a:tc>
              </a:tr>
              <a:tr h="640175">
                <a:tc>
                  <a:txBody>
                    <a:bodyPr/>
                    <a:lstStyle/>
                    <a:p>
                      <a:r>
                        <a:rPr lang="en-US" sz="1800" dirty="0" smtClean="0">
                          <a:latin typeface="Arial" pitchFamily="34" charset="0"/>
                          <a:cs typeface="Arial" pitchFamily="34" charset="0"/>
                        </a:rPr>
                        <a:t>No Scrum Master (shared</a:t>
                      </a:r>
                      <a:r>
                        <a:rPr lang="en-US" sz="1800" baseline="0" dirty="0" smtClean="0">
                          <a:latin typeface="Arial" pitchFamily="34" charset="0"/>
                          <a:cs typeface="Arial" pitchFamily="34" charset="0"/>
                        </a:rPr>
                        <a:t> responsibility)</a:t>
                      </a:r>
                      <a:endParaRPr lang="en-US" sz="1800" dirty="0">
                        <a:latin typeface="Arial" pitchFamily="34" charset="0"/>
                        <a:cs typeface="Arial" pitchFamily="34" charset="0"/>
                      </a:endParaRPr>
                    </a:p>
                  </a:txBody>
                  <a:tcPr marL="91439" marR="91439" marT="45727" marB="45727"/>
                </a:tc>
                <a:tc>
                  <a:txBody>
                    <a:bodyPr/>
                    <a:lstStyle/>
                    <a:p>
                      <a:pPr algn="ctr"/>
                      <a:r>
                        <a:rPr lang="en-US" sz="1800" dirty="0" smtClean="0">
                          <a:latin typeface="Arial" pitchFamily="34" charset="0"/>
                          <a:cs typeface="Arial" pitchFamily="34" charset="0"/>
                        </a:rPr>
                        <a:t>1</a:t>
                      </a:r>
                      <a:endParaRPr lang="en-US" sz="1800" dirty="0">
                        <a:latin typeface="Arial" pitchFamily="34" charset="0"/>
                        <a:cs typeface="Arial" pitchFamily="34" charset="0"/>
                      </a:endParaRPr>
                    </a:p>
                  </a:txBody>
                  <a:tcPr marL="91439" marR="91439" marT="45727" marB="45727"/>
                </a:tc>
                <a:tc>
                  <a:txBody>
                    <a:bodyPr/>
                    <a:lstStyle/>
                    <a:p>
                      <a:pPr algn="ctr" fontAlgn="t"/>
                      <a:r>
                        <a:rPr lang="en-US" sz="1800" b="0" i="0" u="none" strike="noStrike" dirty="0">
                          <a:solidFill>
                            <a:srgbClr val="000000"/>
                          </a:solidFill>
                          <a:effectLst/>
                          <a:latin typeface="Arial" pitchFamily="34" charset="0"/>
                          <a:cs typeface="Arial" pitchFamily="34" charset="0"/>
                        </a:rPr>
                        <a:t>2%</a:t>
                      </a:r>
                    </a:p>
                  </a:txBody>
                  <a:tcPr marL="9525" marR="9525" marT="9525" marB="0"/>
                </a:tc>
              </a:tr>
            </a:tbl>
          </a:graphicData>
        </a:graphic>
      </p:graphicFrame>
    </p:spTree>
    <p:extLst>
      <p:ext uri="{BB962C8B-B14F-4D97-AF65-F5344CB8AC3E}">
        <p14:creationId xmlns:p14="http://schemas.microsoft.com/office/powerpoint/2010/main" val="1612865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2"/>
          </p:nvPr>
        </p:nvSpPr>
        <p:spPr/>
        <p:txBody>
          <a:bodyPr/>
          <a:lstStyle/>
          <a:p>
            <a:pPr eaLnBrk="1" hangingPunct="1">
              <a:buFont typeface="Wingdings" pitchFamily="2" charset="2"/>
              <a:buNone/>
            </a:pPr>
            <a:r>
              <a:rPr lang="en-US" sz="2400" smtClean="0"/>
              <a:t>  </a:t>
            </a:r>
          </a:p>
        </p:txBody>
      </p:sp>
      <p:sp>
        <p:nvSpPr>
          <p:cNvPr id="8195" name="Rectangle 4"/>
          <p:cNvSpPr>
            <a:spLocks noGrp="1" noChangeArrowheads="1"/>
          </p:cNvSpPr>
          <p:nvPr>
            <p:ph type="body" sz="half" idx="1"/>
          </p:nvPr>
        </p:nvSpPr>
        <p:spPr>
          <a:xfrm>
            <a:off x="0" y="0"/>
            <a:ext cx="4724400" cy="6400800"/>
          </a:xfrm>
        </p:spPr>
        <p:txBody>
          <a:bodyPr/>
          <a:lstStyle/>
          <a:p>
            <a:pPr marL="571500" indent="0" algn="r" eaLnBrk="1" hangingPunct="1">
              <a:buFont typeface="Wingdings" pitchFamily="2" charset="2"/>
              <a:buNone/>
            </a:pPr>
            <a:endParaRPr lang="en-US" sz="4800" smtClean="0">
              <a:solidFill>
                <a:srgbClr val="CC3300"/>
              </a:solidFill>
            </a:endParaRPr>
          </a:p>
          <a:p>
            <a:pPr marL="571500" indent="0" eaLnBrk="1" hangingPunct="1">
              <a:buFont typeface="Wingdings" pitchFamily="2" charset="2"/>
              <a:buNone/>
            </a:pPr>
            <a:r>
              <a:rPr lang="en-US" sz="3200" smtClean="0">
                <a:solidFill>
                  <a:srgbClr val="4D4D4D"/>
                </a:solidFill>
              </a:rPr>
              <a:t>  </a:t>
            </a:r>
            <a:r>
              <a:rPr lang="en-US" sz="4800" smtClean="0">
                <a:solidFill>
                  <a:srgbClr val="4D4D4D"/>
                </a:solidFill>
              </a:rPr>
              <a:t>market</a:t>
            </a:r>
            <a:r>
              <a:rPr lang="en-US" sz="3200" smtClean="0">
                <a:solidFill>
                  <a:srgbClr val="4D4D4D"/>
                </a:solidFill>
              </a:rPr>
              <a:t> </a:t>
            </a:r>
          </a:p>
          <a:p>
            <a:pPr marL="571500" indent="0" eaLnBrk="1" hangingPunct="1">
              <a:buFont typeface="Wingdings" pitchFamily="2" charset="2"/>
              <a:buNone/>
            </a:pPr>
            <a:r>
              <a:rPr lang="en-US" sz="3200" smtClean="0">
                <a:solidFill>
                  <a:srgbClr val="4D4D4D"/>
                </a:solidFill>
              </a:rPr>
              <a:t>		  uncertainty</a:t>
            </a:r>
          </a:p>
          <a:p>
            <a:pPr marL="571500" indent="0" eaLnBrk="1" hangingPunct="1">
              <a:buFont typeface="Wingdings" pitchFamily="2" charset="2"/>
              <a:buNone/>
            </a:pPr>
            <a:endParaRPr lang="en-US" sz="3200" smtClean="0">
              <a:solidFill>
                <a:srgbClr val="4D4D4D"/>
              </a:solidFill>
            </a:endParaRPr>
          </a:p>
          <a:p>
            <a:pPr marL="571500" indent="0" eaLnBrk="1" hangingPunct="1">
              <a:buFont typeface="Wingdings" pitchFamily="2" charset="2"/>
              <a:buNone/>
            </a:pPr>
            <a:r>
              <a:rPr lang="en-US" sz="4800" smtClean="0">
                <a:solidFill>
                  <a:srgbClr val="4D4D4D"/>
                </a:solidFill>
              </a:rPr>
              <a:t>technical</a:t>
            </a:r>
            <a:r>
              <a:rPr lang="en-US" sz="3200" smtClean="0">
                <a:solidFill>
                  <a:srgbClr val="4D4D4D"/>
                </a:solidFill>
              </a:rPr>
              <a:t>   			  uncertainty</a:t>
            </a:r>
          </a:p>
          <a:p>
            <a:pPr marL="571500" indent="0" eaLnBrk="1" hangingPunct="1">
              <a:buFont typeface="Wingdings" pitchFamily="2" charset="2"/>
              <a:buNone/>
            </a:pPr>
            <a:endParaRPr lang="en-US" sz="3200" smtClean="0">
              <a:solidFill>
                <a:srgbClr val="4D4D4D"/>
              </a:solidFill>
            </a:endParaRPr>
          </a:p>
          <a:p>
            <a:pPr marL="571500" indent="0" eaLnBrk="1" hangingPunct="1">
              <a:buFont typeface="Wingdings" pitchFamily="2" charset="2"/>
              <a:buNone/>
            </a:pPr>
            <a:r>
              <a:rPr lang="en-US" sz="4800" smtClean="0">
                <a:solidFill>
                  <a:srgbClr val="4D4D4D"/>
                </a:solidFill>
              </a:rPr>
              <a:t>project </a:t>
            </a:r>
          </a:p>
          <a:p>
            <a:pPr marL="571500" indent="0" eaLnBrk="1" hangingPunct="1">
              <a:buFont typeface="Wingdings" pitchFamily="2" charset="2"/>
              <a:buNone/>
            </a:pPr>
            <a:r>
              <a:rPr lang="en-US" sz="3200" b="1" smtClean="0">
                <a:solidFill>
                  <a:srgbClr val="4D4D4D"/>
                </a:solidFill>
              </a:rPr>
              <a:t>		  </a:t>
            </a:r>
            <a:r>
              <a:rPr lang="en-US" sz="3200" smtClean="0">
                <a:solidFill>
                  <a:srgbClr val="4D4D4D"/>
                </a:solidFill>
              </a:rPr>
              <a:t>duration</a:t>
            </a:r>
          </a:p>
        </p:txBody>
      </p:sp>
      <p:pic>
        <p:nvPicPr>
          <p:cNvPr id="81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287338"/>
            <a:ext cx="8404225" cy="615950"/>
          </a:xfrm>
        </p:spPr>
        <p:txBody>
          <a:bodyPr/>
          <a:lstStyle/>
          <a:p>
            <a:pPr fontAlgn="auto">
              <a:spcAft>
                <a:spcPts val="0"/>
              </a:spcAft>
              <a:defRPr/>
            </a:pPr>
            <a:r>
              <a:rPr lang="en-US" dirty="0" smtClean="0"/>
              <a:t>Summary of Scrum Master Models</a:t>
            </a:r>
            <a:endParaRPr lang="en-US" dirty="0"/>
          </a:p>
        </p:txBody>
      </p:sp>
      <p:sp>
        <p:nvSpPr>
          <p:cNvPr id="32771" name="Slide Number Placeholder 2"/>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defRPr>
                <a:solidFill>
                  <a:schemeClr val="tx1"/>
                </a:solidFill>
                <a:latin typeface="Nokia Pure Text"/>
              </a:defRPr>
            </a:lvl1pPr>
            <a:lvl2pPr marL="742950" indent="-285750">
              <a:defRPr>
                <a:solidFill>
                  <a:schemeClr val="tx1"/>
                </a:solidFill>
                <a:latin typeface="Nokia Pure Text"/>
              </a:defRPr>
            </a:lvl2pPr>
            <a:lvl3pPr marL="1143000" indent="-228600">
              <a:defRPr>
                <a:solidFill>
                  <a:schemeClr val="tx1"/>
                </a:solidFill>
                <a:latin typeface="Nokia Pure Text"/>
              </a:defRPr>
            </a:lvl3pPr>
            <a:lvl4pPr marL="1600200" indent="-228600">
              <a:defRPr>
                <a:solidFill>
                  <a:schemeClr val="tx1"/>
                </a:solidFill>
                <a:latin typeface="Nokia Pure Text"/>
              </a:defRPr>
            </a:lvl4pPr>
            <a:lvl5pPr marL="2057400" indent="-228600">
              <a:defRPr>
                <a:solidFill>
                  <a:schemeClr val="tx1"/>
                </a:solidFill>
                <a:latin typeface="Nokia Pure Text"/>
              </a:defRPr>
            </a:lvl5pPr>
            <a:lvl6pPr marL="2514600" indent="-228600" fontAlgn="base">
              <a:spcBef>
                <a:spcPct val="0"/>
              </a:spcBef>
              <a:spcAft>
                <a:spcPct val="0"/>
              </a:spcAft>
              <a:defRPr>
                <a:solidFill>
                  <a:schemeClr val="tx1"/>
                </a:solidFill>
                <a:latin typeface="Nokia Pure Text"/>
              </a:defRPr>
            </a:lvl6pPr>
            <a:lvl7pPr marL="2971800" indent="-228600" fontAlgn="base">
              <a:spcBef>
                <a:spcPct val="0"/>
              </a:spcBef>
              <a:spcAft>
                <a:spcPct val="0"/>
              </a:spcAft>
              <a:defRPr>
                <a:solidFill>
                  <a:schemeClr val="tx1"/>
                </a:solidFill>
                <a:latin typeface="Nokia Pure Text"/>
              </a:defRPr>
            </a:lvl7pPr>
            <a:lvl8pPr marL="3429000" indent="-228600" fontAlgn="base">
              <a:spcBef>
                <a:spcPct val="0"/>
              </a:spcBef>
              <a:spcAft>
                <a:spcPct val="0"/>
              </a:spcAft>
              <a:defRPr>
                <a:solidFill>
                  <a:schemeClr val="tx1"/>
                </a:solidFill>
                <a:latin typeface="Nokia Pure Text"/>
              </a:defRPr>
            </a:lvl8pPr>
            <a:lvl9pPr marL="3886200" indent="-228600" fontAlgn="base">
              <a:spcBef>
                <a:spcPct val="0"/>
              </a:spcBef>
              <a:spcAft>
                <a:spcPct val="0"/>
              </a:spcAft>
              <a:defRPr>
                <a:solidFill>
                  <a:schemeClr val="tx1"/>
                </a:solidFill>
                <a:latin typeface="Nokia Pure Text"/>
              </a:defRPr>
            </a:lvl9pPr>
          </a:lstStyle>
          <a:p>
            <a:pPr fontAlgn="base">
              <a:spcBef>
                <a:spcPct val="0"/>
              </a:spcBef>
              <a:spcAft>
                <a:spcPct val="0"/>
              </a:spcAft>
            </a:pPr>
            <a:fld id="{3D5DEE81-4F87-4578-B4A7-81CF0BB97B03}" type="slidenum">
              <a:rPr lang="en-GB">
                <a:solidFill>
                  <a:srgbClr val="124191"/>
                </a:solidFill>
              </a:rPr>
              <a:pPr fontAlgn="base">
                <a:spcBef>
                  <a:spcPct val="0"/>
                </a:spcBef>
                <a:spcAft>
                  <a:spcPct val="0"/>
                </a:spcAft>
              </a:pPr>
              <a:t>110</a:t>
            </a:fld>
            <a:endParaRPr lang="en-GB">
              <a:solidFill>
                <a:srgbClr val="12419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80188368"/>
              </p:ext>
            </p:extLst>
          </p:nvPr>
        </p:nvGraphicFramePr>
        <p:xfrm>
          <a:off x="587375" y="1036638"/>
          <a:ext cx="7956550" cy="5668961"/>
        </p:xfrm>
        <a:graphic>
          <a:graphicData uri="http://schemas.openxmlformats.org/drawingml/2006/table">
            <a:tbl>
              <a:tblPr firstRow="1" bandRow="1">
                <a:tableStyleId>{5C22544A-7EE6-4342-B048-85BDC9FD1C3A}</a:tableStyleId>
              </a:tblPr>
              <a:tblGrid>
                <a:gridCol w="2652184"/>
                <a:gridCol w="3236189"/>
                <a:gridCol w="2068177"/>
              </a:tblGrid>
              <a:tr h="640175">
                <a:tc>
                  <a:txBody>
                    <a:bodyPr/>
                    <a:lstStyle/>
                    <a:p>
                      <a:r>
                        <a:rPr lang="en-US" sz="1800" dirty="0" smtClean="0"/>
                        <a:t>Model</a:t>
                      </a:r>
                      <a:endParaRPr lang="en-US" sz="1800" dirty="0"/>
                    </a:p>
                  </a:txBody>
                  <a:tcPr marL="91439" marR="91439" marT="45727" marB="45727"/>
                </a:tc>
                <a:tc>
                  <a:txBody>
                    <a:bodyPr/>
                    <a:lstStyle/>
                    <a:p>
                      <a:r>
                        <a:rPr lang="en-US" sz="1800" dirty="0" smtClean="0"/>
                        <a:t>Stipulations</a:t>
                      </a:r>
                      <a:endParaRPr lang="en-US" sz="1800" dirty="0"/>
                    </a:p>
                  </a:txBody>
                  <a:tcPr marL="91439" marR="91439" marT="45727" marB="45727"/>
                </a:tc>
                <a:tc>
                  <a:txBody>
                    <a:bodyPr/>
                    <a:lstStyle/>
                    <a:p>
                      <a:r>
                        <a:rPr lang="en-US" sz="1800" dirty="0" smtClean="0"/>
                        <a:t>Recommendation</a:t>
                      </a:r>
                      <a:endParaRPr lang="en-US" sz="1800" dirty="0"/>
                    </a:p>
                  </a:txBody>
                  <a:tcPr marL="91439" marR="91439" marT="45727" marB="45727"/>
                </a:tc>
              </a:tr>
              <a:tr h="730468">
                <a:tc>
                  <a:txBody>
                    <a:bodyPr/>
                    <a:lstStyle/>
                    <a:p>
                      <a:r>
                        <a:rPr lang="en-US" sz="1800" baseline="0" dirty="0" smtClean="0"/>
                        <a:t>Traditional SM Model</a:t>
                      </a:r>
                      <a:endParaRPr lang="en-US" sz="1800" dirty="0"/>
                    </a:p>
                  </a:txBody>
                  <a:tcPr marL="91439" marR="91439" marT="45727" marB="45727"/>
                </a:tc>
                <a:tc>
                  <a:txBody>
                    <a:bodyPr/>
                    <a:lstStyle/>
                    <a:p>
                      <a:r>
                        <a:rPr lang="en-US" sz="1800" dirty="0" smtClean="0"/>
                        <a:t>SM is dedicated to SM duties</a:t>
                      </a:r>
                    </a:p>
                    <a:p>
                      <a:r>
                        <a:rPr lang="en-US" sz="1800" dirty="0" smtClean="0"/>
                        <a:t>Not to exceed two teams</a:t>
                      </a:r>
                      <a:endParaRPr lang="en-US" sz="1800" dirty="0"/>
                    </a:p>
                  </a:txBody>
                  <a:tcPr marL="91439" marR="91439" marT="45727" marB="45727"/>
                </a:tc>
                <a:tc>
                  <a:txBody>
                    <a:bodyPr/>
                    <a:lstStyle/>
                    <a:p>
                      <a:r>
                        <a:rPr lang="en-US" sz="1800" dirty="0" smtClean="0"/>
                        <a:t>Yes</a:t>
                      </a:r>
                      <a:endParaRPr lang="en-US" sz="1800" dirty="0"/>
                    </a:p>
                  </a:txBody>
                  <a:tcPr marL="91439" marR="91439" marT="45727" marB="45727"/>
                </a:tc>
              </a:tr>
              <a:tr h="1463257">
                <a:tc>
                  <a:txBody>
                    <a:bodyPr/>
                    <a:lstStyle/>
                    <a:p>
                      <a:r>
                        <a:rPr lang="en-US" sz="1800" dirty="0" smtClean="0"/>
                        <a:t>Team Member as Scrum Master (dedicated)</a:t>
                      </a:r>
                      <a:endParaRPr lang="en-US" sz="1800" dirty="0"/>
                    </a:p>
                  </a:txBody>
                  <a:tcPr marL="91439" marR="91439" marT="45727" marB="45727"/>
                </a:tc>
                <a:tc>
                  <a:txBody>
                    <a:bodyPr/>
                    <a:lstStyle/>
                    <a:p>
                      <a:pPr lvl="0"/>
                      <a:r>
                        <a:rPr lang="en-US" sz="1800" kern="1200" dirty="0" smtClean="0">
                          <a:solidFill>
                            <a:schemeClr val="dk1"/>
                          </a:solidFill>
                          <a:effectLst/>
                          <a:latin typeface="+mn-lt"/>
                          <a:ea typeface="+mn-ea"/>
                          <a:cs typeface="+mn-cs"/>
                        </a:rPr>
                        <a:t>Scrum Master responsibilities get priority </a:t>
                      </a:r>
                    </a:p>
                    <a:p>
                      <a:pPr lvl="0"/>
                      <a:r>
                        <a:rPr lang="en-US" sz="1800" kern="1200" dirty="0" smtClean="0">
                          <a:solidFill>
                            <a:schemeClr val="dk1"/>
                          </a:solidFill>
                          <a:effectLst/>
                          <a:latin typeface="+mn-lt"/>
                          <a:ea typeface="+mn-ea"/>
                          <a:cs typeface="+mn-cs"/>
                        </a:rPr>
                        <a:t>Can only be Scrum Master for one team.</a:t>
                      </a:r>
                    </a:p>
                    <a:p>
                      <a:r>
                        <a:rPr lang="en-US" sz="1800" kern="1200" dirty="0" smtClean="0">
                          <a:solidFill>
                            <a:schemeClr val="dk1"/>
                          </a:solidFill>
                          <a:effectLst/>
                          <a:latin typeface="+mn-lt"/>
                          <a:ea typeface="+mn-ea"/>
                          <a:cs typeface="+mn-cs"/>
                        </a:rPr>
                        <a:t>Experienced Scrum Master</a:t>
                      </a:r>
                      <a:endParaRPr lang="en-US" sz="1800" dirty="0"/>
                    </a:p>
                  </a:txBody>
                  <a:tcPr marL="91439" marR="91439" marT="45727" marB="45727"/>
                </a:tc>
                <a:tc>
                  <a:txBody>
                    <a:bodyPr/>
                    <a:lstStyle/>
                    <a:p>
                      <a:r>
                        <a:rPr lang="en-US" sz="1800" dirty="0" smtClean="0"/>
                        <a:t>Yes, but </a:t>
                      </a:r>
                      <a:r>
                        <a:rPr lang="en-US" sz="1800" kern="1200" dirty="0" smtClean="0">
                          <a:solidFill>
                            <a:schemeClr val="dk1"/>
                          </a:solidFill>
                          <a:effectLst/>
                          <a:latin typeface="+mn-lt"/>
                          <a:ea typeface="+mn-ea"/>
                          <a:cs typeface="+mn-cs"/>
                        </a:rPr>
                        <a:t>SM responsibilities get priority and should be allocated at 50% </a:t>
                      </a:r>
                      <a:endParaRPr lang="en-US" sz="1800" dirty="0"/>
                    </a:p>
                  </a:txBody>
                  <a:tcPr marL="91439" marR="91439" marT="45727" marB="45727"/>
                </a:tc>
              </a:tr>
              <a:tr h="640175">
                <a:tc>
                  <a:txBody>
                    <a:bodyPr/>
                    <a:lstStyle/>
                    <a:p>
                      <a:r>
                        <a:rPr lang="en-US" sz="1800" dirty="0" smtClean="0"/>
                        <a:t>Team Member as Scrum Master (rolling )</a:t>
                      </a:r>
                      <a:endParaRPr lang="en-US" sz="1800" dirty="0"/>
                    </a:p>
                  </a:txBody>
                  <a:tcPr marL="91439" marR="91439" marT="45727" marB="45727"/>
                </a:tc>
                <a:tc>
                  <a:txBody>
                    <a:bodyPr/>
                    <a:lstStyle/>
                    <a:p>
                      <a:r>
                        <a:rPr lang="en-US" sz="1800" kern="1200" dirty="0" smtClean="0">
                          <a:solidFill>
                            <a:schemeClr val="dk1"/>
                          </a:solidFill>
                          <a:effectLst/>
                          <a:latin typeface="+mn-lt"/>
                          <a:ea typeface="+mn-ea"/>
                          <a:cs typeface="+mn-cs"/>
                        </a:rPr>
                        <a:t>Scrum Master responsibilities get priority</a:t>
                      </a:r>
                      <a:endParaRPr lang="en-US" sz="1800" dirty="0"/>
                    </a:p>
                  </a:txBody>
                  <a:tcPr marL="91439" marR="91439" marT="45727" marB="45727"/>
                </a:tc>
                <a:tc>
                  <a:txBody>
                    <a:bodyPr/>
                    <a:lstStyle/>
                    <a:p>
                      <a:r>
                        <a:rPr lang="en-US" sz="1800" dirty="0" smtClean="0"/>
                        <a:t>No</a:t>
                      </a:r>
                      <a:endParaRPr lang="en-US" sz="1800" dirty="0"/>
                    </a:p>
                  </a:txBody>
                  <a:tcPr marL="91439" marR="91439" marT="45727" marB="45727"/>
                </a:tc>
              </a:tr>
              <a:tr h="640175">
                <a:tc>
                  <a:txBody>
                    <a:bodyPr/>
                    <a:lstStyle/>
                    <a:p>
                      <a:r>
                        <a:rPr lang="en-US" sz="1800" dirty="0" smtClean="0"/>
                        <a:t>Product Owner as Scrum Master</a:t>
                      </a:r>
                      <a:endParaRPr lang="en-US" sz="1800" dirty="0"/>
                    </a:p>
                  </a:txBody>
                  <a:tcPr marL="91439" marR="91439" marT="45727" marB="45727"/>
                </a:tc>
                <a:tc>
                  <a:txBody>
                    <a:bodyPr/>
                    <a:lstStyle/>
                    <a:p>
                      <a:r>
                        <a:rPr lang="en-US" sz="1800" kern="1200" dirty="0" smtClean="0">
                          <a:solidFill>
                            <a:schemeClr val="dk1"/>
                          </a:solidFill>
                          <a:effectLst/>
                          <a:latin typeface="+mn-lt"/>
                          <a:ea typeface="+mn-ea"/>
                          <a:cs typeface="+mn-cs"/>
                        </a:rPr>
                        <a:t>Product Owner must allocate 50% of time to SM tasks</a:t>
                      </a:r>
                      <a:endParaRPr lang="en-US" sz="1800" dirty="0"/>
                    </a:p>
                  </a:txBody>
                  <a:tcPr marL="91439" marR="91439" marT="45727" marB="45727"/>
                </a:tc>
                <a:tc>
                  <a:txBody>
                    <a:bodyPr/>
                    <a:lstStyle/>
                    <a:p>
                      <a:r>
                        <a:rPr lang="en-US" sz="1800" dirty="0" smtClean="0"/>
                        <a:t>No</a:t>
                      </a:r>
                      <a:endParaRPr lang="en-US" sz="1800" dirty="0"/>
                    </a:p>
                  </a:txBody>
                  <a:tcPr marL="91439" marR="91439" marT="45727" marB="45727"/>
                </a:tc>
              </a:tr>
              <a:tr h="914536">
                <a:tc>
                  <a:txBody>
                    <a:bodyPr/>
                    <a:lstStyle/>
                    <a:p>
                      <a:r>
                        <a:rPr lang="en-US" sz="1800" dirty="0" smtClean="0"/>
                        <a:t>Functional Manager as Scrum Master</a:t>
                      </a:r>
                      <a:endParaRPr lang="en-US" sz="1800" dirty="0"/>
                    </a:p>
                  </a:txBody>
                  <a:tcPr marL="91439" marR="91439" marT="45727" marB="45727"/>
                </a:tc>
                <a:tc>
                  <a:txBody>
                    <a:bodyPr/>
                    <a:lstStyle/>
                    <a:p>
                      <a:r>
                        <a:rPr lang="en-US" sz="1800" kern="1200" dirty="0" smtClean="0">
                          <a:solidFill>
                            <a:schemeClr val="dk1"/>
                          </a:solidFill>
                          <a:effectLst/>
                          <a:latin typeface="+mn-lt"/>
                          <a:ea typeface="+mn-ea"/>
                          <a:cs typeface="+mn-cs"/>
                        </a:rPr>
                        <a:t>The FM must be able to clearly delineate the duties of manager and Scrum Master</a:t>
                      </a:r>
                      <a:endParaRPr lang="en-US" sz="1800" dirty="0"/>
                    </a:p>
                  </a:txBody>
                  <a:tcPr marL="91439" marR="91439" marT="45727" marB="45727"/>
                </a:tc>
                <a:tc>
                  <a:txBody>
                    <a:bodyPr/>
                    <a:lstStyle/>
                    <a:p>
                      <a:r>
                        <a:rPr lang="en-US" sz="1800" dirty="0" smtClean="0"/>
                        <a:t>No</a:t>
                      </a:r>
                      <a:endParaRPr lang="en-US" sz="1800" dirty="0"/>
                    </a:p>
                  </a:txBody>
                  <a:tcPr marL="91439" marR="91439" marT="45727" marB="45727"/>
                </a:tc>
              </a:tr>
              <a:tr h="640175">
                <a:tc>
                  <a:txBody>
                    <a:bodyPr/>
                    <a:lstStyle/>
                    <a:p>
                      <a:r>
                        <a:rPr lang="en-US" sz="1800" dirty="0" smtClean="0"/>
                        <a:t>No Scrum Master (shared</a:t>
                      </a:r>
                      <a:r>
                        <a:rPr lang="en-US" sz="1800" baseline="0" dirty="0" smtClean="0"/>
                        <a:t> responsibility)</a:t>
                      </a:r>
                      <a:endParaRPr lang="en-US" sz="1800" dirty="0"/>
                    </a:p>
                  </a:txBody>
                  <a:tcPr marL="91439" marR="91439" marT="45727" marB="45727"/>
                </a:tc>
                <a:tc>
                  <a:txBody>
                    <a:bodyPr/>
                    <a:lstStyle/>
                    <a:p>
                      <a:r>
                        <a:rPr lang="en-US" sz="1800" kern="1200" dirty="0" smtClean="0">
                          <a:solidFill>
                            <a:schemeClr val="dk1"/>
                          </a:solidFill>
                          <a:effectLst/>
                          <a:latin typeface="+mn-lt"/>
                          <a:ea typeface="+mn-ea"/>
                          <a:cs typeface="+mn-cs"/>
                        </a:rPr>
                        <a:t>Tasks are “picked up” by multiple team members</a:t>
                      </a:r>
                      <a:endParaRPr lang="en-US" sz="1800" dirty="0"/>
                    </a:p>
                  </a:txBody>
                  <a:tcPr marL="91439" marR="91439" marT="45727" marB="45727"/>
                </a:tc>
                <a:tc>
                  <a:txBody>
                    <a:bodyPr/>
                    <a:lstStyle/>
                    <a:p>
                      <a:r>
                        <a:rPr lang="en-US" sz="1800" dirty="0" smtClean="0"/>
                        <a:t>No</a:t>
                      </a:r>
                      <a:endParaRPr lang="en-US" sz="1800" dirty="0"/>
                    </a:p>
                  </a:txBody>
                  <a:tcPr marL="91439" marR="91439" marT="45727" marB="45727"/>
                </a:tc>
              </a:tr>
            </a:tbl>
          </a:graphicData>
        </a:graphic>
      </p:graphicFrame>
    </p:spTree>
    <p:extLst>
      <p:ext uri="{BB962C8B-B14F-4D97-AF65-F5344CB8AC3E}">
        <p14:creationId xmlns:p14="http://schemas.microsoft.com/office/powerpoint/2010/main" val="17571700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24930" name="Picture 2" descr="H:\todd\wwsdc\Agile\2012\Executive Forum\Presentations\ZTE\Agile transformation of ZTE_Page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2339" name="Picture 3" descr="H:\todd\wwsdc\Agile\2012\Executive Forum\Bios\Jane Y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675" y="4032474"/>
            <a:ext cx="1635125" cy="244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411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25954" name="Picture 2" descr="H:\todd\wwsdc\Agile\2012\Executive Forum\Presentations\ZTE\Agile transformation of ZTE_Page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216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26978" name="Picture 2" descr="H:\todd\wwsdc\Agile\2012\Executive Forum\Presentations\ZTE\Agile transformation of ZTE_Page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696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29026" name="Picture 2" descr="H:\todd\wwsdc\Agile\2012\Executive Forum\Presentations\ZTE\Agile transformation of ZTE_Page_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0732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0050" name="Picture 2" descr="H:\todd\wwsdc\Agile\2012\Executive Forum\Presentations\ZTE\Agile transformation of ZTE_Page_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275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1074" name="Picture 2" descr="H:\todd\wwsdc\Agile\2012\Executive Forum\Presentations\ZTE\Agile transformation of ZTE_Page_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434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2098" name="Picture 2" descr="H:\todd\wwsdc\Agile\2012\Executive Forum\Presentations\ZTE\Agile transformation of ZTE_Page_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187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3122" name="Picture 2" descr="H:\todd\wwsdc\Agile\2012\Executive Forum\Presentations\ZTE\Agile transformation of ZTE_Page_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5029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4146" name="Picture 2" descr="H:\todd\wwsdc\Agile\2012\Executive Forum\Presentations\ZTE\Agile transformation of ZTE_Page_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36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4294967295"/>
          </p:nvPr>
        </p:nvSpPr>
        <p:spPr>
          <a:xfrm>
            <a:off x="0" y="0"/>
            <a:ext cx="9144000" cy="6858000"/>
          </a:xfrm>
          <a:gradFill rotWithShape="0">
            <a:gsLst>
              <a:gs pos="0">
                <a:schemeClr val="tx1"/>
              </a:gs>
              <a:gs pos="100000">
                <a:srgbClr val="333399">
                  <a:alpha val="70000"/>
                </a:srgbClr>
              </a:gs>
            </a:gsLst>
            <a:lin ang="0" scaled="1"/>
          </a:gradFill>
        </p:spPr>
        <p:txBody>
          <a:bodyPr/>
          <a:lstStyle/>
          <a:p>
            <a:pPr marL="914400" eaLnBrk="1" hangingPunct="1">
              <a:buFont typeface="Arial" pitchFamily="34" charset="0"/>
              <a:buNone/>
            </a:pPr>
            <a:r>
              <a:rPr lang="en-US" smtClean="0"/>
              <a:t>   </a:t>
            </a:r>
          </a:p>
        </p:txBody>
      </p:sp>
      <p:sp>
        <p:nvSpPr>
          <p:cNvPr id="10243" name="Text Box 3"/>
          <p:cNvSpPr txBox="1">
            <a:spLocks noChangeArrowheads="1"/>
          </p:cNvSpPr>
          <p:nvPr/>
        </p:nvSpPr>
        <p:spPr bwMode="auto">
          <a:xfrm>
            <a:off x="457200" y="2438400"/>
            <a:ext cx="815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
                <a:srgbClr val="333399"/>
              </a:buClr>
              <a:buFont typeface="Wingdings" pitchFamily="2" charset="2"/>
              <a:buNone/>
            </a:pPr>
            <a:r>
              <a:rPr lang="en-US" sz="6000">
                <a:solidFill>
                  <a:schemeClr val="bg1"/>
                </a:solidFill>
                <a:cs typeface="Times New Roman" pitchFamily="18" charset="0"/>
              </a:rPr>
              <a:t>How do they react?</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5170" name="Picture 2" descr="H:\todd\wwsdc\Agile\2012\Executive Forum\Presentations\ZTE\Agile transformation of ZTE_Page_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17403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7218" name="Picture 2" descr="H:\todd\wwsdc\Agile\2012\Executive Forum\Presentations\ZTE\Agile transformation of ZTE_Page_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793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3"/>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38242" name="Picture 2" descr="H:\todd\wwsdc\Agile\2012\Executive Forum\Presentations\ZTE\Agile transformation of ZTE_Page_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568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TLP_2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5260975"/>
            <a:ext cx="3810000" cy="890588"/>
          </a:xfrm>
          <a:prstGeom prst="rect">
            <a:avLst/>
          </a:prstGeom>
          <a:noFill/>
          <a:ln w="9525">
            <a:noFill/>
            <a:miter lim="800000"/>
            <a:headEnd/>
            <a:tailEnd/>
          </a:ln>
        </p:spPr>
      </p:pic>
      <p:sp>
        <p:nvSpPr>
          <p:cNvPr id="2051" name="Text Box 6"/>
          <p:cNvSpPr txBox="1">
            <a:spLocks noChangeArrowheads="1"/>
          </p:cNvSpPr>
          <p:nvPr/>
        </p:nvSpPr>
        <p:spPr bwMode="auto">
          <a:xfrm>
            <a:off x="581844" y="2117725"/>
            <a:ext cx="8048485" cy="2308324"/>
          </a:xfrm>
          <a:prstGeom prst="rect">
            <a:avLst/>
          </a:prstGeom>
          <a:noFill/>
          <a:ln w="9525">
            <a:noFill/>
            <a:miter lim="800000"/>
            <a:headEnd/>
            <a:tailEnd/>
          </a:ln>
        </p:spPr>
        <p:txBody>
          <a:bodyPr wrap="none">
            <a:spAutoFit/>
          </a:bodyPr>
          <a:lstStyle/>
          <a:p>
            <a:pPr algn="ctr"/>
            <a:r>
              <a:rPr lang="en-US" sz="4000" dirty="0" smtClean="0"/>
              <a:t>Agile – It’s All About The People</a:t>
            </a:r>
          </a:p>
          <a:p>
            <a:endParaRPr lang="en-US" sz="4000" dirty="0"/>
          </a:p>
          <a:p>
            <a:pPr algn="ctr"/>
            <a:r>
              <a:rPr lang="en-US" sz="3200" dirty="0" smtClean="0"/>
              <a:t>Mike Harkins</a:t>
            </a:r>
          </a:p>
          <a:p>
            <a:pPr algn="ctr"/>
            <a:r>
              <a:rPr lang="en-US" sz="3200" dirty="0" smtClean="0"/>
              <a:t>August 2012</a:t>
            </a:r>
            <a:endParaRPr lang="en-US" sz="3200" dirty="0"/>
          </a:p>
        </p:txBody>
      </p:sp>
      <p:sp>
        <p:nvSpPr>
          <p:cNvPr id="4" name="Slide Number Placeholder 3"/>
          <p:cNvSpPr>
            <a:spLocks noGrp="1"/>
          </p:cNvSpPr>
          <p:nvPr>
            <p:ph type="sldNum" sz="quarter" idx="11"/>
          </p:nvPr>
        </p:nvSpPr>
        <p:spPr/>
        <p:txBody>
          <a:bodyPr/>
          <a:lstStyle/>
          <a:p>
            <a:pPr>
              <a:defRPr/>
            </a:pPr>
            <a:fld id="{8A999008-5F6E-4889-8DF2-354B56BCD29A}" type="slidenum">
              <a:rPr lang="en-US" smtClean="0"/>
              <a:pPr>
                <a:defRPr/>
              </a:pPr>
              <a:t>123</a:t>
            </a:fld>
            <a:endParaRPr lang="en-US"/>
          </a:p>
        </p:txBody>
      </p:sp>
      <p:pic>
        <p:nvPicPr>
          <p:cNvPr id="143362" name="Picture 2" descr="H:\todd\wwsdc\Agile\2012\Executive Forum\Bios\Mike Hark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314" y="3048000"/>
            <a:ext cx="1631442" cy="214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0035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IT Tries But The Business Is Not Happy</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124</a:t>
            </a:fld>
            <a:endParaRPr lang="en-US"/>
          </a:p>
        </p:txBody>
      </p:sp>
      <p:sp>
        <p:nvSpPr>
          <p:cNvPr id="8" name="Rectangle 7"/>
          <p:cNvSpPr/>
          <p:nvPr/>
        </p:nvSpPr>
        <p:spPr>
          <a:xfrm>
            <a:off x="5410200" y="3810000"/>
            <a:ext cx="3276600" cy="1815882"/>
          </a:xfrm>
          <a:prstGeom prst="rect">
            <a:avLst/>
          </a:prstGeom>
        </p:spPr>
        <p:txBody>
          <a:bodyPr wrap="square">
            <a:spAutoFit/>
          </a:bodyPr>
          <a:lstStyle/>
          <a:p>
            <a:r>
              <a:rPr lang="en-US" sz="2800" b="0" dirty="0" smtClean="0">
                <a:solidFill>
                  <a:srgbClr val="002060"/>
                </a:solidFill>
              </a:rPr>
              <a:t>Business &amp; IT frequently do not have a healthy partnership </a:t>
            </a:r>
            <a:endParaRPr lang="en-US" sz="2800" b="0" dirty="0">
              <a:solidFill>
                <a:srgbClr val="002060"/>
              </a:solidFill>
            </a:endParaRPr>
          </a:p>
        </p:txBody>
      </p:sp>
      <p:pic>
        <p:nvPicPr>
          <p:cNvPr id="1026" name="Picture 2" descr="C:\Documents and Settings\mharkins\Local Settings\Temporary Internet Files\Content.IE5\1AN1NTSG\MC91021594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90600"/>
            <a:ext cx="2697944"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descr="C:\Documents and Settings\mharkins\Local Settings\Temporary Internet Files\Content.IE5\NTVHRVKS\MC90030434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648200"/>
            <a:ext cx="1814170" cy="1120140"/>
          </a:xfrm>
          <a:prstGeom prst="rect">
            <a:avLst/>
          </a:prstGeom>
          <a:noFill/>
        </p:spPr>
      </p:pic>
      <p:sp>
        <p:nvSpPr>
          <p:cNvPr id="12" name="Cloud Callout 11"/>
          <p:cNvSpPr/>
          <p:nvPr/>
        </p:nvSpPr>
        <p:spPr bwMode="auto">
          <a:xfrm>
            <a:off x="1219200" y="2590800"/>
            <a:ext cx="2514600" cy="1676400"/>
          </a:xfrm>
          <a:prstGeom prst="cloud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Are</a:t>
            </a:r>
            <a:r>
              <a:rPr kumimoji="0" lang="en-US" sz="1600" b="1" i="0" u="none" strike="noStrike" cap="none" normalizeH="0" dirty="0" smtClean="0">
                <a:ln>
                  <a:noFill/>
                </a:ln>
                <a:solidFill>
                  <a:schemeClr val="tx1"/>
                </a:solidFill>
                <a:effectLst/>
                <a:latin typeface="Arial" charset="0"/>
              </a:rPr>
              <a:t> they delivering quality software?</a:t>
            </a:r>
            <a:endParaRPr kumimoji="0" lang="en-US" sz="16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17750052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Wasted Time &amp; Effort</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125</a:t>
            </a:fld>
            <a:endParaRPr lang="en-US"/>
          </a:p>
        </p:txBody>
      </p:sp>
      <p:sp>
        <p:nvSpPr>
          <p:cNvPr id="8" name="Rectangle 7"/>
          <p:cNvSpPr/>
          <p:nvPr/>
        </p:nvSpPr>
        <p:spPr>
          <a:xfrm>
            <a:off x="3352800" y="762000"/>
            <a:ext cx="5410200" cy="1815882"/>
          </a:xfrm>
          <a:prstGeom prst="rect">
            <a:avLst/>
          </a:prstGeom>
        </p:spPr>
        <p:txBody>
          <a:bodyPr wrap="square">
            <a:spAutoFit/>
          </a:bodyPr>
          <a:lstStyle/>
          <a:p>
            <a:r>
              <a:rPr lang="en-US" sz="2800" b="0" dirty="0" smtClean="0">
                <a:solidFill>
                  <a:srgbClr val="002060"/>
                </a:solidFill>
              </a:rPr>
              <a:t>The requirements process delays starting development and  approvals are too often used as a weapon</a:t>
            </a:r>
            <a:endParaRPr lang="en-US" sz="2800" b="0" dirty="0">
              <a:solidFill>
                <a:srgbClr val="002060"/>
              </a:solidFill>
            </a:endParaRPr>
          </a:p>
        </p:txBody>
      </p:sp>
      <p:pic>
        <p:nvPicPr>
          <p:cNvPr id="2051" name="Picture 3" descr="C:\Documents and Settings\mharkins\Local Settings\Temporary Internet Files\Content.IE5\NTVHRVKS\MC90029555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762000"/>
            <a:ext cx="2438400" cy="2478778"/>
          </a:xfrm>
          <a:prstGeom prst="rect">
            <a:avLst/>
          </a:prstGeom>
          <a:noFill/>
        </p:spPr>
      </p:pic>
      <p:sp>
        <p:nvSpPr>
          <p:cNvPr id="13" name="Rectangle 12"/>
          <p:cNvSpPr/>
          <p:nvPr/>
        </p:nvSpPr>
        <p:spPr>
          <a:xfrm>
            <a:off x="1524000" y="3810000"/>
            <a:ext cx="2286000" cy="1384995"/>
          </a:xfrm>
          <a:prstGeom prst="rect">
            <a:avLst/>
          </a:prstGeom>
        </p:spPr>
        <p:txBody>
          <a:bodyPr wrap="square">
            <a:spAutoFit/>
          </a:bodyPr>
          <a:lstStyle/>
          <a:p>
            <a:r>
              <a:rPr lang="en-US" sz="2800" b="0" dirty="0" smtClean="0">
                <a:solidFill>
                  <a:srgbClr val="002060"/>
                </a:solidFill>
              </a:rPr>
              <a:t>No focus on getting value quickly</a:t>
            </a:r>
            <a:endParaRPr lang="en-US" sz="2800" b="0" dirty="0">
              <a:solidFill>
                <a:srgbClr val="002060"/>
              </a:solidFill>
            </a:endParaRPr>
          </a:p>
        </p:txBody>
      </p:sp>
      <p:graphicFrame>
        <p:nvGraphicFramePr>
          <p:cNvPr id="2052" name="Object 4"/>
          <p:cNvGraphicFramePr>
            <a:graphicFrameLocks/>
          </p:cNvGraphicFramePr>
          <p:nvPr/>
        </p:nvGraphicFramePr>
        <p:xfrm>
          <a:off x="3962400" y="2514600"/>
          <a:ext cx="4343400" cy="3581400"/>
        </p:xfrm>
        <a:graphic>
          <a:graphicData uri="http://schemas.openxmlformats.org/presentationml/2006/ole">
            <mc:AlternateContent xmlns:mc="http://schemas.openxmlformats.org/markup-compatibility/2006">
              <mc:Choice xmlns:v="urn:schemas-microsoft-com:vml" Requires="v">
                <p:oleObj spid="_x0000_s139286" name="Chart" r:id="rId5" imgW="6910884" imgH="6332041" progId="MSGraph.Chart.8">
                  <p:embed/>
                </p:oleObj>
              </mc:Choice>
              <mc:Fallback>
                <p:oleObj name="Chart" r:id="rId5" imgW="6910884" imgH="6332041" progId="MSGraph.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514600"/>
                        <a:ext cx="4343400" cy="35814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5" name="TextBox 14"/>
          <p:cNvSpPr txBox="1"/>
          <p:nvPr/>
        </p:nvSpPr>
        <p:spPr>
          <a:xfrm>
            <a:off x="5257800" y="5867400"/>
            <a:ext cx="3124200" cy="215444"/>
          </a:xfrm>
          <a:prstGeom prst="rect">
            <a:avLst/>
          </a:prstGeom>
          <a:noFill/>
        </p:spPr>
        <p:txBody>
          <a:bodyPr wrap="square" rtlCol="0">
            <a:spAutoFit/>
          </a:bodyPr>
          <a:lstStyle/>
          <a:p>
            <a:r>
              <a:rPr lang="en-US" sz="800" dirty="0" smtClean="0">
                <a:solidFill>
                  <a:schemeClr val="bg1">
                    <a:lumMod val="50000"/>
                  </a:schemeClr>
                </a:solidFill>
              </a:rPr>
              <a:t>Copyright 2002 Standish Group</a:t>
            </a:r>
            <a:endParaRPr lang="en-US" sz="800" dirty="0">
              <a:solidFill>
                <a:schemeClr val="bg1">
                  <a:lumMod val="50000"/>
                </a:schemeClr>
              </a:solidFill>
            </a:endParaRPr>
          </a:p>
        </p:txBody>
      </p:sp>
    </p:spTree>
    <p:extLst>
      <p:ext uri="{BB962C8B-B14F-4D97-AF65-F5344CB8AC3E}">
        <p14:creationId xmlns:p14="http://schemas.microsoft.com/office/powerpoint/2010/main" val="36516355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Challenges</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126</a:t>
            </a:fld>
            <a:endParaRPr lang="en-US"/>
          </a:p>
        </p:txBody>
      </p:sp>
      <p:sp>
        <p:nvSpPr>
          <p:cNvPr id="6" name="Rectangle 3"/>
          <p:cNvSpPr txBox="1">
            <a:spLocks noChangeArrowheads="1"/>
          </p:cNvSpPr>
          <p:nvPr/>
        </p:nvSpPr>
        <p:spPr bwMode="auto">
          <a:xfrm>
            <a:off x="5029200" y="3429000"/>
            <a:ext cx="3429000"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tabLst/>
              <a:defRPr/>
            </a:pP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Implementation</a:t>
            </a:r>
            <a:r>
              <a:rPr kumimoji="0" lang="en-US" sz="2800" b="0" i="0" u="none" strike="noStrike" kern="0" cap="none" spc="0" normalizeH="0" noProof="0" dirty="0" smtClean="0">
                <a:ln>
                  <a:noFill/>
                </a:ln>
                <a:solidFill>
                  <a:srgbClr val="002060"/>
                </a:solidFill>
                <a:effectLst/>
                <a:uLnTx/>
                <a:uFillTx/>
                <a:latin typeface="+mn-lt"/>
                <a:ea typeface="+mn-ea"/>
                <a:cs typeface="Arial" charset="0"/>
              </a:rPr>
              <a:t> </a:t>
            </a:r>
          </a:p>
          <a:p>
            <a:pPr marL="342900" marR="0" lvl="0" indent="-342900" algn="l" defTabSz="914400" rtl="0" eaLnBrk="1" fontAlgn="base" latinLnBrk="0" hangingPunct="1">
              <a:lnSpc>
                <a:spcPct val="90000"/>
              </a:lnSpc>
              <a:spcBef>
                <a:spcPct val="20000"/>
              </a:spcBef>
              <a:spcAft>
                <a:spcPct val="0"/>
              </a:spcAft>
              <a:buClrTx/>
              <a:buSzTx/>
              <a:tabLst/>
              <a:defRPr/>
            </a:pPr>
            <a:r>
              <a:rPr kumimoji="0" lang="en-US" sz="2800" b="0" i="0" u="none" strike="noStrike" kern="0" cap="none" spc="0" normalizeH="0" noProof="0" dirty="0" smtClean="0">
                <a:ln>
                  <a:noFill/>
                </a:ln>
                <a:solidFill>
                  <a:srgbClr val="002060"/>
                </a:solidFill>
                <a:effectLst/>
                <a:uLnTx/>
                <a:uFillTx/>
                <a:latin typeface="+mn-lt"/>
                <a:ea typeface="+mn-ea"/>
                <a:cs typeface="Arial" charset="0"/>
              </a:rPr>
              <a:t>delays when users</a:t>
            </a:r>
          </a:p>
          <a:p>
            <a:pPr marL="342900" marR="0" lvl="0" indent="-342900" algn="l" defTabSz="914400" rtl="0" eaLnBrk="1" fontAlgn="base" latinLnBrk="0" hangingPunct="1">
              <a:lnSpc>
                <a:spcPct val="90000"/>
              </a:lnSpc>
              <a:spcBef>
                <a:spcPct val="20000"/>
              </a:spcBef>
              <a:spcAft>
                <a:spcPct val="0"/>
              </a:spcAft>
              <a:buClrTx/>
              <a:buSzTx/>
              <a:tabLst/>
              <a:defRPr/>
            </a:pPr>
            <a:r>
              <a:rPr kumimoji="0" lang="en-US" sz="2800" b="0" i="0" u="none" strike="noStrike" kern="0" cap="none" spc="0" normalizeH="0" noProof="0" dirty="0" smtClean="0">
                <a:ln>
                  <a:noFill/>
                </a:ln>
                <a:solidFill>
                  <a:srgbClr val="002060"/>
                </a:solidFill>
                <a:effectLst/>
                <a:uLnTx/>
                <a:uFillTx/>
                <a:latin typeface="+mn-lt"/>
                <a:ea typeface="+mn-ea"/>
                <a:cs typeface="Arial" charset="0"/>
              </a:rPr>
              <a:t>finally saw what</a:t>
            </a:r>
          </a:p>
          <a:p>
            <a:pPr marL="342900" marR="0" lvl="0" indent="-342900" algn="l" defTabSz="914400" rtl="0" eaLnBrk="1" fontAlgn="base" latinLnBrk="0" hangingPunct="1">
              <a:lnSpc>
                <a:spcPct val="90000"/>
              </a:lnSpc>
              <a:spcBef>
                <a:spcPct val="20000"/>
              </a:spcBef>
              <a:spcAft>
                <a:spcPct val="0"/>
              </a:spcAft>
              <a:buClrTx/>
              <a:buSzTx/>
              <a:tabLst/>
              <a:defRPr/>
            </a:pPr>
            <a:r>
              <a:rPr kumimoji="0" lang="en-US" sz="2800" b="0" i="0" u="none" strike="noStrike" kern="0" cap="none" spc="0" normalizeH="0" noProof="0" dirty="0" smtClean="0">
                <a:ln>
                  <a:noFill/>
                </a:ln>
                <a:solidFill>
                  <a:srgbClr val="002060"/>
                </a:solidFill>
                <a:effectLst/>
                <a:uLnTx/>
                <a:uFillTx/>
                <a:latin typeface="+mn-lt"/>
                <a:ea typeface="+mn-ea"/>
                <a:cs typeface="Arial" charset="0"/>
              </a:rPr>
              <a:t>was developed and</a:t>
            </a:r>
          </a:p>
          <a:p>
            <a:pPr marL="342900" marR="0" lvl="0" indent="-342900" algn="l" defTabSz="914400" rtl="0" eaLnBrk="1" fontAlgn="base" latinLnBrk="0" hangingPunct="1">
              <a:lnSpc>
                <a:spcPct val="90000"/>
              </a:lnSpc>
              <a:spcBef>
                <a:spcPct val="20000"/>
              </a:spcBef>
              <a:spcAft>
                <a:spcPct val="0"/>
              </a:spcAft>
              <a:buClrTx/>
              <a:buSzTx/>
              <a:tabLst/>
              <a:defRPr/>
            </a:pPr>
            <a:r>
              <a:rPr kumimoji="0" lang="en-US" sz="2800" b="0" i="0" u="none" strike="noStrike" kern="0" cap="none" spc="0" normalizeH="0" noProof="0" dirty="0" smtClean="0">
                <a:ln>
                  <a:noFill/>
                </a:ln>
                <a:solidFill>
                  <a:srgbClr val="002060"/>
                </a:solidFill>
                <a:effectLst/>
                <a:uLnTx/>
                <a:uFillTx/>
                <a:latin typeface="+mn-lt"/>
                <a:ea typeface="+mn-ea"/>
                <a:cs typeface="Arial" charset="0"/>
              </a:rPr>
              <a:t>wanted changes</a:t>
            </a:r>
            <a:endParaRPr kumimoji="0" lang="en-US" sz="2800" b="0" i="0" u="none" strike="noStrike" kern="0" cap="none" spc="0" normalizeH="0" baseline="0" noProof="0" dirty="0" smtClean="0">
              <a:ln>
                <a:noFill/>
              </a:ln>
              <a:solidFill>
                <a:srgbClr val="002060"/>
              </a:solidFill>
              <a:effectLst/>
              <a:uLnTx/>
              <a:uFillTx/>
              <a:latin typeface="+mn-lt"/>
              <a:ea typeface="+mn-ea"/>
              <a:cs typeface="Arial" charset="0"/>
            </a:endParaRPr>
          </a:p>
        </p:txBody>
      </p:sp>
      <p:sp>
        <p:nvSpPr>
          <p:cNvPr id="8" name="Rectangle 7"/>
          <p:cNvSpPr/>
          <p:nvPr/>
        </p:nvSpPr>
        <p:spPr>
          <a:xfrm>
            <a:off x="381000" y="838200"/>
            <a:ext cx="3581400" cy="2246769"/>
          </a:xfrm>
          <a:prstGeom prst="rect">
            <a:avLst/>
          </a:prstGeom>
        </p:spPr>
        <p:txBody>
          <a:bodyPr wrap="square">
            <a:spAutoFit/>
          </a:bodyPr>
          <a:lstStyle/>
          <a:p>
            <a:r>
              <a:rPr lang="en-US" sz="2800" b="0" dirty="0" smtClean="0">
                <a:solidFill>
                  <a:srgbClr val="002060"/>
                </a:solidFill>
              </a:rPr>
              <a:t>Scope was broad, implementation delayed due to work on less valuable functionality </a:t>
            </a:r>
            <a:endParaRPr lang="en-US" sz="2800" b="0" dirty="0">
              <a:solidFill>
                <a:srgbClr val="002060"/>
              </a:solidFill>
            </a:endParaRPr>
          </a:p>
        </p:txBody>
      </p:sp>
      <p:pic>
        <p:nvPicPr>
          <p:cNvPr id="3077" name="Picture 5" descr="C:\Documents and Settings\mharkins\Local Settings\Temporary Internet Files\Content.IE5\1ICFOU2B\MC90009056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762000"/>
            <a:ext cx="2898618" cy="2417275"/>
          </a:xfrm>
          <a:prstGeom prst="rect">
            <a:avLst/>
          </a:prstGeom>
          <a:noFill/>
        </p:spPr>
      </p:pic>
      <p:pic>
        <p:nvPicPr>
          <p:cNvPr id="3078" name="Picture 6" descr="C:\Documents and Settings\mharkins\Local Settings\Temporary Internet Files\Content.IE5\1AN1NTSG\MC9001951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343399"/>
            <a:ext cx="2807809" cy="2181131"/>
          </a:xfrm>
          <a:prstGeom prst="rect">
            <a:avLst/>
          </a:prstGeom>
          <a:noFill/>
        </p:spPr>
      </p:pic>
      <p:sp>
        <p:nvSpPr>
          <p:cNvPr id="15" name="Rounded Rectangular Callout 14"/>
          <p:cNvSpPr/>
          <p:nvPr/>
        </p:nvSpPr>
        <p:spPr bwMode="auto">
          <a:xfrm>
            <a:off x="2514600" y="3505200"/>
            <a:ext cx="1447800" cy="914400"/>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Do they really need this? </a:t>
            </a:r>
          </a:p>
        </p:txBody>
      </p:sp>
    </p:spTree>
    <p:extLst>
      <p:ext uri="{BB962C8B-B14F-4D97-AF65-F5344CB8AC3E}">
        <p14:creationId xmlns:p14="http://schemas.microsoft.com/office/powerpoint/2010/main" val="298934059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Self Examination</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127</a:t>
            </a:fld>
            <a:endParaRPr lang="en-US"/>
          </a:p>
        </p:txBody>
      </p:sp>
      <p:pic>
        <p:nvPicPr>
          <p:cNvPr id="44036" name="Picture 4" descr="cartoons,conceit,emotions,household,mirrors,pride,reflections,Screen Beans®,self-admiration,vanities,people,top hats,personal appea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828800"/>
            <a:ext cx="3095626" cy="3095625"/>
          </a:xfrm>
          <a:prstGeom prst="rect">
            <a:avLst/>
          </a:prstGeom>
          <a:noFill/>
        </p:spPr>
      </p:pic>
      <p:sp>
        <p:nvSpPr>
          <p:cNvPr id="7" name="Rectangle 3"/>
          <p:cNvSpPr txBox="1">
            <a:spLocks noChangeArrowheads="1"/>
          </p:cNvSpPr>
          <p:nvPr/>
        </p:nvSpPr>
        <p:spPr bwMode="auto">
          <a:xfrm>
            <a:off x="228600" y="1295400"/>
            <a:ext cx="5410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As a leader, you must believe in it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You must overcome problems, challenges, and doubts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Get convinced</a:t>
            </a:r>
            <a:r>
              <a:rPr kumimoji="0" lang="en-US" sz="2800" b="0" i="0" u="none" strike="noStrike" kern="0" cap="none" spc="0" normalizeH="0" noProof="0" dirty="0" smtClean="0">
                <a:ln>
                  <a:noFill/>
                </a:ln>
                <a:solidFill>
                  <a:srgbClr val="002060"/>
                </a:solidFill>
                <a:effectLst/>
                <a:uLnTx/>
                <a:uFillTx/>
                <a:latin typeface="+mn-lt"/>
                <a:ea typeface="+mn-ea"/>
                <a:cs typeface="Arial" charset="0"/>
              </a:rPr>
              <a:t> before you start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800" b="0" kern="0" baseline="0" dirty="0" smtClean="0">
                <a:solidFill>
                  <a:srgbClr val="002060"/>
                </a:solidFill>
                <a:latin typeface="+mn-lt"/>
                <a:cs typeface="Arial" charset="0"/>
              </a:rPr>
              <a:t>Stay</a:t>
            </a:r>
            <a:r>
              <a:rPr lang="en-US" sz="2800" b="0" kern="0" dirty="0" smtClean="0">
                <a:solidFill>
                  <a:srgbClr val="002060"/>
                </a:solidFill>
                <a:latin typeface="+mn-lt"/>
                <a:cs typeface="Arial" charset="0"/>
              </a:rPr>
              <a:t> the course</a:t>
            </a:r>
          </a:p>
          <a:p>
            <a:pPr marL="342900" marR="0" lvl="0" indent="-342900" algn="l" defTabSz="914400" rtl="0" eaLnBrk="1" fontAlgn="base" latinLnBrk="0" hangingPunct="1">
              <a:lnSpc>
                <a:spcPct val="90000"/>
              </a:lnSpc>
              <a:spcBef>
                <a:spcPct val="20000"/>
              </a:spcBef>
              <a:spcAft>
                <a:spcPct val="0"/>
              </a:spcAft>
              <a:buClrTx/>
              <a:buSzTx/>
              <a:tabLst/>
              <a:defRPr/>
            </a:pPr>
            <a:endParaRPr kumimoji="0" lang="en-US" sz="2800" b="0" i="0" u="none" strike="noStrike" kern="0" cap="none" spc="0" normalizeH="0" baseline="0" noProof="0" dirty="0" smtClean="0">
              <a:ln>
                <a:noFill/>
              </a:ln>
              <a:solidFill>
                <a:srgbClr val="002060"/>
              </a:solidFill>
              <a:effectLst/>
              <a:uLnTx/>
              <a:uFillTx/>
              <a:latin typeface="+mn-lt"/>
              <a:ea typeface="+mn-ea"/>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rgbClr val="002060"/>
              </a:solidFill>
              <a:effectLst/>
              <a:uLnTx/>
              <a:uFillTx/>
              <a:latin typeface="+mn-lt"/>
              <a:ea typeface="+mn-ea"/>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rgbClr val="002060"/>
              </a:solidFill>
              <a:effectLst/>
              <a:uLnTx/>
              <a:uFillTx/>
              <a:latin typeface="+mn-lt"/>
              <a:ea typeface="+mn-ea"/>
              <a:cs typeface="Arial" charset="0"/>
            </a:endParaRPr>
          </a:p>
        </p:txBody>
      </p:sp>
    </p:spTree>
    <p:extLst>
      <p:ext uri="{BB962C8B-B14F-4D97-AF65-F5344CB8AC3E}">
        <p14:creationId xmlns:p14="http://schemas.microsoft.com/office/powerpoint/2010/main" val="31153793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Executive Sponsorship</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128</a:t>
            </a:fld>
            <a:endParaRPr lang="en-US"/>
          </a:p>
        </p:txBody>
      </p:sp>
      <p:pic>
        <p:nvPicPr>
          <p:cNvPr id="86018" name="Picture 2" descr="board meetings,members,business,communications,executives,occupations,people,conferences,analy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6019801" cy="6019800"/>
          </a:xfrm>
          <a:prstGeom prst="rect">
            <a:avLst/>
          </a:prstGeom>
          <a:noFill/>
        </p:spPr>
      </p:pic>
      <p:sp>
        <p:nvSpPr>
          <p:cNvPr id="7" name="Rectangle 6"/>
          <p:cNvSpPr/>
          <p:nvPr/>
        </p:nvSpPr>
        <p:spPr>
          <a:xfrm>
            <a:off x="6248400" y="1219200"/>
            <a:ext cx="2895600" cy="2246769"/>
          </a:xfrm>
          <a:prstGeom prst="rect">
            <a:avLst/>
          </a:prstGeom>
        </p:spPr>
        <p:txBody>
          <a:bodyPr wrap="square">
            <a:spAutoFit/>
          </a:bodyPr>
          <a:lstStyle/>
          <a:p>
            <a:r>
              <a:rPr lang="en-US" sz="2800" b="0" dirty="0" smtClean="0">
                <a:solidFill>
                  <a:srgbClr val="002060"/>
                </a:solidFill>
              </a:rPr>
              <a:t>Utilize success stories at other companies to get executive support </a:t>
            </a:r>
            <a:endParaRPr lang="en-US" sz="2800" b="0" dirty="0">
              <a:solidFill>
                <a:srgbClr val="002060"/>
              </a:solidFill>
            </a:endParaRPr>
          </a:p>
        </p:txBody>
      </p:sp>
    </p:spTree>
    <p:extLst>
      <p:ext uri="{BB962C8B-B14F-4D97-AF65-F5344CB8AC3E}">
        <p14:creationId xmlns:p14="http://schemas.microsoft.com/office/powerpoint/2010/main" val="31074400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Volunteers Versus Experts</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129</a:t>
            </a:fld>
            <a:endParaRPr lang="en-US"/>
          </a:p>
        </p:txBody>
      </p:sp>
      <p:pic>
        <p:nvPicPr>
          <p:cNvPr id="48130" name="Picture 2" descr="academics,answers,back to school,expressions,faces,girls,hands raised,iStockphoto,portraits,questions,smiling,solutions,stud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2" y="457201"/>
            <a:ext cx="6095998" cy="6095997"/>
          </a:xfrm>
          <a:prstGeom prst="rect">
            <a:avLst/>
          </a:prstGeom>
          <a:noFill/>
        </p:spPr>
      </p:pic>
    </p:spTree>
    <p:extLst>
      <p:ext uri="{BB962C8B-B14F-4D97-AF65-F5344CB8AC3E}">
        <p14:creationId xmlns:p14="http://schemas.microsoft.com/office/powerpoint/2010/main" val="938741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4294967295"/>
          </p:nvPr>
        </p:nvSpPr>
        <p:spPr>
          <a:xfrm>
            <a:off x="0" y="0"/>
            <a:ext cx="9144000" cy="6858000"/>
          </a:xfrm>
          <a:solidFill>
            <a:schemeClr val="tx1"/>
          </a:solidFill>
        </p:spPr>
        <p:txBody>
          <a:bodyPr/>
          <a:lstStyle/>
          <a:p>
            <a:pPr eaLnBrk="1" hangingPunct="1"/>
            <a:endParaRPr lang="en-US" smtClean="0">
              <a:latin typeface="Arial" pitchFamily="34" charset="0"/>
              <a:cs typeface="Times New Roman" pitchFamily="18" charset="0"/>
            </a:endParaRPr>
          </a:p>
          <a:p>
            <a:pPr eaLnBrk="1" hangingPunct="1">
              <a:buFont typeface="Wingdings" pitchFamily="2" charset="2"/>
              <a:buNone/>
            </a:pPr>
            <a:endParaRPr lang="en-US" sz="4400" smtClean="0">
              <a:solidFill>
                <a:schemeClr val="bg1"/>
              </a:solidFill>
              <a:latin typeface="Arial" pitchFamily="34" charset="0"/>
              <a:cs typeface="Times New Roman" pitchFamily="18" charset="0"/>
            </a:endParaRPr>
          </a:p>
          <a:p>
            <a:pPr eaLnBrk="1" hangingPunct="1">
              <a:buFont typeface="Wingdings" pitchFamily="2" charset="2"/>
              <a:buNone/>
            </a:pPr>
            <a:r>
              <a:rPr lang="en-US" smtClean="0">
                <a:solidFill>
                  <a:schemeClr val="bg1"/>
                </a:solidFill>
                <a:latin typeface="Arial" pitchFamily="34" charset="0"/>
                <a:cs typeface="Times New Roman" pitchFamily="18" charset="0"/>
              </a:rPr>
              <a:t>   </a:t>
            </a:r>
          </a:p>
        </p:txBody>
      </p:sp>
      <p:sp>
        <p:nvSpPr>
          <p:cNvPr id="11267" name="Text Box 4"/>
          <p:cNvSpPr txBox="1">
            <a:spLocks noChangeArrowheads="1"/>
          </p:cNvSpPr>
          <p:nvPr/>
        </p:nvSpPr>
        <p:spPr bwMode="auto">
          <a:xfrm>
            <a:off x="4648200" y="609600"/>
            <a:ext cx="4267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7200">
                <a:solidFill>
                  <a:schemeClr val="bg1"/>
                </a:solidFill>
                <a:ea typeface="ＭＳ Ｐゴシック" pitchFamily="34" charset="-128"/>
                <a:cs typeface="Times New Roman" pitchFamily="18" charset="0"/>
              </a:rPr>
              <a:t> </a:t>
            </a:r>
            <a:r>
              <a:rPr lang="en-US" sz="5400">
                <a:solidFill>
                  <a:schemeClr val="bg1"/>
                </a:solidFill>
                <a:ea typeface="ＭＳ Ｐゴシック" pitchFamily="34" charset="-128"/>
                <a:cs typeface="Times New Roman" pitchFamily="18" charset="0"/>
              </a:rPr>
              <a:t>set</a:t>
            </a:r>
            <a:r>
              <a:rPr lang="en-US" sz="6000">
                <a:solidFill>
                  <a:schemeClr val="bg1"/>
                </a:solidFill>
                <a:ea typeface="ＭＳ Ｐゴシック" pitchFamily="34" charset="-128"/>
                <a:cs typeface="Times New Roman" pitchFamily="18" charset="0"/>
              </a:rPr>
              <a:t/>
            </a:r>
            <a:br>
              <a:rPr lang="en-US" sz="6000">
                <a:solidFill>
                  <a:schemeClr val="bg1"/>
                </a:solidFill>
                <a:ea typeface="ＭＳ Ｐゴシック" pitchFamily="34" charset="-128"/>
                <a:cs typeface="Times New Roman" pitchFamily="18" charset="0"/>
              </a:rPr>
            </a:br>
            <a:r>
              <a:rPr lang="en-US" sz="6000">
                <a:solidFill>
                  <a:schemeClr val="bg1"/>
                </a:solidFill>
                <a:ea typeface="ＭＳ Ｐゴシック" pitchFamily="34" charset="-128"/>
                <a:cs typeface="Times New Roman" pitchFamily="18" charset="0"/>
              </a:rPr>
              <a:t>    project</a:t>
            </a:r>
          </a:p>
          <a:p>
            <a:pPr eaLnBrk="1" hangingPunct="1">
              <a:spcBef>
                <a:spcPct val="50000"/>
              </a:spcBef>
            </a:pPr>
            <a:r>
              <a:rPr lang="en-US" sz="7200">
                <a:solidFill>
                  <a:schemeClr val="bg1"/>
                </a:solidFill>
                <a:ea typeface="ＭＳ Ｐゴシック" pitchFamily="34" charset="-128"/>
                <a:cs typeface="Times New Roman" pitchFamily="18" charset="0"/>
              </a:rPr>
              <a:t>dates</a:t>
            </a:r>
          </a:p>
        </p:txBody>
      </p:sp>
      <p:pic>
        <p:nvPicPr>
          <p:cNvPr id="11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Training &amp; Coaching</a:t>
            </a:r>
          </a:p>
        </p:txBody>
      </p:sp>
      <p:sp>
        <p:nvSpPr>
          <p:cNvPr id="4099" name="Rectangle 3"/>
          <p:cNvSpPr>
            <a:spLocks noGrp="1" noChangeArrowheads="1"/>
          </p:cNvSpPr>
          <p:nvPr>
            <p:ph type="body" idx="1"/>
          </p:nvPr>
        </p:nvSpPr>
        <p:spPr>
          <a:xfrm>
            <a:off x="228600" y="1143000"/>
            <a:ext cx="4267200" cy="2590800"/>
          </a:xfrm>
        </p:spPr>
        <p:txBody>
          <a:bodyPr/>
          <a:lstStyle/>
          <a:p>
            <a:pPr eaLnBrk="1" hangingPunct="1">
              <a:lnSpc>
                <a:spcPct val="90000"/>
              </a:lnSpc>
              <a:buNone/>
            </a:pPr>
            <a:r>
              <a:rPr lang="en-US" sz="2800" dirty="0" smtClean="0">
                <a:solidFill>
                  <a:srgbClr val="002060"/>
                </a:solidFill>
                <a:cs typeface="Arial" charset="0"/>
              </a:rPr>
              <a:t>Training before starting is critical</a:t>
            </a:r>
          </a:p>
          <a:p>
            <a:pPr eaLnBrk="1" hangingPunct="1">
              <a:lnSpc>
                <a:spcPct val="90000"/>
              </a:lnSpc>
              <a:buNone/>
            </a:pPr>
            <a:r>
              <a:rPr lang="en-US" sz="2800" dirty="0" smtClean="0">
                <a:solidFill>
                  <a:srgbClr val="002060"/>
                </a:solidFill>
                <a:cs typeface="Arial" charset="0"/>
              </a:rPr>
              <a:t>Coaching is helpful in the beginning and for checkups</a:t>
            </a:r>
          </a:p>
          <a:p>
            <a:pPr eaLnBrk="1" hangingPunct="1">
              <a:lnSpc>
                <a:spcPct val="90000"/>
              </a:lnSpc>
              <a:buNone/>
            </a:pPr>
            <a:r>
              <a:rPr lang="en-US" sz="2800" dirty="0" smtClean="0">
                <a:solidFill>
                  <a:srgbClr val="002060"/>
                </a:solidFill>
                <a:cs typeface="Arial" charset="0"/>
              </a:rPr>
              <a:t>Scrum Master &amp; Product Owner training after they get experience</a:t>
            </a:r>
          </a:p>
          <a:p>
            <a:pPr eaLnBrk="1" hangingPunct="1">
              <a:lnSpc>
                <a:spcPct val="90000"/>
              </a:lnSpc>
              <a:buNone/>
            </a:pPr>
            <a:r>
              <a:rPr lang="en-US" sz="2800" dirty="0" smtClean="0">
                <a:solidFill>
                  <a:srgbClr val="002060"/>
                </a:solidFill>
                <a:cs typeface="Arial" charset="0"/>
              </a:rPr>
              <a:t>Join local agile groups</a:t>
            </a:r>
          </a:p>
          <a:p>
            <a:pPr eaLnBrk="1" hangingPunct="1">
              <a:lnSpc>
                <a:spcPct val="90000"/>
              </a:lnSpc>
              <a:buNone/>
            </a:pPr>
            <a:r>
              <a:rPr lang="en-US" sz="2800" dirty="0" smtClean="0">
                <a:solidFill>
                  <a:srgbClr val="002060"/>
                </a:solidFill>
                <a:cs typeface="Arial" charset="0"/>
              </a:rPr>
              <a:t>We are doing internal mentoring</a:t>
            </a:r>
          </a:p>
          <a:p>
            <a:pPr eaLnBrk="1" hangingPunct="1">
              <a:lnSpc>
                <a:spcPct val="90000"/>
              </a:lnSpc>
            </a:pPr>
            <a:endParaRPr lang="en-US" sz="2800" dirty="0" smtClean="0">
              <a:solidFill>
                <a:srgbClr val="002060"/>
              </a:solidFill>
              <a:cs typeface="Arial" charset="0"/>
            </a:endParaRPr>
          </a:p>
        </p:txBody>
      </p:sp>
      <p:sp>
        <p:nvSpPr>
          <p:cNvPr id="4100" name="TextBox 7"/>
          <p:cNvSpPr txBox="1">
            <a:spLocks noChangeArrowheads="1"/>
          </p:cNvSpPr>
          <p:nvPr/>
        </p:nvSpPr>
        <p:spPr bwMode="auto">
          <a:xfrm>
            <a:off x="3733800" y="2514600"/>
            <a:ext cx="46038" cy="369888"/>
          </a:xfrm>
          <a:prstGeom prst="rect">
            <a:avLst/>
          </a:prstGeom>
          <a:noFill/>
          <a:ln w="9525">
            <a:noFill/>
            <a:miter lim="800000"/>
            <a:headEnd/>
            <a:tailEnd/>
          </a:ln>
        </p:spPr>
        <p:txBody>
          <a:bodyPr>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130</a:t>
            </a:fld>
            <a:endParaRPr lang="en-US"/>
          </a:p>
        </p:txBody>
      </p:sp>
      <p:pic>
        <p:nvPicPr>
          <p:cNvPr id="5133" name="Picture 13" descr="C:\Documents and Settings\mharkins\Local Settings\Temporary Internet Files\Content.IE5\1AN1NTSG\MP9004386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224" y="1981200"/>
            <a:ext cx="4687776" cy="3111790"/>
          </a:xfrm>
          <a:prstGeom prst="rect">
            <a:avLst/>
          </a:prstGeom>
          <a:noFill/>
        </p:spPr>
      </p:pic>
    </p:spTree>
    <p:extLst>
      <p:ext uri="{BB962C8B-B14F-4D97-AF65-F5344CB8AC3E}">
        <p14:creationId xmlns:p14="http://schemas.microsoft.com/office/powerpoint/2010/main" val="22652631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Dilemma</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131</a:t>
            </a:fld>
            <a:endParaRPr lang="en-US"/>
          </a:p>
        </p:txBody>
      </p:sp>
      <p:pic>
        <p:nvPicPr>
          <p:cNvPr id="105474" name="Picture 2" descr="business,businessmen,businesspeople,businesswomen,females,followers,following,leaders,leadership,males,men,metaphors,music,people,persons,Pied Piper,tunes,wom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0"/>
            <a:ext cx="5486400" cy="5486399"/>
          </a:xfrm>
          <a:prstGeom prst="rect">
            <a:avLst/>
          </a:prstGeom>
          <a:noFill/>
        </p:spPr>
      </p:pic>
      <p:sp>
        <p:nvSpPr>
          <p:cNvPr id="6" name="Rectangle 3"/>
          <p:cNvSpPr txBox="1">
            <a:spLocks noChangeArrowheads="1"/>
          </p:cNvSpPr>
          <p:nvPr/>
        </p:nvSpPr>
        <p:spPr bwMode="auto">
          <a:xfrm>
            <a:off x="4343400" y="2133600"/>
            <a:ext cx="42672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The key is to </a:t>
            </a:r>
            <a:r>
              <a:rPr lang="en-US" sz="2800" b="0" kern="0" dirty="0" smtClean="0">
                <a:solidFill>
                  <a:srgbClr val="002060"/>
                </a:solidFill>
                <a:latin typeface="+mn-lt"/>
                <a:cs typeface="Arial" charset="0"/>
              </a:rPr>
              <a:t>get a second team going</a:t>
            </a: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The tipping point for us was when</a:t>
            </a:r>
            <a:r>
              <a:rPr kumimoji="0" lang="en-US" sz="2800" b="0" i="0" u="none" strike="noStrike" kern="0" cap="none" spc="0" normalizeH="0" noProof="0" dirty="0" smtClean="0">
                <a:ln>
                  <a:noFill/>
                </a:ln>
                <a:solidFill>
                  <a:srgbClr val="002060"/>
                </a:solidFill>
                <a:effectLst/>
                <a:uLnTx/>
                <a:uFillTx/>
                <a:latin typeface="+mn-lt"/>
                <a:ea typeface="+mn-ea"/>
                <a:cs typeface="Arial" charset="0"/>
              </a:rPr>
              <a:t> w</a:t>
            </a:r>
            <a:r>
              <a:rPr kumimoji="0" lang="en-US" sz="2800" b="0" i="0" u="none" strike="noStrike" kern="0" cap="none" spc="0" normalizeH="0" baseline="0" noProof="0" dirty="0" smtClean="0">
                <a:ln>
                  <a:noFill/>
                </a:ln>
                <a:solidFill>
                  <a:srgbClr val="002060"/>
                </a:solidFill>
                <a:effectLst/>
                <a:uLnTx/>
                <a:uFillTx/>
                <a:latin typeface="+mn-lt"/>
                <a:ea typeface="+mn-ea"/>
                <a:cs typeface="Arial" charset="0"/>
              </a:rPr>
              <a:t>e had a second team start without permission during our </a:t>
            </a:r>
            <a:r>
              <a:rPr lang="en-US" sz="2800" b="0" kern="0" noProof="0" dirty="0" smtClean="0">
                <a:solidFill>
                  <a:srgbClr val="002060"/>
                </a:solidFill>
                <a:latin typeface="+mn-lt"/>
                <a:cs typeface="Arial" charset="0"/>
              </a:rPr>
              <a:t>pilot</a:t>
            </a:r>
            <a:endParaRPr kumimoji="0" lang="en-US" sz="2800" b="0" i="0" u="none" strike="noStrike" kern="0" cap="none" spc="0" normalizeH="0" baseline="0" noProof="0" dirty="0" smtClean="0">
              <a:ln>
                <a:noFill/>
              </a:ln>
              <a:solidFill>
                <a:srgbClr val="002060"/>
              </a:solidFill>
              <a:effectLst/>
              <a:uLnTx/>
              <a:uFillTx/>
              <a:latin typeface="+mn-lt"/>
              <a:ea typeface="+mn-ea"/>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rgbClr val="002060"/>
              </a:solidFill>
              <a:effectLst/>
              <a:uLnTx/>
              <a:uFillTx/>
              <a:latin typeface="+mn-lt"/>
              <a:ea typeface="+mn-ea"/>
              <a:cs typeface="Arial" charset="0"/>
            </a:endParaRPr>
          </a:p>
        </p:txBody>
      </p:sp>
    </p:spTree>
    <p:extLst>
      <p:ext uri="{BB962C8B-B14F-4D97-AF65-F5344CB8AC3E}">
        <p14:creationId xmlns:p14="http://schemas.microsoft.com/office/powerpoint/2010/main" val="7151999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Management Control</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132</a:t>
            </a:fld>
            <a:endParaRPr lang="en-US"/>
          </a:p>
        </p:txBody>
      </p:sp>
      <p:pic>
        <p:nvPicPr>
          <p:cNvPr id="101378" name="Picture 2" descr="business,businessmen,controls,manipulation,metaphors,people,strings,puppe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19200"/>
            <a:ext cx="4114801" cy="4114800"/>
          </a:xfrm>
          <a:prstGeom prst="rect">
            <a:avLst/>
          </a:prstGeom>
          <a:noFill/>
        </p:spPr>
      </p:pic>
      <p:sp>
        <p:nvSpPr>
          <p:cNvPr id="6" name="Rectangle 5"/>
          <p:cNvSpPr/>
          <p:nvPr/>
        </p:nvSpPr>
        <p:spPr>
          <a:xfrm>
            <a:off x="4419600" y="990600"/>
            <a:ext cx="4724400" cy="4832092"/>
          </a:xfrm>
          <a:prstGeom prst="rect">
            <a:avLst/>
          </a:prstGeom>
        </p:spPr>
        <p:txBody>
          <a:bodyPr wrap="square">
            <a:spAutoFit/>
          </a:bodyPr>
          <a:lstStyle/>
          <a:p>
            <a:r>
              <a:rPr lang="en-US" sz="2800" b="0" dirty="0" smtClean="0">
                <a:solidFill>
                  <a:srgbClr val="002060"/>
                </a:solidFill>
              </a:rPr>
              <a:t>Managers must allow the teams to make decisions</a:t>
            </a:r>
          </a:p>
          <a:p>
            <a:endParaRPr lang="en-US" sz="2800" b="0" dirty="0" smtClean="0">
              <a:solidFill>
                <a:srgbClr val="002060"/>
              </a:solidFill>
            </a:endParaRPr>
          </a:p>
          <a:p>
            <a:r>
              <a:rPr lang="en-US" sz="2800" b="0" dirty="0" smtClean="0">
                <a:solidFill>
                  <a:srgbClr val="002060"/>
                </a:solidFill>
              </a:rPr>
              <a:t>Managers should make teams solve their own problems</a:t>
            </a:r>
          </a:p>
          <a:p>
            <a:endParaRPr lang="en-US" sz="2800" b="0" dirty="0" smtClean="0">
              <a:solidFill>
                <a:srgbClr val="002060"/>
              </a:solidFill>
            </a:endParaRPr>
          </a:p>
          <a:p>
            <a:r>
              <a:rPr lang="en-US" sz="2800" b="0" dirty="0" smtClean="0">
                <a:solidFill>
                  <a:srgbClr val="002060"/>
                </a:solidFill>
              </a:rPr>
              <a:t>Managers should focus on developing people and  improving things that are beyond the team’s control </a:t>
            </a:r>
            <a:endParaRPr lang="en-US" sz="2800" b="0" dirty="0">
              <a:solidFill>
                <a:srgbClr val="002060"/>
              </a:solidFill>
            </a:endParaRPr>
          </a:p>
        </p:txBody>
      </p:sp>
    </p:spTree>
    <p:extLst>
      <p:ext uri="{BB962C8B-B14F-4D97-AF65-F5344CB8AC3E}">
        <p14:creationId xmlns:p14="http://schemas.microsoft.com/office/powerpoint/2010/main" val="110105465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Agile Exposes Weaknesses</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133</a:t>
            </a:fld>
            <a:endParaRPr lang="en-US"/>
          </a:p>
        </p:txBody>
      </p:sp>
      <p:sp>
        <p:nvSpPr>
          <p:cNvPr id="6" name="Rectangle 5"/>
          <p:cNvSpPr/>
          <p:nvPr/>
        </p:nvSpPr>
        <p:spPr>
          <a:xfrm>
            <a:off x="5181600" y="2133600"/>
            <a:ext cx="3810000" cy="2246769"/>
          </a:xfrm>
          <a:prstGeom prst="rect">
            <a:avLst/>
          </a:prstGeom>
        </p:spPr>
        <p:txBody>
          <a:bodyPr wrap="square">
            <a:spAutoFit/>
          </a:bodyPr>
          <a:lstStyle/>
          <a:p>
            <a:r>
              <a:rPr lang="en-US" sz="2800" b="0" dirty="0" smtClean="0">
                <a:solidFill>
                  <a:srgbClr val="002060"/>
                </a:solidFill>
              </a:rPr>
              <a:t>It is difficult to hide in an agile environment</a:t>
            </a:r>
          </a:p>
          <a:p>
            <a:endParaRPr lang="en-US" sz="2800" b="0" dirty="0" smtClean="0">
              <a:solidFill>
                <a:srgbClr val="002060"/>
              </a:solidFill>
            </a:endParaRPr>
          </a:p>
          <a:p>
            <a:r>
              <a:rPr lang="en-US" sz="2800" b="0" dirty="0" smtClean="0">
                <a:solidFill>
                  <a:srgbClr val="002060"/>
                </a:solidFill>
              </a:rPr>
              <a:t>This is true for people and processes </a:t>
            </a:r>
            <a:endParaRPr lang="en-US" sz="2800" b="0" dirty="0">
              <a:solidFill>
                <a:srgbClr val="002060"/>
              </a:solidFill>
            </a:endParaRPr>
          </a:p>
        </p:txBody>
      </p:sp>
      <p:pic>
        <p:nvPicPr>
          <p:cNvPr id="115714" name="Picture 2" descr="breaking points,businesses,industries,metaphors,Photographs,ropes,threads,weaknes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5181601" cy="5181600"/>
          </a:xfrm>
          <a:prstGeom prst="rect">
            <a:avLst/>
          </a:prstGeom>
          <a:noFill/>
        </p:spPr>
      </p:pic>
    </p:spTree>
    <p:extLst>
      <p:ext uri="{BB962C8B-B14F-4D97-AF65-F5344CB8AC3E}">
        <p14:creationId xmlns:p14="http://schemas.microsoft.com/office/powerpoint/2010/main" val="68442900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Lessons Learned</a:t>
            </a:r>
          </a:p>
        </p:txBody>
      </p:sp>
      <p:sp>
        <p:nvSpPr>
          <p:cNvPr id="4099" name="Rectangle 3"/>
          <p:cNvSpPr>
            <a:spLocks noGrp="1" noChangeArrowheads="1"/>
          </p:cNvSpPr>
          <p:nvPr>
            <p:ph type="body" idx="1"/>
          </p:nvPr>
        </p:nvSpPr>
        <p:spPr>
          <a:xfrm>
            <a:off x="0" y="762000"/>
            <a:ext cx="6096000" cy="5562600"/>
          </a:xfrm>
        </p:spPr>
        <p:txBody>
          <a:bodyPr/>
          <a:lstStyle/>
          <a:p>
            <a:pPr eaLnBrk="1" hangingPunct="1">
              <a:lnSpc>
                <a:spcPct val="90000"/>
              </a:lnSpc>
            </a:pPr>
            <a:r>
              <a:rPr lang="en-US" sz="2800" dirty="0" smtClean="0">
                <a:solidFill>
                  <a:srgbClr val="002060"/>
                </a:solidFill>
                <a:cs typeface="Arial" charset="0"/>
              </a:rPr>
              <a:t>Agile has specific techniques, when we follow the discipline, the results are better</a:t>
            </a:r>
          </a:p>
          <a:p>
            <a:pPr eaLnBrk="1" hangingPunct="1">
              <a:lnSpc>
                <a:spcPct val="90000"/>
              </a:lnSpc>
            </a:pPr>
            <a:endParaRPr lang="en-US" sz="2800" dirty="0" smtClean="0">
              <a:solidFill>
                <a:srgbClr val="002060"/>
              </a:solidFill>
              <a:cs typeface="Arial" charset="0"/>
            </a:endParaRPr>
          </a:p>
          <a:p>
            <a:pPr eaLnBrk="1" hangingPunct="1">
              <a:lnSpc>
                <a:spcPct val="90000"/>
              </a:lnSpc>
            </a:pPr>
            <a:r>
              <a:rPr lang="en-US" sz="2800" dirty="0" smtClean="0">
                <a:solidFill>
                  <a:srgbClr val="002060"/>
                </a:solidFill>
                <a:cs typeface="Arial" charset="0"/>
              </a:rPr>
              <a:t>Teams over committed initially</a:t>
            </a:r>
          </a:p>
          <a:p>
            <a:pPr eaLnBrk="1" hangingPunct="1">
              <a:lnSpc>
                <a:spcPct val="90000"/>
              </a:lnSpc>
            </a:pPr>
            <a:endParaRPr lang="en-US" sz="2800" dirty="0" smtClean="0">
              <a:solidFill>
                <a:srgbClr val="002060"/>
              </a:solidFill>
              <a:cs typeface="Arial" charset="0"/>
            </a:endParaRPr>
          </a:p>
          <a:p>
            <a:pPr eaLnBrk="1" hangingPunct="1">
              <a:lnSpc>
                <a:spcPct val="90000"/>
              </a:lnSpc>
            </a:pPr>
            <a:r>
              <a:rPr lang="en-US" sz="2800" dirty="0" smtClean="0">
                <a:solidFill>
                  <a:srgbClr val="002060"/>
                </a:solidFill>
                <a:cs typeface="Arial" charset="0"/>
              </a:rPr>
              <a:t>Keep teams together if possible</a:t>
            </a:r>
          </a:p>
          <a:p>
            <a:pPr eaLnBrk="1" hangingPunct="1">
              <a:lnSpc>
                <a:spcPct val="90000"/>
              </a:lnSpc>
            </a:pPr>
            <a:endParaRPr lang="en-US" sz="2800" dirty="0" smtClean="0">
              <a:solidFill>
                <a:srgbClr val="002060"/>
              </a:solidFill>
              <a:cs typeface="Arial" charset="0"/>
            </a:endParaRPr>
          </a:p>
          <a:p>
            <a:pPr eaLnBrk="1" hangingPunct="1">
              <a:lnSpc>
                <a:spcPct val="90000"/>
              </a:lnSpc>
            </a:pPr>
            <a:r>
              <a:rPr lang="en-US" sz="2800" dirty="0" smtClean="0">
                <a:solidFill>
                  <a:srgbClr val="002060"/>
                </a:solidFill>
                <a:cs typeface="Arial" charset="0"/>
              </a:rPr>
              <a:t>Less is more, by limiting the concurrent projects that teams were assigned, the teams did more and did it faster</a:t>
            </a:r>
          </a:p>
          <a:p>
            <a:pPr eaLnBrk="1" hangingPunct="1">
              <a:lnSpc>
                <a:spcPct val="90000"/>
              </a:lnSpc>
            </a:pPr>
            <a:endParaRPr lang="en-US" dirty="0" smtClean="0">
              <a:solidFill>
                <a:srgbClr val="002060"/>
              </a:solidFill>
              <a:cs typeface="Arial" charset="0"/>
            </a:endParaRPr>
          </a:p>
        </p:txBody>
      </p:sp>
      <p:sp>
        <p:nvSpPr>
          <p:cNvPr id="4100" name="TextBox 7"/>
          <p:cNvSpPr txBox="1">
            <a:spLocks noChangeArrowheads="1"/>
          </p:cNvSpPr>
          <p:nvPr/>
        </p:nvSpPr>
        <p:spPr bwMode="auto">
          <a:xfrm>
            <a:off x="3733800" y="2514600"/>
            <a:ext cx="46038" cy="369888"/>
          </a:xfrm>
          <a:prstGeom prst="rect">
            <a:avLst/>
          </a:prstGeom>
          <a:noFill/>
          <a:ln w="9525">
            <a:noFill/>
            <a:miter lim="800000"/>
            <a:headEnd/>
            <a:tailEnd/>
          </a:ln>
        </p:spPr>
        <p:txBody>
          <a:bodyPr>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134</a:t>
            </a:fld>
            <a:endParaRPr lang="en-US"/>
          </a:p>
        </p:txBody>
      </p:sp>
      <p:pic>
        <p:nvPicPr>
          <p:cNvPr id="7" name="Picture 2" descr="ambitions,business,climbing,cooperation,goals,helping,men,metaphors,striving,teamwork,people,hills,hard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571626"/>
            <a:ext cx="3276600" cy="3276599"/>
          </a:xfrm>
          <a:prstGeom prst="rect">
            <a:avLst/>
          </a:prstGeom>
          <a:noFill/>
        </p:spPr>
      </p:pic>
    </p:spTree>
    <p:extLst>
      <p:ext uri="{BB962C8B-B14F-4D97-AF65-F5344CB8AC3E}">
        <p14:creationId xmlns:p14="http://schemas.microsoft.com/office/powerpoint/2010/main" val="35015083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229600" cy="411163"/>
          </a:xfrm>
        </p:spPr>
        <p:txBody>
          <a:bodyPr/>
          <a:lstStyle/>
          <a:p>
            <a:pPr eaLnBrk="1" hangingPunct="1"/>
            <a:r>
              <a:rPr lang="en-US" sz="3200" b="1" dirty="0" smtClean="0">
                <a:solidFill>
                  <a:schemeClr val="bg1"/>
                </a:solidFill>
              </a:rPr>
              <a:t>Strengths</a:t>
            </a:r>
          </a:p>
        </p:txBody>
      </p:sp>
      <p:sp>
        <p:nvSpPr>
          <p:cNvPr id="4100" name="TextBox 7"/>
          <p:cNvSpPr txBox="1">
            <a:spLocks noChangeArrowheads="1"/>
          </p:cNvSpPr>
          <p:nvPr/>
        </p:nvSpPr>
        <p:spPr bwMode="auto">
          <a:xfrm>
            <a:off x="3733800" y="2514600"/>
            <a:ext cx="1905000" cy="369332"/>
          </a:xfrm>
          <a:prstGeom prst="rect">
            <a:avLst/>
          </a:prstGeom>
          <a:noFill/>
          <a:ln w="9525">
            <a:noFill/>
            <a:miter lim="800000"/>
            <a:headEnd/>
            <a:tailEnd/>
          </a:ln>
        </p:spPr>
        <p:txBody>
          <a:bodyPr wrap="square">
            <a:spAutoFit/>
          </a:bodyPr>
          <a:lstStyle/>
          <a:p>
            <a:endParaRPr lang="en-US"/>
          </a:p>
        </p:txBody>
      </p:sp>
      <p:sp>
        <p:nvSpPr>
          <p:cNvPr id="5" name="Slide Number Placeholder 4"/>
          <p:cNvSpPr>
            <a:spLocks noGrp="1"/>
          </p:cNvSpPr>
          <p:nvPr>
            <p:ph type="sldNum" sz="quarter" idx="11"/>
          </p:nvPr>
        </p:nvSpPr>
        <p:spPr/>
        <p:txBody>
          <a:bodyPr/>
          <a:lstStyle/>
          <a:p>
            <a:pPr>
              <a:defRPr/>
            </a:pPr>
            <a:fld id="{8A999008-5F6E-4889-8DF2-354B56BCD29A}" type="slidenum">
              <a:rPr lang="en-US" smtClean="0"/>
              <a:pPr>
                <a:defRPr/>
              </a:pPr>
              <a:t>135</a:t>
            </a:fld>
            <a:endParaRPr lang="en-US"/>
          </a:p>
        </p:txBody>
      </p:sp>
      <p:sp>
        <p:nvSpPr>
          <p:cNvPr id="6" name="Content Placeholder 2"/>
          <p:cNvSpPr>
            <a:spLocks noGrp="1"/>
          </p:cNvSpPr>
          <p:nvPr>
            <p:ph idx="1"/>
          </p:nvPr>
        </p:nvSpPr>
        <p:spPr>
          <a:xfrm>
            <a:off x="457200" y="609600"/>
            <a:ext cx="4800600" cy="3429000"/>
          </a:xfrm>
        </p:spPr>
        <p:txBody>
          <a:bodyPr>
            <a:normAutofit fontScale="85000" lnSpcReduction="20000"/>
          </a:bodyPr>
          <a:lstStyle/>
          <a:p>
            <a:r>
              <a:rPr lang="en-US" dirty="0" smtClean="0"/>
              <a:t>We utilized the Gallup Group’s assessment to identify people’s individual strengths</a:t>
            </a:r>
          </a:p>
          <a:p>
            <a:r>
              <a:rPr lang="en-US" dirty="0" smtClean="0"/>
              <a:t>We utilized </a:t>
            </a:r>
            <a:r>
              <a:rPr lang="en-US" dirty="0" err="1" smtClean="0"/>
              <a:t>CoreClarity’s</a:t>
            </a:r>
            <a:r>
              <a:rPr lang="en-US" dirty="0" smtClean="0"/>
              <a:t> tools to understand our team’s collective strengths</a:t>
            </a:r>
          </a:p>
          <a:p>
            <a:r>
              <a:rPr lang="en-US" dirty="0" smtClean="0"/>
              <a:t>Employees are more engaged and productive when they utilize their strengths</a:t>
            </a:r>
            <a:endParaRPr lang="en-US" dirty="0"/>
          </a:p>
        </p:txBody>
      </p:sp>
      <p:pic>
        <p:nvPicPr>
          <p:cNvPr id="7" name="Picture 2" descr="http://content.personalmba.com/post-images/stro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865117"/>
            <a:ext cx="7432483" cy="2688081"/>
          </a:xfrm>
          <a:prstGeom prst="rect">
            <a:avLst/>
          </a:prstGeom>
          <a:noFill/>
        </p:spPr>
      </p:pic>
      <p:pic>
        <p:nvPicPr>
          <p:cNvPr id="148482" name="Picture 2" descr="http://www.thestrengthsfoundation.org/wp-content/uploads/2010/12/Now-discover-your-strength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19062"/>
            <a:ext cx="2362200" cy="369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6493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902700" cy="1066800"/>
          </a:xfrm>
        </p:spPr>
        <p:txBody>
          <a:bodyPr/>
          <a:lstStyle/>
          <a:p>
            <a:r>
              <a:rPr lang="en-US" sz="2800" dirty="0" smtClean="0"/>
              <a:t>Balance the reality of uncertainty with the wish for certainty</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7269"/>
            <a:ext cx="4618040" cy="346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838200" y="2954596"/>
            <a:ext cx="2819399"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600" dirty="0">
                <a:ea typeface="ＭＳ Ｐゴシック" pitchFamily="34" charset="-128"/>
                <a:cs typeface="Times New Roman" pitchFamily="18" charset="0"/>
                <a:sym typeface="Wingdings" pitchFamily="2" charset="2"/>
              </a:rPr>
              <a:t>agile </a:t>
            </a:r>
          </a:p>
          <a:p>
            <a:pPr eaLnBrk="1" hangingPunct="1">
              <a:spcBef>
                <a:spcPct val="50000"/>
              </a:spcBef>
            </a:pPr>
            <a:r>
              <a:rPr lang="en-US" sz="3600" dirty="0">
                <a:ea typeface="ＭＳ Ｐゴシック" pitchFamily="34" charset="-128"/>
                <a:cs typeface="Times New Roman" pitchFamily="18" charset="0"/>
                <a:sym typeface="Wingdings" pitchFamily="2" charset="2"/>
              </a:rPr>
              <a:t>	</a:t>
            </a:r>
            <a:r>
              <a:rPr lang="en-US" sz="1600" dirty="0">
                <a:ea typeface="ＭＳ Ｐゴシック" pitchFamily="34" charset="-128"/>
                <a:cs typeface="Times New Roman" pitchFamily="18" charset="0"/>
                <a:sym typeface="Wingdings" pitchFamily="2" charset="2"/>
              </a:rPr>
              <a:t>to deal with </a:t>
            </a:r>
            <a:r>
              <a:rPr lang="en-US" sz="3600" dirty="0" smtClean="0">
                <a:ea typeface="ＭＳ Ｐゴシック" pitchFamily="34" charset="-128"/>
                <a:cs typeface="Times New Roman" pitchFamily="18" charset="0"/>
                <a:sym typeface="Wingdings" pitchFamily="2" charset="2"/>
              </a:rPr>
              <a:t>  </a:t>
            </a:r>
            <a:r>
              <a:rPr lang="en-US" sz="3200" dirty="0">
                <a:ea typeface="ＭＳ Ｐゴシック" pitchFamily="34" charset="-128"/>
                <a:cs typeface="Times New Roman" pitchFamily="18" charset="0"/>
                <a:sym typeface="Wingdings" pitchFamily="2" charset="2"/>
              </a:rPr>
              <a:t>uncertainty</a:t>
            </a:r>
            <a:endParaRPr lang="en-US" sz="1400" dirty="0">
              <a:ea typeface="ＭＳ Ｐゴシック" pitchFamily="34" charset="-128"/>
              <a:cs typeface="Times New Roman" pitchFamily="18" charset="0"/>
              <a:sym typeface="Wingdings" pitchFamily="2" charset="2"/>
            </a:endParaRPr>
          </a:p>
          <a:p>
            <a:pPr eaLnBrk="1" hangingPunct="1">
              <a:spcBef>
                <a:spcPct val="50000"/>
              </a:spcBef>
            </a:pPr>
            <a:r>
              <a:rPr lang="en-US" sz="1600" dirty="0">
                <a:ea typeface="ＭＳ Ｐゴシック" pitchFamily="34" charset="-128"/>
                <a:cs typeface="Times New Roman" pitchFamily="18" charset="0"/>
                <a:sym typeface="Wingdings" pitchFamily="2" charset="2"/>
              </a:rPr>
              <a:t>                      </a:t>
            </a:r>
            <a:endParaRPr lang="en-US" sz="2000" dirty="0">
              <a:ea typeface="ＭＳ Ｐゴシック" pitchFamily="34" charset="-128"/>
              <a:cs typeface="Times New Roman" pitchFamily="18" charset="0"/>
            </a:endParaRPr>
          </a:p>
        </p:txBody>
      </p:sp>
      <p:pic>
        <p:nvPicPr>
          <p:cNvPr id="6" name="Picture 1" descr="waterfall-gre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1937" y="2133600"/>
            <a:ext cx="4365863" cy="28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01937" y="1487269"/>
            <a:ext cx="4365863" cy="646331"/>
          </a:xfrm>
          <a:prstGeom prst="rect">
            <a:avLst/>
          </a:prstGeom>
          <a:solidFill>
            <a:schemeClr val="accent1">
              <a:lumMod val="75000"/>
            </a:schemeClr>
          </a:solidFill>
        </p:spPr>
        <p:txBody>
          <a:bodyPr wrap="square">
            <a:spAutoFit/>
          </a:bodyPr>
          <a:lstStyle/>
          <a:p>
            <a:pPr algn="ctr">
              <a:defRPr/>
            </a:pPr>
            <a:r>
              <a:rPr lang="en-US" dirty="0">
                <a:solidFill>
                  <a:schemeClr val="bg1"/>
                </a:solidFill>
                <a:latin typeface="Arial" charset="0"/>
                <a:cs typeface="+mn-cs"/>
              </a:rPr>
              <a:t>give</a:t>
            </a:r>
            <a:r>
              <a:rPr lang="en-US" sz="1050" dirty="0">
                <a:solidFill>
                  <a:schemeClr val="bg1"/>
                </a:solidFill>
                <a:latin typeface="Arial" charset="0"/>
                <a:cs typeface="+mn-cs"/>
              </a:rPr>
              <a:t>  </a:t>
            </a:r>
            <a:r>
              <a:rPr lang="en-US" sz="1400" dirty="0">
                <a:solidFill>
                  <a:schemeClr val="bg1"/>
                </a:solidFill>
                <a:latin typeface="Arial" charset="0"/>
                <a:cs typeface="+mn-cs"/>
              </a:rPr>
              <a:t>them</a:t>
            </a:r>
            <a:r>
              <a:rPr lang="en-US" sz="1050" dirty="0">
                <a:solidFill>
                  <a:schemeClr val="bg1"/>
                </a:solidFill>
                <a:latin typeface="Arial" charset="0"/>
                <a:cs typeface="+mn-cs"/>
              </a:rPr>
              <a:t>  </a:t>
            </a:r>
            <a:r>
              <a:rPr lang="en-US" sz="3600" dirty="0">
                <a:solidFill>
                  <a:schemeClr val="bg1"/>
                </a:solidFill>
                <a:latin typeface="Arial" charset="0"/>
                <a:cs typeface="+mn-cs"/>
              </a:rPr>
              <a:t>“waterfall”</a:t>
            </a:r>
            <a:r>
              <a:rPr lang="en-US" sz="1050" dirty="0">
                <a:solidFill>
                  <a:schemeClr val="bg1"/>
                </a:solidFill>
                <a:latin typeface="Arial" charset="0"/>
                <a:cs typeface="+mn-cs"/>
              </a:rPr>
              <a:t>   </a:t>
            </a:r>
            <a:r>
              <a:rPr lang="en-US" sz="2800" b="1" dirty="0">
                <a:solidFill>
                  <a:schemeClr val="bg1"/>
                </a:solidFill>
                <a:latin typeface="Arial" charset="0"/>
                <a:cs typeface="+mn-cs"/>
              </a:rPr>
              <a:t>status</a:t>
            </a:r>
          </a:p>
        </p:txBody>
      </p:sp>
      <p:pic>
        <p:nvPicPr>
          <p:cNvPr id="149506" name="Picture 2" descr="http://visual.merriam-webster.com/images/science/measuring-devices/measure-weight/robervals-balanc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800600"/>
            <a:ext cx="9906000" cy="2321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206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902700" cy="1066800"/>
          </a:xfrm>
        </p:spPr>
        <p:txBody>
          <a:bodyPr/>
          <a:lstStyle/>
          <a:p>
            <a:r>
              <a:rPr lang="en-US" sz="2800" dirty="0" smtClean="0"/>
              <a:t>Standardize to reduce costs, Differentiate to generate value</a:t>
            </a:r>
            <a:endParaRPr lang="en-US" dirty="0"/>
          </a:p>
        </p:txBody>
      </p:sp>
      <p:pic>
        <p:nvPicPr>
          <p:cNvPr id="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5" y="2695219"/>
            <a:ext cx="9069275" cy="370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4643438" y="1860194"/>
            <a:ext cx="4176712"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spcBef>
                <a:spcPct val="10000"/>
              </a:spcBef>
            </a:pPr>
            <a:r>
              <a:rPr lang="en-US" sz="2200" b="1" i="1">
                <a:solidFill>
                  <a:srgbClr val="CC0000"/>
                </a:solidFill>
                <a:latin typeface="Arial" pitchFamily="34" charset="0"/>
                <a:ea typeface="ＭＳ Ｐゴシック" pitchFamily="34" charset="-128"/>
              </a:rPr>
              <a:t>TARGETED IT</a:t>
            </a:r>
          </a:p>
          <a:p>
            <a:pPr>
              <a:spcBef>
                <a:spcPct val="10000"/>
              </a:spcBef>
            </a:pPr>
            <a:r>
              <a:rPr lang="en-US" sz="2200" b="1" i="1">
                <a:solidFill>
                  <a:srgbClr val="CC0000"/>
                </a:solidFill>
                <a:latin typeface="Arial" pitchFamily="34" charset="0"/>
                <a:ea typeface="ＭＳ Ｐゴシック" pitchFamily="34" charset="-128"/>
              </a:rPr>
              <a:t>‘Differentiate”</a:t>
            </a:r>
          </a:p>
        </p:txBody>
      </p:sp>
      <p:sp>
        <p:nvSpPr>
          <p:cNvPr id="6" name="Text Box 6"/>
          <p:cNvSpPr txBox="1">
            <a:spLocks noChangeArrowheads="1"/>
          </p:cNvSpPr>
          <p:nvPr/>
        </p:nvSpPr>
        <p:spPr bwMode="auto">
          <a:xfrm>
            <a:off x="947738" y="2976207"/>
            <a:ext cx="36004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spcBef>
                <a:spcPct val="20000"/>
              </a:spcBef>
            </a:pPr>
            <a:r>
              <a:rPr lang="en-US" sz="2200" b="1" i="1">
                <a:solidFill>
                  <a:srgbClr val="CC0000"/>
                </a:solidFill>
                <a:latin typeface="Arial" pitchFamily="34" charset="0"/>
                <a:ea typeface="ＭＳ Ｐゴシック" pitchFamily="34" charset="-128"/>
              </a:rPr>
              <a:t>CORE IT</a:t>
            </a:r>
          </a:p>
          <a:p>
            <a:pPr>
              <a:spcBef>
                <a:spcPct val="20000"/>
              </a:spcBef>
            </a:pPr>
            <a:r>
              <a:rPr lang="en-US" sz="2200" b="1" i="1">
                <a:solidFill>
                  <a:srgbClr val="CC0000"/>
                </a:solidFill>
                <a:latin typeface="Arial" pitchFamily="34" charset="0"/>
                <a:ea typeface="ＭＳ Ｐゴシック" pitchFamily="34" charset="-128"/>
              </a:rPr>
              <a:t>“Keep The Lights On”</a:t>
            </a:r>
          </a:p>
        </p:txBody>
      </p:sp>
    </p:spTree>
    <p:extLst>
      <p:ext uri="{BB962C8B-B14F-4D97-AF65-F5344CB8AC3E}">
        <p14:creationId xmlns:p14="http://schemas.microsoft.com/office/powerpoint/2010/main" val="37660632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228600" y="838200"/>
            <a:ext cx="8902700" cy="1066800"/>
          </a:xfrm>
        </p:spPr>
        <p:txBody>
          <a:bodyPr/>
          <a:lstStyle/>
          <a:p>
            <a:r>
              <a:rPr lang="en-US" sz="2800" dirty="0" smtClean="0"/>
              <a:t>Standardize to reduce costs, Differentiate to generate value</a:t>
            </a:r>
            <a:endParaRPr lang="en-US" dirty="0"/>
          </a:p>
        </p:txBody>
      </p:sp>
      <p:grpSp>
        <p:nvGrpSpPr>
          <p:cNvPr id="4" name="Group 3"/>
          <p:cNvGrpSpPr/>
          <p:nvPr/>
        </p:nvGrpSpPr>
        <p:grpSpPr>
          <a:xfrm>
            <a:off x="609600" y="1905000"/>
            <a:ext cx="7086600" cy="4572000"/>
            <a:chOff x="609600" y="1905000"/>
            <a:chExt cx="7086600" cy="4572000"/>
          </a:xfrm>
        </p:grpSpPr>
        <p:sp>
          <p:nvSpPr>
            <p:cNvPr id="5" name="Text Box 3"/>
            <p:cNvSpPr txBox="1">
              <a:spLocks noChangeArrowheads="1"/>
            </p:cNvSpPr>
            <p:nvPr/>
          </p:nvSpPr>
          <p:spPr bwMode="auto">
            <a:xfrm>
              <a:off x="609600" y="3352800"/>
              <a:ext cx="2249488" cy="822325"/>
            </a:xfrm>
            <a:prstGeom prst="rect">
              <a:avLst/>
            </a:prstGeom>
            <a:solidFill>
              <a:srgbClr val="FFFFFF">
                <a:alpha val="47842"/>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400" b="1">
                  <a:ea typeface="ＭＳ Ｐゴシック" pitchFamily="34" charset="-128"/>
                  <a:cs typeface="Times New Roman" pitchFamily="18" charset="0"/>
                </a:rPr>
                <a:t>Market</a:t>
              </a:r>
            </a:p>
            <a:p>
              <a:pPr algn="ctr"/>
              <a:r>
                <a:rPr lang="en-US" sz="2400" b="1">
                  <a:ea typeface="ＭＳ Ｐゴシック" pitchFamily="34" charset="-128"/>
                  <a:cs typeface="Times New Roman" pitchFamily="18" charset="0"/>
                </a:rPr>
                <a:t>Differentiating</a:t>
              </a:r>
              <a:endParaRPr lang="en-US" sz="2400">
                <a:ea typeface="ＭＳ Ｐゴシック" pitchFamily="34" charset="-128"/>
                <a:cs typeface="Times New Roman" pitchFamily="18" charset="0"/>
              </a:endParaRPr>
            </a:p>
          </p:txBody>
        </p:sp>
        <p:sp>
          <p:nvSpPr>
            <p:cNvPr id="6" name="Text Box 4"/>
            <p:cNvSpPr txBox="1">
              <a:spLocks noChangeArrowheads="1"/>
            </p:cNvSpPr>
            <p:nvPr/>
          </p:nvSpPr>
          <p:spPr bwMode="auto">
            <a:xfrm>
              <a:off x="2232025" y="19716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High</a:t>
              </a:r>
            </a:p>
          </p:txBody>
        </p:sp>
        <p:sp>
          <p:nvSpPr>
            <p:cNvPr id="7" name="Text Box 5"/>
            <p:cNvSpPr txBox="1">
              <a:spLocks noChangeArrowheads="1"/>
            </p:cNvSpPr>
            <p:nvPr/>
          </p:nvSpPr>
          <p:spPr bwMode="auto">
            <a:xfrm>
              <a:off x="2270125" y="5187950"/>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Low</a:t>
              </a:r>
            </a:p>
          </p:txBody>
        </p:sp>
        <p:sp>
          <p:nvSpPr>
            <p:cNvPr id="8" name="Text Box 6"/>
            <p:cNvSpPr txBox="1">
              <a:spLocks noChangeArrowheads="1"/>
            </p:cNvSpPr>
            <p:nvPr/>
          </p:nvSpPr>
          <p:spPr bwMode="auto">
            <a:xfrm>
              <a:off x="4343400" y="6019800"/>
              <a:ext cx="2435225" cy="457200"/>
            </a:xfrm>
            <a:prstGeom prst="rect">
              <a:avLst/>
            </a:prstGeom>
            <a:solidFill>
              <a:srgbClr val="FFFFFF">
                <a:alpha val="41176"/>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a:ea typeface="ＭＳ Ｐゴシック" pitchFamily="34" charset="-128"/>
                  <a:cs typeface="Times New Roman" pitchFamily="18" charset="0"/>
                </a:rPr>
                <a:t>Mission Critical</a:t>
              </a:r>
            </a:p>
          </p:txBody>
        </p:sp>
        <p:sp>
          <p:nvSpPr>
            <p:cNvPr id="9" name="Text Box 7"/>
            <p:cNvSpPr txBox="1">
              <a:spLocks noChangeArrowheads="1"/>
            </p:cNvSpPr>
            <p:nvPr/>
          </p:nvSpPr>
          <p:spPr bwMode="auto">
            <a:xfrm>
              <a:off x="3108325" y="5768975"/>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Low</a:t>
              </a:r>
            </a:p>
          </p:txBody>
        </p:sp>
        <p:sp>
          <p:nvSpPr>
            <p:cNvPr id="10" name="Text Box 8"/>
            <p:cNvSpPr txBox="1">
              <a:spLocks noChangeArrowheads="1"/>
            </p:cNvSpPr>
            <p:nvPr/>
          </p:nvSpPr>
          <p:spPr bwMode="auto">
            <a:xfrm>
              <a:off x="6956425" y="57435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High</a:t>
              </a:r>
            </a:p>
          </p:txBody>
        </p:sp>
        <p:sp>
          <p:nvSpPr>
            <p:cNvPr id="11" name="Rectangle 9"/>
            <p:cNvSpPr>
              <a:spLocks noChangeArrowheads="1"/>
            </p:cNvSpPr>
            <p:nvPr/>
          </p:nvSpPr>
          <p:spPr bwMode="auto">
            <a:xfrm>
              <a:off x="5410200" y="1905000"/>
              <a:ext cx="2286000" cy="1905000"/>
            </a:xfrm>
            <a:prstGeom prst="rect">
              <a:avLst/>
            </a:prstGeom>
            <a:solidFill>
              <a:srgbClr val="FFCCFF"/>
            </a:solidFill>
            <a:ln w="9525">
              <a:solidFill>
                <a:schemeClr val="tx1"/>
              </a:solidFill>
              <a:miter lim="800000"/>
              <a:headEnd/>
              <a:tailEnd/>
            </a:ln>
          </p:spPr>
          <p:txBody>
            <a:bodyPr wrap="none" anchor="ctr"/>
            <a:lstStyle/>
            <a:p>
              <a:endParaRPr lang="en-US"/>
            </a:p>
          </p:txBody>
        </p:sp>
        <p:sp>
          <p:nvSpPr>
            <p:cNvPr id="12" name="Rectangle 10"/>
            <p:cNvSpPr>
              <a:spLocks noChangeArrowheads="1"/>
            </p:cNvSpPr>
            <p:nvPr/>
          </p:nvSpPr>
          <p:spPr bwMode="auto">
            <a:xfrm>
              <a:off x="3048000" y="1905000"/>
              <a:ext cx="2362200" cy="1905000"/>
            </a:xfrm>
            <a:prstGeom prst="rect">
              <a:avLst/>
            </a:prstGeom>
            <a:solidFill>
              <a:srgbClr val="FF7C80"/>
            </a:solidFill>
            <a:ln w="9525">
              <a:solidFill>
                <a:schemeClr val="tx1"/>
              </a:solidFill>
              <a:miter lim="800000"/>
              <a:headEnd/>
              <a:tailEnd/>
            </a:ln>
          </p:spPr>
          <p:txBody>
            <a:bodyPr wrap="none" anchor="ctr"/>
            <a:lstStyle/>
            <a:p>
              <a:endParaRPr lang="en-US"/>
            </a:p>
          </p:txBody>
        </p:sp>
        <p:sp>
          <p:nvSpPr>
            <p:cNvPr id="13" name="Rectangle 11"/>
            <p:cNvSpPr>
              <a:spLocks noChangeArrowheads="1"/>
            </p:cNvSpPr>
            <p:nvPr/>
          </p:nvSpPr>
          <p:spPr bwMode="auto">
            <a:xfrm>
              <a:off x="5410200" y="3810000"/>
              <a:ext cx="2286000" cy="1905000"/>
            </a:xfrm>
            <a:prstGeom prst="rect">
              <a:avLst/>
            </a:prstGeom>
            <a:solidFill>
              <a:srgbClr val="9966FF"/>
            </a:solidFill>
            <a:ln w="9525">
              <a:solidFill>
                <a:schemeClr val="tx1"/>
              </a:solidFill>
              <a:miter lim="800000"/>
              <a:headEnd/>
              <a:tailEnd/>
            </a:ln>
          </p:spPr>
          <p:txBody>
            <a:bodyPr wrap="none" anchor="ctr"/>
            <a:lstStyle/>
            <a:p>
              <a:endParaRPr lang="en-US"/>
            </a:p>
          </p:txBody>
        </p:sp>
        <p:sp>
          <p:nvSpPr>
            <p:cNvPr id="14" name="Rectangle 12"/>
            <p:cNvSpPr>
              <a:spLocks noChangeArrowheads="1"/>
            </p:cNvSpPr>
            <p:nvPr/>
          </p:nvSpPr>
          <p:spPr bwMode="auto">
            <a:xfrm>
              <a:off x="3048000" y="3810000"/>
              <a:ext cx="2362200" cy="1905000"/>
            </a:xfrm>
            <a:prstGeom prst="rect">
              <a:avLst/>
            </a:prstGeom>
            <a:solidFill>
              <a:srgbClr val="CCCCFF"/>
            </a:solidFill>
            <a:ln w="9525">
              <a:solidFill>
                <a:schemeClr val="tx1"/>
              </a:solidFill>
              <a:miter lim="800000"/>
              <a:headEnd/>
              <a:tailEnd/>
            </a:ln>
          </p:spPr>
          <p:txBody>
            <a:bodyPr wrap="none" anchor="ctr"/>
            <a:lstStyle/>
            <a:p>
              <a:endParaRPr lang="en-US"/>
            </a:p>
          </p:txBody>
        </p:sp>
        <p:sp>
          <p:nvSpPr>
            <p:cNvPr id="15" name="Text Box 13"/>
            <p:cNvSpPr txBox="1">
              <a:spLocks noChangeArrowheads="1"/>
            </p:cNvSpPr>
            <p:nvPr/>
          </p:nvSpPr>
          <p:spPr bwMode="auto">
            <a:xfrm>
              <a:off x="5562600" y="2514600"/>
              <a:ext cx="2063750" cy="641350"/>
            </a:xfrm>
            <a:prstGeom prst="rect">
              <a:avLst/>
            </a:prstGeom>
            <a:solidFill>
              <a:srgbClr val="FFFF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a:ea typeface="ＭＳ Ｐゴシック" pitchFamily="34" charset="-128"/>
                  <a:cs typeface="Times New Roman" pitchFamily="18" charset="0"/>
                </a:rPr>
                <a:t>Innovate</a:t>
              </a:r>
            </a:p>
          </p:txBody>
        </p:sp>
        <p:sp>
          <p:nvSpPr>
            <p:cNvPr id="16" name="Text Box 14"/>
            <p:cNvSpPr txBox="1">
              <a:spLocks noChangeArrowheads="1"/>
            </p:cNvSpPr>
            <p:nvPr/>
          </p:nvSpPr>
          <p:spPr bwMode="auto">
            <a:xfrm>
              <a:off x="5827713" y="4294188"/>
              <a:ext cx="1454150" cy="641350"/>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b="1" dirty="0">
                  <a:ea typeface="ＭＳ Ｐゴシック" pitchFamily="34" charset="-128"/>
                  <a:cs typeface="Times New Roman" pitchFamily="18" charset="0"/>
                </a:rPr>
                <a:t>Parity</a:t>
              </a:r>
            </a:p>
          </p:txBody>
        </p:sp>
        <p:sp>
          <p:nvSpPr>
            <p:cNvPr id="17" name="Text Box 15"/>
            <p:cNvSpPr txBox="1">
              <a:spLocks noChangeArrowheads="1"/>
            </p:cNvSpPr>
            <p:nvPr/>
          </p:nvSpPr>
          <p:spPr bwMode="auto">
            <a:xfrm>
              <a:off x="3200400" y="2514600"/>
              <a:ext cx="2063750" cy="641350"/>
            </a:xfrm>
            <a:prstGeom prst="rect">
              <a:avLst/>
            </a:prstGeom>
            <a:solidFill>
              <a:srgbClr val="F8F8F8">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b="1">
                  <a:ea typeface="ＭＳ Ｐゴシック" pitchFamily="34" charset="-128"/>
                  <a:cs typeface="Times New Roman" pitchFamily="18" charset="0"/>
                </a:rPr>
                <a:t>Partner?</a:t>
              </a:r>
            </a:p>
          </p:txBody>
        </p:sp>
        <p:sp>
          <p:nvSpPr>
            <p:cNvPr id="18" name="Text Box 16"/>
            <p:cNvSpPr txBox="1">
              <a:spLocks noChangeArrowheads="1"/>
            </p:cNvSpPr>
            <p:nvPr/>
          </p:nvSpPr>
          <p:spPr bwMode="auto">
            <a:xfrm>
              <a:off x="3352800" y="41148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600">
                  <a:ea typeface="ＭＳ Ｐゴシック" pitchFamily="34" charset="-128"/>
                  <a:cs typeface="Times New Roman" pitchFamily="18" charset="0"/>
                </a:rPr>
                <a:t>Who cares?</a:t>
              </a:r>
            </a:p>
          </p:txBody>
        </p:sp>
      </p:grpSp>
    </p:spTree>
    <p:extLst>
      <p:ext uri="{BB962C8B-B14F-4D97-AF65-F5344CB8AC3E}">
        <p14:creationId xmlns:p14="http://schemas.microsoft.com/office/powerpoint/2010/main" val="9995276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3048000" cy="1066800"/>
          </a:xfrm>
        </p:spPr>
        <p:txBody>
          <a:bodyPr/>
          <a:lstStyle/>
          <a:p>
            <a:r>
              <a:rPr lang="en-US" sz="2800" dirty="0" smtClean="0"/>
              <a:t>Optimize the whole</a:t>
            </a:r>
            <a:endParaRPr lang="en-US" dirty="0"/>
          </a:p>
        </p:txBody>
      </p:sp>
      <p:graphicFrame>
        <p:nvGraphicFramePr>
          <p:cNvPr id="4" name="Diagram 3"/>
          <p:cNvGraphicFramePr/>
          <p:nvPr>
            <p:extLst>
              <p:ext uri="{D42A27DB-BD31-4B8C-83A1-F6EECF244321}">
                <p14:modId xmlns:p14="http://schemas.microsoft.com/office/powerpoint/2010/main" val="4259534902"/>
              </p:ext>
            </p:extLst>
          </p:nvPr>
        </p:nvGraphicFramePr>
        <p:xfrm>
          <a:off x="761999" y="3124200"/>
          <a:ext cx="8192815" cy="2166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Left-Right Arrow 4"/>
          <p:cNvSpPr/>
          <p:nvPr/>
        </p:nvSpPr>
        <p:spPr>
          <a:xfrm>
            <a:off x="762000" y="5500022"/>
            <a:ext cx="8077200" cy="7094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us.cdn4.123rf.com/168nwm/quido/quido0901/quido090100056/4207462-doughnut-structured-earth-in-black-space.jpg"/>
          <p:cNvPicPr>
            <a:picLocks noChangeAspect="1" noChangeArrowheads="1"/>
          </p:cNvPicPr>
          <p:nvPr/>
        </p:nvPicPr>
        <p:blipFill>
          <a:blip r:embed="rId8"/>
          <a:srcRect/>
          <a:stretch>
            <a:fillRect/>
          </a:stretch>
        </p:blipFill>
        <p:spPr bwMode="auto">
          <a:xfrm>
            <a:off x="3429000" y="152400"/>
            <a:ext cx="3149600" cy="2362200"/>
          </a:xfrm>
          <a:prstGeom prst="rect">
            <a:avLst/>
          </a:prstGeom>
          <a:noFill/>
        </p:spPr>
      </p:pic>
    </p:spTree>
    <p:extLst>
      <p:ext uri="{BB962C8B-B14F-4D97-AF65-F5344CB8AC3E}">
        <p14:creationId xmlns:p14="http://schemas.microsoft.com/office/powerpoint/2010/main" val="1802437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stat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8902700" cy="1066800"/>
          </a:xfrm>
        </p:spPr>
        <p:txBody>
          <a:bodyPr/>
          <a:lstStyle/>
          <a:p>
            <a:r>
              <a:rPr lang="en-US" sz="2800" dirty="0" smtClean="0"/>
              <a:t>Culture is important. Adjust your culture to be more agile, adjust your agility to match your culture(s).</a:t>
            </a:r>
            <a:endParaRPr lang="en-US" dirty="0"/>
          </a:p>
        </p:txBody>
      </p:sp>
      <p:pic>
        <p:nvPicPr>
          <p:cNvPr id="4" name="Picture 4" descr="http://graphicsfile.finaldownload.com/screenshotimages/changing_organizational_culture_software-93589.jpg"/>
          <p:cNvPicPr>
            <a:picLocks noChangeAspect="1" noChangeArrowheads="1"/>
          </p:cNvPicPr>
          <p:nvPr/>
        </p:nvPicPr>
        <p:blipFill>
          <a:blip r:embed="rId3"/>
          <a:srcRect/>
          <a:stretch>
            <a:fillRect/>
          </a:stretch>
        </p:blipFill>
        <p:spPr bwMode="auto">
          <a:xfrm>
            <a:off x="304800" y="2990850"/>
            <a:ext cx="3467100" cy="2952750"/>
          </a:xfrm>
          <a:prstGeom prst="rect">
            <a:avLst/>
          </a:prstGeom>
          <a:noFill/>
          <a:ln w="9525">
            <a:noFill/>
            <a:miter lim="800000"/>
            <a:headEnd/>
            <a:tailEnd/>
          </a:ln>
        </p:spPr>
      </p:pic>
      <p:pic>
        <p:nvPicPr>
          <p:cNvPr id="150530" name="Picture 2" descr="http://3.bp.blogspot.com/-HIkBSXMeQLc/TmI_VMKJwWI/AAAAAAAAEE8/dXuHhBrDgKQ/s1600/aLanguageForCul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438400"/>
            <a:ext cx="4733925"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9255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902700" cy="1066800"/>
          </a:xfrm>
        </p:spPr>
        <p:txBody>
          <a:bodyPr/>
          <a:lstStyle/>
          <a:p>
            <a:r>
              <a:rPr lang="en-US" sz="2800" dirty="0" smtClean="0"/>
              <a:t>Understand your technical debt and the cost of servicing it.  Remember “craftsmanship over crap”</a:t>
            </a:r>
            <a:endParaRPr lang="en-US" dirty="0"/>
          </a:p>
        </p:txBody>
      </p:sp>
      <p:pic>
        <p:nvPicPr>
          <p:cNvPr id="4" name="Picture 2" descr="http://4.bp.blogspot.com/_qMJCGeRTeco/TOHP0dGELOI/AAAAAAAACUg/MHTleyfxmLU/s1600/crap.jpg"/>
          <p:cNvPicPr>
            <a:picLocks noChangeAspect="1" noChangeArrowheads="1"/>
          </p:cNvPicPr>
          <p:nvPr/>
        </p:nvPicPr>
        <p:blipFill>
          <a:blip r:embed="rId3"/>
          <a:srcRect/>
          <a:stretch>
            <a:fillRect/>
          </a:stretch>
        </p:blipFill>
        <p:spPr bwMode="auto">
          <a:xfrm>
            <a:off x="2987675" y="3124200"/>
            <a:ext cx="6105525" cy="3771901"/>
          </a:xfrm>
          <a:prstGeom prst="rect">
            <a:avLst/>
          </a:prstGeom>
          <a:noFill/>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leaseguy.crestcapital.com/wp-content/uploads/2010/11/good_debt_bad_deb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050" y="2009775"/>
            <a:ext cx="3333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1821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Scrum Master / Coach</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385046768"/>
              </p:ext>
            </p:extLst>
          </p:nvPr>
        </p:nvGraphicFramePr>
        <p:xfrm>
          <a:off x="0" y="1371600"/>
          <a:ext cx="4361915" cy="2762546"/>
        </p:xfrm>
        <a:graphic>
          <a:graphicData uri="http://schemas.openxmlformats.org/presentationml/2006/ole">
            <mc:AlternateContent xmlns:mc="http://schemas.openxmlformats.org/markup-compatibility/2006">
              <mc:Choice xmlns:v="urn:schemas-microsoft-com:vml" Requires="v">
                <p:oleObj spid="_x0000_s143368" name="Acrobat Document" r:id="rId5" imgW="7543800" imgH="5829300" progId="AcroExch.Document.7">
                  <p:embed/>
                </p:oleObj>
              </mc:Choice>
              <mc:Fallback>
                <p:oleObj name="Acrobat Document" r:id="rId5" imgW="7543800" imgH="5829300" progId="AcroExch.Document.7">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71600"/>
                        <a:ext cx="4361915" cy="2762546"/>
                      </a:xfrm>
                      <a:prstGeom prst="rect">
                        <a:avLst/>
                      </a:prstGeom>
                      <a:noFill/>
                      <a:ln>
                        <a:noFill/>
                      </a:ln>
                    </p:spPr>
                  </p:pic>
                </p:oleObj>
              </mc:Fallback>
            </mc:AlternateContent>
          </a:graphicData>
        </a:graphic>
      </p:graphicFrame>
      <p:pic>
        <p:nvPicPr>
          <p:cNvPr id="6" name="Picture 4" descr="http://www.mountaingoatsoftware.com/system/asset/file/65/PredictiveBurndownChart.jpg"/>
          <p:cNvPicPr>
            <a:picLocks noChangeAspect="1" noChangeArrowheads="1"/>
          </p:cNvPicPr>
          <p:nvPr/>
        </p:nvPicPr>
        <p:blipFill>
          <a:blip r:embed="rId7"/>
          <a:srcRect/>
          <a:stretch>
            <a:fillRect/>
          </a:stretch>
        </p:blipFill>
        <p:spPr bwMode="auto">
          <a:xfrm>
            <a:off x="4267200" y="1295400"/>
            <a:ext cx="4762500" cy="2905125"/>
          </a:xfrm>
          <a:prstGeom prst="rect">
            <a:avLst/>
          </a:prstGeom>
          <a:noFill/>
          <a:ln w="9525">
            <a:noFill/>
            <a:miter lim="800000"/>
            <a:headEnd/>
            <a:tailEnd/>
          </a:ln>
        </p:spPr>
      </p:pic>
      <p:pic>
        <p:nvPicPr>
          <p:cNvPr id="143362" name="Picture 2" descr="http://steveropa.files.wordpress.com/2012/01/radar-oreill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740493"/>
            <a:ext cx="3124200" cy="458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aplan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3362"/>
                                        </p:tgtEl>
                                        <p:attrNameLst>
                                          <p:attrName>style.visibility</p:attrName>
                                        </p:attrNameLst>
                                      </p:cBhvr>
                                      <p:to>
                                        <p:strVal val="visible"/>
                                      </p:to>
                                    </p:set>
                                    <p:animEffect transition="in" filter="fade">
                                      <p:cBhvr>
                                        <p:cTn id="19"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Discover and leverage the strengths of individuals</a:t>
            </a:r>
            <a:endParaRPr lang="en-US" dirty="0"/>
          </a:p>
        </p:txBody>
      </p:sp>
      <p:pic>
        <p:nvPicPr>
          <p:cNvPr id="4" name="Picture 2" descr="http://content.personalmba.com/post-images/stro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83" y="3593655"/>
            <a:ext cx="7432483" cy="2688081"/>
          </a:xfrm>
          <a:prstGeom prst="rect">
            <a:avLst/>
          </a:prstGeom>
          <a:noFill/>
        </p:spPr>
      </p:pic>
      <p:pic>
        <p:nvPicPr>
          <p:cNvPr id="5" name="Picture 2" descr="http://www.thestrengthsfoundation.org/wp-content/uploads/2010/12/Now-discover-your-strength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338262"/>
            <a:ext cx="2362200" cy="369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545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80226" name="Picture 2" descr="http://alongtheyellowbrickroad.files.wordpress.com/2010/05/oz-and-all.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9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z-brain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reality-check-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886200" y="990600"/>
            <a:ext cx="463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6000">
                <a:solidFill>
                  <a:schemeClr val="bg1"/>
                </a:solidFill>
              </a:rPr>
              <a:t>transparency</a:t>
            </a:r>
          </a:p>
        </p:txBody>
      </p:sp>
      <p:sp>
        <p:nvSpPr>
          <p:cNvPr id="4" name="TextBox 3"/>
          <p:cNvSpPr txBox="1">
            <a:spLocks noChangeArrowheads="1"/>
          </p:cNvSpPr>
          <p:nvPr/>
        </p:nvSpPr>
        <p:spPr bwMode="auto">
          <a:xfrm>
            <a:off x="4019550" y="2667000"/>
            <a:ext cx="51244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	</a:t>
            </a:r>
            <a:r>
              <a:rPr lang="en-US" sz="5400">
                <a:solidFill>
                  <a:schemeClr val="bg1"/>
                </a:solidFill>
              </a:rPr>
              <a:t>risk</a:t>
            </a:r>
            <a:r>
              <a:rPr lang="en-US">
                <a:solidFill>
                  <a:schemeClr val="bg1"/>
                </a:solidFill>
              </a:rPr>
              <a:t> </a:t>
            </a:r>
          </a:p>
          <a:p>
            <a:pPr eaLnBrk="1" hangingPunct="1"/>
            <a:r>
              <a:rPr lang="en-US" sz="6600">
                <a:solidFill>
                  <a:schemeClr val="bg1"/>
                </a:solidFill>
              </a:rPr>
              <a:t>management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838200" y="681038"/>
            <a:ext cx="739140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6600" dirty="0">
                <a:ea typeface="ＭＳ Ｐゴシック" pitchFamily="34" charset="-128"/>
                <a:cs typeface="Times New Roman" pitchFamily="18" charset="0"/>
                <a:sym typeface="Wingdings" pitchFamily="2" charset="2"/>
              </a:rPr>
              <a:t>agile </a:t>
            </a:r>
          </a:p>
          <a:p>
            <a:pPr eaLnBrk="1" hangingPunct="1">
              <a:spcBef>
                <a:spcPct val="50000"/>
              </a:spcBef>
            </a:pPr>
            <a:r>
              <a:rPr lang="en-US" sz="6600" dirty="0">
                <a:ea typeface="ＭＳ Ｐゴシック" pitchFamily="34" charset="-128"/>
                <a:cs typeface="Times New Roman" pitchFamily="18" charset="0"/>
                <a:sym typeface="Wingdings" pitchFamily="2" charset="2"/>
              </a:rPr>
              <a:t>	</a:t>
            </a:r>
            <a:r>
              <a:rPr lang="en-US" sz="3600" dirty="0">
                <a:ea typeface="ＭＳ Ｐゴシック" pitchFamily="34" charset="-128"/>
                <a:cs typeface="Times New Roman" pitchFamily="18" charset="0"/>
                <a:sym typeface="Wingdings" pitchFamily="2" charset="2"/>
              </a:rPr>
              <a:t>to deal with </a:t>
            </a:r>
            <a:endParaRPr lang="en-US" sz="6600" dirty="0">
              <a:ea typeface="ＭＳ Ｐゴシック" pitchFamily="34" charset="-128"/>
              <a:cs typeface="Times New Roman" pitchFamily="18" charset="0"/>
              <a:sym typeface="Wingdings" pitchFamily="2" charset="2"/>
            </a:endParaRPr>
          </a:p>
          <a:p>
            <a:pPr eaLnBrk="1" hangingPunct="1">
              <a:spcBef>
                <a:spcPct val="50000"/>
              </a:spcBef>
            </a:pPr>
            <a:r>
              <a:rPr lang="en-US" sz="6600" dirty="0">
                <a:ea typeface="ＭＳ Ｐゴシック" pitchFamily="34" charset="-128"/>
                <a:cs typeface="Times New Roman" pitchFamily="18" charset="0"/>
                <a:sym typeface="Wingdings" pitchFamily="2" charset="2"/>
              </a:rPr>
              <a:t>								    uncertainty</a:t>
            </a:r>
            <a:endParaRPr lang="en-US" sz="3600" dirty="0">
              <a:ea typeface="ＭＳ Ｐゴシック" pitchFamily="34" charset="-128"/>
              <a:cs typeface="Times New Roman" pitchFamily="18" charset="0"/>
              <a:sym typeface="Wingdings" pitchFamily="2" charset="2"/>
            </a:endParaRPr>
          </a:p>
          <a:p>
            <a:pPr eaLnBrk="1" hangingPunct="1">
              <a:spcBef>
                <a:spcPct val="50000"/>
              </a:spcBef>
            </a:pPr>
            <a:r>
              <a:rPr lang="en-US" sz="3600" dirty="0">
                <a:ea typeface="ＭＳ Ｐゴシック" pitchFamily="34" charset="-128"/>
                <a:cs typeface="Times New Roman" pitchFamily="18" charset="0"/>
                <a:sym typeface="Wingdings" pitchFamily="2" charset="2"/>
              </a:rPr>
              <a:t>                      </a:t>
            </a:r>
            <a:endParaRPr lang="en-US" sz="4400" dirty="0">
              <a:ea typeface="ＭＳ Ｐゴシック"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0" y="0"/>
            <a:ext cx="9144000" cy="6858000"/>
          </a:xfrm>
          <a:gradFill rotWithShape="0">
            <a:gsLst>
              <a:gs pos="0">
                <a:schemeClr val="tx1"/>
              </a:gs>
              <a:gs pos="100000">
                <a:srgbClr val="333399">
                  <a:alpha val="70000"/>
                </a:srgbClr>
              </a:gs>
            </a:gsLst>
            <a:lin ang="0" scaled="1"/>
          </a:gradFill>
        </p:spPr>
        <p:txBody>
          <a:bodyPr/>
          <a:lstStyle/>
          <a:p>
            <a:pPr marL="914400" eaLnBrk="1" hangingPunct="1">
              <a:buFont typeface="Arial" pitchFamily="34" charset="0"/>
              <a:buNone/>
            </a:pPr>
            <a:r>
              <a:rPr lang="en-US" smtClean="0"/>
              <a:t>   </a:t>
            </a:r>
          </a:p>
        </p:txBody>
      </p:sp>
      <p:sp>
        <p:nvSpPr>
          <p:cNvPr id="15363" name="Text Box 3"/>
          <p:cNvSpPr txBox="1">
            <a:spLocks noChangeArrowheads="1"/>
          </p:cNvSpPr>
          <p:nvPr/>
        </p:nvSpPr>
        <p:spPr bwMode="auto">
          <a:xfrm>
            <a:off x="609600" y="243840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333399"/>
              </a:buClr>
              <a:buFont typeface="Wingdings" pitchFamily="2" charset="2"/>
              <a:buNone/>
            </a:pPr>
            <a:r>
              <a:rPr lang="en-US" sz="5400" b="1">
                <a:solidFill>
                  <a:schemeClr val="bg1"/>
                </a:solidFill>
                <a:cs typeface="Times New Roman" pitchFamily="18" charset="0"/>
              </a:rPr>
              <a:t>	</a:t>
            </a:r>
            <a:r>
              <a:rPr lang="en-US" sz="4800">
                <a:solidFill>
                  <a:schemeClr val="bg1"/>
                </a:solidFill>
                <a:cs typeface="Times New Roman" pitchFamily="18" charset="0"/>
              </a:rPr>
              <a:t>Deep Dive on Roles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executive_coaching_JM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p:cNvSpPr>
          <p:nvPr/>
        </p:nvSpPr>
        <p:spPr>
          <a:xfrm>
            <a:off x="4114800" y="609600"/>
            <a:ext cx="4800600" cy="2362200"/>
          </a:xfrm>
          <a:prstGeom prst="rect">
            <a:avLst/>
          </a:prstGeom>
          <a:gradFill flip="none" rotWithShape="1">
            <a:gsLst>
              <a:gs pos="0">
                <a:schemeClr val="accent3">
                  <a:lumMod val="60000"/>
                  <a:lumOff val="40000"/>
                </a:schemeClr>
              </a:gs>
              <a:gs pos="100000">
                <a:srgbClr val="FFFFFF"/>
              </a:gs>
            </a:gsLst>
            <a:lin ang="0" scaled="1"/>
            <a:tileRect/>
          </a:gra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3363" indent="0" eaLnBrk="1" hangingPunct="1">
              <a:spcBef>
                <a:spcPts val="0"/>
              </a:spcBef>
              <a:buFont typeface="Arial" charset="0"/>
              <a:buNone/>
              <a:defRPr/>
            </a:pPr>
            <a:r>
              <a:rPr lang="en-US" sz="4400" dirty="0" smtClean="0"/>
              <a:t>  </a:t>
            </a:r>
          </a:p>
          <a:p>
            <a:pPr marL="233363" indent="0" eaLnBrk="1" hangingPunct="1">
              <a:spcBef>
                <a:spcPts val="0"/>
              </a:spcBef>
              <a:buFont typeface="Arial" charset="0"/>
              <a:buNone/>
              <a:defRPr/>
            </a:pPr>
            <a:r>
              <a:rPr lang="en-US" sz="6600" dirty="0" smtClean="0"/>
              <a:t>Executives</a:t>
            </a:r>
            <a:r>
              <a:rPr lang="en-US" sz="4400" dirty="0" smtClean="0"/>
              <a:t> </a:t>
            </a:r>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waterfall-gre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175"/>
            <a:ext cx="9144000" cy="1016000"/>
          </a:xfrm>
          <a:prstGeom prst="rect">
            <a:avLst/>
          </a:prstGeom>
          <a:solidFill>
            <a:schemeClr val="accent1">
              <a:lumMod val="75000"/>
            </a:schemeClr>
          </a:solidFill>
        </p:spPr>
        <p:txBody>
          <a:bodyPr>
            <a:spAutoFit/>
          </a:bodyPr>
          <a:lstStyle/>
          <a:p>
            <a:pPr algn="ctr">
              <a:defRPr/>
            </a:pPr>
            <a:r>
              <a:rPr lang="en-US" sz="3600" dirty="0">
                <a:solidFill>
                  <a:schemeClr val="bg1"/>
                </a:solidFill>
                <a:latin typeface="Arial" charset="0"/>
                <a:cs typeface="+mn-cs"/>
              </a:rPr>
              <a:t>give</a:t>
            </a:r>
            <a:r>
              <a:rPr lang="en-US" dirty="0">
                <a:solidFill>
                  <a:schemeClr val="bg1"/>
                </a:solidFill>
                <a:latin typeface="Arial" charset="0"/>
                <a:cs typeface="+mn-cs"/>
              </a:rPr>
              <a:t>  </a:t>
            </a:r>
            <a:r>
              <a:rPr lang="en-US" sz="2800" dirty="0">
                <a:solidFill>
                  <a:schemeClr val="bg1"/>
                </a:solidFill>
                <a:latin typeface="Arial" charset="0"/>
                <a:cs typeface="+mn-cs"/>
              </a:rPr>
              <a:t>them</a:t>
            </a:r>
            <a:r>
              <a:rPr lang="en-US" dirty="0">
                <a:solidFill>
                  <a:schemeClr val="bg1"/>
                </a:solidFill>
                <a:latin typeface="Arial" charset="0"/>
                <a:cs typeface="+mn-cs"/>
              </a:rPr>
              <a:t>  </a:t>
            </a:r>
            <a:r>
              <a:rPr lang="en-US" sz="6000" dirty="0">
                <a:solidFill>
                  <a:schemeClr val="bg1"/>
                </a:solidFill>
                <a:latin typeface="Arial" charset="0"/>
                <a:cs typeface="+mn-cs"/>
              </a:rPr>
              <a:t>“waterfall”</a:t>
            </a:r>
            <a:r>
              <a:rPr lang="en-US" dirty="0">
                <a:solidFill>
                  <a:schemeClr val="bg1"/>
                </a:solidFill>
                <a:latin typeface="Arial" charset="0"/>
                <a:cs typeface="+mn-cs"/>
              </a:rPr>
              <a:t>   </a:t>
            </a:r>
            <a:r>
              <a:rPr lang="en-US" sz="4800" b="1" dirty="0">
                <a:solidFill>
                  <a:schemeClr val="bg1"/>
                </a:solidFill>
                <a:latin typeface="Arial" charset="0"/>
                <a:cs typeface="+mn-cs"/>
              </a:rPr>
              <a:t>status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76200"/>
            <a:ext cx="8229600" cy="1143000"/>
          </a:xfrm>
        </p:spPr>
        <p:txBody>
          <a:bodyPr/>
          <a:lstStyle/>
          <a:p>
            <a:r>
              <a:rPr lang="en-US" smtClean="0"/>
              <a:t>Challenges to Agile Adoption</a:t>
            </a:r>
          </a:p>
        </p:txBody>
      </p:sp>
      <p:graphicFrame>
        <p:nvGraphicFramePr>
          <p:cNvPr id="4" name="Content Placeholder 3"/>
          <p:cNvGraphicFramePr>
            <a:graphicFrameLocks noGrp="1"/>
          </p:cNvGraphicFramePr>
          <p:nvPr>
            <p:ph idx="1"/>
          </p:nvPr>
        </p:nvGraphicFramePr>
        <p:xfrm>
          <a:off x="457200" y="1066800"/>
          <a:ext cx="8077200" cy="5246693"/>
        </p:xfrm>
        <a:graphic>
          <a:graphicData uri="http://schemas.openxmlformats.org/drawingml/2006/table">
            <a:tbl>
              <a:tblPr firstRow="1" firstCol="1">
                <a:tableStyleId>{073A0DAA-6AF3-43AB-8588-CEC1D06C72B9}</a:tableStyleId>
              </a:tblPr>
              <a:tblGrid>
                <a:gridCol w="1295400"/>
                <a:gridCol w="6781800"/>
              </a:tblGrid>
              <a:tr h="375308">
                <a:tc>
                  <a:txBody>
                    <a:bodyPr/>
                    <a:lstStyle/>
                    <a:p>
                      <a:pPr algn="ctr" fontAlgn="b"/>
                      <a:r>
                        <a:rPr lang="en-US" sz="2400" u="none" strike="noStrike" dirty="0"/>
                        <a:t>Rank</a:t>
                      </a:r>
                      <a:endParaRPr lang="en-US" sz="2400" b="0" i="0" u="none" strike="noStrike" dirty="0">
                        <a:solidFill>
                          <a:srgbClr val="000000"/>
                        </a:solidFill>
                        <a:latin typeface="Calibri"/>
                      </a:endParaRPr>
                    </a:p>
                  </a:txBody>
                  <a:tcPr marL="9525" marR="9525" marT="9526" marB="0" anchor="b"/>
                </a:tc>
                <a:tc>
                  <a:txBody>
                    <a:bodyPr/>
                    <a:lstStyle/>
                    <a:p>
                      <a:pPr algn="l" fontAlgn="ctr"/>
                      <a:r>
                        <a:rPr lang="en-US" sz="2400" u="none" strike="noStrike" dirty="0"/>
                        <a:t>Item</a:t>
                      </a:r>
                      <a:endParaRPr lang="en-US" sz="2400" b="1" i="0" u="none" strike="noStrike" dirty="0">
                        <a:solidFill>
                          <a:srgbClr val="000000"/>
                        </a:solidFill>
                        <a:latin typeface="Calibri"/>
                      </a:endParaRPr>
                    </a:p>
                  </a:txBody>
                  <a:tcPr marL="9525" marR="9525" marT="9526" marB="0" anchor="ctr"/>
                </a:tc>
              </a:tr>
              <a:tr h="375308">
                <a:tc>
                  <a:txBody>
                    <a:bodyPr/>
                    <a:lstStyle/>
                    <a:p>
                      <a:pPr algn="ctr" fontAlgn="b"/>
                      <a:r>
                        <a:rPr lang="en-US" sz="2400" u="none" strike="noStrike" dirty="0"/>
                        <a:t>1</a:t>
                      </a:r>
                      <a:endParaRPr lang="en-US" sz="2400" b="0" i="0" u="none" strike="noStrike" dirty="0">
                        <a:solidFill>
                          <a:srgbClr val="000000"/>
                        </a:solidFill>
                        <a:latin typeface="Calibri"/>
                      </a:endParaRPr>
                    </a:p>
                  </a:txBody>
                  <a:tcPr marL="9525" marR="9525" marT="9526" marB="0" anchor="b"/>
                </a:tc>
                <a:tc>
                  <a:txBody>
                    <a:bodyPr/>
                    <a:lstStyle/>
                    <a:p>
                      <a:pPr algn="l" fontAlgn="t"/>
                      <a:r>
                        <a:rPr lang="en-US" sz="2400" u="none" strike="noStrike" dirty="0"/>
                        <a:t>Corporate culture</a:t>
                      </a:r>
                      <a:endParaRPr lang="en-US" sz="2400" b="1" i="0" u="none" strike="noStrike" dirty="0">
                        <a:solidFill>
                          <a:srgbClr val="000000"/>
                        </a:solidFill>
                        <a:latin typeface="Calibri"/>
                      </a:endParaRPr>
                    </a:p>
                  </a:txBody>
                  <a:tcPr marL="9525" marR="9525" marT="9526" marB="0"/>
                </a:tc>
              </a:tr>
              <a:tr h="741090">
                <a:tc>
                  <a:txBody>
                    <a:bodyPr/>
                    <a:lstStyle/>
                    <a:p>
                      <a:pPr algn="ctr" fontAlgn="b"/>
                      <a:r>
                        <a:rPr lang="en-US" sz="2400" u="none" strike="noStrike" dirty="0"/>
                        <a:t>2</a:t>
                      </a:r>
                      <a:endParaRPr lang="en-US" sz="2400" b="0" i="0" u="none" strike="noStrike" dirty="0">
                        <a:solidFill>
                          <a:srgbClr val="000000"/>
                        </a:solidFill>
                        <a:latin typeface="Calibri"/>
                      </a:endParaRPr>
                    </a:p>
                  </a:txBody>
                  <a:tcPr marL="9525" marR="9525" marT="9526" marB="0" anchor="b"/>
                </a:tc>
                <a:tc>
                  <a:txBody>
                    <a:bodyPr/>
                    <a:lstStyle/>
                    <a:p>
                      <a:pPr algn="l" fontAlgn="t"/>
                      <a:r>
                        <a:rPr lang="en-US" sz="2400" u="none" strike="noStrike" dirty="0"/>
                        <a:t>Enterprise/organization </a:t>
                      </a:r>
                      <a:r>
                        <a:rPr lang="en-US" sz="2400" u="none" strike="noStrike" dirty="0" smtClean="0"/>
                        <a:t>challenges </a:t>
                      </a:r>
                      <a:r>
                        <a:rPr lang="en-US" sz="2400" u="none" strike="noStrike" dirty="0"/>
                        <a:t>beyond the development team</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3</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Poor technical </a:t>
                      </a:r>
                      <a:r>
                        <a:rPr lang="en-US" sz="2400" u="none" strike="noStrike" dirty="0" smtClean="0"/>
                        <a:t>practices</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4</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Executive buy-in that Agile is effective</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5</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Mid-Level buy-in Agile is effective</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5</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Customer/Business buy-in that Agile is effective</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7</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Team buy-in that Agile is effective</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8</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Legacy code</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9</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Distributed teams</a:t>
                      </a:r>
                      <a:endParaRPr lang="en-US" sz="2400" b="1" i="0" u="none" strike="noStrike" dirty="0">
                        <a:solidFill>
                          <a:srgbClr val="000000"/>
                        </a:solidFill>
                        <a:latin typeface="Calibri"/>
                      </a:endParaRPr>
                    </a:p>
                  </a:txBody>
                  <a:tcPr marL="9525" marR="9525" marT="9526" marB="0"/>
                </a:tc>
              </a:tr>
              <a:tr h="377215">
                <a:tc>
                  <a:txBody>
                    <a:bodyPr/>
                    <a:lstStyle/>
                    <a:p>
                      <a:pPr algn="ctr" fontAlgn="b"/>
                      <a:r>
                        <a:rPr lang="en-US" sz="2400" u="none" strike="noStrike"/>
                        <a:t>10</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Lack of tools to help manage the development</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11</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Contracts</a:t>
                      </a:r>
                      <a:endParaRPr lang="en-US" sz="2400" b="1" i="0" u="none" strike="noStrike" dirty="0">
                        <a:solidFill>
                          <a:srgbClr val="000000"/>
                        </a:solidFill>
                        <a:latin typeface="Calibri"/>
                      </a:endParaRPr>
                    </a:p>
                  </a:txBody>
                  <a:tcPr marL="9525" marR="9525" marT="9526" marB="0"/>
                </a:tc>
              </a:tr>
              <a:tr h="375308">
                <a:tc>
                  <a:txBody>
                    <a:bodyPr/>
                    <a:lstStyle/>
                    <a:p>
                      <a:pPr algn="ctr" fontAlgn="b"/>
                      <a:r>
                        <a:rPr lang="en-US" sz="2400" u="none" strike="noStrike"/>
                        <a:t>12</a:t>
                      </a:r>
                      <a:endParaRPr lang="en-US" sz="2400" b="0" i="0" u="none" strike="noStrike">
                        <a:solidFill>
                          <a:srgbClr val="000000"/>
                        </a:solidFill>
                        <a:latin typeface="Calibri"/>
                      </a:endParaRPr>
                    </a:p>
                  </a:txBody>
                  <a:tcPr marL="9525" marR="9525" marT="9526" marB="0" anchor="b"/>
                </a:tc>
                <a:tc>
                  <a:txBody>
                    <a:bodyPr/>
                    <a:lstStyle/>
                    <a:p>
                      <a:pPr algn="l" fontAlgn="t"/>
                      <a:r>
                        <a:rPr lang="en-US" sz="2400" u="none" strike="noStrike" dirty="0"/>
                        <a:t>Dealing with a regulated environment</a:t>
                      </a:r>
                      <a:endParaRPr lang="en-US" sz="2400" b="1" i="0" u="none" strike="noStrike" dirty="0">
                        <a:solidFill>
                          <a:srgbClr val="000000"/>
                        </a:solidFill>
                        <a:latin typeface="Calibri"/>
                      </a:endParaRPr>
                    </a:p>
                  </a:txBody>
                  <a:tcPr marL="9525" marR="9525" marT="9526" marB="0"/>
                </a:tc>
              </a:tr>
            </a:tbl>
          </a:graphicData>
        </a:graphic>
      </p:graphicFrame>
    </p:spTree>
    <p:extLst>
      <p:ext uri="{BB962C8B-B14F-4D97-AF65-F5344CB8AC3E}">
        <p14:creationId xmlns:p14="http://schemas.microsoft.com/office/powerpoint/2010/main" val="654958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zen_garden_with_raked_s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304800" y="3505200"/>
            <a:ext cx="53022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400"/>
              <a:t>create</a:t>
            </a:r>
            <a:r>
              <a:rPr lang="en-US"/>
              <a:t> </a:t>
            </a:r>
          </a:p>
          <a:p>
            <a:pPr eaLnBrk="1" hangingPunct="1"/>
            <a:r>
              <a:rPr lang="en-US" sz="6600"/>
              <a:t>	synergistic</a:t>
            </a:r>
            <a:r>
              <a:rPr lang="en-US"/>
              <a:t> </a:t>
            </a:r>
          </a:p>
          <a:p>
            <a:pPr eaLnBrk="1" hangingPunct="1"/>
            <a:r>
              <a:rPr lang="en-US" sz="5400" b="1"/>
              <a:t>		alignment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tango_arrows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990600"/>
            <a:ext cx="5562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71600" y="381000"/>
            <a:ext cx="6292850" cy="523875"/>
          </a:xfrm>
          <a:prstGeom prst="rect">
            <a:avLst/>
          </a:prstGeom>
          <a:solidFill>
            <a:schemeClr val="accent3">
              <a:lumMod val="60000"/>
              <a:lumOff val="40000"/>
            </a:schemeClr>
          </a:solidFill>
          <a:ln>
            <a:solidFill>
              <a:schemeClr val="bg2">
                <a:lumMod val="75000"/>
              </a:schemeClr>
            </a:solidFill>
          </a:ln>
        </p:spPr>
        <p:txBody>
          <a:bodyPr wrap="none">
            <a:spAutoFit/>
          </a:bodyPr>
          <a:lstStyle/>
          <a:p>
            <a:pPr>
              <a:defRPr/>
            </a:pPr>
            <a:r>
              <a:rPr lang="en-US" sz="2800" dirty="0">
                <a:latin typeface="Arial" charset="0"/>
                <a:cs typeface="+mn-cs"/>
              </a:rPr>
              <a:t>CEO and Senior Management Council</a:t>
            </a:r>
          </a:p>
        </p:txBody>
      </p:sp>
      <p:sp>
        <p:nvSpPr>
          <p:cNvPr id="4" name="TextBox 3"/>
          <p:cNvSpPr txBox="1"/>
          <p:nvPr/>
        </p:nvSpPr>
        <p:spPr>
          <a:xfrm>
            <a:off x="687388" y="2971800"/>
            <a:ext cx="454025" cy="461963"/>
          </a:xfrm>
          <a:prstGeom prst="rect">
            <a:avLst/>
          </a:prstGeom>
          <a:solidFill>
            <a:schemeClr val="accent4">
              <a:lumMod val="40000"/>
              <a:lumOff val="60000"/>
            </a:schemeClr>
          </a:solidFill>
          <a:ln>
            <a:solidFill>
              <a:srgbClr val="C4BD97"/>
            </a:solidFill>
          </a:ln>
        </p:spPr>
        <p:txBody>
          <a:bodyPr wrap="none">
            <a:spAutoFit/>
          </a:bodyPr>
          <a:lstStyle/>
          <a:p>
            <a:pPr>
              <a:defRPr/>
            </a:pPr>
            <a:r>
              <a:rPr lang="en-US" sz="2400" dirty="0">
                <a:latin typeface="Arial" charset="0"/>
                <a:cs typeface="+mn-cs"/>
              </a:rPr>
              <a:t>IT</a:t>
            </a:r>
          </a:p>
        </p:txBody>
      </p:sp>
      <p:sp>
        <p:nvSpPr>
          <p:cNvPr id="5" name="TextBox 4"/>
          <p:cNvSpPr txBox="1"/>
          <p:nvPr/>
        </p:nvSpPr>
        <p:spPr>
          <a:xfrm>
            <a:off x="3200400" y="5334000"/>
            <a:ext cx="1960563" cy="523875"/>
          </a:xfrm>
          <a:prstGeom prst="rect">
            <a:avLst/>
          </a:prstGeom>
          <a:solidFill>
            <a:schemeClr val="accent6">
              <a:lumMod val="40000"/>
              <a:lumOff val="60000"/>
            </a:schemeClr>
          </a:solidFill>
          <a:ln>
            <a:solidFill>
              <a:srgbClr val="C4BD97"/>
            </a:solidFill>
          </a:ln>
        </p:spPr>
        <p:txBody>
          <a:bodyPr wrap="none">
            <a:spAutoFit/>
          </a:bodyPr>
          <a:lstStyle/>
          <a:p>
            <a:pPr>
              <a:defRPr/>
            </a:pPr>
            <a:r>
              <a:rPr lang="en-US" sz="2800" dirty="0">
                <a:latin typeface="Arial" charset="0"/>
                <a:cs typeface="+mn-cs"/>
              </a:rPr>
              <a:t>Employees</a:t>
            </a:r>
          </a:p>
        </p:txBody>
      </p:sp>
      <p:sp>
        <p:nvSpPr>
          <p:cNvPr id="6" name="TextBox 5"/>
          <p:cNvSpPr txBox="1"/>
          <p:nvPr/>
        </p:nvSpPr>
        <p:spPr>
          <a:xfrm>
            <a:off x="6934200" y="2819400"/>
            <a:ext cx="2057400" cy="830263"/>
          </a:xfrm>
          <a:prstGeom prst="rect">
            <a:avLst/>
          </a:prstGeom>
          <a:solidFill>
            <a:schemeClr val="accent2">
              <a:lumMod val="40000"/>
              <a:lumOff val="60000"/>
            </a:schemeClr>
          </a:solidFill>
          <a:ln>
            <a:solidFill>
              <a:srgbClr val="C4BD97"/>
            </a:solidFill>
          </a:ln>
        </p:spPr>
        <p:txBody>
          <a:bodyPr>
            <a:spAutoFit/>
          </a:bodyPr>
          <a:lstStyle/>
          <a:p>
            <a:pPr>
              <a:defRPr/>
            </a:pPr>
            <a:r>
              <a:rPr lang="en-US" sz="2400" dirty="0">
                <a:latin typeface="Arial" charset="0"/>
                <a:cs typeface="+mn-cs"/>
              </a:rPr>
              <a:t>Product Management</a:t>
            </a:r>
          </a:p>
        </p:txBody>
      </p:sp>
      <p:sp>
        <p:nvSpPr>
          <p:cNvPr id="7" name="TextBox 6"/>
          <p:cNvSpPr txBox="1"/>
          <p:nvPr/>
        </p:nvSpPr>
        <p:spPr>
          <a:xfrm>
            <a:off x="952500" y="5934075"/>
            <a:ext cx="7361238" cy="923925"/>
          </a:xfrm>
          <a:prstGeom prst="rect">
            <a:avLst/>
          </a:prstGeom>
          <a:solidFill>
            <a:schemeClr val="tx2">
              <a:lumMod val="40000"/>
              <a:lumOff val="60000"/>
            </a:schemeClr>
          </a:solidFill>
        </p:spPr>
        <p:txBody>
          <a:bodyPr wrap="none">
            <a:spAutoFit/>
          </a:bodyPr>
          <a:lstStyle/>
          <a:p>
            <a:pPr algn="ctr">
              <a:defRPr/>
            </a:pPr>
            <a:r>
              <a:rPr lang="en-US" sz="5400" i="1" dirty="0">
                <a:latin typeface="Arial" charset="0"/>
                <a:cs typeface="+mn-cs"/>
              </a:rPr>
              <a:t>Educate and Enable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middle-manag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410200" y="1752600"/>
            <a:ext cx="4495800" cy="3324225"/>
          </a:xfrm>
          <a:prstGeom prst="rect">
            <a:avLst/>
          </a:prstGeom>
          <a:solidFill>
            <a:schemeClr val="bg2">
              <a:lumMod val="75000"/>
            </a:schemeClr>
          </a:solidFill>
        </p:spPr>
        <p:txBody>
          <a:bodyPr>
            <a:spAutoFit/>
          </a:bodyPr>
          <a:lstStyle/>
          <a:p>
            <a:pPr>
              <a:defRPr/>
            </a:pPr>
            <a:r>
              <a:rPr lang="en-US" sz="4400" dirty="0">
                <a:latin typeface="Arial" charset="0"/>
                <a:cs typeface="+mn-cs"/>
              </a:rPr>
              <a:t>and</a:t>
            </a:r>
            <a:r>
              <a:rPr lang="en-US" dirty="0">
                <a:latin typeface="Arial" charset="0"/>
                <a:cs typeface="+mn-cs"/>
              </a:rPr>
              <a:t> </a:t>
            </a:r>
          </a:p>
          <a:p>
            <a:pPr>
              <a:defRPr/>
            </a:pPr>
            <a:r>
              <a:rPr lang="en-US" sz="3200" dirty="0">
                <a:latin typeface="Arial" charset="0"/>
                <a:cs typeface="+mn-cs"/>
              </a:rPr>
              <a:t>	now the </a:t>
            </a:r>
          </a:p>
          <a:p>
            <a:pPr>
              <a:defRPr/>
            </a:pPr>
            <a:r>
              <a:rPr lang="en-US" sz="3200" dirty="0">
                <a:latin typeface="Arial" charset="0"/>
                <a:cs typeface="+mn-cs"/>
              </a:rPr>
              <a:t>			         	</a:t>
            </a:r>
            <a:r>
              <a:rPr lang="en-US" sz="5400" b="1" dirty="0">
                <a:latin typeface="Arial" charset="0"/>
                <a:cs typeface="+mn-cs"/>
              </a:rPr>
              <a:t>middle</a:t>
            </a:r>
            <a:r>
              <a:rPr lang="en-US" dirty="0">
                <a:latin typeface="Arial" charset="0"/>
                <a:cs typeface="+mn-cs"/>
              </a:rPr>
              <a:t> </a:t>
            </a:r>
            <a:endParaRPr lang="en-US" sz="4800" dirty="0">
              <a:latin typeface="Arial" charset="0"/>
              <a:cs typeface="+mn-cs"/>
            </a:endParaRPr>
          </a:p>
          <a:p>
            <a:pPr>
              <a:defRPr/>
            </a:pPr>
            <a:r>
              <a:rPr lang="en-US" sz="4800" dirty="0">
                <a:latin typeface="Arial" charset="0"/>
                <a:cs typeface="+mn-cs"/>
              </a:rPr>
              <a:t>  manager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0017069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0" y="1416050"/>
            <a:ext cx="678815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6600" b="1">
                <a:ea typeface="ＭＳ Ｐゴシック" pitchFamily="34" charset="-128"/>
                <a:cs typeface="Times New Roman" pitchFamily="18" charset="0"/>
              </a:rPr>
              <a:t>  give </a:t>
            </a:r>
            <a:r>
              <a:rPr lang="en-US" sz="6600" b="1">
                <a:solidFill>
                  <a:srgbClr val="FFFFFF"/>
                </a:solidFill>
                <a:ea typeface="ＭＳ Ｐゴシック" pitchFamily="34" charset="-128"/>
                <a:cs typeface="Times New Roman" pitchFamily="18" charset="0"/>
              </a:rPr>
              <a:t>up</a:t>
            </a:r>
            <a:r>
              <a:rPr lang="en-US" sz="4000" b="1">
                <a:ea typeface="ＭＳ Ｐゴシック" pitchFamily="34" charset="-128"/>
                <a:cs typeface="Times New Roman" pitchFamily="18" charset="0"/>
              </a:rPr>
              <a:t> </a:t>
            </a:r>
          </a:p>
          <a:p>
            <a:pPr eaLnBrk="1" hangingPunct="1"/>
            <a:r>
              <a:rPr lang="en-US" sz="4000">
                <a:ea typeface="ＭＳ Ｐゴシック" pitchFamily="34" charset="-128"/>
                <a:cs typeface="Times New Roman" pitchFamily="18" charset="0"/>
              </a:rPr>
              <a:t>command </a:t>
            </a:r>
          </a:p>
          <a:p>
            <a:pPr eaLnBrk="1" hangingPunct="1"/>
            <a:r>
              <a:rPr lang="en-US" sz="4000">
                <a:ea typeface="ＭＳ Ｐゴシック" pitchFamily="34" charset="-128"/>
                <a:cs typeface="Times New Roman" pitchFamily="18" charset="0"/>
              </a:rPr>
              <a:t>		 and </a:t>
            </a:r>
          </a:p>
          <a:p>
            <a:pPr eaLnBrk="1" hangingPunct="1"/>
            <a:r>
              <a:rPr lang="en-US" sz="4000">
                <a:ea typeface="ＭＳ Ｐゴシック" pitchFamily="34" charset="-128"/>
                <a:cs typeface="Times New Roman" pitchFamily="18" charset="0"/>
              </a:rPr>
              <a:t>control</a:t>
            </a:r>
            <a:endParaRPr lang="en-US" sz="2400">
              <a:ea typeface="ＭＳ Ｐゴシック" pitchFamily="34" charset="-128"/>
              <a:cs typeface="Times New Roman"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solidFill>
            <a:srgbClr val="FFFFFF"/>
          </a:solidFill>
          <a:ln>
            <a:solidFill>
              <a:srgbClr val="000000"/>
            </a:solidFill>
            <a:miter lim="800000"/>
            <a:headEnd/>
            <a:tailEnd/>
          </a:ln>
        </p:spPr>
        <p:txBody>
          <a:bodyPr/>
          <a:lstStyle/>
          <a:p>
            <a:pPr marL="234950" eaLnBrk="1" hangingPunct="1"/>
            <a:endParaRPr lang="en-US" smtClean="0">
              <a:latin typeface="Book Antiqua" pitchFamily="18" charset="0"/>
              <a:cs typeface="Times New Roman" pitchFamily="18" charset="0"/>
            </a:endParaRPr>
          </a:p>
        </p:txBody>
      </p:sp>
      <p:sp>
        <p:nvSpPr>
          <p:cNvPr id="27651" name="Rectangle 3"/>
          <p:cNvSpPr>
            <a:spLocks noGrp="1" noChangeArrowheads="1"/>
          </p:cNvSpPr>
          <p:nvPr>
            <p:ph type="body" idx="4294967295"/>
          </p:nvPr>
        </p:nvSpPr>
        <p:spPr/>
        <p:txBody>
          <a:bodyPr/>
          <a:lstStyle/>
          <a:p>
            <a:pPr eaLnBrk="1" hangingPunct="1"/>
            <a:endParaRPr lang="en-US" smtClean="0">
              <a:latin typeface="Arial" pitchFamily="34" charset="0"/>
              <a:cs typeface="Times New Roman" pitchFamily="18" charset="0"/>
            </a:endParaRP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2133600" y="152400"/>
            <a:ext cx="5791200" cy="914400"/>
          </a:xfrm>
          <a:prstGeom prst="rect">
            <a:avLst/>
          </a:prstGeom>
          <a:solidFill>
            <a:srgbClr val="FFFFFF">
              <a:alpha val="5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4000">
                <a:solidFill>
                  <a:schemeClr val="bg1"/>
                </a:solidFill>
                <a:ea typeface="ＭＳ Ｐゴシック" pitchFamily="34" charset="-128"/>
                <a:cs typeface="Times New Roman" pitchFamily="18" charset="0"/>
              </a:rPr>
              <a:t>  </a:t>
            </a:r>
            <a:r>
              <a:rPr lang="en-US" sz="4000">
                <a:ea typeface="ＭＳ Ｐゴシック" pitchFamily="34" charset="-128"/>
                <a:cs typeface="Times New Roman" pitchFamily="18" charset="0"/>
              </a:rPr>
              <a:t>teams </a:t>
            </a:r>
            <a:r>
              <a:rPr lang="en-US" sz="4000" b="1">
                <a:ea typeface="ＭＳ Ｐゴシック" pitchFamily="34" charset="-128"/>
                <a:cs typeface="Times New Roman" pitchFamily="18" charset="0"/>
              </a:rPr>
              <a:t>figure</a:t>
            </a:r>
            <a:r>
              <a:rPr lang="en-US" sz="4000">
                <a:ea typeface="ＭＳ Ｐゴシック" pitchFamily="34" charset="-128"/>
                <a:cs typeface="Times New Roman" pitchFamily="18" charset="0"/>
              </a:rPr>
              <a:t> out </a:t>
            </a:r>
            <a:r>
              <a:rPr lang="en-US" sz="5400">
                <a:ea typeface="ＭＳ Ｐゴシック" pitchFamily="34" charset="-128"/>
                <a:cs typeface="Times New Roman" pitchFamily="18" charset="0"/>
              </a:rPr>
              <a:t>how</a:t>
            </a:r>
            <a:endParaRPr lang="en-US" sz="5400" b="1">
              <a:ea typeface="ＭＳ Ｐゴシック"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4294967295"/>
          </p:nvPr>
        </p:nvSpPr>
        <p:spPr>
          <a:xfrm>
            <a:off x="0" y="0"/>
            <a:ext cx="4343400" cy="6248400"/>
          </a:xfrm>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Lst>
        </p:spPr>
        <p:txBody>
          <a:bodyPr/>
          <a:lstStyle/>
          <a:p>
            <a:pPr marL="571500" eaLnBrk="1" hangingPunct="1"/>
            <a:endParaRPr lang="en-US" smtClean="0">
              <a:latin typeface="Arial" pitchFamily="34" charset="0"/>
              <a:cs typeface="Times New Roman" pitchFamily="18" charset="0"/>
            </a:endParaRPr>
          </a:p>
          <a:p>
            <a:pPr marL="571500" eaLnBrk="1" hangingPunct="1">
              <a:buFont typeface="Wingdings" pitchFamily="2" charset="2"/>
              <a:buNone/>
            </a:pPr>
            <a:r>
              <a:rPr lang="en-US" smtClean="0">
                <a:solidFill>
                  <a:srgbClr val="A50021"/>
                </a:solidFill>
                <a:latin typeface="Arial" pitchFamily="34" charset="0"/>
                <a:cs typeface="Times New Roman" pitchFamily="18" charset="0"/>
              </a:rPr>
              <a:t>				</a:t>
            </a:r>
            <a:r>
              <a:rPr lang="en-US" sz="800" smtClean="0">
                <a:solidFill>
                  <a:srgbClr val="A50021"/>
                </a:solidFill>
                <a:latin typeface="Arial" pitchFamily="34" charset="0"/>
                <a:cs typeface="Times New Roman" pitchFamily="18" charset="0"/>
              </a:rPr>
              <a:t>		 		</a:t>
            </a:r>
            <a:r>
              <a:rPr lang="en-US" smtClean="0">
                <a:solidFill>
                  <a:srgbClr val="A50021"/>
                </a:solidFill>
                <a:latin typeface="Arial" pitchFamily="34" charset="0"/>
                <a:cs typeface="Times New Roman" pitchFamily="18" charset="0"/>
              </a:rPr>
              <a:t>	</a:t>
            </a:r>
            <a:r>
              <a:rPr lang="en-US" sz="4800" smtClean="0">
                <a:solidFill>
                  <a:srgbClr val="A50021"/>
                </a:solidFill>
                <a:latin typeface="Arial" pitchFamily="34" charset="0"/>
                <a:cs typeface="Times New Roman" pitchFamily="18" charset="0"/>
              </a:rPr>
              <a:t>give</a:t>
            </a:r>
            <a:r>
              <a:rPr lang="en-US" smtClean="0">
                <a:solidFill>
                  <a:srgbClr val="A50021"/>
                </a:solidFill>
                <a:latin typeface="Arial" pitchFamily="34" charset="0"/>
                <a:cs typeface="Times New Roman" pitchFamily="18" charset="0"/>
              </a:rPr>
              <a:t> and </a:t>
            </a:r>
            <a:r>
              <a:rPr lang="en-US" sz="4400" b="1" smtClean="0">
                <a:solidFill>
                  <a:srgbClr val="A50021"/>
                </a:solidFill>
                <a:latin typeface="Arial" pitchFamily="34" charset="0"/>
                <a:cs typeface="Times New Roman" pitchFamily="18" charset="0"/>
              </a:rPr>
              <a:t>re-enforce</a:t>
            </a:r>
            <a:endParaRPr lang="en-US" b="1" smtClean="0">
              <a:solidFill>
                <a:srgbClr val="A50021"/>
              </a:solidFill>
              <a:latin typeface="Arial" pitchFamily="34" charset="0"/>
              <a:cs typeface="Times New Roman" pitchFamily="18" charset="0"/>
            </a:endParaRPr>
          </a:p>
          <a:p>
            <a:pPr marL="571500" eaLnBrk="1" hangingPunct="1">
              <a:buFont typeface="Wingdings" pitchFamily="2" charset="2"/>
              <a:buNone/>
            </a:pPr>
            <a:endParaRPr lang="en-US" smtClean="0">
              <a:solidFill>
                <a:srgbClr val="A50021"/>
              </a:solidFill>
              <a:latin typeface="Arial" pitchFamily="34" charset="0"/>
              <a:cs typeface="Times New Roman" pitchFamily="18" charset="0"/>
            </a:endParaRPr>
          </a:p>
          <a:p>
            <a:pPr marL="571500" eaLnBrk="1" hangingPunct="1">
              <a:buFont typeface="Wingdings" pitchFamily="2" charset="2"/>
              <a:buNone/>
            </a:pPr>
            <a:r>
              <a:rPr lang="en-US" smtClean="0">
                <a:solidFill>
                  <a:srgbClr val="A50021"/>
                </a:solidFill>
                <a:latin typeface="Arial" pitchFamily="34" charset="0"/>
                <a:cs typeface="Times New Roman" pitchFamily="18" charset="0"/>
              </a:rPr>
              <a:t>   </a:t>
            </a:r>
            <a:r>
              <a:rPr lang="en-US" sz="4800" smtClean="0">
                <a:solidFill>
                  <a:srgbClr val="A50021"/>
                </a:solidFill>
                <a:latin typeface="Arial" pitchFamily="34" charset="0"/>
                <a:cs typeface="Times New Roman" pitchFamily="18" charset="0"/>
              </a:rPr>
              <a:t>ownership</a:t>
            </a:r>
            <a:endParaRPr lang="en-US" sz="6000" smtClean="0">
              <a:solidFill>
                <a:srgbClr val="A50021"/>
              </a:solidFill>
              <a:latin typeface="Arial" pitchFamily="34" charset="0"/>
              <a:cs typeface="Times New Roman" pitchFamily="18" charset="0"/>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web-project manag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410200" y="1752600"/>
            <a:ext cx="3733800" cy="3324225"/>
          </a:xfrm>
          <a:prstGeom prst="rect">
            <a:avLst/>
          </a:prstGeom>
          <a:solidFill>
            <a:schemeClr val="bg1">
              <a:lumMod val="75000"/>
            </a:schemeClr>
          </a:solidFill>
          <a:ln>
            <a:solidFill>
              <a:schemeClr val="bg1">
                <a:lumMod val="75000"/>
              </a:schemeClr>
            </a:solidFill>
          </a:ln>
        </p:spPr>
        <p:txBody>
          <a:bodyPr>
            <a:spAutoFit/>
          </a:bodyPr>
          <a:lstStyle/>
          <a:p>
            <a:pPr>
              <a:defRPr/>
            </a:pPr>
            <a:r>
              <a:rPr lang="en-US" sz="4400" dirty="0">
                <a:latin typeface="Arial" charset="0"/>
                <a:cs typeface="+mn-cs"/>
              </a:rPr>
              <a:t>and</a:t>
            </a:r>
            <a:r>
              <a:rPr lang="en-US" dirty="0">
                <a:latin typeface="Arial" charset="0"/>
                <a:cs typeface="+mn-cs"/>
              </a:rPr>
              <a:t> </a:t>
            </a:r>
          </a:p>
          <a:p>
            <a:pPr>
              <a:defRPr/>
            </a:pPr>
            <a:r>
              <a:rPr lang="en-US" sz="3200" dirty="0">
                <a:latin typeface="Arial" charset="0"/>
                <a:cs typeface="+mn-cs"/>
              </a:rPr>
              <a:t>	now the </a:t>
            </a:r>
          </a:p>
          <a:p>
            <a:pPr>
              <a:defRPr/>
            </a:pPr>
            <a:r>
              <a:rPr lang="en-US" sz="3200" dirty="0">
                <a:latin typeface="Arial" charset="0"/>
                <a:cs typeface="+mn-cs"/>
              </a:rPr>
              <a:t>			        	</a:t>
            </a:r>
            <a:r>
              <a:rPr lang="en-US" sz="5400" b="1" dirty="0">
                <a:latin typeface="Arial" charset="0"/>
                <a:cs typeface="+mn-cs"/>
              </a:rPr>
              <a:t>project</a:t>
            </a:r>
            <a:endParaRPr lang="en-US" sz="4800" dirty="0">
              <a:latin typeface="Arial" charset="0"/>
              <a:cs typeface="+mn-cs"/>
            </a:endParaRPr>
          </a:p>
          <a:p>
            <a:pPr>
              <a:defRPr/>
            </a:pPr>
            <a:r>
              <a:rPr lang="en-US" sz="4800" dirty="0">
                <a:latin typeface="Arial" charset="0"/>
                <a:cs typeface="+mn-cs"/>
              </a:rPr>
              <a:t>  manger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Task Checklist Move Ri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495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6"/>
          <p:cNvSpPr txBox="1">
            <a:spLocks noChangeArrowheads="1"/>
          </p:cNvSpPr>
          <p:nvPr/>
        </p:nvSpPr>
        <p:spPr bwMode="auto">
          <a:xfrm>
            <a:off x="5105400" y="1371600"/>
            <a:ext cx="4038600" cy="350837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5400" b="1"/>
          </a:p>
          <a:p>
            <a:pPr eaLnBrk="1" hangingPunct="1"/>
            <a:r>
              <a:rPr lang="en-US" sz="5400" b="1"/>
              <a:t>   task</a:t>
            </a:r>
            <a:r>
              <a:rPr lang="en-US"/>
              <a:t> </a:t>
            </a:r>
          </a:p>
          <a:p>
            <a:pPr eaLnBrk="1" hangingPunct="1"/>
            <a:r>
              <a:rPr lang="en-US" sz="3600"/>
              <a:t>		driven</a:t>
            </a:r>
          </a:p>
          <a:p>
            <a:pPr eaLnBrk="1" hangingPunct="1"/>
            <a:endParaRPr lang="en-US"/>
          </a:p>
          <a:p>
            <a:pPr eaLnBrk="1" hangingPunct="1"/>
            <a:r>
              <a:rPr lang="en-US" sz="6000"/>
              <a:t>mindset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Value Driven Venn Diagra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876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5105400" y="1371600"/>
            <a:ext cx="4038600" cy="3786188"/>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5400" b="1"/>
          </a:p>
          <a:p>
            <a:pPr eaLnBrk="1" hangingPunct="1"/>
            <a:r>
              <a:rPr lang="en-US" sz="5400" b="1"/>
              <a:t>shift </a:t>
            </a:r>
            <a:r>
              <a:rPr lang="en-US" sz="3600"/>
              <a:t>to </a:t>
            </a:r>
          </a:p>
          <a:p>
            <a:pPr eaLnBrk="1" hangingPunct="1"/>
            <a:r>
              <a:rPr lang="en-US" sz="3600"/>
              <a:t>		value driven</a:t>
            </a:r>
            <a:endParaRPr lang="en-US"/>
          </a:p>
          <a:p>
            <a:pPr eaLnBrk="1" hangingPunct="1"/>
            <a:r>
              <a:rPr lang="en-US"/>
              <a:t>     </a:t>
            </a:r>
            <a:r>
              <a:rPr lang="en-US" sz="6000"/>
              <a:t>mindset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0" y="0"/>
            <a:ext cx="9144000" cy="6858000"/>
          </a:xfrm>
          <a:gradFill rotWithShape="0">
            <a:gsLst>
              <a:gs pos="0">
                <a:srgbClr val="0066CC"/>
              </a:gs>
              <a:gs pos="100000">
                <a:srgbClr val="CFD8FD">
                  <a:alpha val="67000"/>
                </a:srgbClr>
              </a:gs>
            </a:gsLst>
            <a:lin ang="18900000"/>
          </a:gradFill>
        </p:spPr>
        <p:txBody>
          <a:bodyPr/>
          <a:lstStyle/>
          <a:p>
            <a:pPr eaLnBrk="1" hangingPunct="1">
              <a:buFont typeface="Wingdings" pitchFamily="2" charset="2"/>
              <a:buNone/>
            </a:pPr>
            <a:r>
              <a:rPr lang="en-US" smtClean="0">
                <a:latin typeface="Arial" pitchFamily="34" charset="0"/>
                <a:cs typeface="Times New Roman" pitchFamily="18" charset="0"/>
              </a:rPr>
              <a:t>   </a:t>
            </a:r>
          </a:p>
        </p:txBody>
      </p:sp>
      <p:sp>
        <p:nvSpPr>
          <p:cNvPr id="33795" name="Text Box 3"/>
          <p:cNvSpPr txBox="1">
            <a:spLocks noChangeArrowheads="1"/>
          </p:cNvSpPr>
          <p:nvPr/>
        </p:nvSpPr>
        <p:spPr bwMode="auto">
          <a:xfrm>
            <a:off x="609600" y="3352800"/>
            <a:ext cx="2249488" cy="822325"/>
          </a:xfrm>
          <a:prstGeom prst="rect">
            <a:avLst/>
          </a:prstGeom>
          <a:solidFill>
            <a:srgbClr val="FFFFFF">
              <a:alpha val="47842"/>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400" b="1">
                <a:ea typeface="ＭＳ Ｐゴシック" pitchFamily="34" charset="-128"/>
                <a:cs typeface="Times New Roman" pitchFamily="18" charset="0"/>
              </a:rPr>
              <a:t>Market</a:t>
            </a:r>
          </a:p>
          <a:p>
            <a:pPr algn="ctr"/>
            <a:r>
              <a:rPr lang="en-US" sz="2400" b="1">
                <a:ea typeface="ＭＳ Ｐゴシック" pitchFamily="34" charset="-128"/>
                <a:cs typeface="Times New Roman" pitchFamily="18" charset="0"/>
              </a:rPr>
              <a:t>Differentiating</a:t>
            </a:r>
            <a:endParaRPr lang="en-US" sz="2400">
              <a:ea typeface="ＭＳ Ｐゴシック" pitchFamily="34" charset="-128"/>
              <a:cs typeface="Times New Roman" pitchFamily="18" charset="0"/>
            </a:endParaRPr>
          </a:p>
        </p:txBody>
      </p:sp>
      <p:sp>
        <p:nvSpPr>
          <p:cNvPr id="33796" name="Text Box 4"/>
          <p:cNvSpPr txBox="1">
            <a:spLocks noChangeArrowheads="1"/>
          </p:cNvSpPr>
          <p:nvPr/>
        </p:nvSpPr>
        <p:spPr bwMode="auto">
          <a:xfrm>
            <a:off x="2232025" y="19716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High</a:t>
            </a:r>
          </a:p>
        </p:txBody>
      </p:sp>
      <p:sp>
        <p:nvSpPr>
          <p:cNvPr id="33797" name="Text Box 5"/>
          <p:cNvSpPr txBox="1">
            <a:spLocks noChangeArrowheads="1"/>
          </p:cNvSpPr>
          <p:nvPr/>
        </p:nvSpPr>
        <p:spPr bwMode="auto">
          <a:xfrm>
            <a:off x="2270125" y="5187950"/>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Low</a:t>
            </a:r>
          </a:p>
        </p:txBody>
      </p:sp>
      <p:sp>
        <p:nvSpPr>
          <p:cNvPr id="33798" name="Text Box 6"/>
          <p:cNvSpPr txBox="1">
            <a:spLocks noChangeArrowheads="1"/>
          </p:cNvSpPr>
          <p:nvPr/>
        </p:nvSpPr>
        <p:spPr bwMode="auto">
          <a:xfrm>
            <a:off x="4343400" y="6019800"/>
            <a:ext cx="2435225" cy="457200"/>
          </a:xfrm>
          <a:prstGeom prst="rect">
            <a:avLst/>
          </a:prstGeom>
          <a:solidFill>
            <a:srgbClr val="FFFFFF">
              <a:alpha val="41176"/>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a:ea typeface="ＭＳ Ｐゴシック" pitchFamily="34" charset="-128"/>
                <a:cs typeface="Times New Roman" pitchFamily="18" charset="0"/>
              </a:rPr>
              <a:t>Mission Critical</a:t>
            </a:r>
          </a:p>
        </p:txBody>
      </p:sp>
      <p:sp>
        <p:nvSpPr>
          <p:cNvPr id="33799" name="Text Box 7"/>
          <p:cNvSpPr txBox="1">
            <a:spLocks noChangeArrowheads="1"/>
          </p:cNvSpPr>
          <p:nvPr/>
        </p:nvSpPr>
        <p:spPr bwMode="auto">
          <a:xfrm>
            <a:off x="3108325" y="5768975"/>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Low</a:t>
            </a:r>
          </a:p>
        </p:txBody>
      </p:sp>
      <p:sp>
        <p:nvSpPr>
          <p:cNvPr id="33800" name="Text Box 8"/>
          <p:cNvSpPr txBox="1">
            <a:spLocks noChangeArrowheads="1"/>
          </p:cNvSpPr>
          <p:nvPr/>
        </p:nvSpPr>
        <p:spPr bwMode="auto">
          <a:xfrm>
            <a:off x="6956425" y="57435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ea typeface="ＭＳ Ｐゴシック" pitchFamily="34" charset="-128"/>
                <a:cs typeface="Times New Roman" pitchFamily="18" charset="0"/>
              </a:rPr>
              <a:t>High</a:t>
            </a:r>
          </a:p>
        </p:txBody>
      </p:sp>
      <p:sp>
        <p:nvSpPr>
          <p:cNvPr id="33801" name="Rectangle 9"/>
          <p:cNvSpPr>
            <a:spLocks noChangeArrowheads="1"/>
          </p:cNvSpPr>
          <p:nvPr/>
        </p:nvSpPr>
        <p:spPr bwMode="auto">
          <a:xfrm>
            <a:off x="5410200" y="1905000"/>
            <a:ext cx="2286000" cy="1905000"/>
          </a:xfrm>
          <a:prstGeom prst="rect">
            <a:avLst/>
          </a:prstGeom>
          <a:solidFill>
            <a:srgbClr val="FFCCFF"/>
          </a:solidFill>
          <a:ln w="9525">
            <a:solidFill>
              <a:schemeClr val="tx1"/>
            </a:solidFill>
            <a:miter lim="800000"/>
            <a:headEnd/>
            <a:tailEnd/>
          </a:ln>
        </p:spPr>
        <p:txBody>
          <a:bodyPr wrap="none" anchor="ctr"/>
          <a:lstStyle/>
          <a:p>
            <a:endParaRPr lang="en-US"/>
          </a:p>
        </p:txBody>
      </p:sp>
      <p:sp>
        <p:nvSpPr>
          <p:cNvPr id="33802" name="Rectangle 10"/>
          <p:cNvSpPr>
            <a:spLocks noChangeArrowheads="1"/>
          </p:cNvSpPr>
          <p:nvPr/>
        </p:nvSpPr>
        <p:spPr bwMode="auto">
          <a:xfrm>
            <a:off x="3048000" y="1905000"/>
            <a:ext cx="2362200" cy="1905000"/>
          </a:xfrm>
          <a:prstGeom prst="rect">
            <a:avLst/>
          </a:prstGeom>
          <a:solidFill>
            <a:srgbClr val="FF7C80"/>
          </a:solidFill>
          <a:ln w="9525">
            <a:solidFill>
              <a:schemeClr val="tx1"/>
            </a:solidFill>
            <a:miter lim="800000"/>
            <a:headEnd/>
            <a:tailEnd/>
          </a:ln>
        </p:spPr>
        <p:txBody>
          <a:bodyPr wrap="none" anchor="ctr"/>
          <a:lstStyle/>
          <a:p>
            <a:endParaRPr lang="en-US"/>
          </a:p>
        </p:txBody>
      </p:sp>
      <p:sp>
        <p:nvSpPr>
          <p:cNvPr id="33803" name="Rectangle 11"/>
          <p:cNvSpPr>
            <a:spLocks noChangeArrowheads="1"/>
          </p:cNvSpPr>
          <p:nvPr/>
        </p:nvSpPr>
        <p:spPr bwMode="auto">
          <a:xfrm>
            <a:off x="5410200" y="3810000"/>
            <a:ext cx="2286000" cy="1905000"/>
          </a:xfrm>
          <a:prstGeom prst="rect">
            <a:avLst/>
          </a:prstGeom>
          <a:solidFill>
            <a:srgbClr val="9966FF"/>
          </a:solidFill>
          <a:ln w="9525">
            <a:solidFill>
              <a:schemeClr val="tx1"/>
            </a:solidFill>
            <a:miter lim="800000"/>
            <a:headEnd/>
            <a:tailEnd/>
          </a:ln>
        </p:spPr>
        <p:txBody>
          <a:bodyPr wrap="none" anchor="ctr"/>
          <a:lstStyle/>
          <a:p>
            <a:endParaRPr lang="en-US"/>
          </a:p>
        </p:txBody>
      </p:sp>
      <p:sp>
        <p:nvSpPr>
          <p:cNvPr id="33804" name="Rectangle 12"/>
          <p:cNvSpPr>
            <a:spLocks noChangeArrowheads="1"/>
          </p:cNvSpPr>
          <p:nvPr/>
        </p:nvSpPr>
        <p:spPr bwMode="auto">
          <a:xfrm>
            <a:off x="3048000" y="3810000"/>
            <a:ext cx="2362200" cy="1905000"/>
          </a:xfrm>
          <a:prstGeom prst="rect">
            <a:avLst/>
          </a:prstGeom>
          <a:solidFill>
            <a:srgbClr val="CCCCFF"/>
          </a:solidFill>
          <a:ln w="9525">
            <a:solidFill>
              <a:schemeClr val="tx1"/>
            </a:solidFill>
            <a:miter lim="800000"/>
            <a:headEnd/>
            <a:tailEnd/>
          </a:ln>
        </p:spPr>
        <p:txBody>
          <a:bodyPr wrap="none" anchor="ctr"/>
          <a:lstStyle/>
          <a:p>
            <a:endParaRPr lang="en-US"/>
          </a:p>
        </p:txBody>
      </p:sp>
      <p:sp>
        <p:nvSpPr>
          <p:cNvPr id="33805" name="Text Box 13"/>
          <p:cNvSpPr txBox="1">
            <a:spLocks noChangeArrowheads="1"/>
          </p:cNvSpPr>
          <p:nvPr/>
        </p:nvSpPr>
        <p:spPr bwMode="auto">
          <a:xfrm>
            <a:off x="5562600" y="2514600"/>
            <a:ext cx="2063750" cy="641350"/>
          </a:xfrm>
          <a:prstGeom prst="rect">
            <a:avLst/>
          </a:prstGeom>
          <a:solidFill>
            <a:srgbClr val="FFFF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a:ea typeface="ＭＳ Ｐゴシック" pitchFamily="34" charset="-128"/>
                <a:cs typeface="Times New Roman" pitchFamily="18" charset="0"/>
              </a:rPr>
              <a:t>Innovate</a:t>
            </a:r>
          </a:p>
        </p:txBody>
      </p:sp>
      <p:sp>
        <p:nvSpPr>
          <p:cNvPr id="33806" name="Text Box 14"/>
          <p:cNvSpPr txBox="1">
            <a:spLocks noChangeArrowheads="1"/>
          </p:cNvSpPr>
          <p:nvPr/>
        </p:nvSpPr>
        <p:spPr bwMode="auto">
          <a:xfrm>
            <a:off x="5827713" y="4294188"/>
            <a:ext cx="1454150" cy="641350"/>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b="1">
                <a:ea typeface="ＭＳ Ｐゴシック" pitchFamily="34" charset="-128"/>
                <a:cs typeface="Times New Roman" pitchFamily="18" charset="0"/>
              </a:rPr>
              <a:t>Parity</a:t>
            </a:r>
          </a:p>
        </p:txBody>
      </p:sp>
      <p:sp>
        <p:nvSpPr>
          <p:cNvPr id="33807" name="Text Box 15"/>
          <p:cNvSpPr txBox="1">
            <a:spLocks noChangeArrowheads="1"/>
          </p:cNvSpPr>
          <p:nvPr/>
        </p:nvSpPr>
        <p:spPr bwMode="auto">
          <a:xfrm>
            <a:off x="3200400" y="2514600"/>
            <a:ext cx="2063750" cy="641350"/>
          </a:xfrm>
          <a:prstGeom prst="rect">
            <a:avLst/>
          </a:prstGeom>
          <a:solidFill>
            <a:srgbClr val="F8F8F8">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b="1">
                <a:ea typeface="ＭＳ Ｐゴシック" pitchFamily="34" charset="-128"/>
                <a:cs typeface="Times New Roman" pitchFamily="18" charset="0"/>
              </a:rPr>
              <a:t>Partner?</a:t>
            </a:r>
          </a:p>
        </p:txBody>
      </p:sp>
      <p:sp>
        <p:nvSpPr>
          <p:cNvPr id="33808" name="Text Box 16"/>
          <p:cNvSpPr txBox="1">
            <a:spLocks noChangeArrowheads="1"/>
          </p:cNvSpPr>
          <p:nvPr/>
        </p:nvSpPr>
        <p:spPr bwMode="auto">
          <a:xfrm>
            <a:off x="3352800" y="41148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600">
                <a:ea typeface="ＭＳ Ｐゴシック" pitchFamily="34" charset="-128"/>
                <a:cs typeface="Times New Roman" pitchFamily="18" charset="0"/>
              </a:rPr>
              <a:t>Who cares?</a:t>
            </a:r>
          </a:p>
        </p:txBody>
      </p:sp>
      <p:sp>
        <p:nvSpPr>
          <p:cNvPr id="33809" name="TextBox 1"/>
          <p:cNvSpPr txBox="1">
            <a:spLocks noChangeArrowheads="1"/>
          </p:cNvSpPr>
          <p:nvPr/>
        </p:nvSpPr>
        <p:spPr bwMode="auto">
          <a:xfrm>
            <a:off x="228600" y="304800"/>
            <a:ext cx="876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t>create</a:t>
            </a:r>
            <a:r>
              <a:rPr lang="en-US"/>
              <a:t> </a:t>
            </a:r>
            <a:r>
              <a:rPr lang="en-US" sz="4400"/>
              <a:t>decision</a:t>
            </a:r>
            <a:r>
              <a:rPr lang="en-US"/>
              <a:t> </a:t>
            </a:r>
            <a:r>
              <a:rPr lang="en-US" sz="2400"/>
              <a:t>filters</a:t>
            </a:r>
            <a:r>
              <a:rPr lang="en-US"/>
              <a:t> </a:t>
            </a:r>
            <a:r>
              <a:rPr lang="en-US" sz="2400"/>
              <a:t>that</a:t>
            </a:r>
            <a:r>
              <a:rPr lang="en-US"/>
              <a:t> </a:t>
            </a:r>
            <a:r>
              <a:rPr lang="en-US" sz="3200" b="1"/>
              <a:t>help</a:t>
            </a:r>
            <a:r>
              <a:rPr lang="en-US"/>
              <a:t> </a:t>
            </a:r>
            <a:r>
              <a:rPr lang="en-US" sz="3200"/>
              <a:t>teams</a:t>
            </a:r>
            <a:r>
              <a:rPr lang="en-US"/>
              <a:t> 		</a:t>
            </a:r>
            <a:r>
              <a:rPr lang="en-US" sz="2800" b="1"/>
              <a:t>understand</a:t>
            </a:r>
            <a:r>
              <a:rPr lang="en-US"/>
              <a:t>  </a:t>
            </a:r>
            <a:r>
              <a:rPr lang="en-US" sz="4400"/>
              <a:t>business</a:t>
            </a:r>
            <a:r>
              <a:rPr lang="en-US"/>
              <a:t> </a:t>
            </a:r>
            <a:r>
              <a:rPr lang="en-US" sz="3200"/>
              <a:t>value priorities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3973" cy="681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p:txBody>
          <a:bodyPr/>
          <a:lstStyle/>
          <a:p>
            <a:r>
              <a:rPr lang="en-US" smtClean="0"/>
              <a:t>The Context of Feedback</a:t>
            </a:r>
          </a:p>
        </p:txBody>
      </p:sp>
    </p:spTree>
    <p:extLst>
      <p:ext uri="{BB962C8B-B14F-4D97-AF65-F5344CB8AC3E}">
        <p14:creationId xmlns:p14="http://schemas.microsoft.com/office/powerpoint/2010/main" val="2375695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SW Develo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4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0200" y="1219200"/>
            <a:ext cx="4495800" cy="4000500"/>
          </a:xfrm>
          <a:prstGeom prst="rect">
            <a:avLst/>
          </a:prstGeom>
          <a:solidFill>
            <a:schemeClr val="accent3">
              <a:lumMod val="40000"/>
              <a:lumOff val="60000"/>
            </a:schemeClr>
          </a:solidFill>
          <a:ln>
            <a:solidFill>
              <a:schemeClr val="bg1">
                <a:lumMod val="75000"/>
              </a:schemeClr>
            </a:solidFill>
          </a:ln>
        </p:spPr>
        <p:txBody>
          <a:bodyPr>
            <a:spAutoFit/>
          </a:bodyPr>
          <a:lstStyle/>
          <a:p>
            <a:pPr>
              <a:defRPr/>
            </a:pPr>
            <a:r>
              <a:rPr lang="en-US" sz="4400" dirty="0">
                <a:latin typeface="Arial" charset="0"/>
                <a:cs typeface="+mn-cs"/>
              </a:rPr>
              <a:t>and</a:t>
            </a:r>
            <a:r>
              <a:rPr lang="en-US" dirty="0">
                <a:latin typeface="Arial" charset="0"/>
                <a:cs typeface="+mn-cs"/>
              </a:rPr>
              <a:t> </a:t>
            </a:r>
          </a:p>
          <a:p>
            <a:pPr>
              <a:defRPr/>
            </a:pPr>
            <a:r>
              <a:rPr lang="en-US" sz="3200" dirty="0">
                <a:latin typeface="Arial" charset="0"/>
                <a:cs typeface="+mn-cs"/>
              </a:rPr>
              <a:t>	now the</a:t>
            </a:r>
            <a:r>
              <a:rPr lang="en-US" sz="2400" dirty="0">
                <a:latin typeface="Arial" charset="0"/>
                <a:cs typeface="+mn-cs"/>
              </a:rPr>
              <a:t>	</a:t>
            </a:r>
            <a:r>
              <a:rPr lang="en-US" sz="3200" dirty="0">
                <a:latin typeface="Arial" charset="0"/>
                <a:cs typeface="+mn-cs"/>
              </a:rPr>
              <a:t>	</a:t>
            </a:r>
            <a:r>
              <a:rPr lang="en-US" sz="2800" dirty="0">
                <a:latin typeface="Arial" charset="0"/>
                <a:cs typeface="+mn-cs"/>
              </a:rPr>
              <a:t>	        	</a:t>
            </a:r>
            <a:endParaRPr lang="en-US" sz="2800" b="1" dirty="0">
              <a:latin typeface="Arial" charset="0"/>
              <a:cs typeface="+mn-cs"/>
            </a:endParaRPr>
          </a:p>
          <a:p>
            <a:pPr>
              <a:defRPr/>
            </a:pPr>
            <a:r>
              <a:rPr lang="en-US" sz="5400" b="1" dirty="0">
                <a:latin typeface="Arial" charset="0"/>
                <a:cs typeface="+mn-cs"/>
              </a:rPr>
              <a:t>software</a:t>
            </a:r>
            <a:endParaRPr lang="en-US" sz="4800" dirty="0">
              <a:latin typeface="Arial" charset="0"/>
              <a:cs typeface="+mn-cs"/>
            </a:endParaRPr>
          </a:p>
          <a:p>
            <a:pPr>
              <a:defRPr/>
            </a:pPr>
            <a:r>
              <a:rPr lang="en-US" sz="4800" dirty="0">
                <a:latin typeface="Arial" charset="0"/>
                <a:cs typeface="+mn-cs"/>
              </a:rPr>
              <a:t>  developer</a:t>
            </a:r>
          </a:p>
          <a:p>
            <a:pPr>
              <a:defRPr/>
            </a:pPr>
            <a:endParaRPr lang="en-US" sz="4800" dirty="0">
              <a:latin typeface="Arial" charset="0"/>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wolf-howl-snow-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wolf_pa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9880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7"/>
          <p:cNvSpPr txBox="1">
            <a:spLocks noChangeArrowheads="1"/>
          </p:cNvSpPr>
          <p:nvPr/>
        </p:nvSpPr>
        <p:spPr bwMode="auto">
          <a:xfrm>
            <a:off x="4800600" y="304800"/>
            <a:ext cx="3810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6000"/>
              <a:t>   shift </a:t>
            </a:r>
            <a:r>
              <a:rPr lang="en-US" sz="2800"/>
              <a:t>from </a:t>
            </a:r>
            <a:r>
              <a:rPr lang="en-US" sz="4800"/>
              <a:t>individual</a:t>
            </a:r>
            <a:r>
              <a:rPr lang="en-US" sz="2800"/>
              <a:t> pack       	to </a:t>
            </a:r>
            <a:r>
              <a:rPr lang="en-US" sz="4800"/>
              <a:t>team</a:t>
            </a:r>
            <a:r>
              <a:rPr lang="en-US" sz="2800"/>
              <a:t> pack</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endParaRPr lang="en-US" sz="1200">
              <a:solidFill>
                <a:schemeClr val="tx1">
                  <a:tint val="75000"/>
                </a:schemeClr>
              </a:solidFill>
              <a:latin typeface="Book Antiqua" pitchFamily="18" charset="0"/>
              <a:cs typeface="+mn-cs"/>
            </a:endParaRPr>
          </a:p>
          <a:p>
            <a:pPr fontAlgn="auto">
              <a:spcBef>
                <a:spcPts val="0"/>
              </a:spcBef>
              <a:spcAft>
                <a:spcPts val="0"/>
              </a:spcAft>
              <a:defRPr/>
            </a:pPr>
            <a:endParaRPr lang="en-US" sz="1000">
              <a:solidFill>
                <a:srgbClr val="3333CC"/>
              </a:solidFill>
              <a:latin typeface="+mn-lt"/>
              <a:cs typeface="+mn-cs"/>
            </a:endParaRPr>
          </a:p>
        </p:txBody>
      </p:sp>
      <p:sp>
        <p:nvSpPr>
          <p:cNvPr id="36867" name="Rectangle 2"/>
          <p:cNvSpPr>
            <a:spLocks noGrp="1" noChangeArrowheads="1"/>
          </p:cNvSpPr>
          <p:nvPr>
            <p:ph type="title" idx="4294967295"/>
          </p:nvPr>
        </p:nvSpPr>
        <p:spPr>
          <a:solidFill>
            <a:srgbClr val="FFFFFF"/>
          </a:solidFill>
          <a:ln>
            <a:solidFill>
              <a:srgbClr val="000000"/>
            </a:solidFill>
            <a:miter lim="800000"/>
            <a:headEnd/>
            <a:tailEnd/>
          </a:ln>
        </p:spPr>
        <p:txBody>
          <a:bodyPr/>
          <a:lstStyle/>
          <a:p>
            <a:r>
              <a:rPr lang="en-US" smtClean="0">
                <a:latin typeface="Book Antiqua" pitchFamily="18" charset="0"/>
                <a:cs typeface="Times New Roman" pitchFamily="18" charset="0"/>
              </a:rPr>
              <a:t>Definitions</a:t>
            </a:r>
          </a:p>
        </p:txBody>
      </p:sp>
      <p:sp>
        <p:nvSpPr>
          <p:cNvPr id="36868" name="Rectangle 3"/>
          <p:cNvSpPr>
            <a:spLocks noGrp="1" noChangeArrowheads="1"/>
          </p:cNvSpPr>
          <p:nvPr>
            <p:ph type="body" idx="4294967295"/>
          </p:nvPr>
        </p:nvSpPr>
        <p:spPr/>
        <p:txBody>
          <a:bodyPr/>
          <a:lstStyle/>
          <a:p>
            <a:pPr marL="52388" indent="1588"/>
            <a:endParaRPr lang="en-US" smtClean="0">
              <a:latin typeface="Arial" pitchFamily="34" charset="0"/>
              <a:cs typeface="Times New Roman" pitchFamily="18" charset="0"/>
            </a:endParaRPr>
          </a:p>
          <a:p>
            <a:pPr marL="52388" indent="1588" algn="ctr">
              <a:buFont typeface="Wingdings" pitchFamily="2" charset="2"/>
              <a:buNone/>
            </a:pPr>
            <a:endParaRPr lang="en-US" sz="4000" smtClean="0">
              <a:latin typeface="Arial" pitchFamily="34" charset="0"/>
              <a:cs typeface="Times New Roman" pitchFamily="18" charset="0"/>
            </a:endParaRPr>
          </a:p>
        </p:txBody>
      </p:sp>
      <p:pic>
        <p:nvPicPr>
          <p:cNvPr id="3686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Text Box 13"/>
          <p:cNvSpPr txBox="1">
            <a:spLocks noChangeArrowheads="1"/>
          </p:cNvSpPr>
          <p:nvPr/>
        </p:nvSpPr>
        <p:spPr bwMode="auto">
          <a:xfrm>
            <a:off x="-533400" y="228600"/>
            <a:ext cx="8534400" cy="17541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sz="2800">
                <a:solidFill>
                  <a:srgbClr val="CC3300"/>
                </a:solidFill>
                <a:latin typeface="Arial" charset="0"/>
                <a:ea typeface="ＭＳ Ｐゴシック" charset="0"/>
                <a:cs typeface="Times New Roman" charset="0"/>
              </a:defRPr>
            </a:lvl1pPr>
            <a:lvl2pPr marL="742950" indent="-285750" eaLnBrk="0" hangingPunct="0">
              <a:defRPr sz="2800">
                <a:solidFill>
                  <a:srgbClr val="CC3300"/>
                </a:solidFill>
                <a:latin typeface="Arial" charset="0"/>
                <a:ea typeface="Times New Roman" charset="0"/>
                <a:cs typeface="Times New Roman" charset="0"/>
              </a:defRPr>
            </a:lvl2pPr>
            <a:lvl3pPr marL="1143000" indent="-228600" eaLnBrk="0" hangingPunct="0">
              <a:defRPr sz="2800">
                <a:solidFill>
                  <a:srgbClr val="CC3300"/>
                </a:solidFill>
                <a:latin typeface="Arial" charset="0"/>
                <a:ea typeface="Times New Roman" charset="0"/>
                <a:cs typeface="Times New Roman" charset="0"/>
              </a:defRPr>
            </a:lvl3pPr>
            <a:lvl4pPr marL="1600200" indent="-228600" eaLnBrk="0" hangingPunct="0">
              <a:defRPr sz="2800">
                <a:solidFill>
                  <a:srgbClr val="CC3300"/>
                </a:solidFill>
                <a:latin typeface="Arial" charset="0"/>
                <a:ea typeface="Times New Roman" charset="0"/>
                <a:cs typeface="Times New Roman" charset="0"/>
              </a:defRPr>
            </a:lvl4pPr>
            <a:lvl5pPr marL="2057400" indent="-228600" eaLnBrk="0" hangingPunct="0">
              <a:defRPr sz="2800">
                <a:solidFill>
                  <a:srgbClr val="CC3300"/>
                </a:solidFill>
                <a:latin typeface="Arial" charset="0"/>
                <a:ea typeface="Times New Roman" charset="0"/>
                <a:cs typeface="Times New Roman" charset="0"/>
              </a:defRPr>
            </a:lvl5pPr>
            <a:lvl6pPr marL="25146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6pPr>
            <a:lvl7pPr marL="29718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7pPr>
            <a:lvl8pPr marL="34290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8pPr>
            <a:lvl9pPr marL="38862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9pPr>
          </a:lstStyle>
          <a:p>
            <a:pPr eaLnBrk="1" hangingPunct="1">
              <a:defRPr/>
            </a:pPr>
            <a:r>
              <a:rPr lang="en-US" sz="5400" b="1" dirty="0">
                <a:solidFill>
                  <a:schemeClr val="tx1"/>
                </a:solidFill>
              </a:rPr>
              <a:t>	</a:t>
            </a:r>
            <a:r>
              <a:rPr lang="en-US" sz="4800" dirty="0" smtClean="0">
                <a:solidFill>
                  <a:schemeClr val="bg1"/>
                </a:solidFill>
              </a:rPr>
              <a:t>craftsmanship</a:t>
            </a:r>
            <a:r>
              <a:rPr lang="en-US" sz="5400" b="1" dirty="0" smtClean="0">
                <a:solidFill>
                  <a:schemeClr val="bg1"/>
                </a:solidFill>
              </a:rPr>
              <a:t> </a:t>
            </a:r>
            <a:r>
              <a:rPr lang="en-US" sz="3600" b="1" dirty="0" smtClean="0">
                <a:solidFill>
                  <a:schemeClr val="bg1"/>
                </a:solidFill>
              </a:rPr>
              <a:t>and</a:t>
            </a:r>
            <a:r>
              <a:rPr lang="en-US" sz="5400" b="1" dirty="0" smtClean="0">
                <a:solidFill>
                  <a:schemeClr val="bg1"/>
                </a:solidFill>
              </a:rPr>
              <a:t> 				 competency</a:t>
            </a:r>
            <a:endParaRPr lang="en-US" sz="60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0" y="0"/>
            <a:ext cx="9144000" cy="6858000"/>
          </a:xfrm>
          <a:gradFill rotWithShape="0">
            <a:gsLst>
              <a:gs pos="0">
                <a:schemeClr val="tx1"/>
              </a:gs>
              <a:gs pos="100000">
                <a:srgbClr val="333399">
                  <a:alpha val="70000"/>
                </a:srgbClr>
              </a:gs>
            </a:gsLst>
            <a:lin ang="0" scaled="1"/>
          </a:gradFill>
        </p:spPr>
        <p:txBody>
          <a:bodyPr/>
          <a:lstStyle/>
          <a:p>
            <a:pPr marL="914400" eaLnBrk="1" hangingPunct="1">
              <a:buFont typeface="Arial" pitchFamily="34" charset="0"/>
              <a:buNone/>
            </a:pPr>
            <a:r>
              <a:rPr lang="en-US" smtClean="0"/>
              <a:t>   </a:t>
            </a:r>
          </a:p>
        </p:txBody>
      </p:sp>
      <p:sp>
        <p:nvSpPr>
          <p:cNvPr id="37891" name="Text Box 3"/>
          <p:cNvSpPr txBox="1">
            <a:spLocks noChangeArrowheads="1"/>
          </p:cNvSpPr>
          <p:nvPr/>
        </p:nvSpPr>
        <p:spPr bwMode="auto">
          <a:xfrm>
            <a:off x="609600" y="243840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333399"/>
              </a:buClr>
              <a:buFont typeface="Wingdings" pitchFamily="2" charset="2"/>
              <a:buNone/>
            </a:pPr>
            <a:r>
              <a:rPr lang="en-US" sz="5400" b="1">
                <a:solidFill>
                  <a:schemeClr val="bg1"/>
                </a:solidFill>
                <a:cs typeface="Times New Roman" pitchFamily="18" charset="0"/>
              </a:rPr>
              <a:t>	</a:t>
            </a:r>
            <a:r>
              <a:rPr lang="en-US" sz="4800">
                <a:solidFill>
                  <a:schemeClr val="bg1"/>
                </a:solidFill>
                <a:cs typeface="Times New Roman" pitchFamily="18" charset="0"/>
              </a:rPr>
              <a:t>But wait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Antibod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525" y="6350"/>
            <a:ext cx="9144000" cy="1016000"/>
          </a:xfrm>
          <a:prstGeom prst="rect">
            <a:avLst/>
          </a:prstGeom>
          <a:solidFill>
            <a:schemeClr val="accent1">
              <a:lumMod val="20000"/>
              <a:lumOff val="80000"/>
            </a:schemeClr>
          </a:solidFill>
        </p:spPr>
        <p:txBody>
          <a:bodyPr>
            <a:spAutoFit/>
          </a:bodyPr>
          <a:lstStyle/>
          <a:p>
            <a:pPr>
              <a:defRPr/>
            </a:pPr>
            <a:r>
              <a:rPr lang="en-US" sz="4800" dirty="0">
                <a:latin typeface="Arial" charset="0"/>
                <a:cs typeface="+mn-cs"/>
              </a:rPr>
              <a:t>now </a:t>
            </a:r>
            <a:r>
              <a:rPr lang="en-US" sz="3200" dirty="0">
                <a:latin typeface="Arial" charset="0"/>
                <a:cs typeface="+mn-cs"/>
              </a:rPr>
              <a:t>the  </a:t>
            </a:r>
            <a:r>
              <a:rPr lang="en-US" sz="6000" b="1" dirty="0">
                <a:latin typeface="Arial" charset="0"/>
                <a:cs typeface="+mn-cs"/>
              </a:rPr>
              <a:t>antibodies</a:t>
            </a:r>
            <a:r>
              <a:rPr lang="en-US" dirty="0">
                <a:latin typeface="Arial" charset="0"/>
                <a:cs typeface="+mn-cs"/>
              </a:rPr>
              <a:t>  </a:t>
            </a:r>
            <a:r>
              <a:rPr lang="en-US" sz="6000" dirty="0">
                <a:latin typeface="Arial" charset="0"/>
                <a:cs typeface="+mn-cs"/>
              </a:rPr>
              <a:t>arrive</a:t>
            </a:r>
            <a:endParaRPr lang="en-US" dirty="0">
              <a:latin typeface="Arial" charset="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greatest-american-he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48200" y="1219200"/>
            <a:ext cx="4495800" cy="5170488"/>
          </a:xfrm>
          <a:prstGeom prst="rect">
            <a:avLst/>
          </a:prstGeom>
          <a:gradFill flip="none" rotWithShape="1">
            <a:gsLst>
              <a:gs pos="0">
                <a:schemeClr val="tx2">
                  <a:lumMod val="60000"/>
                  <a:lumOff val="40000"/>
                </a:schemeClr>
              </a:gs>
              <a:gs pos="100000">
                <a:srgbClr val="FFFFFF"/>
              </a:gs>
            </a:gsLst>
            <a:lin ang="0" scaled="1"/>
            <a:tileRect/>
          </a:gradFill>
        </p:spPr>
        <p:txBody>
          <a:bodyPr>
            <a:spAutoFit/>
          </a:bodyPr>
          <a:lstStyle/>
          <a:p>
            <a:pPr>
              <a:defRPr/>
            </a:pPr>
            <a:endParaRPr lang="en-US" sz="6600" b="1" dirty="0">
              <a:latin typeface="Arial" charset="0"/>
              <a:cs typeface="+mn-cs"/>
            </a:endParaRPr>
          </a:p>
          <a:p>
            <a:pPr>
              <a:defRPr/>
            </a:pPr>
            <a:r>
              <a:rPr lang="en-US" sz="6600" b="1" dirty="0">
                <a:latin typeface="Arial" charset="0"/>
                <a:cs typeface="+mn-cs"/>
              </a:rPr>
              <a:t>hero</a:t>
            </a:r>
            <a:r>
              <a:rPr lang="en-US" dirty="0">
                <a:latin typeface="Arial" charset="0"/>
                <a:cs typeface="+mn-cs"/>
              </a:rPr>
              <a:t> 		</a:t>
            </a:r>
            <a:r>
              <a:rPr lang="en-US" sz="6000" dirty="0">
                <a:latin typeface="Arial" charset="0"/>
                <a:cs typeface="+mn-cs"/>
              </a:rPr>
              <a:t>syndrome</a:t>
            </a:r>
          </a:p>
          <a:p>
            <a:pPr>
              <a:defRPr/>
            </a:pPr>
            <a:endParaRPr lang="en-US" sz="6600" dirty="0">
              <a:latin typeface="Arial" charset="0"/>
              <a:cs typeface="+mn-cs"/>
            </a:endParaRPr>
          </a:p>
          <a:p>
            <a:pPr>
              <a:defRPr/>
            </a:pPr>
            <a:endParaRPr lang="en-US" sz="6600" dirty="0">
              <a:latin typeface="Arial"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passive aggressi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181600" y="1066800"/>
            <a:ext cx="3968750" cy="3846513"/>
          </a:xfrm>
          <a:prstGeom prst="rect">
            <a:avLst/>
          </a:prstGeom>
          <a:gradFill flip="none" rotWithShape="1">
            <a:gsLst>
              <a:gs pos="0">
                <a:schemeClr val="bg1">
                  <a:lumMod val="75000"/>
                </a:schemeClr>
              </a:gs>
              <a:gs pos="100000">
                <a:srgbClr val="FFFFFF"/>
              </a:gs>
            </a:gsLst>
            <a:lin ang="11700000" scaled="0"/>
            <a:tileRect/>
          </a:gradFill>
        </p:spPr>
        <p:txBody>
          <a:bodyPr>
            <a:spAutoFit/>
          </a:bodyPr>
          <a:lstStyle/>
          <a:p>
            <a:pPr>
              <a:defRPr/>
            </a:pPr>
            <a:r>
              <a:rPr lang="en-US" sz="4800" dirty="0">
                <a:latin typeface="Arial" charset="0"/>
                <a:cs typeface="+mn-cs"/>
              </a:rPr>
              <a:t>    </a:t>
            </a:r>
          </a:p>
          <a:p>
            <a:pPr>
              <a:defRPr/>
            </a:pPr>
            <a:r>
              <a:rPr lang="en-US" sz="4800" dirty="0">
                <a:latin typeface="Arial" charset="0"/>
                <a:cs typeface="+mn-cs"/>
              </a:rPr>
              <a:t>      passive</a:t>
            </a:r>
            <a:r>
              <a:rPr lang="en-US" dirty="0">
                <a:latin typeface="Arial" charset="0"/>
                <a:cs typeface="+mn-cs"/>
              </a:rPr>
              <a:t> </a:t>
            </a:r>
            <a:endParaRPr lang="en-US" sz="5400" b="1" dirty="0">
              <a:latin typeface="Arial" charset="0"/>
              <a:cs typeface="+mn-cs"/>
            </a:endParaRPr>
          </a:p>
          <a:p>
            <a:pPr>
              <a:defRPr/>
            </a:pPr>
            <a:r>
              <a:rPr lang="en-US" sz="5400" b="1" dirty="0">
                <a:latin typeface="Arial" charset="0"/>
                <a:cs typeface="+mn-cs"/>
              </a:rPr>
              <a:t>aggressive</a:t>
            </a:r>
          </a:p>
          <a:p>
            <a:pPr>
              <a:defRPr/>
            </a:pPr>
            <a:r>
              <a:rPr lang="en-US" dirty="0">
                <a:latin typeface="Arial" charset="0"/>
                <a:cs typeface="+mn-cs"/>
              </a:rPr>
              <a:t>	</a:t>
            </a:r>
            <a:r>
              <a:rPr lang="en-US" sz="4400" dirty="0">
                <a:latin typeface="Arial" charset="0"/>
                <a:cs typeface="+mn-cs"/>
              </a:rPr>
              <a:t>behavior</a:t>
            </a:r>
          </a:p>
          <a:p>
            <a:pPr>
              <a:defRPr/>
            </a:pPr>
            <a:endParaRPr lang="en-US" sz="4400" dirty="0">
              <a:latin typeface="Arial" charset="0"/>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p:cNvSpPr txBox="1">
            <a:spLocks noChangeArrowheads="1"/>
          </p:cNvSpPr>
          <p:nvPr/>
        </p:nvSpPr>
        <p:spPr bwMode="auto">
          <a:xfrm>
            <a:off x="228600" y="609600"/>
            <a:ext cx="4953000" cy="5164138"/>
          </a:xfrm>
          <a:prstGeom prst="rect">
            <a:avLst/>
          </a:prstGeom>
          <a:gradFill rotWithShape="1">
            <a:gsLst>
              <a:gs pos="0">
                <a:srgbClr val="00185E"/>
              </a:gs>
              <a:gs pos="100000">
                <a:srgbClr val="0033CC">
                  <a:alpha val="35999"/>
                </a:srgbClr>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000">
                <a:solidFill>
                  <a:srgbClr val="003366"/>
                </a:solidFill>
                <a:ea typeface="ＭＳ Ｐゴシック" pitchFamily="34" charset="-128"/>
                <a:cs typeface="Times New Roman" pitchFamily="18" charset="0"/>
              </a:rPr>
              <a:t>  </a:t>
            </a:r>
            <a:r>
              <a:rPr lang="en-US" sz="4000" b="1">
                <a:solidFill>
                  <a:schemeClr val="bg1"/>
                </a:solidFill>
                <a:ea typeface="ＭＳ Ｐゴシック" pitchFamily="34" charset="-128"/>
                <a:cs typeface="Times New Roman" pitchFamily="18" charset="0"/>
              </a:rPr>
              <a:t>unleash</a:t>
            </a:r>
            <a:r>
              <a:rPr lang="en-US" sz="4000">
                <a:solidFill>
                  <a:schemeClr val="bg1"/>
                </a:solidFill>
                <a:ea typeface="ＭＳ Ｐゴシック" pitchFamily="34" charset="-128"/>
                <a:cs typeface="Times New Roman" pitchFamily="18" charset="0"/>
              </a:rPr>
              <a:t> </a:t>
            </a:r>
            <a:r>
              <a:rPr lang="en-US" sz="2800">
                <a:solidFill>
                  <a:schemeClr val="bg1"/>
                </a:solidFill>
                <a:ea typeface="ＭＳ Ｐゴシック" pitchFamily="34" charset="-128"/>
                <a:cs typeface="Times New Roman" pitchFamily="18" charset="0"/>
              </a:rPr>
              <a:t>the</a:t>
            </a:r>
          </a:p>
          <a:p>
            <a:pPr eaLnBrk="1" hangingPunct="1"/>
            <a:endParaRPr lang="en-US" sz="2800">
              <a:solidFill>
                <a:schemeClr val="bg1"/>
              </a:solidFill>
              <a:ea typeface="ＭＳ Ｐゴシック" pitchFamily="34" charset="-128"/>
              <a:cs typeface="Times New Roman" pitchFamily="18" charset="0"/>
            </a:endParaRPr>
          </a:p>
          <a:p>
            <a:pPr eaLnBrk="1" hangingPunct="1"/>
            <a:r>
              <a:rPr lang="en-US" sz="5400">
                <a:solidFill>
                  <a:schemeClr val="bg1"/>
                </a:solidFill>
                <a:ea typeface="ＭＳ Ｐゴシック" pitchFamily="34" charset="-128"/>
                <a:cs typeface="Times New Roman" pitchFamily="18" charset="0"/>
              </a:rPr>
              <a:t>talent</a:t>
            </a:r>
          </a:p>
          <a:p>
            <a:pPr eaLnBrk="1" hangingPunct="1"/>
            <a:r>
              <a:rPr lang="en-US" sz="4400">
                <a:solidFill>
                  <a:schemeClr val="bg1"/>
                </a:solidFill>
                <a:ea typeface="ＭＳ Ｐゴシック" pitchFamily="34" charset="-128"/>
                <a:cs typeface="Times New Roman" pitchFamily="18" charset="0"/>
              </a:rPr>
              <a:t>        </a:t>
            </a:r>
            <a:r>
              <a:rPr lang="en-US" sz="5400">
                <a:solidFill>
                  <a:schemeClr val="bg1"/>
                </a:solidFill>
                <a:ea typeface="ＭＳ Ｐゴシック" pitchFamily="34" charset="-128"/>
                <a:cs typeface="Times New Roman" pitchFamily="18" charset="0"/>
              </a:rPr>
              <a:t>within</a:t>
            </a:r>
          </a:p>
          <a:p>
            <a:pPr eaLnBrk="1" hangingPunct="1"/>
            <a:r>
              <a:rPr lang="en-US" sz="5400">
                <a:solidFill>
                  <a:schemeClr val="bg1"/>
                </a:solidFill>
                <a:ea typeface="ＭＳ Ｐゴシック" pitchFamily="34" charset="-128"/>
                <a:cs typeface="Times New Roman" pitchFamily="18" charset="0"/>
              </a:rPr>
              <a:t>the</a:t>
            </a:r>
          </a:p>
          <a:p>
            <a:pPr eaLnBrk="1" hangingPunct="1"/>
            <a:r>
              <a:rPr lang="en-US" sz="5400">
                <a:solidFill>
                  <a:schemeClr val="bg1"/>
                </a:solidFill>
                <a:ea typeface="ＭＳ Ｐゴシック" pitchFamily="34" charset="-128"/>
                <a:cs typeface="Times New Roman" pitchFamily="18" charset="0"/>
              </a:rPr>
              <a:t>	organization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solidFill>
            <a:schemeClr val="tx1"/>
          </a:solidFill>
        </p:spPr>
        <p:txBody>
          <a:bodyPr/>
          <a:lstStyle/>
          <a:p>
            <a:pPr eaLnBrk="1" hangingPunct="1">
              <a:buFont typeface="Wingdings" pitchFamily="2" charset="2"/>
              <a:buNone/>
            </a:pPr>
            <a:r>
              <a:rPr lang="en-US" smtClean="0">
                <a:latin typeface="Arial" pitchFamily="34" charset="0"/>
                <a:cs typeface="Times New Roman" pitchFamily="18" charset="0"/>
              </a:rPr>
              <a:t>    </a:t>
            </a:r>
          </a:p>
        </p:txBody>
      </p:sp>
      <p:sp>
        <p:nvSpPr>
          <p:cNvPr id="46083" name="Rectangle 3"/>
          <p:cNvSpPr>
            <a:spLocks noChangeArrowheads="1"/>
          </p:cNvSpPr>
          <p:nvPr/>
        </p:nvSpPr>
        <p:spPr bwMode="auto">
          <a:xfrm>
            <a:off x="4495800" y="0"/>
            <a:ext cx="46482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571500" indent="-342900">
              <a:lnSpc>
                <a:spcPct val="90000"/>
              </a:lnSpc>
              <a:buClr>
                <a:srgbClr val="3C3CB4"/>
              </a:buClr>
              <a:buFont typeface="Wingdings" pitchFamily="2" charset="2"/>
              <a:buChar char="§"/>
            </a:pPr>
            <a:endParaRPr lang="en-US" sz="3200">
              <a:solidFill>
                <a:srgbClr val="3C3CB4"/>
              </a:solidFill>
            </a:endParaRPr>
          </a:p>
          <a:p>
            <a:pPr marL="571500" indent="-342900">
              <a:lnSpc>
                <a:spcPct val="90000"/>
              </a:lnSpc>
              <a:buClr>
                <a:srgbClr val="3C3CB4"/>
              </a:buClr>
            </a:pPr>
            <a:r>
              <a:rPr lang="en-US" sz="3200">
                <a:solidFill>
                  <a:srgbClr val="A50021"/>
                </a:solidFill>
              </a:rPr>
              <a:t>			</a:t>
            </a:r>
          </a:p>
          <a:p>
            <a:pPr marL="571500" indent="-342900">
              <a:lnSpc>
                <a:spcPct val="90000"/>
              </a:lnSpc>
              <a:buClr>
                <a:srgbClr val="3C3CB4"/>
              </a:buClr>
            </a:pPr>
            <a:r>
              <a:rPr lang="en-US" sz="3200">
                <a:solidFill>
                  <a:srgbClr val="A50021"/>
                </a:solidFill>
              </a:rPr>
              <a:t>			</a:t>
            </a:r>
            <a:r>
              <a:rPr lang="en-US" sz="3200">
                <a:solidFill>
                  <a:schemeClr val="bg1"/>
                </a:solidFill>
              </a:rPr>
              <a:t>give </a:t>
            </a:r>
          </a:p>
          <a:p>
            <a:pPr marL="571500" indent="-342900">
              <a:lnSpc>
                <a:spcPct val="90000"/>
              </a:lnSpc>
              <a:buClr>
                <a:srgbClr val="3C3CB4"/>
              </a:buClr>
            </a:pPr>
            <a:r>
              <a:rPr lang="en-US" sz="3200">
                <a:solidFill>
                  <a:schemeClr val="bg1"/>
                </a:solidFill>
              </a:rPr>
              <a:t>		</a:t>
            </a:r>
            <a:r>
              <a:rPr lang="en-US" sz="4000">
                <a:solidFill>
                  <a:schemeClr val="bg1"/>
                </a:solidFill>
              </a:rPr>
              <a:t>people</a:t>
            </a:r>
            <a:r>
              <a:rPr lang="en-US" sz="3200">
                <a:solidFill>
                  <a:schemeClr val="bg1"/>
                </a:solidFill>
              </a:rPr>
              <a:t> </a:t>
            </a:r>
          </a:p>
          <a:p>
            <a:pPr marL="571500" indent="-342900">
              <a:lnSpc>
                <a:spcPct val="90000"/>
              </a:lnSpc>
              <a:buClr>
                <a:srgbClr val="3C3CB4"/>
              </a:buClr>
            </a:pPr>
            <a:endParaRPr lang="en-US" sz="3200">
              <a:solidFill>
                <a:schemeClr val="bg1"/>
              </a:solidFill>
            </a:endParaRPr>
          </a:p>
          <a:p>
            <a:pPr marL="571500" indent="-342900">
              <a:lnSpc>
                <a:spcPct val="90000"/>
              </a:lnSpc>
              <a:buClr>
                <a:srgbClr val="3C3CB4"/>
              </a:buClr>
            </a:pPr>
            <a:r>
              <a:rPr lang="en-US" sz="3200">
                <a:solidFill>
                  <a:schemeClr val="bg1"/>
                </a:solidFill>
              </a:rPr>
              <a:t>	</a:t>
            </a:r>
            <a:r>
              <a:rPr lang="en-US" sz="5400">
                <a:solidFill>
                  <a:schemeClr val="bg1"/>
                </a:solidFill>
              </a:rPr>
              <a:t>what</a:t>
            </a:r>
            <a:r>
              <a:rPr lang="en-US" sz="3200">
                <a:solidFill>
                  <a:schemeClr val="bg1"/>
                </a:solidFill>
              </a:rPr>
              <a:t> they need 	</a:t>
            </a:r>
            <a:r>
              <a:rPr lang="en-US" sz="800">
                <a:solidFill>
                  <a:schemeClr val="bg1"/>
                </a:solidFill>
              </a:rPr>
              <a:t>		 		</a:t>
            </a:r>
            <a:r>
              <a:rPr lang="en-US" sz="3200">
                <a:solidFill>
                  <a:schemeClr val="bg1"/>
                </a:solidFill>
              </a:rPr>
              <a:t>		to </a:t>
            </a:r>
            <a:r>
              <a:rPr lang="en-US" sz="4400">
                <a:solidFill>
                  <a:schemeClr val="bg1"/>
                </a:solidFill>
              </a:rPr>
              <a:t>succeed</a:t>
            </a:r>
            <a:r>
              <a:rPr lang="en-US" sz="3200">
                <a:solidFill>
                  <a:srgbClr val="A50021"/>
                </a:solidFill>
              </a:rPr>
              <a:t>      			</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ctrTitle"/>
          </p:nvPr>
        </p:nvSpPr>
        <p:spPr>
          <a:ln/>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sv-SE" smtClean="0"/>
              <a:t>SAAB AERONAUTICS</a:t>
            </a:r>
          </a:p>
        </p:txBody>
      </p:sp>
      <p:sp>
        <p:nvSpPr>
          <p:cNvPr id="20483" name="Rectangle 5"/>
          <p:cNvSpPr>
            <a:spLocks noGrp="1" noChangeArrowheads="1"/>
          </p:cNvSpPr>
          <p:nvPr>
            <p:ph type="subTitle" idx="1"/>
          </p:nvPr>
        </p:nvSpPr>
        <p:spPr/>
        <p:txBody>
          <a:bodyPr/>
          <a:lstStyle/>
          <a:p>
            <a:pPr eaLnBrk="1" hangingPunct="1"/>
            <a:r>
              <a:rPr lang="en-US" smtClean="0"/>
              <a:t>Lean and Agile Ways of Working </a:t>
            </a:r>
            <a:endParaRPr lang="sv-SE" smtClean="0"/>
          </a:p>
        </p:txBody>
      </p:sp>
      <p:pic>
        <p:nvPicPr>
          <p:cNvPr id="20484" name="Picture 4" descr="SAAB_Covers-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p:cNvSpPr txBox="1">
            <a:spLocks noChangeArrowheads="1"/>
          </p:cNvSpPr>
          <p:nvPr/>
        </p:nvSpPr>
        <p:spPr bwMode="auto">
          <a:xfrm>
            <a:off x="762000" y="685800"/>
            <a:ext cx="49997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sz="2800" b="1" dirty="0"/>
              <a:t>Stefan Andersson</a:t>
            </a:r>
          </a:p>
          <a:p>
            <a:pPr eaLnBrk="1" hangingPunct="1"/>
            <a:r>
              <a:rPr lang="sv-SE" sz="2400" i="1" dirty="0"/>
              <a:t>Head of Product Creation</a:t>
            </a:r>
          </a:p>
          <a:p>
            <a:pPr eaLnBrk="1" hangingPunct="1"/>
            <a:r>
              <a:rPr lang="sv-SE" sz="2400" i="1" dirty="0"/>
              <a:t>Saab Group Operational </a:t>
            </a:r>
            <a:r>
              <a:rPr lang="sv-SE" sz="2400" i="1" dirty="0" smtClean="0"/>
              <a:t>Excellence</a:t>
            </a:r>
            <a:endParaRPr lang="sv-SE" sz="2400" i="1" dirty="0"/>
          </a:p>
        </p:txBody>
      </p:sp>
      <p:pic>
        <p:nvPicPr>
          <p:cNvPr id="6" name="Picture 4" descr="Stefan_Andersson_111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76199"/>
            <a:ext cx="16002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71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Most Important Drivers</a:t>
            </a:r>
          </a:p>
        </p:txBody>
      </p:sp>
      <p:graphicFrame>
        <p:nvGraphicFramePr>
          <p:cNvPr id="4" name="Content Placeholder 3"/>
          <p:cNvGraphicFramePr>
            <a:graphicFrameLocks noGrp="1"/>
          </p:cNvGraphicFramePr>
          <p:nvPr>
            <p:ph idx="1"/>
          </p:nvPr>
        </p:nvGraphicFramePr>
        <p:xfrm>
          <a:off x="838200" y="1905000"/>
          <a:ext cx="7315200" cy="4419598"/>
        </p:xfrm>
        <a:graphic>
          <a:graphicData uri="http://schemas.openxmlformats.org/drawingml/2006/table">
            <a:tbl>
              <a:tblPr firstRow="1" firstCol="1">
                <a:tableStyleId>{073A0DAA-6AF3-43AB-8588-CEC1D06C72B9}</a:tableStyleId>
              </a:tblPr>
              <a:tblGrid>
                <a:gridCol w="1618109"/>
                <a:gridCol w="5697091"/>
              </a:tblGrid>
              <a:tr h="849922">
                <a:tc>
                  <a:txBody>
                    <a:bodyPr/>
                    <a:lstStyle/>
                    <a:p>
                      <a:pPr algn="ctr" fontAlgn="b"/>
                      <a:r>
                        <a:rPr lang="en-US" sz="3200" u="none" strike="noStrike" dirty="0"/>
                        <a:t>Rank</a:t>
                      </a:r>
                      <a:endParaRPr lang="en-US" sz="3200" b="0" i="0" u="none" strike="noStrike" dirty="0">
                        <a:solidFill>
                          <a:srgbClr val="000000"/>
                        </a:solidFill>
                        <a:latin typeface="Calibri"/>
                      </a:endParaRPr>
                    </a:p>
                  </a:txBody>
                  <a:tcPr marL="9525" marR="9525" marT="9525" marB="0" anchor="ctr"/>
                </a:tc>
                <a:tc>
                  <a:txBody>
                    <a:bodyPr/>
                    <a:lstStyle/>
                    <a:p>
                      <a:pPr algn="l" fontAlgn="t"/>
                      <a:r>
                        <a:rPr lang="en-US" sz="3200" u="none" strike="noStrike" dirty="0" smtClean="0"/>
                        <a:t>Item</a:t>
                      </a:r>
                      <a:endParaRPr lang="en-US" sz="3200" b="1" i="0" u="none" strike="noStrike" dirty="0">
                        <a:solidFill>
                          <a:srgbClr val="000000"/>
                        </a:solidFill>
                        <a:latin typeface="Calibri"/>
                      </a:endParaRPr>
                    </a:p>
                  </a:txBody>
                  <a:tcPr marL="9525" marR="9525" marT="9525" marB="0" anchor="ctr"/>
                </a:tc>
              </a:tr>
              <a:tr h="892419">
                <a:tc>
                  <a:txBody>
                    <a:bodyPr/>
                    <a:lstStyle/>
                    <a:p>
                      <a:pPr algn="ctr" fontAlgn="b"/>
                      <a:r>
                        <a:rPr lang="en-US" sz="3200" u="none" strike="noStrike" dirty="0" smtClean="0"/>
                        <a:t>1</a:t>
                      </a:r>
                      <a:endParaRPr lang="en-US" sz="3200" b="0" i="0" u="none" strike="noStrike" dirty="0">
                        <a:solidFill>
                          <a:srgbClr val="000000"/>
                        </a:solidFill>
                        <a:latin typeface="Calibri"/>
                      </a:endParaRPr>
                    </a:p>
                  </a:txBody>
                  <a:tcPr marL="9525" marR="9525" marT="9525" marB="0" anchor="ctr"/>
                </a:tc>
                <a:tc>
                  <a:txBody>
                    <a:bodyPr/>
                    <a:lstStyle/>
                    <a:p>
                      <a:pPr algn="l" fontAlgn="t"/>
                      <a:r>
                        <a:rPr lang="en-US" sz="3200" u="none" strike="noStrike"/>
                        <a:t>Top-down leadership driven</a:t>
                      </a:r>
                      <a:endParaRPr lang="en-US" sz="3200" b="1" i="0" u="none" strike="noStrike">
                        <a:solidFill>
                          <a:srgbClr val="000000"/>
                        </a:solidFill>
                        <a:latin typeface="Calibri"/>
                      </a:endParaRPr>
                    </a:p>
                  </a:txBody>
                  <a:tcPr marL="9525" marR="9525" marT="9525" marB="0" anchor="ctr"/>
                </a:tc>
              </a:tr>
              <a:tr h="892419">
                <a:tc>
                  <a:txBody>
                    <a:bodyPr/>
                    <a:lstStyle/>
                    <a:p>
                      <a:pPr algn="ctr" fontAlgn="b"/>
                      <a:r>
                        <a:rPr lang="en-US" sz="3200" u="none" strike="noStrike" dirty="0"/>
                        <a:t>2</a:t>
                      </a:r>
                      <a:endParaRPr lang="en-US" sz="3200" b="0" i="0" u="none" strike="noStrike" dirty="0">
                        <a:solidFill>
                          <a:srgbClr val="000000"/>
                        </a:solidFill>
                        <a:latin typeface="Calibri"/>
                      </a:endParaRPr>
                    </a:p>
                  </a:txBody>
                  <a:tcPr marL="9525" marR="9525" marT="9525" marB="0" anchor="ctr"/>
                </a:tc>
                <a:tc>
                  <a:txBody>
                    <a:bodyPr/>
                    <a:lstStyle/>
                    <a:p>
                      <a:pPr algn="l" fontAlgn="t"/>
                      <a:r>
                        <a:rPr lang="en-US" sz="3200" u="none" strike="noStrike"/>
                        <a:t>Evangelist driven</a:t>
                      </a:r>
                      <a:endParaRPr lang="en-US" sz="3200" b="1" i="0" u="none" strike="noStrike">
                        <a:solidFill>
                          <a:srgbClr val="000000"/>
                        </a:solidFill>
                        <a:latin typeface="Calibri"/>
                      </a:endParaRPr>
                    </a:p>
                  </a:txBody>
                  <a:tcPr marL="9525" marR="9525" marT="9525" marB="0" anchor="ctr"/>
                </a:tc>
              </a:tr>
              <a:tr h="892419">
                <a:tc>
                  <a:txBody>
                    <a:bodyPr/>
                    <a:lstStyle/>
                    <a:p>
                      <a:pPr algn="ctr" fontAlgn="b"/>
                      <a:r>
                        <a:rPr lang="en-US" sz="3200" u="none" strike="noStrike" dirty="0"/>
                        <a:t>3</a:t>
                      </a:r>
                      <a:endParaRPr lang="en-US" sz="3200" b="0" i="0" u="none" strike="noStrike" dirty="0">
                        <a:solidFill>
                          <a:srgbClr val="000000"/>
                        </a:solidFill>
                        <a:latin typeface="Calibri"/>
                      </a:endParaRPr>
                    </a:p>
                  </a:txBody>
                  <a:tcPr marL="9525" marR="9525" marT="9525" marB="0" anchor="ctr"/>
                </a:tc>
                <a:tc>
                  <a:txBody>
                    <a:bodyPr/>
                    <a:lstStyle/>
                    <a:p>
                      <a:pPr algn="l" fontAlgn="t"/>
                      <a:r>
                        <a:rPr lang="en-US" sz="3200" u="none" strike="noStrike" dirty="0"/>
                        <a:t>Grass roots from key individuals</a:t>
                      </a:r>
                      <a:endParaRPr lang="en-US" sz="3200" b="1" i="0" u="none" strike="noStrike" dirty="0">
                        <a:solidFill>
                          <a:srgbClr val="000000"/>
                        </a:solidFill>
                        <a:latin typeface="Calibri"/>
                      </a:endParaRPr>
                    </a:p>
                  </a:txBody>
                  <a:tcPr marL="9525" marR="9525" marT="9525" marB="0" anchor="ctr"/>
                </a:tc>
              </a:tr>
              <a:tr h="892419">
                <a:tc>
                  <a:txBody>
                    <a:bodyPr/>
                    <a:lstStyle/>
                    <a:p>
                      <a:pPr algn="ctr" fontAlgn="b"/>
                      <a:r>
                        <a:rPr lang="en-US" sz="3200" u="none" strike="noStrike"/>
                        <a:t>4</a:t>
                      </a:r>
                      <a:endParaRPr lang="en-US" sz="3200" b="0" i="0" u="none" strike="noStrike">
                        <a:solidFill>
                          <a:srgbClr val="000000"/>
                        </a:solidFill>
                        <a:latin typeface="Calibri"/>
                      </a:endParaRPr>
                    </a:p>
                  </a:txBody>
                  <a:tcPr marL="9525" marR="9525" marT="9525" marB="0" anchor="ctr"/>
                </a:tc>
                <a:tc>
                  <a:txBody>
                    <a:bodyPr/>
                    <a:lstStyle/>
                    <a:p>
                      <a:pPr algn="l" fontAlgn="t"/>
                      <a:r>
                        <a:rPr lang="en-US" sz="3200" u="none" strike="noStrike" dirty="0"/>
                        <a:t>Team self initiated</a:t>
                      </a:r>
                      <a:endParaRPr lang="en-US" sz="3200" b="1" i="0" u="none" strike="noStrike" dirty="0">
                        <a:solidFill>
                          <a:srgbClr val="000000"/>
                        </a:solidFill>
                        <a:latin typeface="Calibri"/>
                      </a:endParaRPr>
                    </a:p>
                  </a:txBody>
                  <a:tcPr marL="9525" marR="9525" marT="9525" marB="0" anchor="ctr"/>
                </a:tc>
              </a:tr>
            </a:tbl>
          </a:graphicData>
        </a:graphic>
      </p:graphicFrame>
    </p:spTree>
    <p:extLst>
      <p:ext uri="{BB962C8B-B14F-4D97-AF65-F5344CB8AC3E}">
        <p14:creationId xmlns:p14="http://schemas.microsoft.com/office/powerpoint/2010/main" val="34120235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01062" name="Text Box 6"/>
          <p:cNvSpPr txBox="1">
            <a:spLocks noChangeArrowheads="1"/>
          </p:cNvSpPr>
          <p:nvPr/>
        </p:nvSpPr>
        <p:spPr bwMode="auto">
          <a:xfrm>
            <a:off x="1547813" y="1819275"/>
            <a:ext cx="5975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indent="-5365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spcAft>
                <a:spcPct val="50000"/>
              </a:spcAft>
              <a:buFontTx/>
              <a:buBlip>
                <a:blip r:embed="rId3"/>
              </a:buBlip>
            </a:pPr>
            <a:r>
              <a:rPr lang="en-US" sz="2400" b="1">
                <a:solidFill>
                  <a:schemeClr val="bg1"/>
                </a:solidFill>
              </a:rPr>
              <a:t>COMMITTED PEOPLE</a:t>
            </a:r>
          </a:p>
          <a:p>
            <a:pPr eaLnBrk="1" hangingPunct="1">
              <a:spcBef>
                <a:spcPct val="50000"/>
              </a:spcBef>
              <a:spcAft>
                <a:spcPct val="50000"/>
              </a:spcAft>
              <a:buFontTx/>
              <a:buBlip>
                <a:blip r:embed="rId3"/>
              </a:buBlip>
            </a:pPr>
            <a:r>
              <a:rPr lang="en-US" sz="2400" b="1">
                <a:solidFill>
                  <a:schemeClr val="bg1"/>
                </a:solidFill>
              </a:rPr>
              <a:t>RESPECT FOR COMPETENCE</a:t>
            </a:r>
          </a:p>
          <a:p>
            <a:pPr eaLnBrk="1" hangingPunct="1">
              <a:spcBef>
                <a:spcPct val="50000"/>
              </a:spcBef>
              <a:spcAft>
                <a:spcPct val="50000"/>
              </a:spcAft>
              <a:buFontTx/>
              <a:buBlip>
                <a:blip r:embed="rId3"/>
              </a:buBlip>
            </a:pPr>
            <a:r>
              <a:rPr lang="en-US" sz="2400" b="1">
                <a:solidFill>
                  <a:schemeClr val="bg1"/>
                </a:solidFill>
              </a:rPr>
              <a:t>EVOLUTIONARY DEVELOPMENT</a:t>
            </a:r>
          </a:p>
          <a:p>
            <a:pPr eaLnBrk="1" hangingPunct="1">
              <a:spcBef>
                <a:spcPct val="50000"/>
              </a:spcBef>
              <a:spcAft>
                <a:spcPct val="50000"/>
              </a:spcAft>
              <a:buFontTx/>
              <a:buBlip>
                <a:blip r:embed="rId3"/>
              </a:buBlip>
            </a:pPr>
            <a:r>
              <a:rPr lang="en-US" sz="2400" b="1">
                <a:solidFill>
                  <a:schemeClr val="bg1"/>
                </a:solidFill>
              </a:rPr>
              <a:t>FOCUS ON USABILITY</a:t>
            </a:r>
          </a:p>
        </p:txBody>
      </p:sp>
    </p:spTree>
    <p:extLst>
      <p:ext uri="{BB962C8B-B14F-4D97-AF65-F5344CB8AC3E}">
        <p14:creationId xmlns:p14="http://schemas.microsoft.com/office/powerpoint/2010/main" val="1092030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1062">
                                            <p:txEl>
                                              <p:pRg st="0" end="0"/>
                                            </p:txEl>
                                          </p:spTgt>
                                        </p:tgtEl>
                                        <p:attrNameLst>
                                          <p:attrName>style.visibility</p:attrName>
                                        </p:attrNameLst>
                                      </p:cBhvr>
                                      <p:to>
                                        <p:strVal val="visible"/>
                                      </p:to>
                                    </p:set>
                                    <p:animEffect transition="in" filter="blinds(horizontal)">
                                      <p:cBhvr>
                                        <p:cTn id="7" dur="500"/>
                                        <p:tgtEl>
                                          <p:spTgt spid="3010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01062">
                                            <p:txEl>
                                              <p:pRg st="1" end="1"/>
                                            </p:txEl>
                                          </p:spTgt>
                                        </p:tgtEl>
                                        <p:attrNameLst>
                                          <p:attrName>style.visibility</p:attrName>
                                        </p:attrNameLst>
                                      </p:cBhvr>
                                      <p:to>
                                        <p:strVal val="visible"/>
                                      </p:to>
                                    </p:set>
                                    <p:animEffect transition="in" filter="blinds(horizontal)">
                                      <p:cBhvr>
                                        <p:cTn id="12" dur="500"/>
                                        <p:tgtEl>
                                          <p:spTgt spid="3010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01062">
                                            <p:txEl>
                                              <p:pRg st="2" end="2"/>
                                            </p:txEl>
                                          </p:spTgt>
                                        </p:tgtEl>
                                        <p:attrNameLst>
                                          <p:attrName>style.visibility</p:attrName>
                                        </p:attrNameLst>
                                      </p:cBhvr>
                                      <p:to>
                                        <p:strVal val="visible"/>
                                      </p:to>
                                    </p:set>
                                    <p:animEffect transition="in" filter="blinds(horizontal)">
                                      <p:cBhvr>
                                        <p:cTn id="17" dur="500"/>
                                        <p:tgtEl>
                                          <p:spTgt spid="30106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1062">
                                            <p:txEl>
                                              <p:pRg st="3" end="3"/>
                                            </p:txEl>
                                          </p:spTgt>
                                        </p:tgtEl>
                                        <p:attrNameLst>
                                          <p:attrName>style.visibility</p:attrName>
                                        </p:attrNameLst>
                                      </p:cBhvr>
                                      <p:to>
                                        <p:strVal val="visible"/>
                                      </p:to>
                                    </p:set>
                                    <p:animEffect transition="in" filter="blinds(horizontal)">
                                      <p:cBhvr>
                                        <p:cTn id="22" dur="500"/>
                                        <p:tgtEl>
                                          <p:spTgt spid="3010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719138" y="304800"/>
            <a:ext cx="8120062" cy="827088"/>
          </a:xfrm>
        </p:spPr>
        <p:txBody>
          <a:bodyPr/>
          <a:lstStyle/>
          <a:p>
            <a:pPr eaLnBrk="1" hangingPunct="1"/>
            <a:r>
              <a:rPr lang="en-GB" dirty="0" smtClean="0"/>
              <a:t>SAAB AERONAUTICS’ HISTORY</a:t>
            </a:r>
            <a:endParaRPr lang="en-US" dirty="0" smtClean="0"/>
          </a:p>
        </p:txBody>
      </p:sp>
      <p:pic>
        <p:nvPicPr>
          <p:cNvPr id="25603" name="Picture 3" descr="historia"/>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001713"/>
            <a:ext cx="908367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290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19138" y="431800"/>
            <a:ext cx="8424862" cy="827088"/>
          </a:xfrm>
        </p:spPr>
        <p:txBody>
          <a:bodyPr/>
          <a:lstStyle/>
          <a:p>
            <a:pPr eaLnBrk="1" hangingPunct="1"/>
            <a:r>
              <a:rPr lang="en-GB" smtClean="0"/>
              <a:t>SAAB AERONAUTICS TODAY</a:t>
            </a:r>
            <a:endParaRPr lang="en-US" smtClean="0"/>
          </a:p>
        </p:txBody>
      </p:sp>
      <p:pic>
        <p:nvPicPr>
          <p:cNvPr id="26627" name="Picture 3" descr="080612_Gripend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1547813"/>
            <a:ext cx="224313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08147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3160713"/>
            <a:ext cx="23812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3" y="1490663"/>
            <a:ext cx="238601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UCS - Shelter or Contai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0" y="4708525"/>
            <a:ext cx="16478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Untitled-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1738" y="4719638"/>
            <a:ext cx="2038350"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32" name="Picture 8" descr="PETRA_D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4063" y="4676775"/>
            <a:ext cx="215106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9"/>
          <p:cNvSpPr txBox="1">
            <a:spLocks noChangeArrowheads="1"/>
          </p:cNvSpPr>
          <p:nvPr/>
        </p:nvSpPr>
        <p:spPr bwMode="auto">
          <a:xfrm>
            <a:off x="2906713" y="3476625"/>
            <a:ext cx="3827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000" b="1"/>
              <a:t>COMMERCIAL AND MILITARY</a:t>
            </a:r>
          </a:p>
          <a:p>
            <a:pPr algn="ctr" eaLnBrk="1" hangingPunct="1"/>
            <a:r>
              <a:rPr lang="en-GB" sz="2000" b="1"/>
              <a:t>AIRCRAFT SYSTEMS</a:t>
            </a:r>
          </a:p>
        </p:txBody>
      </p:sp>
      <p:pic>
        <p:nvPicPr>
          <p:cNvPr id="26634" name="Picture 10" descr="IMG_76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3450" y="1222375"/>
            <a:ext cx="23685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descr="DP-03899"/>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4863" y="2992438"/>
            <a:ext cx="15255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854179807"/>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7"/>
          <p:cNvSpPr>
            <a:spLocks noChangeArrowheads="1"/>
          </p:cNvSpPr>
          <p:nvPr/>
        </p:nvSpPr>
        <p:spPr bwMode="auto">
          <a:xfrm>
            <a:off x="0" y="973138"/>
            <a:ext cx="9144000" cy="50212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75" name="Rectangle 2"/>
          <p:cNvSpPr>
            <a:spLocks noChangeArrowheads="1"/>
          </p:cNvSpPr>
          <p:nvPr/>
        </p:nvSpPr>
        <p:spPr bwMode="auto">
          <a:xfrm>
            <a:off x="0" y="5878513"/>
            <a:ext cx="9144000" cy="396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76" name="Rectangle 3"/>
          <p:cNvSpPr>
            <a:spLocks noChangeArrowheads="1"/>
          </p:cNvSpPr>
          <p:nvPr/>
        </p:nvSpPr>
        <p:spPr bwMode="auto">
          <a:xfrm>
            <a:off x="0" y="5807075"/>
            <a:ext cx="9144000" cy="10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77" name="Text Box 4"/>
          <p:cNvSpPr txBox="1">
            <a:spLocks noChangeArrowheads="1"/>
          </p:cNvSpPr>
          <p:nvPr/>
        </p:nvSpPr>
        <p:spPr bwMode="auto">
          <a:xfrm>
            <a:off x="25400" y="594677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b="1" dirty="0"/>
              <a:t>1970</a:t>
            </a:r>
          </a:p>
        </p:txBody>
      </p:sp>
      <p:grpSp>
        <p:nvGrpSpPr>
          <p:cNvPr id="28678" name="Group 5"/>
          <p:cNvGrpSpPr>
            <a:grpSpLocks/>
          </p:cNvGrpSpPr>
          <p:nvPr/>
        </p:nvGrpSpPr>
        <p:grpSpPr bwMode="auto">
          <a:xfrm>
            <a:off x="355600" y="1008063"/>
            <a:ext cx="55563" cy="4973637"/>
            <a:chOff x="818" y="800"/>
            <a:chExt cx="35" cy="3031"/>
          </a:xfrm>
        </p:grpSpPr>
        <p:sp>
          <p:nvSpPr>
            <p:cNvPr id="28704" name="Rectangle 6"/>
            <p:cNvSpPr>
              <a:spLocks noChangeArrowheads="1"/>
            </p:cNvSpPr>
            <p:nvPr/>
          </p:nvSpPr>
          <p:spPr bwMode="auto">
            <a:xfrm>
              <a:off x="824" y="800"/>
              <a:ext cx="27" cy="296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705" name="Rectangle 7"/>
            <p:cNvSpPr>
              <a:spLocks noChangeArrowheads="1"/>
            </p:cNvSpPr>
            <p:nvPr/>
          </p:nvSpPr>
          <p:spPr bwMode="auto">
            <a:xfrm>
              <a:off x="818" y="3703"/>
              <a:ext cx="3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8679" name="Rectangle 8"/>
          <p:cNvSpPr>
            <a:spLocks noGrp="1" noChangeArrowheads="1"/>
          </p:cNvSpPr>
          <p:nvPr>
            <p:ph type="title"/>
          </p:nvPr>
        </p:nvSpPr>
        <p:spPr>
          <a:xfrm>
            <a:off x="457200" y="152400"/>
            <a:ext cx="8229600" cy="1143000"/>
          </a:xfrm>
          <a:noFill/>
        </p:spPr>
        <p:txBody>
          <a:bodyPr/>
          <a:lstStyle/>
          <a:p>
            <a:pPr eaLnBrk="1" hangingPunct="1"/>
            <a:r>
              <a:rPr lang="sv-SE" dirty="0" smtClean="0"/>
              <a:t>OUR JOURNEY – MY VIEW</a:t>
            </a:r>
            <a:endParaRPr lang="en-US" dirty="0" smtClean="0"/>
          </a:p>
        </p:txBody>
      </p:sp>
      <p:sp>
        <p:nvSpPr>
          <p:cNvPr id="28680" name="Text Box 9"/>
          <p:cNvSpPr txBox="1">
            <a:spLocks noChangeArrowheads="1"/>
          </p:cNvSpPr>
          <p:nvPr/>
        </p:nvSpPr>
        <p:spPr bwMode="auto">
          <a:xfrm>
            <a:off x="1739900" y="594677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b="1"/>
              <a:t>1980</a:t>
            </a:r>
          </a:p>
        </p:txBody>
      </p:sp>
      <p:grpSp>
        <p:nvGrpSpPr>
          <p:cNvPr id="28681" name="Group 10"/>
          <p:cNvGrpSpPr>
            <a:grpSpLocks/>
          </p:cNvGrpSpPr>
          <p:nvPr/>
        </p:nvGrpSpPr>
        <p:grpSpPr bwMode="auto">
          <a:xfrm>
            <a:off x="2070100" y="1008063"/>
            <a:ext cx="55563" cy="4973637"/>
            <a:chOff x="818" y="800"/>
            <a:chExt cx="35" cy="3031"/>
          </a:xfrm>
        </p:grpSpPr>
        <p:sp>
          <p:nvSpPr>
            <p:cNvPr id="28702" name="Rectangle 11"/>
            <p:cNvSpPr>
              <a:spLocks noChangeArrowheads="1"/>
            </p:cNvSpPr>
            <p:nvPr/>
          </p:nvSpPr>
          <p:spPr bwMode="auto">
            <a:xfrm>
              <a:off x="824" y="800"/>
              <a:ext cx="27" cy="296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703" name="Rectangle 12"/>
            <p:cNvSpPr>
              <a:spLocks noChangeArrowheads="1"/>
            </p:cNvSpPr>
            <p:nvPr/>
          </p:nvSpPr>
          <p:spPr bwMode="auto">
            <a:xfrm>
              <a:off x="818" y="3703"/>
              <a:ext cx="3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8682" name="Text Box 13"/>
          <p:cNvSpPr txBox="1">
            <a:spLocks noChangeArrowheads="1"/>
          </p:cNvSpPr>
          <p:nvPr/>
        </p:nvSpPr>
        <p:spPr bwMode="auto">
          <a:xfrm>
            <a:off x="3454400" y="594677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b="1"/>
              <a:t>1990</a:t>
            </a:r>
          </a:p>
        </p:txBody>
      </p:sp>
      <p:grpSp>
        <p:nvGrpSpPr>
          <p:cNvPr id="28683" name="Group 14"/>
          <p:cNvGrpSpPr>
            <a:grpSpLocks/>
          </p:cNvGrpSpPr>
          <p:nvPr/>
        </p:nvGrpSpPr>
        <p:grpSpPr bwMode="auto">
          <a:xfrm>
            <a:off x="3784600" y="1008063"/>
            <a:ext cx="55563" cy="4973637"/>
            <a:chOff x="818" y="800"/>
            <a:chExt cx="35" cy="3031"/>
          </a:xfrm>
        </p:grpSpPr>
        <p:sp>
          <p:nvSpPr>
            <p:cNvPr id="28700" name="Rectangle 15"/>
            <p:cNvSpPr>
              <a:spLocks noChangeArrowheads="1"/>
            </p:cNvSpPr>
            <p:nvPr/>
          </p:nvSpPr>
          <p:spPr bwMode="auto">
            <a:xfrm>
              <a:off x="824" y="800"/>
              <a:ext cx="27" cy="296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701" name="Rectangle 16"/>
            <p:cNvSpPr>
              <a:spLocks noChangeArrowheads="1"/>
            </p:cNvSpPr>
            <p:nvPr/>
          </p:nvSpPr>
          <p:spPr bwMode="auto">
            <a:xfrm>
              <a:off x="818" y="3703"/>
              <a:ext cx="3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8684" name="Text Box 17"/>
          <p:cNvSpPr txBox="1">
            <a:spLocks noChangeArrowheads="1"/>
          </p:cNvSpPr>
          <p:nvPr/>
        </p:nvSpPr>
        <p:spPr bwMode="auto">
          <a:xfrm>
            <a:off x="5168900" y="594677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b="1"/>
              <a:t>2000</a:t>
            </a:r>
          </a:p>
        </p:txBody>
      </p:sp>
      <p:grpSp>
        <p:nvGrpSpPr>
          <p:cNvPr id="28685" name="Group 18"/>
          <p:cNvGrpSpPr>
            <a:grpSpLocks/>
          </p:cNvGrpSpPr>
          <p:nvPr/>
        </p:nvGrpSpPr>
        <p:grpSpPr bwMode="auto">
          <a:xfrm>
            <a:off x="5499100" y="1008063"/>
            <a:ext cx="55563" cy="4973637"/>
            <a:chOff x="818" y="800"/>
            <a:chExt cx="35" cy="3031"/>
          </a:xfrm>
        </p:grpSpPr>
        <p:sp>
          <p:nvSpPr>
            <p:cNvPr id="28698" name="Rectangle 19"/>
            <p:cNvSpPr>
              <a:spLocks noChangeArrowheads="1"/>
            </p:cNvSpPr>
            <p:nvPr/>
          </p:nvSpPr>
          <p:spPr bwMode="auto">
            <a:xfrm>
              <a:off x="824" y="800"/>
              <a:ext cx="27" cy="296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9" name="Rectangle 20"/>
            <p:cNvSpPr>
              <a:spLocks noChangeArrowheads="1"/>
            </p:cNvSpPr>
            <p:nvPr/>
          </p:nvSpPr>
          <p:spPr bwMode="auto">
            <a:xfrm>
              <a:off x="818" y="3703"/>
              <a:ext cx="3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8686" name="Text Box 21"/>
          <p:cNvSpPr txBox="1">
            <a:spLocks noChangeArrowheads="1"/>
          </p:cNvSpPr>
          <p:nvPr/>
        </p:nvSpPr>
        <p:spPr bwMode="auto">
          <a:xfrm>
            <a:off x="6884988" y="594677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b="1"/>
              <a:t>2010</a:t>
            </a:r>
          </a:p>
        </p:txBody>
      </p:sp>
      <p:grpSp>
        <p:nvGrpSpPr>
          <p:cNvPr id="28687" name="Group 22"/>
          <p:cNvGrpSpPr>
            <a:grpSpLocks/>
          </p:cNvGrpSpPr>
          <p:nvPr/>
        </p:nvGrpSpPr>
        <p:grpSpPr bwMode="auto">
          <a:xfrm>
            <a:off x="7215188" y="1028700"/>
            <a:ext cx="55562" cy="4973638"/>
            <a:chOff x="818" y="800"/>
            <a:chExt cx="35" cy="3031"/>
          </a:xfrm>
        </p:grpSpPr>
        <p:sp>
          <p:nvSpPr>
            <p:cNvPr id="28696" name="Rectangle 23"/>
            <p:cNvSpPr>
              <a:spLocks noChangeArrowheads="1"/>
            </p:cNvSpPr>
            <p:nvPr/>
          </p:nvSpPr>
          <p:spPr bwMode="auto">
            <a:xfrm>
              <a:off x="824" y="800"/>
              <a:ext cx="27" cy="296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7" name="Rectangle 24"/>
            <p:cNvSpPr>
              <a:spLocks noChangeArrowheads="1"/>
            </p:cNvSpPr>
            <p:nvPr/>
          </p:nvSpPr>
          <p:spPr bwMode="auto">
            <a:xfrm>
              <a:off x="818" y="3703"/>
              <a:ext cx="3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8688" name="Group 25"/>
          <p:cNvGrpSpPr>
            <a:grpSpLocks/>
          </p:cNvGrpSpPr>
          <p:nvPr/>
        </p:nvGrpSpPr>
        <p:grpSpPr bwMode="auto">
          <a:xfrm>
            <a:off x="8878888" y="1028700"/>
            <a:ext cx="55562" cy="4973638"/>
            <a:chOff x="818" y="800"/>
            <a:chExt cx="35" cy="3031"/>
          </a:xfrm>
        </p:grpSpPr>
        <p:sp>
          <p:nvSpPr>
            <p:cNvPr id="28694" name="Rectangle 26"/>
            <p:cNvSpPr>
              <a:spLocks noChangeArrowheads="1"/>
            </p:cNvSpPr>
            <p:nvPr/>
          </p:nvSpPr>
          <p:spPr bwMode="auto">
            <a:xfrm>
              <a:off x="824" y="800"/>
              <a:ext cx="27" cy="296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5" name="Rectangle 27"/>
            <p:cNvSpPr>
              <a:spLocks noChangeArrowheads="1"/>
            </p:cNvSpPr>
            <p:nvPr/>
          </p:nvSpPr>
          <p:spPr bwMode="auto">
            <a:xfrm>
              <a:off x="818" y="3703"/>
              <a:ext cx="3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8689" name="Text Box 35"/>
          <p:cNvSpPr txBox="1">
            <a:spLocks noChangeArrowheads="1"/>
          </p:cNvSpPr>
          <p:nvPr/>
        </p:nvSpPr>
        <p:spPr bwMode="auto">
          <a:xfrm>
            <a:off x="8494713" y="596582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b="1"/>
              <a:t>2020</a:t>
            </a:r>
          </a:p>
        </p:txBody>
      </p:sp>
      <p:sp>
        <p:nvSpPr>
          <p:cNvPr id="275497" name="AutoShape 41"/>
          <p:cNvSpPr>
            <a:spLocks noChangeArrowheads="1"/>
          </p:cNvSpPr>
          <p:nvPr/>
        </p:nvSpPr>
        <p:spPr bwMode="blackWhite">
          <a:xfrm>
            <a:off x="71438" y="1263650"/>
            <a:ext cx="3741737" cy="2047875"/>
          </a:xfrm>
          <a:prstGeom prst="homePlate">
            <a:avLst>
              <a:gd name="adj" fmla="val 22188"/>
            </a:avLst>
          </a:prstGeom>
          <a:solidFill>
            <a:schemeClr val="bg1"/>
          </a:solidFill>
          <a:ln w="38100">
            <a:solidFill>
              <a:schemeClr val="hlink"/>
            </a:solidFill>
            <a:miter lim="800000"/>
            <a:headEnd/>
            <a:tailEnd/>
          </a:ln>
          <a:effectLst>
            <a:outerShdw dist="107763" dir="2700000" algn="ctr" rotWithShape="0">
              <a:schemeClr val="bg2">
                <a:alpha val="50000"/>
              </a:schemeClr>
            </a:outerShdw>
          </a:effectLst>
        </p:spPr>
        <p:txBody>
          <a:bodyPr anchor="ctr"/>
          <a:lstStyle/>
          <a:p>
            <a:pPr marL="174625" indent="-174625">
              <a:spcBef>
                <a:spcPct val="20000"/>
              </a:spcBef>
              <a:buFont typeface="Wingdings" pitchFamily="2" charset="2"/>
              <a:buChar char="§"/>
              <a:defRPr/>
            </a:pPr>
            <a:r>
              <a:rPr lang="en-US" sz="1600">
                <a:latin typeface="Arial" charset="0"/>
              </a:rPr>
              <a:t>Small teams who handled design, implementation and test</a:t>
            </a:r>
          </a:p>
          <a:p>
            <a:pPr marL="174625" indent="-174625">
              <a:spcBef>
                <a:spcPct val="20000"/>
              </a:spcBef>
              <a:buFont typeface="Wingdings" pitchFamily="2" charset="2"/>
              <a:buChar char="§"/>
              <a:defRPr/>
            </a:pPr>
            <a:r>
              <a:rPr lang="en-US" sz="1600">
                <a:latin typeface="Arial" charset="0"/>
              </a:rPr>
              <a:t>Committed People</a:t>
            </a:r>
          </a:p>
          <a:p>
            <a:pPr marL="174625" indent="-174625">
              <a:spcBef>
                <a:spcPct val="20000"/>
              </a:spcBef>
              <a:buFont typeface="Wingdings" pitchFamily="2" charset="2"/>
              <a:buChar char="§"/>
              <a:defRPr/>
            </a:pPr>
            <a:r>
              <a:rPr lang="en-US" sz="1600">
                <a:latin typeface="Arial" charset="0"/>
              </a:rPr>
              <a:t>Usable documents</a:t>
            </a:r>
          </a:p>
          <a:p>
            <a:pPr marL="174625" indent="-174625">
              <a:spcBef>
                <a:spcPct val="20000"/>
              </a:spcBef>
              <a:buFont typeface="Wingdings" pitchFamily="2" charset="2"/>
              <a:buChar char="§"/>
              <a:defRPr/>
            </a:pPr>
            <a:r>
              <a:rPr lang="en-US" sz="1600">
                <a:latin typeface="Arial" charset="0"/>
              </a:rPr>
              <a:t>Close collaboration with the users</a:t>
            </a:r>
          </a:p>
          <a:p>
            <a:pPr marL="174625" indent="-174625">
              <a:spcBef>
                <a:spcPct val="20000"/>
              </a:spcBef>
              <a:buFont typeface="Wingdings" pitchFamily="2" charset="2"/>
              <a:buChar char="§"/>
              <a:defRPr/>
            </a:pPr>
            <a:r>
              <a:rPr lang="en-US" sz="1600">
                <a:latin typeface="Arial" charset="0"/>
              </a:rPr>
              <a:t>A lot of trial and error</a:t>
            </a:r>
          </a:p>
        </p:txBody>
      </p:sp>
      <p:sp>
        <p:nvSpPr>
          <p:cNvPr id="275501" name="AutoShape 45"/>
          <p:cNvSpPr>
            <a:spLocks noChangeArrowheads="1"/>
          </p:cNvSpPr>
          <p:nvPr/>
        </p:nvSpPr>
        <p:spPr bwMode="blackWhite">
          <a:xfrm>
            <a:off x="2995613" y="3778250"/>
            <a:ext cx="4148137" cy="1876425"/>
          </a:xfrm>
          <a:prstGeom prst="homePlate">
            <a:avLst>
              <a:gd name="adj" fmla="val 26845"/>
            </a:avLst>
          </a:prstGeom>
          <a:solidFill>
            <a:schemeClr val="bg1"/>
          </a:solidFill>
          <a:ln w="38100">
            <a:solidFill>
              <a:schemeClr val="hlink"/>
            </a:solidFill>
            <a:miter lim="800000"/>
            <a:headEnd/>
            <a:tailEnd/>
          </a:ln>
          <a:effectLst>
            <a:outerShdw dist="107763" dir="2700000" algn="ctr" rotWithShape="0">
              <a:schemeClr val="bg2">
                <a:alpha val="50000"/>
              </a:schemeClr>
            </a:outerShdw>
          </a:effectLst>
        </p:spPr>
        <p:txBody>
          <a:bodyPr anchor="ctr"/>
          <a:lstStyle/>
          <a:p>
            <a:pPr marL="174625" indent="-174625">
              <a:spcBef>
                <a:spcPct val="20000"/>
              </a:spcBef>
              <a:buFont typeface="Wingdings" pitchFamily="2" charset="2"/>
              <a:buChar char="§"/>
              <a:defRPr/>
            </a:pPr>
            <a:r>
              <a:rPr lang="en-US" sz="1600">
                <a:latin typeface="Arial" charset="0"/>
              </a:rPr>
              <a:t>Org. hierarchies and stove pipes</a:t>
            </a:r>
          </a:p>
          <a:p>
            <a:pPr marL="174625" indent="-174625">
              <a:spcBef>
                <a:spcPct val="20000"/>
              </a:spcBef>
              <a:buFont typeface="Wingdings" pitchFamily="2" charset="2"/>
              <a:buChar char="§"/>
              <a:defRPr/>
            </a:pPr>
            <a:r>
              <a:rPr lang="en-US" sz="1600">
                <a:latin typeface="Arial" charset="0"/>
              </a:rPr>
              <a:t>High staff turnover</a:t>
            </a:r>
          </a:p>
          <a:p>
            <a:pPr marL="174625" indent="-174625">
              <a:spcBef>
                <a:spcPct val="20000"/>
              </a:spcBef>
              <a:buFont typeface="Wingdings" pitchFamily="2" charset="2"/>
              <a:buChar char="§"/>
              <a:defRPr/>
            </a:pPr>
            <a:r>
              <a:rPr lang="en-US" sz="1600">
                <a:latin typeface="Arial" charset="0"/>
              </a:rPr>
              <a:t>Documentation because of standards</a:t>
            </a:r>
          </a:p>
          <a:p>
            <a:pPr marL="174625" indent="-174625">
              <a:spcBef>
                <a:spcPct val="20000"/>
              </a:spcBef>
              <a:buFont typeface="Wingdings" pitchFamily="2" charset="2"/>
              <a:buChar char="§"/>
              <a:defRPr/>
            </a:pPr>
            <a:r>
              <a:rPr lang="en-US" sz="1600">
                <a:latin typeface="Arial" charset="0"/>
              </a:rPr>
              <a:t>Feedback from users = Req. creep</a:t>
            </a:r>
          </a:p>
          <a:p>
            <a:pPr marL="174625" indent="-174625">
              <a:spcBef>
                <a:spcPct val="20000"/>
              </a:spcBef>
              <a:buFont typeface="Wingdings" pitchFamily="2" charset="2"/>
              <a:buChar char="§"/>
              <a:defRPr/>
            </a:pPr>
            <a:r>
              <a:rPr lang="en-US" sz="1600">
                <a:latin typeface="Arial" charset="0"/>
              </a:rPr>
              <a:t>Focus on planning and control</a:t>
            </a:r>
          </a:p>
        </p:txBody>
      </p:sp>
      <p:sp>
        <p:nvSpPr>
          <p:cNvPr id="275502" name="AutoShape 46"/>
          <p:cNvSpPr>
            <a:spLocks noChangeArrowheads="1"/>
          </p:cNvSpPr>
          <p:nvPr/>
        </p:nvSpPr>
        <p:spPr bwMode="blackWhite">
          <a:xfrm>
            <a:off x="5243513" y="1263650"/>
            <a:ext cx="3800475" cy="2133600"/>
          </a:xfrm>
          <a:prstGeom prst="homePlate">
            <a:avLst>
              <a:gd name="adj" fmla="val 21631"/>
            </a:avLst>
          </a:prstGeom>
          <a:solidFill>
            <a:schemeClr val="bg1"/>
          </a:solidFill>
          <a:ln w="38100">
            <a:solidFill>
              <a:schemeClr val="hlink"/>
            </a:solidFill>
            <a:miter lim="800000"/>
            <a:headEnd/>
            <a:tailEnd/>
          </a:ln>
          <a:effectLst>
            <a:outerShdw dist="107763" dir="2700000" algn="ctr" rotWithShape="0">
              <a:schemeClr val="bg2">
                <a:alpha val="50000"/>
              </a:schemeClr>
            </a:outerShdw>
          </a:effectLst>
        </p:spPr>
        <p:txBody>
          <a:bodyPr anchor="ctr"/>
          <a:lstStyle/>
          <a:p>
            <a:pPr marL="174625" indent="-174625">
              <a:spcBef>
                <a:spcPct val="20000"/>
              </a:spcBef>
              <a:defRPr/>
            </a:pPr>
            <a:r>
              <a:rPr lang="en-US" sz="1600">
                <a:latin typeface="Arial" charset="0"/>
              </a:rPr>
              <a:t>Way of working insufficient w.r.t</a:t>
            </a:r>
          </a:p>
          <a:p>
            <a:pPr marL="174625" indent="-174625">
              <a:spcBef>
                <a:spcPct val="20000"/>
              </a:spcBef>
              <a:buFont typeface="Wingdings" pitchFamily="2" charset="2"/>
              <a:buChar char="§"/>
              <a:defRPr/>
            </a:pPr>
            <a:r>
              <a:rPr lang="en-US" sz="1600">
                <a:latin typeface="Arial" charset="0"/>
              </a:rPr>
              <a:t>Usability and performance</a:t>
            </a:r>
          </a:p>
          <a:p>
            <a:pPr marL="174625" indent="-174625">
              <a:spcBef>
                <a:spcPct val="20000"/>
              </a:spcBef>
              <a:buFont typeface="Wingdings" pitchFamily="2" charset="2"/>
              <a:buChar char="§"/>
              <a:defRPr/>
            </a:pPr>
            <a:r>
              <a:rPr lang="en-US" sz="1600">
                <a:latin typeface="Arial" charset="0"/>
              </a:rPr>
              <a:t>Lead time </a:t>
            </a:r>
          </a:p>
          <a:p>
            <a:pPr marL="174625" indent="-174625">
              <a:spcBef>
                <a:spcPct val="20000"/>
              </a:spcBef>
              <a:buFont typeface="Wingdings" pitchFamily="2" charset="2"/>
              <a:buChar char="§"/>
              <a:defRPr/>
            </a:pPr>
            <a:r>
              <a:rPr lang="en-US" sz="1600">
                <a:latin typeface="Arial" charset="0"/>
              </a:rPr>
              <a:t>Cost</a:t>
            </a:r>
          </a:p>
          <a:p>
            <a:pPr marL="174625" indent="-174625">
              <a:spcBef>
                <a:spcPct val="20000"/>
              </a:spcBef>
              <a:defRPr/>
            </a:pPr>
            <a:endParaRPr lang="en-US" sz="1600">
              <a:latin typeface="Arial" charset="0"/>
            </a:endParaRPr>
          </a:p>
          <a:p>
            <a:pPr marL="174625" indent="-174625">
              <a:spcBef>
                <a:spcPct val="20000"/>
              </a:spcBef>
              <a:defRPr/>
            </a:pPr>
            <a:r>
              <a:rPr lang="en-US" sz="1600" b="1">
                <a:latin typeface="Arial" charset="0"/>
              </a:rPr>
              <a:t>That led us (back) to Lean/Agile</a:t>
            </a:r>
            <a:r>
              <a:rPr lang="en-US" sz="1600">
                <a:latin typeface="Arial" charset="0"/>
              </a:rPr>
              <a:t> </a:t>
            </a:r>
          </a:p>
        </p:txBody>
      </p:sp>
      <p:sp>
        <p:nvSpPr>
          <p:cNvPr id="275504" name="AutoShape 48"/>
          <p:cNvSpPr>
            <a:spLocks noChangeArrowheads="1"/>
          </p:cNvSpPr>
          <p:nvPr/>
        </p:nvSpPr>
        <p:spPr bwMode="auto">
          <a:xfrm>
            <a:off x="4048125" y="2017713"/>
            <a:ext cx="973138" cy="550862"/>
          </a:xfrm>
          <a:custGeom>
            <a:avLst/>
            <a:gdLst>
              <a:gd name="G0" fmla="+- 15575 0 0"/>
              <a:gd name="G1" fmla="+- 6038 0 0"/>
              <a:gd name="G2" fmla="+- 21600 0 6038"/>
              <a:gd name="G3" fmla="+- 10800 0 6038"/>
              <a:gd name="G4" fmla="+- 21600 0 15575"/>
              <a:gd name="G5" fmla="*/ G4 G3 10800"/>
              <a:gd name="G6" fmla="+- 21600 0 G5"/>
              <a:gd name="T0" fmla="*/ 15575 w 21600"/>
              <a:gd name="T1" fmla="*/ 0 h 21600"/>
              <a:gd name="T2" fmla="*/ 0 w 21600"/>
              <a:gd name="T3" fmla="*/ 10800 h 21600"/>
              <a:gd name="T4" fmla="*/ 155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575" y="0"/>
                </a:moveTo>
                <a:lnTo>
                  <a:pt x="15575" y="6038"/>
                </a:lnTo>
                <a:lnTo>
                  <a:pt x="3375" y="6038"/>
                </a:lnTo>
                <a:lnTo>
                  <a:pt x="3375" y="15562"/>
                </a:lnTo>
                <a:lnTo>
                  <a:pt x="15575" y="15562"/>
                </a:lnTo>
                <a:lnTo>
                  <a:pt x="15575" y="21600"/>
                </a:lnTo>
                <a:lnTo>
                  <a:pt x="21600" y="10800"/>
                </a:lnTo>
                <a:close/>
              </a:path>
              <a:path w="21600" h="21600">
                <a:moveTo>
                  <a:pt x="1350" y="6038"/>
                </a:moveTo>
                <a:lnTo>
                  <a:pt x="1350" y="15562"/>
                </a:lnTo>
                <a:lnTo>
                  <a:pt x="2700" y="15562"/>
                </a:lnTo>
                <a:lnTo>
                  <a:pt x="2700" y="6038"/>
                </a:lnTo>
                <a:close/>
              </a:path>
              <a:path w="21600" h="21600">
                <a:moveTo>
                  <a:pt x="0" y="6038"/>
                </a:moveTo>
                <a:lnTo>
                  <a:pt x="0" y="15562"/>
                </a:lnTo>
                <a:lnTo>
                  <a:pt x="675" y="15562"/>
                </a:lnTo>
                <a:lnTo>
                  <a:pt x="675" y="6038"/>
                </a:lnTo>
                <a:close/>
              </a:path>
            </a:pathLst>
          </a:cu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en-US">
              <a:latin typeface="Arial" charset="0"/>
            </a:endParaRPr>
          </a:p>
        </p:txBody>
      </p:sp>
    </p:spTree>
    <p:extLst>
      <p:ext uri="{BB962C8B-B14F-4D97-AF65-F5344CB8AC3E}">
        <p14:creationId xmlns:p14="http://schemas.microsoft.com/office/powerpoint/2010/main" val="2350135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5497"/>
                                        </p:tgtEl>
                                        <p:attrNameLst>
                                          <p:attrName>style.visibility</p:attrName>
                                        </p:attrNameLst>
                                      </p:cBhvr>
                                      <p:to>
                                        <p:strVal val="visible"/>
                                      </p:to>
                                    </p:set>
                                    <p:animEffect transition="in" filter="blinds(horizontal)">
                                      <p:cBhvr>
                                        <p:cTn id="7" dur="500"/>
                                        <p:tgtEl>
                                          <p:spTgt spid="2754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5501"/>
                                        </p:tgtEl>
                                        <p:attrNameLst>
                                          <p:attrName>style.visibility</p:attrName>
                                        </p:attrNameLst>
                                      </p:cBhvr>
                                      <p:to>
                                        <p:strVal val="visible"/>
                                      </p:to>
                                    </p:set>
                                    <p:animEffect transition="in" filter="blinds(horizontal)">
                                      <p:cBhvr>
                                        <p:cTn id="12" dur="500"/>
                                        <p:tgtEl>
                                          <p:spTgt spid="275501"/>
                                        </p:tgtEl>
                                      </p:cBhvr>
                                    </p:animEffect>
                                  </p:childTnLst>
                                </p:cTn>
                              </p:par>
                              <p:par>
                                <p:cTn id="13" presetID="24" presetClass="emph" presetSubtype="0" fill="hold" grpId="1" nodeType="withEffect">
                                  <p:stCondLst>
                                    <p:cond delay="0"/>
                                  </p:stCondLst>
                                  <p:childTnLst>
                                    <p:animClr clrSpc="hsl" dir="cw">
                                      <p:cBhvr override="childStyle">
                                        <p:cTn id="14" dur="500" fill="hold"/>
                                        <p:tgtEl>
                                          <p:spTgt spid="275497"/>
                                        </p:tgtEl>
                                        <p:attrNameLst>
                                          <p:attrName>style.color</p:attrName>
                                        </p:attrNameLst>
                                      </p:cBhvr>
                                      <p:by>
                                        <p:hsl h="0" s="-12549" l="-25098"/>
                                      </p:by>
                                    </p:animClr>
                                    <p:animClr clrSpc="hsl" dir="cw">
                                      <p:cBhvr>
                                        <p:cTn id="15" dur="500" fill="hold"/>
                                        <p:tgtEl>
                                          <p:spTgt spid="275497"/>
                                        </p:tgtEl>
                                        <p:attrNameLst>
                                          <p:attrName>fillcolor</p:attrName>
                                        </p:attrNameLst>
                                      </p:cBhvr>
                                      <p:by>
                                        <p:hsl h="0" s="-12549" l="-25098"/>
                                      </p:by>
                                    </p:animClr>
                                    <p:animClr clrSpc="hsl" dir="cw">
                                      <p:cBhvr>
                                        <p:cTn id="16" dur="500" fill="hold"/>
                                        <p:tgtEl>
                                          <p:spTgt spid="275497"/>
                                        </p:tgtEl>
                                        <p:attrNameLst>
                                          <p:attrName>stroke.color</p:attrName>
                                        </p:attrNameLst>
                                      </p:cBhvr>
                                      <p:by>
                                        <p:hsl h="0" s="-12549" l="-25098"/>
                                      </p:by>
                                    </p:animClr>
                                    <p:set>
                                      <p:cBhvr>
                                        <p:cTn id="17" dur="500" fill="hold"/>
                                        <p:tgtEl>
                                          <p:spTgt spid="275497"/>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5502"/>
                                        </p:tgtEl>
                                        <p:attrNameLst>
                                          <p:attrName>style.visibility</p:attrName>
                                        </p:attrNameLst>
                                      </p:cBhvr>
                                      <p:to>
                                        <p:strVal val="visible"/>
                                      </p:to>
                                    </p:set>
                                    <p:animEffect transition="in" filter="blinds(horizontal)">
                                      <p:cBhvr>
                                        <p:cTn id="22" dur="500"/>
                                        <p:tgtEl>
                                          <p:spTgt spid="275502"/>
                                        </p:tgtEl>
                                      </p:cBhvr>
                                    </p:animEffect>
                                  </p:childTnLst>
                                </p:cTn>
                              </p:par>
                              <p:par>
                                <p:cTn id="23" presetID="24" presetClass="emph" presetSubtype="0" fill="hold" grpId="1" nodeType="withEffect">
                                  <p:stCondLst>
                                    <p:cond delay="0"/>
                                  </p:stCondLst>
                                  <p:childTnLst>
                                    <p:animClr clrSpc="hsl" dir="cw">
                                      <p:cBhvr override="childStyle">
                                        <p:cTn id="24" dur="500" fill="hold"/>
                                        <p:tgtEl>
                                          <p:spTgt spid="275501"/>
                                        </p:tgtEl>
                                        <p:attrNameLst>
                                          <p:attrName>style.color</p:attrName>
                                        </p:attrNameLst>
                                      </p:cBhvr>
                                      <p:by>
                                        <p:hsl h="0" s="-12549" l="-25098"/>
                                      </p:by>
                                    </p:animClr>
                                    <p:animClr clrSpc="hsl" dir="cw">
                                      <p:cBhvr>
                                        <p:cTn id="25" dur="500" fill="hold"/>
                                        <p:tgtEl>
                                          <p:spTgt spid="275501"/>
                                        </p:tgtEl>
                                        <p:attrNameLst>
                                          <p:attrName>fillcolor</p:attrName>
                                        </p:attrNameLst>
                                      </p:cBhvr>
                                      <p:by>
                                        <p:hsl h="0" s="-12549" l="-25098"/>
                                      </p:by>
                                    </p:animClr>
                                    <p:animClr clrSpc="hsl" dir="cw">
                                      <p:cBhvr>
                                        <p:cTn id="26" dur="500" fill="hold"/>
                                        <p:tgtEl>
                                          <p:spTgt spid="275501"/>
                                        </p:tgtEl>
                                        <p:attrNameLst>
                                          <p:attrName>stroke.color</p:attrName>
                                        </p:attrNameLst>
                                      </p:cBhvr>
                                      <p:by>
                                        <p:hsl h="0" s="-12549" l="-25098"/>
                                      </p:by>
                                    </p:animClr>
                                    <p:set>
                                      <p:cBhvr>
                                        <p:cTn id="27" dur="500" fill="hold"/>
                                        <p:tgtEl>
                                          <p:spTgt spid="275501"/>
                                        </p:tgtEl>
                                        <p:attrNameLst>
                                          <p:attrName>fill.type</p:attrName>
                                        </p:attrNameLst>
                                      </p:cBhvr>
                                      <p:to>
                                        <p:strVal val="solid"/>
                                      </p:to>
                                    </p:set>
                                  </p:childTnLst>
                                </p:cTn>
                              </p:par>
                              <p:par>
                                <p:cTn id="28" presetID="10" presetClass="entr" presetSubtype="0" fill="hold" nodeType="withEffect">
                                  <p:stCondLst>
                                    <p:cond delay="0"/>
                                  </p:stCondLst>
                                  <p:childTnLst>
                                    <p:set>
                                      <p:cBhvr>
                                        <p:cTn id="29" dur="1" fill="hold">
                                          <p:stCondLst>
                                            <p:cond delay="0"/>
                                          </p:stCondLst>
                                        </p:cTn>
                                        <p:tgtEl>
                                          <p:spTgt spid="275504"/>
                                        </p:tgtEl>
                                        <p:attrNameLst>
                                          <p:attrName>style.visibility</p:attrName>
                                        </p:attrNameLst>
                                      </p:cBhvr>
                                      <p:to>
                                        <p:strVal val="visible"/>
                                      </p:to>
                                    </p:set>
                                    <p:animEffect transition="in" filter="fade">
                                      <p:cBhvr>
                                        <p:cTn id="30" dur="2000"/>
                                        <p:tgtEl>
                                          <p:spTgt spid="275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97" grpId="0" animBg="1"/>
      <p:bldP spid="275497" grpId="1" animBg="1"/>
      <p:bldP spid="275501" grpId="0" animBg="1"/>
      <p:bldP spid="275501" grpId="1" animBg="1"/>
      <p:bldP spid="27550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719138" y="431800"/>
            <a:ext cx="8424862" cy="827088"/>
          </a:xfrm>
        </p:spPr>
        <p:txBody>
          <a:bodyPr/>
          <a:lstStyle/>
          <a:p>
            <a:pPr eaLnBrk="1" hangingPunct="1"/>
            <a:r>
              <a:rPr lang="en-GB" smtClean="0"/>
              <a:t>SOURCES OF INSPIRATION</a:t>
            </a:r>
            <a:endParaRPr lang="en-US" smtClean="0"/>
          </a:p>
        </p:txBody>
      </p:sp>
      <p:grpSp>
        <p:nvGrpSpPr>
          <p:cNvPr id="2" name="Group 25"/>
          <p:cNvGrpSpPr>
            <a:grpSpLocks/>
          </p:cNvGrpSpPr>
          <p:nvPr/>
        </p:nvGrpSpPr>
        <p:grpSpPr bwMode="auto">
          <a:xfrm>
            <a:off x="185738" y="4502150"/>
            <a:ext cx="4632325" cy="1576388"/>
            <a:chOff x="117" y="2836"/>
            <a:chExt cx="2918" cy="993"/>
          </a:xfrm>
        </p:grpSpPr>
        <p:pic>
          <p:nvPicPr>
            <p:cNvPr id="30739" name="Picture 5" descr="Agile-Development-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 y="2836"/>
              <a:ext cx="146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 Box 6"/>
            <p:cNvSpPr txBox="1">
              <a:spLocks noChangeArrowheads="1"/>
            </p:cNvSpPr>
            <p:nvPr/>
          </p:nvSpPr>
          <p:spPr bwMode="auto">
            <a:xfrm>
              <a:off x="589" y="3460"/>
              <a:ext cx="2446" cy="3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Focus on handling changing or unclear requirements and needs</a:t>
              </a:r>
            </a:p>
          </p:txBody>
        </p:sp>
        <p:sp>
          <p:nvSpPr>
            <p:cNvPr id="30741" name="Text Box 7"/>
            <p:cNvSpPr txBox="1">
              <a:spLocks noChangeArrowheads="1"/>
            </p:cNvSpPr>
            <p:nvPr/>
          </p:nvSpPr>
          <p:spPr bwMode="auto">
            <a:xfrm>
              <a:off x="117" y="3089"/>
              <a:ext cx="7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sz="2400" b="1">
                  <a:solidFill>
                    <a:schemeClr val="hlink"/>
                  </a:solidFill>
                  <a:latin typeface="ＭＳ Ｐゴシック" pitchFamily="34" charset="-128"/>
                </a:rPr>
                <a:t>AGILE</a:t>
              </a:r>
              <a:endParaRPr lang="en-US" sz="2400" b="1">
                <a:solidFill>
                  <a:schemeClr val="hlink"/>
                </a:solidFill>
                <a:latin typeface="ＭＳ Ｐゴシック" pitchFamily="34" charset="-128"/>
              </a:endParaRPr>
            </a:p>
          </p:txBody>
        </p:sp>
      </p:grpSp>
      <p:grpSp>
        <p:nvGrpSpPr>
          <p:cNvPr id="3" name="Group 20"/>
          <p:cNvGrpSpPr>
            <a:grpSpLocks/>
          </p:cNvGrpSpPr>
          <p:nvPr/>
        </p:nvGrpSpPr>
        <p:grpSpPr bwMode="auto">
          <a:xfrm>
            <a:off x="185738" y="2701925"/>
            <a:ext cx="4983162" cy="1562100"/>
            <a:chOff x="117" y="1702"/>
            <a:chExt cx="3139" cy="984"/>
          </a:xfrm>
        </p:grpSpPr>
        <p:sp>
          <p:nvSpPr>
            <p:cNvPr id="30735" name="Text Box 8"/>
            <p:cNvSpPr txBox="1">
              <a:spLocks noChangeArrowheads="1"/>
            </p:cNvSpPr>
            <p:nvPr/>
          </p:nvSpPr>
          <p:spPr bwMode="auto">
            <a:xfrm>
              <a:off x="589" y="2317"/>
              <a:ext cx="2667"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a:t>Focus on value stream, continuous improvement and banish waste</a:t>
              </a:r>
            </a:p>
          </p:txBody>
        </p:sp>
        <p:sp>
          <p:nvSpPr>
            <p:cNvPr id="30736" name="Text Box 9"/>
            <p:cNvSpPr txBox="1">
              <a:spLocks noChangeArrowheads="1"/>
            </p:cNvSpPr>
            <p:nvPr/>
          </p:nvSpPr>
          <p:spPr bwMode="auto">
            <a:xfrm>
              <a:off x="117" y="2022"/>
              <a:ext cx="6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sz="2400" b="1">
                  <a:solidFill>
                    <a:schemeClr val="hlink"/>
                  </a:solidFill>
                  <a:latin typeface="ＭＳ Ｐゴシック" pitchFamily="34" charset="-128"/>
                </a:rPr>
                <a:t>LEAN</a:t>
              </a:r>
              <a:endParaRPr lang="en-US" sz="2400" b="1">
                <a:solidFill>
                  <a:schemeClr val="hlink"/>
                </a:solidFill>
                <a:latin typeface="ＭＳ Ｐゴシック" pitchFamily="34" charset="-128"/>
              </a:endParaRPr>
            </a:p>
          </p:txBody>
        </p:sp>
        <p:pic>
          <p:nvPicPr>
            <p:cNvPr id="30737" name="Picture 17" descr="Lean Thinking, Second Ed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 y="1706"/>
              <a:ext cx="413"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18" descr="The Toyota 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 y="1702"/>
              <a:ext cx="44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4"/>
          <p:cNvGrpSpPr>
            <a:grpSpLocks/>
          </p:cNvGrpSpPr>
          <p:nvPr/>
        </p:nvGrpSpPr>
        <p:grpSpPr bwMode="auto">
          <a:xfrm>
            <a:off x="185738" y="1204913"/>
            <a:ext cx="4895850" cy="1273175"/>
            <a:chOff x="117" y="795"/>
            <a:chExt cx="3084" cy="802"/>
          </a:xfrm>
        </p:grpSpPr>
        <p:sp>
          <p:nvSpPr>
            <p:cNvPr id="30732" name="Text Box 10"/>
            <p:cNvSpPr txBox="1">
              <a:spLocks noChangeArrowheads="1"/>
            </p:cNvSpPr>
            <p:nvPr/>
          </p:nvSpPr>
          <p:spPr bwMode="auto">
            <a:xfrm>
              <a:off x="117" y="883"/>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sz="2400" b="1">
                  <a:solidFill>
                    <a:schemeClr val="hlink"/>
                  </a:solidFill>
                  <a:latin typeface="ＭＳ Ｐゴシック" pitchFamily="34" charset="-128"/>
                </a:rPr>
                <a:t>SE	</a:t>
              </a:r>
              <a:endParaRPr lang="en-US" sz="2400" b="1">
                <a:solidFill>
                  <a:schemeClr val="hlink"/>
                </a:solidFill>
                <a:latin typeface="ＭＳ Ｐゴシック" pitchFamily="34" charset="-128"/>
              </a:endParaRPr>
            </a:p>
          </p:txBody>
        </p:sp>
        <p:pic>
          <p:nvPicPr>
            <p:cNvPr id="3073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1" y="795"/>
              <a:ext cx="666"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ext Box 23"/>
            <p:cNvSpPr txBox="1">
              <a:spLocks noChangeArrowheads="1"/>
            </p:cNvSpPr>
            <p:nvPr/>
          </p:nvSpPr>
          <p:spPr bwMode="auto">
            <a:xfrm>
              <a:off x="547" y="1193"/>
              <a:ext cx="265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Systematic handling of architecture and non-functional requirements</a:t>
              </a:r>
            </a:p>
          </p:txBody>
        </p:sp>
      </p:grpSp>
      <p:grpSp>
        <p:nvGrpSpPr>
          <p:cNvPr id="5" name="Group 29"/>
          <p:cNvGrpSpPr>
            <a:grpSpLocks/>
          </p:cNvGrpSpPr>
          <p:nvPr/>
        </p:nvGrpSpPr>
        <p:grpSpPr bwMode="auto">
          <a:xfrm>
            <a:off x="4589463" y="1636713"/>
            <a:ext cx="4554537" cy="3654425"/>
            <a:chOff x="2891" y="1031"/>
            <a:chExt cx="2869" cy="2302"/>
          </a:xfrm>
        </p:grpSpPr>
        <p:sp>
          <p:nvSpPr>
            <p:cNvPr id="30727" name="AutoShape 13"/>
            <p:cNvSpPr>
              <a:spLocks noChangeArrowheads="1"/>
            </p:cNvSpPr>
            <p:nvPr/>
          </p:nvSpPr>
          <p:spPr bwMode="auto">
            <a:xfrm>
              <a:off x="2891" y="2014"/>
              <a:ext cx="887" cy="402"/>
            </a:xfrm>
            <a:prstGeom prst="rightArrow">
              <a:avLst>
                <a:gd name="adj1" fmla="val 49750"/>
                <a:gd name="adj2" fmla="val 57460"/>
              </a:avLst>
            </a:prstGeom>
            <a:solidFill>
              <a:schemeClr val="bg2"/>
            </a:solidFill>
            <a:ln w="9525" algn="ctr">
              <a:solidFill>
                <a:schemeClr val="bg2"/>
              </a:solidFill>
              <a:miter lim="800000"/>
              <a:headEnd/>
              <a:tailEnd/>
            </a:ln>
          </p:spPr>
          <p:txBody>
            <a:bodyPr wrap="none" lIns="0" tIns="0" rIns="0" bIns="0" anchor="ctr">
              <a:spAutoFit/>
            </a:bodyPr>
            <a:lstStyle/>
            <a:p>
              <a:endParaRPr lang="en-US"/>
            </a:p>
          </p:txBody>
        </p:sp>
        <p:sp>
          <p:nvSpPr>
            <p:cNvPr id="30728" name="AutoShape 14"/>
            <p:cNvSpPr>
              <a:spLocks noChangeArrowheads="1"/>
            </p:cNvSpPr>
            <p:nvPr/>
          </p:nvSpPr>
          <p:spPr bwMode="auto">
            <a:xfrm rot="2765519">
              <a:off x="3134" y="1274"/>
              <a:ext cx="887" cy="402"/>
            </a:xfrm>
            <a:prstGeom prst="rightArrow">
              <a:avLst>
                <a:gd name="adj1" fmla="val 49750"/>
                <a:gd name="adj2" fmla="val 57460"/>
              </a:avLst>
            </a:prstGeom>
            <a:solidFill>
              <a:schemeClr val="bg2"/>
            </a:solidFill>
            <a:ln w="9525" algn="ctr">
              <a:solidFill>
                <a:schemeClr val="bg2"/>
              </a:solidFill>
              <a:miter lim="800000"/>
              <a:headEnd/>
              <a:tailEnd/>
            </a:ln>
          </p:spPr>
          <p:txBody>
            <a:bodyPr wrap="none" lIns="0" tIns="0" rIns="0" bIns="0" anchor="ctr">
              <a:spAutoFit/>
            </a:bodyPr>
            <a:lstStyle/>
            <a:p>
              <a:endParaRPr lang="en-US"/>
            </a:p>
          </p:txBody>
        </p:sp>
        <p:sp>
          <p:nvSpPr>
            <p:cNvPr id="30729" name="AutoShape 15"/>
            <p:cNvSpPr>
              <a:spLocks noChangeArrowheads="1"/>
            </p:cNvSpPr>
            <p:nvPr/>
          </p:nvSpPr>
          <p:spPr bwMode="auto">
            <a:xfrm rot="-1649729">
              <a:off x="2946" y="2931"/>
              <a:ext cx="887" cy="402"/>
            </a:xfrm>
            <a:prstGeom prst="rightArrow">
              <a:avLst>
                <a:gd name="adj1" fmla="val 49750"/>
                <a:gd name="adj2" fmla="val 57460"/>
              </a:avLst>
            </a:prstGeom>
            <a:solidFill>
              <a:schemeClr val="bg2"/>
            </a:solidFill>
            <a:ln w="9525" algn="ctr">
              <a:solidFill>
                <a:schemeClr val="bg2"/>
              </a:solidFill>
              <a:miter lim="800000"/>
              <a:headEnd/>
              <a:tailEnd/>
            </a:ln>
          </p:spPr>
          <p:txBody>
            <a:bodyPr wrap="none" lIns="0" tIns="0" rIns="0" bIns="0" anchor="ctr">
              <a:spAutoFit/>
            </a:bodyPr>
            <a:lstStyle/>
            <a:p>
              <a:endParaRPr lang="en-US"/>
            </a:p>
          </p:txBody>
        </p:sp>
        <p:pic>
          <p:nvPicPr>
            <p:cNvPr id="30730"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8" y="1448"/>
              <a:ext cx="2012" cy="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28"/>
            <p:cNvSpPr txBox="1">
              <a:spLocks noChangeArrowheads="1"/>
            </p:cNvSpPr>
            <p:nvPr/>
          </p:nvSpPr>
          <p:spPr bwMode="auto">
            <a:xfrm>
              <a:off x="3945" y="1059"/>
              <a:ext cx="164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a:t>Saab Integrated</a:t>
              </a:r>
            </a:p>
            <a:p>
              <a:pPr algn="ctr" eaLnBrk="1" hangingPunct="1"/>
              <a:r>
                <a:rPr lang="en-US" sz="1600" b="1"/>
                <a:t>Product Creation System</a:t>
              </a:r>
            </a:p>
          </p:txBody>
        </p:sp>
      </p:grpSp>
    </p:spTree>
    <p:extLst>
      <p:ext uri="{BB962C8B-B14F-4D97-AF65-F5344CB8AC3E}">
        <p14:creationId xmlns:p14="http://schemas.microsoft.com/office/powerpoint/2010/main" val="3815913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sv-SE" smtClean="0"/>
              <a:t>USE OF LEAN AND AGILE TOOLS</a:t>
            </a:r>
            <a:endParaRPr lang="en-US" smtClean="0"/>
          </a:p>
        </p:txBody>
      </p:sp>
      <p:sp>
        <p:nvSpPr>
          <p:cNvPr id="31747" name="Rectangle 3"/>
          <p:cNvSpPr>
            <a:spLocks noChangeArrowheads="1"/>
          </p:cNvSpPr>
          <p:nvPr/>
        </p:nvSpPr>
        <p:spPr bwMode="auto">
          <a:xfrm>
            <a:off x="2952750" y="1449388"/>
            <a:ext cx="60134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p>
            <a:pPr marL="342900" indent="-342900">
              <a:spcBef>
                <a:spcPct val="30000"/>
              </a:spcBef>
              <a:buFontTx/>
              <a:buBlip>
                <a:blip r:embed="rId3"/>
              </a:buBlip>
            </a:pPr>
            <a:r>
              <a:rPr lang="sv-SE" sz="1600" b="1"/>
              <a:t>VISUAL PLANNING (100 team)</a:t>
            </a:r>
            <a:endParaRPr lang="sv-SE" sz="1600"/>
          </a:p>
          <a:p>
            <a:pPr marL="342900" indent="-342900">
              <a:spcBef>
                <a:spcPct val="30000"/>
              </a:spcBef>
              <a:buFontTx/>
              <a:buBlip>
                <a:blip r:embed="rId3"/>
              </a:buBlip>
            </a:pPr>
            <a:r>
              <a:rPr lang="sv-SE" sz="1600" b="1"/>
              <a:t>SCRUM ORGANIZATIONAL PATTERN (35 teams)</a:t>
            </a:r>
            <a:endParaRPr lang="sv-SE" sz="1600"/>
          </a:p>
        </p:txBody>
      </p:sp>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4010025"/>
            <a:ext cx="1393825" cy="1049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6" descr="10333-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025" y="5257800"/>
            <a:ext cx="14271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7"/>
          <p:cNvSpPr>
            <a:spLocks noChangeArrowheads="1"/>
          </p:cNvSpPr>
          <p:nvPr/>
        </p:nvSpPr>
        <p:spPr bwMode="auto">
          <a:xfrm>
            <a:off x="2952750" y="5545138"/>
            <a:ext cx="6013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marL="355600" indent="-355600">
              <a:spcBef>
                <a:spcPct val="30000"/>
              </a:spcBef>
              <a:buFontTx/>
              <a:buBlip>
                <a:blip r:embed="rId3"/>
              </a:buBlip>
            </a:pPr>
            <a:r>
              <a:rPr lang="sv-SE" sz="1600" b="1"/>
              <a:t>5S</a:t>
            </a:r>
            <a:r>
              <a:rPr lang="sv-SE" sz="1600"/>
              <a:t> in Work Shops, Labs and Offices</a:t>
            </a:r>
          </a:p>
        </p:txBody>
      </p:sp>
      <p:pic>
        <p:nvPicPr>
          <p:cNvPr id="3175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463" y="2659063"/>
            <a:ext cx="14827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descr="DSC059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88" y="1027113"/>
            <a:ext cx="193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12"/>
          <p:cNvSpPr>
            <a:spLocks noChangeArrowheads="1"/>
          </p:cNvSpPr>
          <p:nvPr/>
        </p:nvSpPr>
        <p:spPr bwMode="auto">
          <a:xfrm>
            <a:off x="2952750" y="3062288"/>
            <a:ext cx="6013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marL="355600" indent="-355600">
              <a:spcBef>
                <a:spcPct val="30000"/>
              </a:spcBef>
              <a:buFontTx/>
              <a:buBlip>
                <a:blip r:embed="rId3"/>
              </a:buBlip>
            </a:pPr>
            <a:r>
              <a:rPr lang="sv-SE" sz="1600" b="1"/>
              <a:t>VISUAL PROJECT MANAGEMENT SYSTEM (All projects)</a:t>
            </a:r>
          </a:p>
        </p:txBody>
      </p:sp>
      <p:sp>
        <p:nvSpPr>
          <p:cNvPr id="31754" name="Rectangle 13"/>
          <p:cNvSpPr>
            <a:spLocks noChangeArrowheads="1"/>
          </p:cNvSpPr>
          <p:nvPr/>
        </p:nvSpPr>
        <p:spPr bwMode="auto">
          <a:xfrm>
            <a:off x="2952750" y="4367213"/>
            <a:ext cx="6013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marL="355600" indent="-355600">
              <a:spcBef>
                <a:spcPct val="30000"/>
              </a:spcBef>
              <a:buFontTx/>
              <a:buBlip>
                <a:blip r:embed="rId3"/>
              </a:buBlip>
            </a:pPr>
            <a:r>
              <a:rPr lang="sv-SE" sz="1600" b="1"/>
              <a:t>KAIZEN SYSTEM (70 teams)</a:t>
            </a:r>
            <a:endParaRPr lang="sv-SE" sz="1600"/>
          </a:p>
        </p:txBody>
      </p:sp>
    </p:spTree>
    <p:extLst>
      <p:ext uri="{BB962C8B-B14F-4D97-AF65-F5344CB8AC3E}">
        <p14:creationId xmlns:p14="http://schemas.microsoft.com/office/powerpoint/2010/main" val="29249773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sv-SE" smtClean="0"/>
              <a:t>LESSONS LEARNED</a:t>
            </a:r>
          </a:p>
        </p:txBody>
      </p:sp>
      <p:sp>
        <p:nvSpPr>
          <p:cNvPr id="258051" name="Rectangle 3"/>
          <p:cNvSpPr>
            <a:spLocks noGrp="1" noChangeArrowheads="1"/>
          </p:cNvSpPr>
          <p:nvPr>
            <p:ph type="body" idx="1"/>
          </p:nvPr>
        </p:nvSpPr>
        <p:spPr>
          <a:xfrm>
            <a:off x="719138" y="1403350"/>
            <a:ext cx="7286625" cy="4668838"/>
          </a:xfrm>
        </p:spPr>
        <p:txBody>
          <a:bodyPr/>
          <a:lstStyle/>
          <a:p>
            <a:pPr eaLnBrk="1" hangingPunct="1">
              <a:buFontTx/>
              <a:buNone/>
            </a:pPr>
            <a:r>
              <a:rPr lang="en-US" b="1" dirty="0" smtClean="0"/>
              <a:t>Success factors for Effective R&amp;D</a:t>
            </a:r>
          </a:p>
          <a:p>
            <a:pPr eaLnBrk="1" hangingPunct="1"/>
            <a:r>
              <a:rPr lang="en-US" sz="1800" dirty="0" smtClean="0"/>
              <a:t>Visual planning and control – Team level. Short and Long Term</a:t>
            </a:r>
          </a:p>
          <a:p>
            <a:pPr eaLnBrk="1" hangingPunct="1"/>
            <a:r>
              <a:rPr lang="en-US" sz="1800" dirty="0" smtClean="0"/>
              <a:t>Leaders are coaches that support and inspire the teams</a:t>
            </a:r>
          </a:p>
          <a:p>
            <a:pPr eaLnBrk="1" hangingPunct="1"/>
            <a:r>
              <a:rPr lang="en-US" sz="1800" dirty="0" smtClean="0"/>
              <a:t>”Pull” culture instead of sitting and waiting</a:t>
            </a:r>
          </a:p>
          <a:p>
            <a:pPr eaLnBrk="1" hangingPunct="1"/>
            <a:r>
              <a:rPr lang="en-US" sz="1800" dirty="0" smtClean="0"/>
              <a:t>Teams that understand their customer and the big picture (end-user)</a:t>
            </a:r>
          </a:p>
          <a:p>
            <a:pPr eaLnBrk="1" hangingPunct="1">
              <a:buFontTx/>
              <a:buNone/>
            </a:pPr>
            <a:endParaRPr lang="en-US" sz="1800" dirty="0" smtClean="0"/>
          </a:p>
          <a:p>
            <a:pPr eaLnBrk="1" hangingPunct="1">
              <a:buFontTx/>
              <a:buNone/>
            </a:pPr>
            <a:r>
              <a:rPr lang="en-US" b="1" dirty="0" smtClean="0"/>
              <a:t>Success factors for Effective Organizational Change</a:t>
            </a:r>
          </a:p>
          <a:p>
            <a:pPr eaLnBrk="1" hangingPunct="1"/>
            <a:r>
              <a:rPr lang="en-US" sz="1800" dirty="0" smtClean="0"/>
              <a:t>Trust – Embrace the fact that people want to be Lean and Agile</a:t>
            </a:r>
          </a:p>
          <a:p>
            <a:pPr eaLnBrk="1" hangingPunct="1"/>
            <a:r>
              <a:rPr lang="en-US" sz="1800" dirty="0" smtClean="0"/>
              <a:t>Encourage local initiatives – Don’t start with standardization</a:t>
            </a:r>
          </a:p>
          <a:p>
            <a:pPr eaLnBrk="1" hangingPunct="1"/>
            <a:r>
              <a:rPr lang="en-US" sz="1800" dirty="0" smtClean="0"/>
              <a:t>Leader commitment and competence – Don’t rely on consultants</a:t>
            </a:r>
          </a:p>
          <a:p>
            <a:pPr eaLnBrk="1" hangingPunct="1"/>
            <a:r>
              <a:rPr lang="en-US" sz="1800" dirty="0" smtClean="0"/>
              <a:t>Let the change process be Agile – Don’t get stuck in business cases</a:t>
            </a:r>
          </a:p>
        </p:txBody>
      </p:sp>
    </p:spTree>
    <p:extLst>
      <p:ext uri="{BB962C8B-B14F-4D97-AF65-F5344CB8AC3E}">
        <p14:creationId xmlns:p14="http://schemas.microsoft.com/office/powerpoint/2010/main" val="511889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8051">
                                            <p:txEl>
                                              <p:pRg st="1" end="1"/>
                                            </p:txEl>
                                          </p:spTgt>
                                        </p:tgtEl>
                                        <p:attrNameLst>
                                          <p:attrName>style.visibility</p:attrName>
                                        </p:attrNameLst>
                                      </p:cBhvr>
                                      <p:to>
                                        <p:strVal val="visible"/>
                                      </p:to>
                                    </p:set>
                                    <p:animEffect transition="in" filter="blinds(horizontal)">
                                      <p:cBhvr>
                                        <p:cTn id="7" dur="500"/>
                                        <p:tgtEl>
                                          <p:spTgt spid="25805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8051">
                                            <p:txEl>
                                              <p:pRg st="2" end="2"/>
                                            </p:txEl>
                                          </p:spTgt>
                                        </p:tgtEl>
                                        <p:attrNameLst>
                                          <p:attrName>style.visibility</p:attrName>
                                        </p:attrNameLst>
                                      </p:cBhvr>
                                      <p:to>
                                        <p:strVal val="visible"/>
                                      </p:to>
                                    </p:set>
                                    <p:animEffect transition="in" filter="blinds(horizontal)">
                                      <p:cBhvr>
                                        <p:cTn id="10" dur="500"/>
                                        <p:tgtEl>
                                          <p:spTgt spid="25805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58051">
                                            <p:txEl>
                                              <p:pRg st="3" end="3"/>
                                            </p:txEl>
                                          </p:spTgt>
                                        </p:tgtEl>
                                        <p:attrNameLst>
                                          <p:attrName>style.visibility</p:attrName>
                                        </p:attrNameLst>
                                      </p:cBhvr>
                                      <p:to>
                                        <p:strVal val="visible"/>
                                      </p:to>
                                    </p:set>
                                    <p:animEffect transition="in" filter="blinds(horizontal)">
                                      <p:cBhvr>
                                        <p:cTn id="13" dur="500"/>
                                        <p:tgtEl>
                                          <p:spTgt spid="258051">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58051">
                                            <p:txEl>
                                              <p:pRg st="4" end="4"/>
                                            </p:txEl>
                                          </p:spTgt>
                                        </p:tgtEl>
                                        <p:attrNameLst>
                                          <p:attrName>style.visibility</p:attrName>
                                        </p:attrNameLst>
                                      </p:cBhvr>
                                      <p:to>
                                        <p:strVal val="visible"/>
                                      </p:to>
                                    </p:set>
                                    <p:animEffect transition="in" filter="blinds(horizontal)">
                                      <p:cBhvr>
                                        <p:cTn id="16" dur="500"/>
                                        <p:tgtEl>
                                          <p:spTgt spid="258051">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258051">
                                            <p:txEl>
                                              <p:pRg st="7" end="7"/>
                                            </p:txEl>
                                          </p:spTgt>
                                        </p:tgtEl>
                                        <p:attrNameLst>
                                          <p:attrName>style.visibility</p:attrName>
                                        </p:attrNameLst>
                                      </p:cBhvr>
                                      <p:to>
                                        <p:strVal val="visible"/>
                                      </p:to>
                                    </p:set>
                                    <p:animEffect transition="in" filter="blinds(horizontal)">
                                      <p:cBhvr>
                                        <p:cTn id="21" dur="500"/>
                                        <p:tgtEl>
                                          <p:spTgt spid="258051">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58051">
                                            <p:txEl>
                                              <p:pRg st="8" end="8"/>
                                            </p:txEl>
                                          </p:spTgt>
                                        </p:tgtEl>
                                        <p:attrNameLst>
                                          <p:attrName>style.visibility</p:attrName>
                                        </p:attrNameLst>
                                      </p:cBhvr>
                                      <p:to>
                                        <p:strVal val="visible"/>
                                      </p:to>
                                    </p:set>
                                    <p:animEffect transition="in" filter="blinds(horizontal)">
                                      <p:cBhvr>
                                        <p:cTn id="24" dur="500"/>
                                        <p:tgtEl>
                                          <p:spTgt spid="258051">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58051">
                                            <p:txEl>
                                              <p:pRg st="9" end="9"/>
                                            </p:txEl>
                                          </p:spTgt>
                                        </p:tgtEl>
                                        <p:attrNameLst>
                                          <p:attrName>style.visibility</p:attrName>
                                        </p:attrNameLst>
                                      </p:cBhvr>
                                      <p:to>
                                        <p:strVal val="visible"/>
                                      </p:to>
                                    </p:set>
                                    <p:animEffect transition="in" filter="blinds(horizontal)">
                                      <p:cBhvr>
                                        <p:cTn id="27" dur="500"/>
                                        <p:tgtEl>
                                          <p:spTgt spid="258051">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58051">
                                            <p:txEl>
                                              <p:pRg st="10" end="10"/>
                                            </p:txEl>
                                          </p:spTgt>
                                        </p:tgtEl>
                                        <p:attrNameLst>
                                          <p:attrName>style.visibility</p:attrName>
                                        </p:attrNameLst>
                                      </p:cBhvr>
                                      <p:to>
                                        <p:strVal val="visible"/>
                                      </p:to>
                                    </p:set>
                                    <p:animEffect transition="in" filter="blinds(horizontal)">
                                      <p:cBhvr>
                                        <p:cTn id="30" dur="500"/>
                                        <p:tgtEl>
                                          <p:spTgt spid="2580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gri_techgrid_awCoated_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211138"/>
            <a:ext cx="3089275"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0"/>
          <p:cNvSpPr>
            <a:spLocks noGrp="1" noChangeArrowheads="1"/>
          </p:cNvSpPr>
          <p:nvPr>
            <p:ph type="title"/>
          </p:nvPr>
        </p:nvSpPr>
        <p:spPr/>
        <p:txBody>
          <a:bodyPr/>
          <a:lstStyle/>
          <a:p>
            <a:pPr eaLnBrk="1" hangingPunct="1"/>
            <a:r>
              <a:rPr lang="sv-SE" smtClean="0"/>
              <a:t>GRIPEN NG</a:t>
            </a:r>
            <a:endParaRPr lang="en-US" smtClean="0"/>
          </a:p>
        </p:txBody>
      </p:sp>
      <p:sp>
        <p:nvSpPr>
          <p:cNvPr id="34820" name="Rectangle 3"/>
          <p:cNvSpPr>
            <a:spLocks noGrp="1" noChangeArrowheads="1"/>
          </p:cNvSpPr>
          <p:nvPr>
            <p:ph type="body" idx="4294967295"/>
          </p:nvPr>
        </p:nvSpPr>
        <p:spPr>
          <a:xfrm>
            <a:off x="754063" y="1228725"/>
            <a:ext cx="5618162" cy="4829175"/>
          </a:xfrm>
        </p:spPr>
        <p:txBody>
          <a:bodyPr/>
          <a:lstStyle/>
          <a:p>
            <a:pPr eaLnBrk="1" hangingPunct="1"/>
            <a:r>
              <a:rPr lang="en-US" b="1" dirty="0" smtClean="0"/>
              <a:t>Next generation </a:t>
            </a:r>
            <a:r>
              <a:rPr lang="en-US" b="1" dirty="0" err="1" smtClean="0"/>
              <a:t>Gripen</a:t>
            </a:r>
            <a:r>
              <a:rPr lang="en-US" b="1" dirty="0" smtClean="0"/>
              <a:t> for the Swedish </a:t>
            </a:r>
            <a:r>
              <a:rPr lang="en-US" b="1" dirty="0" err="1" smtClean="0"/>
              <a:t>Airforce</a:t>
            </a:r>
            <a:r>
              <a:rPr lang="en-US" b="1" dirty="0" smtClean="0"/>
              <a:t> and for the Export Market </a:t>
            </a:r>
            <a:br>
              <a:rPr lang="en-US" b="1" dirty="0" smtClean="0"/>
            </a:br>
            <a:endParaRPr lang="en-US" b="1" dirty="0" smtClean="0"/>
          </a:p>
          <a:p>
            <a:pPr marL="877888" lvl="1" indent="-420688" eaLnBrk="1" hangingPunct="1">
              <a:spcBef>
                <a:spcPct val="30000"/>
              </a:spcBef>
              <a:buClr>
                <a:srgbClr val="004059"/>
              </a:buClr>
              <a:buFont typeface="Wingdings" pitchFamily="2" charset="2"/>
              <a:buChar char="§"/>
            </a:pPr>
            <a:r>
              <a:rPr lang="en-US" sz="1800" dirty="0" smtClean="0"/>
              <a:t>Increased Range and Performance</a:t>
            </a:r>
          </a:p>
          <a:p>
            <a:pPr marL="877888" lvl="1" indent="-420688" eaLnBrk="1" hangingPunct="1">
              <a:spcBef>
                <a:spcPct val="30000"/>
              </a:spcBef>
              <a:buClr>
                <a:srgbClr val="004059"/>
              </a:buClr>
              <a:buFont typeface="Wingdings" pitchFamily="2" charset="2"/>
              <a:buChar char="§"/>
            </a:pPr>
            <a:r>
              <a:rPr lang="en-US" sz="1800" dirty="0" smtClean="0"/>
              <a:t>Improved Situational Awareness</a:t>
            </a:r>
          </a:p>
          <a:p>
            <a:pPr marL="877888" lvl="1" indent="-420688" eaLnBrk="1" hangingPunct="1">
              <a:spcBef>
                <a:spcPct val="30000"/>
              </a:spcBef>
              <a:buClr>
                <a:srgbClr val="004059"/>
              </a:buClr>
              <a:buFont typeface="Wingdings" pitchFamily="2" charset="2"/>
              <a:buChar char="§"/>
            </a:pPr>
            <a:r>
              <a:rPr lang="en-US" sz="1800" dirty="0" smtClean="0"/>
              <a:t>Improved Survivability (EW)</a:t>
            </a:r>
          </a:p>
          <a:p>
            <a:pPr marL="877888" lvl="1" indent="-420688" eaLnBrk="1" hangingPunct="1">
              <a:spcBef>
                <a:spcPct val="30000"/>
              </a:spcBef>
              <a:buClr>
                <a:srgbClr val="004059"/>
              </a:buClr>
              <a:buFont typeface="Wingdings" pitchFamily="2" charset="2"/>
              <a:buChar char="§"/>
            </a:pPr>
            <a:r>
              <a:rPr lang="en-US" sz="1800" dirty="0" smtClean="0"/>
              <a:t>Improved robustness</a:t>
            </a:r>
          </a:p>
          <a:p>
            <a:pPr marL="877888" lvl="1" indent="-420688" eaLnBrk="1" hangingPunct="1">
              <a:spcBef>
                <a:spcPct val="30000"/>
              </a:spcBef>
              <a:buClr>
                <a:srgbClr val="004059"/>
              </a:buClr>
              <a:buFont typeface="Wingdings" pitchFamily="2" charset="2"/>
              <a:buNone/>
            </a:pPr>
            <a:endParaRPr lang="en-US" sz="1800" dirty="0" smtClean="0"/>
          </a:p>
          <a:p>
            <a:pPr marL="877888" lvl="1" indent="-420688" eaLnBrk="1" hangingPunct="1">
              <a:spcBef>
                <a:spcPct val="30000"/>
              </a:spcBef>
              <a:buClr>
                <a:srgbClr val="004059"/>
              </a:buClr>
              <a:buFont typeface="Wingdings" pitchFamily="2" charset="2"/>
              <a:buChar char="§"/>
            </a:pPr>
            <a:r>
              <a:rPr lang="en-US" sz="1800" dirty="0" smtClean="0"/>
              <a:t>Lead Time Reduction</a:t>
            </a:r>
          </a:p>
          <a:p>
            <a:pPr marL="877888" lvl="1" indent="-420688" eaLnBrk="1" hangingPunct="1">
              <a:spcBef>
                <a:spcPct val="30000"/>
              </a:spcBef>
              <a:buClr>
                <a:srgbClr val="004059"/>
              </a:buClr>
              <a:buFont typeface="Wingdings" pitchFamily="2" charset="2"/>
              <a:buChar char="§"/>
            </a:pPr>
            <a:r>
              <a:rPr lang="en-US" sz="1800" dirty="0" smtClean="0"/>
              <a:t>Decreased Development and Production Cost</a:t>
            </a:r>
          </a:p>
          <a:p>
            <a:pPr marL="877888" lvl="1" indent="-420688" eaLnBrk="1" hangingPunct="1">
              <a:spcBef>
                <a:spcPct val="30000"/>
              </a:spcBef>
              <a:buClr>
                <a:srgbClr val="004059"/>
              </a:buClr>
              <a:buFont typeface="Wingdings" pitchFamily="2" charset="2"/>
              <a:buChar char="§"/>
            </a:pPr>
            <a:r>
              <a:rPr lang="en-US" sz="1800" dirty="0" smtClean="0"/>
              <a:t>Decreased Operate and Support Cost</a:t>
            </a:r>
          </a:p>
          <a:p>
            <a:pPr marL="877888" lvl="1" indent="-420688" eaLnBrk="1" hangingPunct="1">
              <a:spcBef>
                <a:spcPct val="30000"/>
              </a:spcBef>
              <a:buClr>
                <a:srgbClr val="004059"/>
              </a:buClr>
              <a:buFont typeface="Wingdings" pitchFamily="2" charset="2"/>
              <a:buChar char="§"/>
            </a:pPr>
            <a:r>
              <a:rPr lang="en-US" sz="1800" b="1" dirty="0" smtClean="0"/>
              <a:t>Growth potential beyond 2025</a:t>
            </a:r>
          </a:p>
        </p:txBody>
      </p:sp>
    </p:spTree>
    <p:extLst>
      <p:ext uri="{BB962C8B-B14F-4D97-AF65-F5344CB8AC3E}">
        <p14:creationId xmlns:p14="http://schemas.microsoft.com/office/powerpoint/2010/main" val="266298344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HOW WE INTRODUCED SCRUM</a:t>
            </a:r>
          </a:p>
        </p:txBody>
      </p:sp>
      <p:sp>
        <p:nvSpPr>
          <p:cNvPr id="35843" name="Rectangle 3"/>
          <p:cNvSpPr>
            <a:spLocks noGrp="1" noChangeArrowheads="1"/>
          </p:cNvSpPr>
          <p:nvPr>
            <p:ph type="body" idx="1"/>
          </p:nvPr>
        </p:nvSpPr>
        <p:spPr>
          <a:xfrm>
            <a:off x="719138" y="1228725"/>
            <a:ext cx="6981825" cy="4843463"/>
          </a:xfrm>
        </p:spPr>
        <p:txBody>
          <a:bodyPr/>
          <a:lstStyle/>
          <a:p>
            <a:pPr eaLnBrk="1" hangingPunct="1">
              <a:spcBef>
                <a:spcPct val="60000"/>
              </a:spcBef>
            </a:pPr>
            <a:r>
              <a:rPr lang="en-US" sz="1800" dirty="0" smtClean="0"/>
              <a:t>The introduction of Scrum and “Agile” methods were to a large extent initiated by the teams</a:t>
            </a:r>
          </a:p>
          <a:p>
            <a:pPr eaLnBrk="1" hangingPunct="1">
              <a:spcBef>
                <a:spcPct val="60000"/>
              </a:spcBef>
            </a:pPr>
            <a:r>
              <a:rPr lang="en-US" sz="1800" dirty="0" smtClean="0"/>
              <a:t>Every project member had a Scrum basics training</a:t>
            </a:r>
          </a:p>
          <a:p>
            <a:pPr eaLnBrk="1" hangingPunct="1">
              <a:spcBef>
                <a:spcPct val="60000"/>
              </a:spcBef>
            </a:pPr>
            <a:r>
              <a:rPr lang="en-US" sz="1800" dirty="0" smtClean="0"/>
              <a:t>We hired an experienced consultant for advice and follow-ups on our handling of Scrum ceremonies and roles</a:t>
            </a:r>
          </a:p>
          <a:p>
            <a:pPr eaLnBrk="1" hangingPunct="1">
              <a:spcBef>
                <a:spcPct val="60000"/>
              </a:spcBef>
            </a:pPr>
            <a:r>
              <a:rPr lang="en-US" sz="1800" dirty="0" smtClean="0"/>
              <a:t>Adaptations where made in order to handle:</a:t>
            </a:r>
          </a:p>
          <a:p>
            <a:pPr lvl="1" eaLnBrk="1" hangingPunct="1">
              <a:spcBef>
                <a:spcPct val="15000"/>
              </a:spcBef>
            </a:pPr>
            <a:r>
              <a:rPr lang="en-US" sz="1400" dirty="0" smtClean="0"/>
              <a:t>Long term perspective (&gt; 4 years) </a:t>
            </a:r>
          </a:p>
          <a:p>
            <a:pPr lvl="1" eaLnBrk="1" hangingPunct="1">
              <a:spcBef>
                <a:spcPct val="15000"/>
              </a:spcBef>
            </a:pPr>
            <a:r>
              <a:rPr lang="en-US" sz="1400" dirty="0" smtClean="0"/>
              <a:t>Firm deliveries</a:t>
            </a:r>
          </a:p>
          <a:p>
            <a:pPr lvl="1" eaLnBrk="1" hangingPunct="1">
              <a:spcBef>
                <a:spcPct val="15000"/>
              </a:spcBef>
            </a:pPr>
            <a:r>
              <a:rPr lang="en-US" sz="1400" dirty="0" smtClean="0"/>
              <a:t>Coordination of parallel teams contributing to one delivery</a:t>
            </a:r>
          </a:p>
        </p:txBody>
      </p:sp>
      <p:grpSp>
        <p:nvGrpSpPr>
          <p:cNvPr id="35844" name="Group 4"/>
          <p:cNvGrpSpPr>
            <a:grpSpLocks/>
          </p:cNvGrpSpPr>
          <p:nvPr/>
        </p:nvGrpSpPr>
        <p:grpSpPr bwMode="auto">
          <a:xfrm>
            <a:off x="-3175" y="4581525"/>
            <a:ext cx="9147175" cy="1663700"/>
            <a:chOff x="68" y="2886"/>
            <a:chExt cx="5601" cy="1048"/>
          </a:xfrm>
        </p:grpSpPr>
        <p:pic>
          <p:nvPicPr>
            <p:cNvPr id="35845" name="Picture 5" descr="080418-338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 y="2886"/>
              <a:ext cx="188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080418-338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 y="2886"/>
              <a:ext cx="188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080418-338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87" y="2886"/>
              <a:ext cx="188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7785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sv-SE" smtClean="0"/>
              <a:t>POSITIVE EXPERIENCE</a:t>
            </a:r>
            <a:endParaRPr lang="en-US" smtClean="0"/>
          </a:p>
        </p:txBody>
      </p:sp>
      <p:sp>
        <p:nvSpPr>
          <p:cNvPr id="212995" name="Rectangle 3"/>
          <p:cNvSpPr>
            <a:spLocks noGrp="1" noChangeArrowheads="1"/>
          </p:cNvSpPr>
          <p:nvPr>
            <p:ph type="body" idx="1"/>
          </p:nvPr>
        </p:nvSpPr>
        <p:spPr>
          <a:xfrm>
            <a:off x="719138" y="1403350"/>
            <a:ext cx="5935662" cy="4668838"/>
          </a:xfrm>
        </p:spPr>
        <p:txBody>
          <a:bodyPr/>
          <a:lstStyle/>
          <a:p>
            <a:pPr eaLnBrk="1" hangingPunct="1"/>
            <a:r>
              <a:rPr lang="en-US" dirty="0" smtClean="0"/>
              <a:t>Improved quality</a:t>
            </a:r>
          </a:p>
          <a:p>
            <a:pPr lvl="1" eaLnBrk="1" hangingPunct="1"/>
            <a:r>
              <a:rPr lang="en-US" sz="1800" dirty="0" smtClean="0"/>
              <a:t>Customer and user involvement</a:t>
            </a:r>
          </a:p>
          <a:p>
            <a:pPr lvl="1" eaLnBrk="1" hangingPunct="1"/>
            <a:r>
              <a:rPr lang="en-US" sz="1800" dirty="0" smtClean="0"/>
              <a:t>Incremental Development</a:t>
            </a:r>
          </a:p>
          <a:p>
            <a:pPr lvl="1" eaLnBrk="1" hangingPunct="1">
              <a:buFont typeface="Arial" pitchFamily="34" charset="0"/>
              <a:buNone/>
            </a:pPr>
            <a:endParaRPr lang="en-US" sz="1800" dirty="0" smtClean="0"/>
          </a:p>
          <a:p>
            <a:pPr eaLnBrk="1" hangingPunct="1"/>
            <a:r>
              <a:rPr lang="en-US" dirty="0" smtClean="0"/>
              <a:t>More efficient development</a:t>
            </a:r>
          </a:p>
          <a:p>
            <a:pPr lvl="1" eaLnBrk="1" hangingPunct="1"/>
            <a:r>
              <a:rPr lang="en-US" sz="1800" dirty="0" smtClean="0"/>
              <a:t>Improved communication</a:t>
            </a:r>
          </a:p>
          <a:p>
            <a:pPr lvl="1" eaLnBrk="1" hangingPunct="1"/>
            <a:r>
              <a:rPr lang="en-US" sz="1800" dirty="0" smtClean="0"/>
              <a:t>Better “situation awareness”</a:t>
            </a:r>
          </a:p>
          <a:p>
            <a:pPr lvl="1" eaLnBrk="1" hangingPunct="1"/>
            <a:r>
              <a:rPr lang="en-US" sz="1800" b="1" dirty="0" smtClean="0"/>
              <a:t>30 % increase of efficiency (self-assessment)</a:t>
            </a:r>
          </a:p>
          <a:p>
            <a:pPr lvl="1" eaLnBrk="1" hangingPunct="1"/>
            <a:r>
              <a:rPr lang="en-US" sz="1800" dirty="0" smtClean="0"/>
              <a:t>Increased well-being and commitment in the teams</a:t>
            </a:r>
          </a:p>
          <a:p>
            <a:pPr lvl="1" eaLnBrk="1" hangingPunct="1">
              <a:buFont typeface="Arial" pitchFamily="34" charset="0"/>
              <a:buNone/>
            </a:pPr>
            <a:endParaRPr lang="en-US" sz="1800" dirty="0" smtClean="0"/>
          </a:p>
          <a:p>
            <a:pPr eaLnBrk="1" hangingPunct="1"/>
            <a:r>
              <a:rPr lang="en-US" dirty="0" smtClean="0"/>
              <a:t>Continuous improvement </a:t>
            </a:r>
          </a:p>
          <a:p>
            <a:pPr lvl="1" eaLnBrk="1" hangingPunct="1"/>
            <a:r>
              <a:rPr lang="en-US" sz="1800" dirty="0" smtClean="0"/>
              <a:t>Continuous lessons learned and improvement of way of working</a:t>
            </a:r>
          </a:p>
          <a:p>
            <a:pPr lvl="2" eaLnBrk="1" hangingPunct="1"/>
            <a:endParaRPr lang="en-US" sz="1800" dirty="0" smtClean="0"/>
          </a:p>
        </p:txBody>
      </p:sp>
      <p:pic>
        <p:nvPicPr>
          <p:cNvPr id="212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75" y="327025"/>
            <a:ext cx="19780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8" name="Picture 6" descr="DSC059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738" y="1922463"/>
            <a:ext cx="1973262"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0" name="Picture 8" descr="3791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6163" y="4635500"/>
            <a:ext cx="1519237"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314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Effect transition="in" filter="blinds(horizontal)">
                                      <p:cBhvr>
                                        <p:cTn id="7" dur="500"/>
                                        <p:tgtEl>
                                          <p:spTgt spid="21299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2995">
                                            <p:txEl>
                                              <p:pRg st="1" end="1"/>
                                            </p:txEl>
                                          </p:spTgt>
                                        </p:tgtEl>
                                        <p:attrNameLst>
                                          <p:attrName>style.visibility</p:attrName>
                                        </p:attrNameLst>
                                      </p:cBhvr>
                                      <p:to>
                                        <p:strVal val="visible"/>
                                      </p:to>
                                    </p:set>
                                    <p:animEffect transition="in" filter="blinds(horizontal)">
                                      <p:cBhvr>
                                        <p:cTn id="10" dur="500"/>
                                        <p:tgtEl>
                                          <p:spTgt spid="21299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2995">
                                            <p:txEl>
                                              <p:pRg st="2" end="2"/>
                                            </p:txEl>
                                          </p:spTgt>
                                        </p:tgtEl>
                                        <p:attrNameLst>
                                          <p:attrName>style.visibility</p:attrName>
                                        </p:attrNameLst>
                                      </p:cBhvr>
                                      <p:to>
                                        <p:strVal val="visible"/>
                                      </p:to>
                                    </p:set>
                                    <p:animEffect transition="in" filter="blinds(horizontal)">
                                      <p:cBhvr>
                                        <p:cTn id="13" dur="500"/>
                                        <p:tgtEl>
                                          <p:spTgt spid="21299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12997"/>
                                        </p:tgtEl>
                                        <p:attrNameLst>
                                          <p:attrName>style.visibility</p:attrName>
                                        </p:attrNameLst>
                                      </p:cBhvr>
                                      <p:to>
                                        <p:strVal val="visible"/>
                                      </p:to>
                                    </p:set>
                                    <p:animEffect transition="in" filter="blinds(horizontal)">
                                      <p:cBhvr>
                                        <p:cTn id="16" dur="500"/>
                                        <p:tgtEl>
                                          <p:spTgt spid="2129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212995">
                                            <p:txEl>
                                              <p:pRg st="4" end="4"/>
                                            </p:txEl>
                                          </p:spTgt>
                                        </p:tgtEl>
                                        <p:attrNameLst>
                                          <p:attrName>style.visibility</p:attrName>
                                        </p:attrNameLst>
                                      </p:cBhvr>
                                      <p:to>
                                        <p:strVal val="visible"/>
                                      </p:to>
                                    </p:set>
                                    <p:animEffect transition="in" filter="blinds(horizontal)">
                                      <p:cBhvr>
                                        <p:cTn id="21" dur="500"/>
                                        <p:tgtEl>
                                          <p:spTgt spid="212995">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12995">
                                            <p:txEl>
                                              <p:pRg st="5" end="5"/>
                                            </p:txEl>
                                          </p:spTgt>
                                        </p:tgtEl>
                                        <p:attrNameLst>
                                          <p:attrName>style.visibility</p:attrName>
                                        </p:attrNameLst>
                                      </p:cBhvr>
                                      <p:to>
                                        <p:strVal val="visible"/>
                                      </p:to>
                                    </p:set>
                                    <p:animEffect transition="in" filter="blinds(horizontal)">
                                      <p:cBhvr>
                                        <p:cTn id="24" dur="500"/>
                                        <p:tgtEl>
                                          <p:spTgt spid="212995">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12995">
                                            <p:txEl>
                                              <p:pRg st="6" end="6"/>
                                            </p:txEl>
                                          </p:spTgt>
                                        </p:tgtEl>
                                        <p:attrNameLst>
                                          <p:attrName>style.visibility</p:attrName>
                                        </p:attrNameLst>
                                      </p:cBhvr>
                                      <p:to>
                                        <p:strVal val="visible"/>
                                      </p:to>
                                    </p:set>
                                    <p:animEffect transition="in" filter="blinds(horizontal)">
                                      <p:cBhvr>
                                        <p:cTn id="27" dur="500"/>
                                        <p:tgtEl>
                                          <p:spTgt spid="212995">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12995">
                                            <p:txEl>
                                              <p:pRg st="7" end="7"/>
                                            </p:txEl>
                                          </p:spTgt>
                                        </p:tgtEl>
                                        <p:attrNameLst>
                                          <p:attrName>style.visibility</p:attrName>
                                        </p:attrNameLst>
                                      </p:cBhvr>
                                      <p:to>
                                        <p:strVal val="visible"/>
                                      </p:to>
                                    </p:set>
                                    <p:animEffect transition="in" filter="blinds(horizontal)">
                                      <p:cBhvr>
                                        <p:cTn id="30" dur="500"/>
                                        <p:tgtEl>
                                          <p:spTgt spid="212995">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12995">
                                            <p:txEl>
                                              <p:pRg st="8" end="8"/>
                                            </p:txEl>
                                          </p:spTgt>
                                        </p:tgtEl>
                                        <p:attrNameLst>
                                          <p:attrName>style.visibility</p:attrName>
                                        </p:attrNameLst>
                                      </p:cBhvr>
                                      <p:to>
                                        <p:strVal val="visible"/>
                                      </p:to>
                                    </p:set>
                                    <p:animEffect transition="in" filter="blinds(horizontal)">
                                      <p:cBhvr>
                                        <p:cTn id="33" dur="500"/>
                                        <p:tgtEl>
                                          <p:spTgt spid="212995">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12998"/>
                                        </p:tgtEl>
                                        <p:attrNameLst>
                                          <p:attrName>style.visibility</p:attrName>
                                        </p:attrNameLst>
                                      </p:cBhvr>
                                      <p:to>
                                        <p:strVal val="visible"/>
                                      </p:to>
                                    </p:set>
                                    <p:animEffect transition="in" filter="blinds(horizontal)">
                                      <p:cBhvr>
                                        <p:cTn id="36" dur="500"/>
                                        <p:tgtEl>
                                          <p:spTgt spid="21299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212995">
                                            <p:txEl>
                                              <p:pRg st="10" end="10"/>
                                            </p:txEl>
                                          </p:spTgt>
                                        </p:tgtEl>
                                        <p:attrNameLst>
                                          <p:attrName>style.visibility</p:attrName>
                                        </p:attrNameLst>
                                      </p:cBhvr>
                                      <p:to>
                                        <p:strVal val="visible"/>
                                      </p:to>
                                    </p:set>
                                    <p:animEffect transition="in" filter="blinds(horizontal)">
                                      <p:cBhvr>
                                        <p:cTn id="41" dur="500"/>
                                        <p:tgtEl>
                                          <p:spTgt spid="212995">
                                            <p:txEl>
                                              <p:pRg st="10" end="1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212995">
                                            <p:txEl>
                                              <p:pRg st="11" end="11"/>
                                            </p:txEl>
                                          </p:spTgt>
                                        </p:tgtEl>
                                        <p:attrNameLst>
                                          <p:attrName>style.visibility</p:attrName>
                                        </p:attrNameLst>
                                      </p:cBhvr>
                                      <p:to>
                                        <p:strVal val="visible"/>
                                      </p:to>
                                    </p:set>
                                    <p:animEffect transition="in" filter="blinds(horizontal)">
                                      <p:cBhvr>
                                        <p:cTn id="44" dur="500"/>
                                        <p:tgtEl>
                                          <p:spTgt spid="212995">
                                            <p:txEl>
                                              <p:pRg st="11" end="1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213000"/>
                                        </p:tgtEl>
                                        <p:attrNameLst>
                                          <p:attrName>style.visibility</p:attrName>
                                        </p:attrNameLst>
                                      </p:cBhvr>
                                      <p:to>
                                        <p:strVal val="visible"/>
                                      </p:to>
                                    </p:set>
                                    <p:animEffect transition="in" filter="blinds(horizontal)">
                                      <p:cBhvr>
                                        <p:cTn id="47" dur="500"/>
                                        <p:tgtEl>
                                          <p:spTgt spid="213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2058914"/>
              </p:ext>
            </p:extLst>
          </p:nvPr>
        </p:nvGraphicFramePr>
        <p:xfrm>
          <a:off x="476250" y="762000"/>
          <a:ext cx="8229600" cy="6524625"/>
        </p:xfrm>
        <a:graphic>
          <a:graphicData uri="http://schemas.openxmlformats.org/drawingml/2006/table">
            <a:tbl>
              <a:tblPr/>
              <a:tblGrid>
                <a:gridCol w="2743200"/>
                <a:gridCol w="2743200"/>
                <a:gridCol w="2743200"/>
              </a:tblGrid>
              <a:tr h="2174875">
                <a:tc>
                  <a:txBody>
                    <a:bodyPr/>
                    <a:lstStyle/>
                    <a:p>
                      <a:pPr algn="ctr"/>
                      <a:r>
                        <a:rPr lang="en-US" dirty="0">
                          <a:hlinkClick r:id="rId3"/>
                        </a:rPr>
                        <a:t/>
                      </a:r>
                      <a:br>
                        <a:rPr lang="en-US" dirty="0">
                          <a:hlinkClick r:id="rId3"/>
                        </a:rPr>
                      </a:br>
                      <a:r>
                        <a:rPr lang="en-US" dirty="0">
                          <a:hlinkClick r:id="rId3"/>
                        </a:rPr>
                        <a:t>Sue McKinney</a:t>
                      </a:r>
                      <a:br>
                        <a:rPr lang="en-US" dirty="0">
                          <a:hlinkClick r:id="rId3"/>
                        </a:rPr>
                      </a:br>
                      <a:r>
                        <a:rPr lang="en-US" dirty="0"/>
                        <a:t>VP Engineering</a:t>
                      </a:r>
                      <a:br>
                        <a:rPr lang="en-US" dirty="0"/>
                      </a:br>
                      <a:r>
                        <a:rPr lang="en-US" dirty="0"/>
                        <a:t>Pitney Bowes</a:t>
                      </a:r>
                    </a:p>
                  </a:txBody>
                  <a:tcPr anchor="ctr">
                    <a:lnL>
                      <a:noFill/>
                    </a:lnL>
                    <a:lnR>
                      <a:noFill/>
                    </a:lnR>
                    <a:lnT>
                      <a:noFill/>
                    </a:lnT>
                    <a:lnB>
                      <a:noFill/>
                    </a:lnB>
                  </a:tcPr>
                </a:tc>
                <a:tc>
                  <a:txBody>
                    <a:bodyPr/>
                    <a:lstStyle/>
                    <a:p>
                      <a:pPr algn="ctr"/>
                      <a:r>
                        <a:rPr lang="en-US" dirty="0">
                          <a:hlinkClick r:id="rId3"/>
                        </a:rPr>
                        <a:t/>
                      </a:r>
                      <a:br>
                        <a:rPr lang="en-US" dirty="0">
                          <a:hlinkClick r:id="rId3"/>
                        </a:rPr>
                      </a:br>
                      <a:r>
                        <a:rPr lang="en-US" dirty="0">
                          <a:hlinkClick r:id="rId3"/>
                        </a:rPr>
                        <a:t>Stefan </a:t>
                      </a:r>
                      <a:r>
                        <a:rPr lang="en-US" dirty="0" err="1">
                          <a:hlinkClick r:id="rId3"/>
                        </a:rPr>
                        <a:t>Andersson</a:t>
                      </a:r>
                      <a:r>
                        <a:rPr lang="en-US" dirty="0">
                          <a:hlinkClick r:id="rId3"/>
                        </a:rPr>
                        <a:t/>
                      </a:r>
                      <a:br>
                        <a:rPr lang="en-US" dirty="0">
                          <a:hlinkClick r:id="rId3"/>
                        </a:rPr>
                      </a:br>
                      <a:r>
                        <a:rPr lang="en-US" dirty="0"/>
                        <a:t>VP Product Creation</a:t>
                      </a:r>
                      <a:br>
                        <a:rPr lang="en-US" dirty="0"/>
                      </a:br>
                      <a:r>
                        <a:rPr lang="en-US" dirty="0"/>
                        <a:t>SAAB Group</a:t>
                      </a:r>
                    </a:p>
                  </a:txBody>
                  <a:tcPr anchor="ctr">
                    <a:lnL>
                      <a:noFill/>
                    </a:lnL>
                    <a:lnR>
                      <a:noFill/>
                    </a:lnR>
                    <a:lnT>
                      <a:noFill/>
                    </a:lnT>
                    <a:lnB>
                      <a:noFill/>
                    </a:lnB>
                  </a:tcPr>
                </a:tc>
                <a:tc>
                  <a:txBody>
                    <a:bodyPr/>
                    <a:lstStyle/>
                    <a:p>
                      <a:pPr algn="ctr"/>
                      <a:r>
                        <a:rPr lang="en-US" dirty="0">
                          <a:hlinkClick r:id="" action="ppaction://hlinkfile"/>
                        </a:rPr>
                        <a:t/>
                      </a:r>
                      <a:br>
                        <a:rPr lang="en-US" dirty="0">
                          <a:hlinkClick r:id="" action="ppaction://hlinkfile"/>
                        </a:rPr>
                      </a:br>
                      <a:r>
                        <a:rPr lang="en-US" dirty="0">
                          <a:hlinkClick r:id="" action="ppaction://hlinkfile"/>
                        </a:rPr>
                        <a:t>Chandra Yeleshwarapu</a:t>
                      </a:r>
                      <a:r>
                        <a:rPr lang="en-US" dirty="0"/>
                        <a:t/>
                      </a:r>
                      <a:br>
                        <a:rPr lang="en-US" dirty="0"/>
                      </a:br>
                      <a:r>
                        <a:rPr lang="en-US" dirty="0"/>
                        <a:t>Director</a:t>
                      </a:r>
                      <a:br>
                        <a:rPr lang="en-US" dirty="0"/>
                      </a:br>
                      <a:r>
                        <a:rPr lang="en-US" dirty="0"/>
                        <a:t>Halliburton</a:t>
                      </a:r>
                    </a:p>
                  </a:txBody>
                  <a:tcPr anchor="ctr">
                    <a:lnL>
                      <a:noFill/>
                    </a:lnL>
                    <a:lnR>
                      <a:noFill/>
                    </a:lnR>
                    <a:lnT>
                      <a:noFill/>
                    </a:lnT>
                    <a:lnB>
                      <a:noFill/>
                    </a:lnB>
                  </a:tcPr>
                </a:tc>
              </a:tr>
              <a:tr h="2174875">
                <a:tc>
                  <a:txBody>
                    <a:bodyPr/>
                    <a:lstStyle/>
                    <a:p>
                      <a:pPr algn="ctr"/>
                      <a:r>
                        <a:rPr lang="en-US" dirty="0">
                          <a:hlinkClick r:id="rId3"/>
                        </a:rPr>
                        <a:t/>
                      </a:r>
                      <a:br>
                        <a:rPr lang="en-US" dirty="0">
                          <a:hlinkClick r:id="rId3"/>
                        </a:rPr>
                      </a:br>
                      <a:r>
                        <a:rPr lang="en-US" dirty="0" err="1">
                          <a:hlinkClick r:id="rId3"/>
                        </a:rPr>
                        <a:t>Hendrik</a:t>
                      </a:r>
                      <a:r>
                        <a:rPr lang="en-US" dirty="0">
                          <a:hlinkClick r:id="rId3"/>
                        </a:rPr>
                        <a:t> </a:t>
                      </a:r>
                      <a:r>
                        <a:rPr lang="en-US" dirty="0" err="1">
                          <a:hlinkClick r:id="rId3"/>
                        </a:rPr>
                        <a:t>Esser</a:t>
                      </a:r>
                      <a:r>
                        <a:rPr lang="en-US" dirty="0">
                          <a:hlinkClick r:id="rId3"/>
                        </a:rPr>
                        <a:t/>
                      </a:r>
                      <a:br>
                        <a:rPr lang="en-US" dirty="0">
                          <a:hlinkClick r:id="rId3"/>
                        </a:rPr>
                      </a:br>
                      <a:r>
                        <a:rPr lang="en-US" dirty="0"/>
                        <a:t>Head of Portfolio </a:t>
                      </a:r>
                      <a:r>
                        <a:rPr lang="en-US" dirty="0" err="1"/>
                        <a:t>Mgt</a:t>
                      </a:r>
                      <a:r>
                        <a:rPr lang="en-US" dirty="0"/>
                        <a:t/>
                      </a:r>
                      <a:br>
                        <a:rPr lang="en-US" dirty="0"/>
                      </a:br>
                      <a:r>
                        <a:rPr lang="en-US" dirty="0"/>
                        <a:t>Ericsson</a:t>
                      </a:r>
                    </a:p>
                  </a:txBody>
                  <a:tcPr anchor="ctr">
                    <a:lnL>
                      <a:noFill/>
                    </a:lnL>
                    <a:lnR>
                      <a:noFill/>
                    </a:lnR>
                    <a:lnT>
                      <a:noFill/>
                    </a:lnT>
                    <a:lnB>
                      <a:noFill/>
                    </a:lnB>
                  </a:tcPr>
                </a:tc>
                <a:tc>
                  <a:txBody>
                    <a:bodyPr/>
                    <a:lstStyle/>
                    <a:p>
                      <a:pPr algn="ctr"/>
                      <a:r>
                        <a:rPr lang="en-US">
                          <a:hlinkClick r:id="rId3"/>
                        </a:rPr>
                        <a:t/>
                      </a:r>
                      <a:br>
                        <a:rPr lang="en-US">
                          <a:hlinkClick r:id="rId3"/>
                        </a:rPr>
                      </a:br>
                      <a:r>
                        <a:rPr lang="en-US">
                          <a:hlinkClick r:id="rId3"/>
                        </a:rPr>
                        <a:t>Pete Morowski</a:t>
                      </a:r>
                      <a:br>
                        <a:rPr lang="en-US">
                          <a:hlinkClick r:id="rId3"/>
                        </a:rPr>
                      </a:br>
                      <a:r>
                        <a:rPr lang="en-US"/>
                        <a:t>Sr. VP</a:t>
                      </a:r>
                      <a:br>
                        <a:rPr lang="en-US"/>
                      </a:br>
                      <a:r>
                        <a:rPr lang="en-US"/>
                        <a:t>Sabre Airline Solutions</a:t>
                      </a:r>
                    </a:p>
                  </a:txBody>
                  <a:tcPr anchor="ctr">
                    <a:lnL>
                      <a:noFill/>
                    </a:lnL>
                    <a:lnR>
                      <a:noFill/>
                    </a:lnR>
                    <a:lnT>
                      <a:noFill/>
                    </a:lnT>
                    <a:lnB>
                      <a:noFill/>
                    </a:lnB>
                  </a:tcPr>
                </a:tc>
                <a:tc>
                  <a:txBody>
                    <a:bodyPr/>
                    <a:lstStyle/>
                    <a:p>
                      <a:pPr algn="ctr"/>
                      <a:r>
                        <a:rPr lang="en-US">
                          <a:hlinkClick r:id="" action="ppaction://hlinkfile"/>
                        </a:rPr>
                        <a:t/>
                      </a:r>
                      <a:br>
                        <a:rPr lang="en-US">
                          <a:hlinkClick r:id="" action="ppaction://hlinkfile"/>
                        </a:rPr>
                      </a:br>
                      <a:r>
                        <a:rPr lang="en-US">
                          <a:hlinkClick r:id="" action="ppaction://hlinkfile"/>
                        </a:rPr>
                        <a:t>Ravi Waran</a:t>
                      </a:r>
                      <a:br>
                        <a:rPr lang="en-US">
                          <a:hlinkClick r:id="" action="ppaction://hlinkfile"/>
                        </a:rPr>
                      </a:br>
                      <a:r>
                        <a:rPr lang="en-US"/>
                        <a:t>CIO</a:t>
                      </a:r>
                      <a:br>
                        <a:rPr lang="en-US"/>
                      </a:br>
                      <a:r>
                        <a:rPr lang="en-US"/>
                        <a:t>Air Liquide</a:t>
                      </a:r>
                    </a:p>
                  </a:txBody>
                  <a:tcPr anchor="ctr">
                    <a:lnL>
                      <a:noFill/>
                    </a:lnL>
                    <a:lnR>
                      <a:noFill/>
                    </a:lnR>
                    <a:lnT>
                      <a:noFill/>
                    </a:lnT>
                    <a:lnB>
                      <a:noFill/>
                    </a:lnB>
                  </a:tcPr>
                </a:tc>
              </a:tr>
              <a:tr h="2174875">
                <a:tc>
                  <a:txBody>
                    <a:bodyPr/>
                    <a:lstStyle/>
                    <a:p>
                      <a:pPr algn="ctr"/>
                      <a:r>
                        <a:rPr lang="de-DE" dirty="0">
                          <a:hlinkClick r:id="rId3"/>
                        </a:rPr>
                        <a:t/>
                      </a:r>
                      <a:br>
                        <a:rPr lang="de-DE" dirty="0">
                          <a:hlinkClick r:id="rId3"/>
                        </a:rPr>
                      </a:br>
                      <a:r>
                        <a:rPr lang="de-DE" dirty="0">
                          <a:hlinkClick r:id="rId3"/>
                        </a:rPr>
                        <a:t>Allen Rutzen</a:t>
                      </a:r>
                      <a:br>
                        <a:rPr lang="de-DE" dirty="0">
                          <a:hlinkClick r:id="rId3"/>
                        </a:rPr>
                      </a:br>
                      <a:r>
                        <a:rPr lang="de-DE" dirty="0"/>
                        <a:t>Sr. Manager</a:t>
                      </a:r>
                      <a:br>
                        <a:rPr lang="de-DE" dirty="0"/>
                      </a:br>
                      <a:r>
                        <a:rPr lang="de-DE" dirty="0"/>
                        <a:t>Nokia</a:t>
                      </a:r>
                    </a:p>
                  </a:txBody>
                  <a:tcPr anchor="ctr">
                    <a:lnL>
                      <a:noFill/>
                    </a:lnL>
                    <a:lnR>
                      <a:noFill/>
                    </a:lnR>
                    <a:lnT>
                      <a:noFill/>
                    </a:lnT>
                    <a:lnB>
                      <a:noFill/>
                    </a:lnB>
                  </a:tcPr>
                </a:tc>
                <a:tc>
                  <a:txBody>
                    <a:bodyPr/>
                    <a:lstStyle/>
                    <a:p>
                      <a:pPr algn="ctr"/>
                      <a:r>
                        <a:rPr lang="en-US" dirty="0">
                          <a:hlinkClick r:id="" action="ppaction://hlinkfile"/>
                        </a:rPr>
                        <a:t/>
                      </a:r>
                      <a:br>
                        <a:rPr lang="en-US" dirty="0">
                          <a:hlinkClick r:id="" action="ppaction://hlinkfile"/>
                        </a:rPr>
                      </a:br>
                      <a:r>
                        <a:rPr lang="en-US" dirty="0">
                          <a:hlinkClick r:id="" action="ppaction://hlinkfile"/>
                        </a:rPr>
                        <a:t>Jing Yang</a:t>
                      </a:r>
                      <a:r>
                        <a:rPr lang="en-US" dirty="0"/>
                        <a:t/>
                      </a:r>
                      <a:br>
                        <a:rPr lang="en-US" dirty="0"/>
                      </a:br>
                      <a:r>
                        <a:rPr lang="en-US" dirty="0"/>
                        <a:t>Technical Director</a:t>
                      </a:r>
                      <a:br>
                        <a:rPr lang="en-US" dirty="0"/>
                      </a:br>
                      <a:r>
                        <a:rPr lang="en-US" dirty="0"/>
                        <a:t>ZTE</a:t>
                      </a:r>
                    </a:p>
                  </a:txBody>
                  <a:tcPr anchor="ctr">
                    <a:lnL>
                      <a:noFill/>
                    </a:lnL>
                    <a:lnR>
                      <a:noFill/>
                    </a:lnR>
                    <a:lnT>
                      <a:noFill/>
                    </a:lnT>
                    <a:lnB>
                      <a:noFill/>
                    </a:lnB>
                  </a:tcPr>
                </a:tc>
                <a:tc>
                  <a:txBody>
                    <a:bodyPr/>
                    <a:lstStyle/>
                    <a:p>
                      <a:pPr algn="ctr"/>
                      <a:r>
                        <a:rPr lang="en-US" dirty="0">
                          <a:hlinkClick r:id="rId3"/>
                        </a:rPr>
                        <a:t/>
                      </a:r>
                      <a:br>
                        <a:rPr lang="en-US" dirty="0">
                          <a:hlinkClick r:id="rId3"/>
                        </a:rPr>
                      </a:br>
                      <a:r>
                        <a:rPr lang="en-US" dirty="0">
                          <a:hlinkClick r:id="rId3"/>
                        </a:rPr>
                        <a:t>Mike Harkins</a:t>
                      </a:r>
                      <a:br>
                        <a:rPr lang="en-US" dirty="0">
                          <a:hlinkClick r:id="rId3"/>
                        </a:rPr>
                      </a:br>
                      <a:r>
                        <a:rPr lang="en-US" dirty="0"/>
                        <a:t>VP Applications</a:t>
                      </a:r>
                      <a:br>
                        <a:rPr lang="en-US" dirty="0"/>
                      </a:br>
                      <a:r>
                        <a:rPr lang="en-US" dirty="0"/>
                        <a:t>Transamerica</a:t>
                      </a:r>
                    </a:p>
                  </a:txBody>
                  <a:tcPr anchor="ctr">
                    <a:lnL>
                      <a:noFill/>
                    </a:lnL>
                    <a:lnR>
                      <a:noFill/>
                    </a:lnR>
                    <a:lnT>
                      <a:noFill/>
                    </a:lnT>
                    <a:lnB>
                      <a:noFill/>
                    </a:lnB>
                  </a:tcPr>
                </a:tc>
              </a:tr>
            </a:tbl>
          </a:graphicData>
        </a:graphic>
      </p:graphicFrame>
      <p:pic>
        <p:nvPicPr>
          <p:cNvPr id="84993" name="Picture 1" descr="Sue_McKinney150x1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667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Stefan_Andersson150x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667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4995" name="Picture 3" descr="Chandra150x1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900" y="2667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HendrikEsser150x1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24765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descr="pete_m150x1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4765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descr="Waran150x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9900" y="24765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4999" name="Picture 7" descr="allen150x1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46863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5000" name="Picture 8" descr="Jane_Yang150x10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4686300"/>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85001" name="Picture 9" descr="Mike_Harkins150x1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9900" y="4686300"/>
            <a:ext cx="83820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02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type="body" idx="1"/>
          </p:nvPr>
        </p:nvSpPr>
        <p:spPr>
          <a:xfrm>
            <a:off x="719138" y="1403350"/>
            <a:ext cx="6110287" cy="4841875"/>
          </a:xfrm>
        </p:spPr>
        <p:txBody>
          <a:bodyPr/>
          <a:lstStyle/>
          <a:p>
            <a:pPr eaLnBrk="1" hangingPunct="1"/>
            <a:r>
              <a:rPr lang="en-US" sz="2000" dirty="0" smtClean="0"/>
              <a:t>The method</a:t>
            </a:r>
          </a:p>
          <a:p>
            <a:pPr lvl="1" eaLnBrk="1" hangingPunct="1"/>
            <a:r>
              <a:rPr lang="en-US" sz="1800" dirty="0" smtClean="0"/>
              <a:t>Handling hierarchy of teams (Scrum of scrums)</a:t>
            </a:r>
          </a:p>
          <a:p>
            <a:pPr lvl="1" eaLnBrk="1" hangingPunct="1"/>
            <a:r>
              <a:rPr lang="en-US" sz="1800" dirty="0" smtClean="0"/>
              <a:t>Definition of done vs. value added</a:t>
            </a:r>
          </a:p>
          <a:p>
            <a:pPr lvl="1" eaLnBrk="1" hangingPunct="1"/>
            <a:r>
              <a:rPr lang="en-US" sz="1800" dirty="0" smtClean="0"/>
              <a:t>Potentially shippable deliverables after each sprint</a:t>
            </a:r>
          </a:p>
          <a:p>
            <a:pPr eaLnBrk="1" hangingPunct="1">
              <a:spcBef>
                <a:spcPct val="70000"/>
              </a:spcBef>
            </a:pPr>
            <a:r>
              <a:rPr lang="en-US" sz="2000" dirty="0" smtClean="0"/>
              <a:t>The Product Owner role</a:t>
            </a:r>
          </a:p>
          <a:p>
            <a:pPr lvl="1" eaLnBrk="1" hangingPunct="1"/>
            <a:r>
              <a:rPr lang="en-US" sz="1800" dirty="0" smtClean="0"/>
              <a:t>Understanding the impact of features and the </a:t>
            </a:r>
            <a:br>
              <a:rPr lang="en-US" sz="1800" dirty="0" smtClean="0"/>
            </a:br>
            <a:r>
              <a:rPr lang="en-US" sz="1800" dirty="0" smtClean="0"/>
              <a:t>appropriate development planning</a:t>
            </a:r>
          </a:p>
          <a:p>
            <a:pPr lvl="1" eaLnBrk="1" hangingPunct="1"/>
            <a:r>
              <a:rPr lang="en-US" sz="1800" dirty="0" smtClean="0"/>
              <a:t>Indistinct customer: two pilots – three opinions</a:t>
            </a:r>
          </a:p>
          <a:p>
            <a:pPr lvl="1" eaLnBrk="1" hangingPunct="1"/>
            <a:r>
              <a:rPr lang="en-US" sz="1800" dirty="0" smtClean="0"/>
              <a:t>Miscommunication with the teams =&gt; wrong</a:t>
            </a:r>
            <a:br>
              <a:rPr lang="en-US" sz="1800" dirty="0" smtClean="0"/>
            </a:br>
            <a:r>
              <a:rPr lang="en-US" sz="1800" dirty="0" smtClean="0"/>
              <a:t>prioritization by the teams</a:t>
            </a:r>
          </a:p>
          <a:p>
            <a:pPr lvl="1" eaLnBrk="1" hangingPunct="1"/>
            <a:r>
              <a:rPr lang="en-US" sz="1800" dirty="0" smtClean="0"/>
              <a:t>Distant deliveries potentially neglected</a:t>
            </a:r>
          </a:p>
          <a:p>
            <a:pPr eaLnBrk="1" hangingPunct="1">
              <a:spcBef>
                <a:spcPct val="70000"/>
              </a:spcBef>
            </a:pPr>
            <a:r>
              <a:rPr lang="en-US" sz="2000" dirty="0" smtClean="0"/>
              <a:t>Support from the surrounding organization</a:t>
            </a:r>
          </a:p>
          <a:p>
            <a:pPr lvl="1" eaLnBrk="1" hangingPunct="1"/>
            <a:r>
              <a:rPr lang="en-US" sz="1800" dirty="0" smtClean="0"/>
              <a:t>Project management with lack of understanding of the fundamental principles of Scrum</a:t>
            </a:r>
          </a:p>
          <a:p>
            <a:pPr lvl="1" eaLnBrk="1" hangingPunct="1"/>
            <a:r>
              <a:rPr lang="en-US" sz="1800" dirty="0" smtClean="0"/>
              <a:t>Fixed delivery dates, but increasing scope</a:t>
            </a:r>
          </a:p>
        </p:txBody>
      </p:sp>
      <p:sp>
        <p:nvSpPr>
          <p:cNvPr id="37891" name="Rectangle 9"/>
          <p:cNvSpPr>
            <a:spLocks noGrp="1" noChangeArrowheads="1"/>
          </p:cNvSpPr>
          <p:nvPr>
            <p:ph type="title"/>
          </p:nvPr>
        </p:nvSpPr>
        <p:spPr>
          <a:noFill/>
        </p:spPr>
        <p:txBody>
          <a:bodyPr/>
          <a:lstStyle/>
          <a:p>
            <a:pPr eaLnBrk="1" hangingPunct="1"/>
            <a:r>
              <a:rPr lang="en-US" smtClean="0"/>
              <a:t>CHALLENGES  </a:t>
            </a:r>
            <a:endParaRPr lang="sv-SE" smtClean="0"/>
          </a:p>
        </p:txBody>
      </p:sp>
      <p:pic>
        <p:nvPicPr>
          <p:cNvPr id="23860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1738" y="214313"/>
            <a:ext cx="29622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860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2650" y="3063875"/>
            <a:ext cx="31813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83963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animEffect transition="in" filter="blinds(horizontal)">
                                      <p:cBhvr>
                                        <p:cTn id="7" dur="500"/>
                                        <p:tgtEl>
                                          <p:spTgt spid="23859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8595">
                                            <p:txEl>
                                              <p:pRg st="1" end="1"/>
                                            </p:txEl>
                                          </p:spTgt>
                                        </p:tgtEl>
                                        <p:attrNameLst>
                                          <p:attrName>style.visibility</p:attrName>
                                        </p:attrNameLst>
                                      </p:cBhvr>
                                      <p:to>
                                        <p:strVal val="visible"/>
                                      </p:to>
                                    </p:set>
                                    <p:animEffect transition="in" filter="blinds(horizontal)">
                                      <p:cBhvr>
                                        <p:cTn id="10" dur="500"/>
                                        <p:tgtEl>
                                          <p:spTgt spid="23859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38595">
                                            <p:txEl>
                                              <p:pRg st="2" end="2"/>
                                            </p:txEl>
                                          </p:spTgt>
                                        </p:tgtEl>
                                        <p:attrNameLst>
                                          <p:attrName>style.visibility</p:attrName>
                                        </p:attrNameLst>
                                      </p:cBhvr>
                                      <p:to>
                                        <p:strVal val="visible"/>
                                      </p:to>
                                    </p:set>
                                    <p:animEffect transition="in" filter="blinds(horizontal)">
                                      <p:cBhvr>
                                        <p:cTn id="13" dur="500"/>
                                        <p:tgtEl>
                                          <p:spTgt spid="23859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38595">
                                            <p:txEl>
                                              <p:pRg st="3" end="3"/>
                                            </p:txEl>
                                          </p:spTgt>
                                        </p:tgtEl>
                                        <p:attrNameLst>
                                          <p:attrName>style.visibility</p:attrName>
                                        </p:attrNameLst>
                                      </p:cBhvr>
                                      <p:to>
                                        <p:strVal val="visible"/>
                                      </p:to>
                                    </p:set>
                                    <p:animEffect transition="in" filter="blinds(horizontal)">
                                      <p:cBhvr>
                                        <p:cTn id="16" dur="500"/>
                                        <p:tgtEl>
                                          <p:spTgt spid="23859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38602"/>
                                        </p:tgtEl>
                                        <p:attrNameLst>
                                          <p:attrName>style.visibility</p:attrName>
                                        </p:attrNameLst>
                                      </p:cBhvr>
                                      <p:to>
                                        <p:strVal val="visible"/>
                                      </p:to>
                                    </p:set>
                                    <p:animEffect transition="in" filter="blinds(horizontal)">
                                      <p:cBhvr>
                                        <p:cTn id="19" dur="500"/>
                                        <p:tgtEl>
                                          <p:spTgt spid="2386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238595">
                                            <p:txEl>
                                              <p:pRg st="4" end="4"/>
                                            </p:txEl>
                                          </p:spTgt>
                                        </p:tgtEl>
                                        <p:attrNameLst>
                                          <p:attrName>style.visibility</p:attrName>
                                        </p:attrNameLst>
                                      </p:cBhvr>
                                      <p:to>
                                        <p:strVal val="visible"/>
                                      </p:to>
                                    </p:set>
                                    <p:animEffect transition="in" filter="blinds(horizontal)">
                                      <p:cBhvr>
                                        <p:cTn id="24" dur="500"/>
                                        <p:tgtEl>
                                          <p:spTgt spid="238595">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38595">
                                            <p:txEl>
                                              <p:pRg st="5" end="5"/>
                                            </p:txEl>
                                          </p:spTgt>
                                        </p:tgtEl>
                                        <p:attrNameLst>
                                          <p:attrName>style.visibility</p:attrName>
                                        </p:attrNameLst>
                                      </p:cBhvr>
                                      <p:to>
                                        <p:strVal val="visible"/>
                                      </p:to>
                                    </p:set>
                                    <p:animEffect transition="in" filter="blinds(horizontal)">
                                      <p:cBhvr>
                                        <p:cTn id="27" dur="500"/>
                                        <p:tgtEl>
                                          <p:spTgt spid="238595">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38595">
                                            <p:txEl>
                                              <p:pRg st="6" end="6"/>
                                            </p:txEl>
                                          </p:spTgt>
                                        </p:tgtEl>
                                        <p:attrNameLst>
                                          <p:attrName>style.visibility</p:attrName>
                                        </p:attrNameLst>
                                      </p:cBhvr>
                                      <p:to>
                                        <p:strVal val="visible"/>
                                      </p:to>
                                    </p:set>
                                    <p:animEffect transition="in" filter="blinds(horizontal)">
                                      <p:cBhvr>
                                        <p:cTn id="30" dur="500"/>
                                        <p:tgtEl>
                                          <p:spTgt spid="238595">
                                            <p:txEl>
                                              <p:pRg st="6" end="6"/>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38595">
                                            <p:txEl>
                                              <p:pRg st="7" end="7"/>
                                            </p:txEl>
                                          </p:spTgt>
                                        </p:tgtEl>
                                        <p:attrNameLst>
                                          <p:attrName>style.visibility</p:attrName>
                                        </p:attrNameLst>
                                      </p:cBhvr>
                                      <p:to>
                                        <p:strVal val="visible"/>
                                      </p:to>
                                    </p:set>
                                    <p:animEffect transition="in" filter="blinds(horizontal)">
                                      <p:cBhvr>
                                        <p:cTn id="33" dur="500"/>
                                        <p:tgtEl>
                                          <p:spTgt spid="238595">
                                            <p:txEl>
                                              <p:pRg st="7" end="7"/>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38595">
                                            <p:txEl>
                                              <p:pRg st="8" end="8"/>
                                            </p:txEl>
                                          </p:spTgt>
                                        </p:tgtEl>
                                        <p:attrNameLst>
                                          <p:attrName>style.visibility</p:attrName>
                                        </p:attrNameLst>
                                      </p:cBhvr>
                                      <p:to>
                                        <p:strVal val="visible"/>
                                      </p:to>
                                    </p:set>
                                    <p:animEffect transition="in" filter="blinds(horizontal)">
                                      <p:cBhvr>
                                        <p:cTn id="36" dur="500"/>
                                        <p:tgtEl>
                                          <p:spTgt spid="238595">
                                            <p:txEl>
                                              <p:pRg st="8" end="8"/>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38603"/>
                                        </p:tgtEl>
                                        <p:attrNameLst>
                                          <p:attrName>style.visibility</p:attrName>
                                        </p:attrNameLst>
                                      </p:cBhvr>
                                      <p:to>
                                        <p:strVal val="visible"/>
                                      </p:to>
                                    </p:set>
                                    <p:animEffect transition="in" filter="blinds(horizontal)">
                                      <p:cBhvr>
                                        <p:cTn id="39" dur="500"/>
                                        <p:tgtEl>
                                          <p:spTgt spid="23860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238595">
                                            <p:txEl>
                                              <p:pRg st="9" end="9"/>
                                            </p:txEl>
                                          </p:spTgt>
                                        </p:tgtEl>
                                        <p:attrNameLst>
                                          <p:attrName>style.visibility</p:attrName>
                                        </p:attrNameLst>
                                      </p:cBhvr>
                                      <p:to>
                                        <p:strVal val="visible"/>
                                      </p:to>
                                    </p:set>
                                    <p:animEffect transition="in" filter="blinds(horizontal)">
                                      <p:cBhvr>
                                        <p:cTn id="44" dur="500"/>
                                        <p:tgtEl>
                                          <p:spTgt spid="238595">
                                            <p:txEl>
                                              <p:pRg st="9" end="9"/>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238595">
                                            <p:txEl>
                                              <p:pRg st="10" end="10"/>
                                            </p:txEl>
                                          </p:spTgt>
                                        </p:tgtEl>
                                        <p:attrNameLst>
                                          <p:attrName>style.visibility</p:attrName>
                                        </p:attrNameLst>
                                      </p:cBhvr>
                                      <p:to>
                                        <p:strVal val="visible"/>
                                      </p:to>
                                    </p:set>
                                    <p:animEffect transition="in" filter="blinds(horizontal)">
                                      <p:cBhvr>
                                        <p:cTn id="47" dur="500"/>
                                        <p:tgtEl>
                                          <p:spTgt spid="238595">
                                            <p:txEl>
                                              <p:pRg st="10" end="10"/>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238595">
                                            <p:txEl>
                                              <p:pRg st="11" end="11"/>
                                            </p:txEl>
                                          </p:spTgt>
                                        </p:tgtEl>
                                        <p:attrNameLst>
                                          <p:attrName>style.visibility</p:attrName>
                                        </p:attrNameLst>
                                      </p:cBhvr>
                                      <p:to>
                                        <p:strVal val="visible"/>
                                      </p:to>
                                    </p:set>
                                    <p:animEffect transition="in" filter="blinds(horizontal)">
                                      <p:cBhvr>
                                        <p:cTn id="50" dur="500"/>
                                        <p:tgtEl>
                                          <p:spTgt spid="23859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821984" y="3167240"/>
            <a:ext cx="5334000" cy="768927"/>
          </a:xfrm>
        </p:spPr>
        <p:txBody>
          <a:bodyPr>
            <a:normAutofit fontScale="90000"/>
          </a:bodyPr>
          <a:lstStyle/>
          <a:p>
            <a:r>
              <a:rPr lang="en-US" sz="3100" dirty="0" smtClean="0"/>
              <a:t>Building Complex Software</a:t>
            </a:r>
            <a:r>
              <a:rPr lang="en-US" sz="2800" dirty="0" smtClean="0"/>
              <a:t/>
            </a:r>
            <a:br>
              <a:rPr lang="en-US" sz="2800" dirty="0" smtClean="0"/>
            </a:br>
            <a:r>
              <a:rPr lang="en-US" sz="2000" dirty="0" smtClean="0"/>
              <a:t>Vision, Trust, Interfaces and Assumptions</a:t>
            </a:r>
            <a:r>
              <a:rPr lang="en-US" sz="2800" dirty="0" smtClean="0"/>
              <a:t/>
            </a:r>
            <a:br>
              <a:rPr lang="en-US" sz="2800" dirty="0" smtClean="0"/>
            </a:br>
            <a:endParaRPr lang="en-US" sz="2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ndParaRPr>
          </a:p>
        </p:txBody>
      </p:sp>
      <p:sp>
        <p:nvSpPr>
          <p:cNvPr id="7" name="Subtitle 6"/>
          <p:cNvSpPr>
            <a:spLocks noGrp="1"/>
          </p:cNvSpPr>
          <p:nvPr>
            <p:ph type="subTitle" idx="1"/>
          </p:nvPr>
        </p:nvSpPr>
        <p:spPr/>
        <p:txBody>
          <a:bodyPr>
            <a:noAutofit/>
          </a:bodyPr>
          <a:lstStyle/>
          <a:p>
            <a:endParaRPr lang="en-US" sz="1600" dirty="0" smtClean="0">
              <a:latin typeface="Calibri" pitchFamily="34" charset="0"/>
              <a:cs typeface="Calibri" pitchFamily="34" charset="0"/>
            </a:endParaRPr>
          </a:p>
          <a:p>
            <a:r>
              <a:rPr lang="en-US" sz="1800" dirty="0" smtClean="0">
                <a:latin typeface="Calibri" pitchFamily="34" charset="0"/>
                <a:cs typeface="Calibri" pitchFamily="34" charset="0"/>
              </a:rPr>
              <a:t>Chandra Yeleshwarapu</a:t>
            </a:r>
          </a:p>
          <a:p>
            <a:r>
              <a:rPr lang="en-US" sz="1800" dirty="0" smtClean="0">
                <a:latin typeface="Calibri" pitchFamily="34" charset="0"/>
                <a:cs typeface="Calibri" pitchFamily="34" charset="0"/>
              </a:rPr>
              <a:t>Director of Information Management and Platform Technology</a:t>
            </a:r>
          </a:p>
        </p:txBody>
      </p:sp>
      <p:sp>
        <p:nvSpPr>
          <p:cNvPr id="4" name="Footer Placeholder 3"/>
          <p:cNvSpPr>
            <a:spLocks noGrp="1"/>
          </p:cNvSpPr>
          <p:nvPr>
            <p:ph type="ftr" sz="quarter" idx="4294967295"/>
          </p:nvPr>
        </p:nvSpPr>
        <p:spPr>
          <a:xfrm>
            <a:off x="483920" y="6370691"/>
            <a:ext cx="1795363" cy="92333"/>
          </a:xfrm>
          <a:prstGeom prst="rect">
            <a:avLst/>
          </a:prstGeom>
        </p:spPr>
        <p:txBody>
          <a:bodyPr/>
          <a:lstStyle/>
          <a:p>
            <a:r>
              <a:rPr lang="en-US" dirty="0" smtClean="0">
                <a:solidFill>
                  <a:prstClr val="white"/>
                </a:solidFill>
              </a:rPr>
              <a:t>© 2011 HALLIBURTON. ALL RIGHTS RESERVED.</a:t>
            </a:r>
            <a:endParaRPr lang="en-US" dirty="0">
              <a:solidFill>
                <a:prstClr val="white"/>
              </a:solidFill>
            </a:endParaRPr>
          </a:p>
        </p:txBody>
      </p:sp>
      <p:sp>
        <p:nvSpPr>
          <p:cNvPr id="5" name="Slide Number Placeholder 4"/>
          <p:cNvSpPr>
            <a:spLocks noGrp="1"/>
          </p:cNvSpPr>
          <p:nvPr>
            <p:ph type="sldNum" sz="quarter" idx="4294967295"/>
          </p:nvPr>
        </p:nvSpPr>
        <p:spPr>
          <a:xfrm>
            <a:off x="8956675" y="6318250"/>
            <a:ext cx="187325" cy="184150"/>
          </a:xfrm>
        </p:spPr>
        <p:txBody>
          <a:bodyPr/>
          <a:lstStyle/>
          <a:p>
            <a:fld id="{DA092ABF-15C0-4956-9D43-3CCC3060E893}" type="slidenum">
              <a:rPr lang="en-US" smtClean="0">
                <a:solidFill>
                  <a:prstClr val="white"/>
                </a:solidFill>
              </a:rPr>
              <a:pPr/>
              <a:t>51</a:t>
            </a:fld>
            <a:endParaRPr lang="en-US" dirty="0">
              <a:solidFill>
                <a:prstClr val="white"/>
              </a:solidFill>
            </a:endParaRPr>
          </a:p>
        </p:txBody>
      </p:sp>
      <p:sp>
        <p:nvSpPr>
          <p:cNvPr id="10" name="Rectangle 9"/>
          <p:cNvSpPr/>
          <p:nvPr/>
        </p:nvSpPr>
        <p:spPr>
          <a:xfrm>
            <a:off x="6714099" y="6245693"/>
            <a:ext cx="1667902" cy="31376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black"/>
              </a:solidFill>
              <a:cs typeface="Arial" pitchFamily="34" charset="0"/>
            </a:endParaRPr>
          </a:p>
        </p:txBody>
      </p:sp>
      <p:sp>
        <p:nvSpPr>
          <p:cNvPr id="11" name="Footer Placeholder 4"/>
          <p:cNvSpPr>
            <a:spLocks noGrp="1"/>
          </p:cNvSpPr>
          <p:nvPr>
            <p:ph type="ftr" sz="quarter" idx="4294967295"/>
          </p:nvPr>
        </p:nvSpPr>
        <p:spPr>
          <a:xfrm>
            <a:off x="483920" y="6370691"/>
            <a:ext cx="1795363" cy="92333"/>
          </a:xfrm>
          <a:prstGeom prst="rect">
            <a:avLst/>
          </a:prstGeom>
        </p:spPr>
        <p:txBody>
          <a:bodyPr wrap="none" lIns="0" tIns="0" rIns="0" bIns="0">
            <a:spAutoFit/>
          </a:bodyPr>
          <a:lstStyle>
            <a:lvl1pPr>
              <a:defRPr sz="600" b="1">
                <a:solidFill>
                  <a:schemeClr val="bg1"/>
                </a:solidFill>
                <a:latin typeface="Arial" pitchFamily="34" charset="0"/>
                <a:cs typeface="Arial" pitchFamily="34" charset="0"/>
              </a:defRPr>
            </a:lvl1pPr>
          </a:lstStyle>
          <a:p>
            <a:r>
              <a:rPr lang="en-US" dirty="0" smtClean="0">
                <a:solidFill>
                  <a:prstClr val="white"/>
                </a:solidFill>
              </a:rPr>
              <a:t>© 2011 HALLIBURTON. ALL RIGHTS RESERVED.</a:t>
            </a:r>
            <a:endParaRPr lang="en-US" dirty="0">
              <a:solidFill>
                <a:prstClr val="white"/>
              </a:solidFill>
            </a:endParaRPr>
          </a:p>
        </p:txBody>
      </p:sp>
      <p:pic>
        <p:nvPicPr>
          <p:cNvPr id="12" name="Picture 11" descr="Landmark Horz.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0072" y="6335283"/>
            <a:ext cx="2642773" cy="155037"/>
          </a:xfrm>
          <a:prstGeom prst="rect">
            <a:avLst/>
          </a:prstGeom>
        </p:spPr>
      </p:pic>
      <p:pic>
        <p:nvPicPr>
          <p:cNvPr id="144386" name="Picture 2" descr="H:\todd\wwsdc\Agile\2012\Executive Forum\Bios\Chand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2165350" cy="216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8663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412512" y="2256846"/>
            <a:ext cx="4731487" cy="2166298"/>
          </a:xfrm>
          <a:prstGeom prst="rect">
            <a:avLst/>
          </a:prstGeom>
          <a:solidFill>
            <a:srgbClr val="8E979D">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Calibri" pitchFamily="34" charset="0"/>
              <a:cs typeface="Calibri" pitchFamily="34" charset="0"/>
            </a:endParaRPr>
          </a:p>
        </p:txBody>
      </p:sp>
      <p:sp>
        <p:nvSpPr>
          <p:cNvPr id="38" name="Rectangle 37"/>
          <p:cNvSpPr/>
          <p:nvPr/>
        </p:nvSpPr>
        <p:spPr>
          <a:xfrm>
            <a:off x="-1" y="1901699"/>
            <a:ext cx="5975499" cy="2500180"/>
          </a:xfrm>
          <a:prstGeom prst="rect">
            <a:avLst/>
          </a:prstGeom>
          <a:solidFill>
            <a:srgbClr val="7EA52E">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Calibri" pitchFamily="34" charset="0"/>
              <a:cs typeface="Calibri" pitchFamily="34" charset="0"/>
            </a:endParaRPr>
          </a:p>
        </p:txBody>
      </p:sp>
      <p:sp>
        <p:nvSpPr>
          <p:cNvPr id="39" name="Rectangle 38"/>
          <p:cNvSpPr/>
          <p:nvPr/>
        </p:nvSpPr>
        <p:spPr>
          <a:xfrm>
            <a:off x="3604437" y="2590707"/>
            <a:ext cx="5539564" cy="1821805"/>
          </a:xfrm>
          <a:prstGeom prst="rect">
            <a:avLst/>
          </a:prstGeom>
          <a:solidFill>
            <a:srgbClr val="FBAA29">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Calibri" pitchFamily="34" charset="0"/>
              <a:cs typeface="Calibri" pitchFamily="34" charset="0"/>
            </a:endParaRPr>
          </a:p>
        </p:txBody>
      </p:sp>
      <p:sp>
        <p:nvSpPr>
          <p:cNvPr id="41" name="Rectangle 40"/>
          <p:cNvSpPr/>
          <p:nvPr/>
        </p:nvSpPr>
        <p:spPr>
          <a:xfrm>
            <a:off x="5964865" y="2913935"/>
            <a:ext cx="3179134" cy="1509209"/>
          </a:xfrm>
          <a:prstGeom prst="rect">
            <a:avLst/>
          </a:prstGeom>
          <a:solidFill>
            <a:srgbClr val="008BA7">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Calibri" pitchFamily="34" charset="0"/>
              <a:cs typeface="Calibri" pitchFamily="34" charset="0"/>
            </a:endParaRPr>
          </a:p>
        </p:txBody>
      </p:sp>
      <p:sp>
        <p:nvSpPr>
          <p:cNvPr id="57" name="Rectangle 56"/>
          <p:cNvSpPr/>
          <p:nvPr/>
        </p:nvSpPr>
        <p:spPr>
          <a:xfrm>
            <a:off x="3604437" y="2250465"/>
            <a:ext cx="5539564" cy="322733"/>
          </a:xfrm>
          <a:prstGeom prst="rect">
            <a:avLst/>
          </a:prstGeom>
          <a:solidFill>
            <a:srgbClr val="FBAA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Calibri" pitchFamily="34" charset="0"/>
                <a:cs typeface="Calibri" pitchFamily="34" charset="0"/>
              </a:rPr>
              <a:t>Drilling and Completions</a:t>
            </a:r>
            <a:endParaRPr lang="en-US" b="1" dirty="0">
              <a:latin typeface="Calibri" pitchFamily="34" charset="0"/>
              <a:cs typeface="Calibri" pitchFamily="34" charset="0"/>
            </a:endParaRPr>
          </a:p>
        </p:txBody>
      </p:sp>
      <p:sp>
        <p:nvSpPr>
          <p:cNvPr id="2" name="Title 1"/>
          <p:cNvSpPr>
            <a:spLocks noGrp="1"/>
          </p:cNvSpPr>
          <p:nvPr>
            <p:ph type="title"/>
          </p:nvPr>
        </p:nvSpPr>
        <p:spPr>
          <a:xfrm>
            <a:off x="457199" y="366120"/>
            <a:ext cx="8525435" cy="863600"/>
          </a:xfrm>
        </p:spPr>
        <p:txBody>
          <a:bodyPr>
            <a:noAutofit/>
          </a:bodyPr>
          <a:lstStyle/>
          <a:p>
            <a:r>
              <a:rPr lang="en-US" sz="3200" dirty="0" smtClean="0">
                <a:cs typeface="Calibri" pitchFamily="34" charset="0"/>
              </a:rPr>
              <a:t>Landmark </a:t>
            </a:r>
            <a:r>
              <a:rPr lang="en-US" sz="3200" dirty="0" err="1" smtClean="0">
                <a:cs typeface="Calibri" pitchFamily="34" charset="0"/>
              </a:rPr>
              <a:t>E&amp;P</a:t>
            </a:r>
            <a:r>
              <a:rPr lang="en-US" sz="3200" dirty="0" smtClean="0">
                <a:cs typeface="Calibri" pitchFamily="34" charset="0"/>
              </a:rPr>
              <a:t> Ecosystem</a:t>
            </a:r>
            <a:r>
              <a:rPr lang="en-US" sz="2800" dirty="0" smtClean="0">
                <a:cs typeface="Calibri" pitchFamily="34" charset="0"/>
              </a:rPr>
              <a:t/>
            </a:r>
            <a:br>
              <a:rPr lang="en-US" sz="2800" dirty="0" smtClean="0">
                <a:cs typeface="Calibri" pitchFamily="34" charset="0"/>
              </a:rPr>
            </a:br>
            <a:r>
              <a:rPr lang="en-US" sz="1800" b="0" i="1" dirty="0" smtClean="0">
                <a:solidFill>
                  <a:srgbClr val="C00000"/>
                </a:solidFill>
                <a:cs typeface="Calibri" pitchFamily="34" charset="0"/>
              </a:rPr>
              <a:t>Collaborative Applications  –  Data Management  –  Modern Platform  –  Expert Services</a:t>
            </a:r>
            <a:endParaRPr lang="en-US" sz="2400" b="0" dirty="0">
              <a:solidFill>
                <a:srgbClr val="C00000"/>
              </a:solidFill>
              <a:cs typeface="Calibri" pitchFamily="34" charset="0"/>
            </a:endParaRPr>
          </a:p>
        </p:txBody>
      </p:sp>
      <p:pic>
        <p:nvPicPr>
          <p:cNvPr id="5" name="Picture 4" descr="icons_bas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20" y="3253326"/>
            <a:ext cx="665081" cy="665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cons_earthmodeli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5207"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cons_geolog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621"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icons_geophysic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034"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cons_planni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5794"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icons_simulati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380"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icons_desig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6966"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icons_reportin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8818"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icons_surveillanc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0037"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icons_realtim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1257"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icons_optimization.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71845" y="3253563"/>
            <a:ext cx="667907" cy="6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p:cNvSpPr txBox="1"/>
          <p:nvPr/>
        </p:nvSpPr>
        <p:spPr>
          <a:xfrm>
            <a:off x="6556979" y="3947962"/>
            <a:ext cx="1248399"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SURVEILLANCE</a:t>
            </a:r>
          </a:p>
        </p:txBody>
      </p:sp>
      <p:sp>
        <p:nvSpPr>
          <p:cNvPr id="28" name="TextBox 27"/>
          <p:cNvSpPr txBox="1"/>
          <p:nvPr/>
        </p:nvSpPr>
        <p:spPr>
          <a:xfrm>
            <a:off x="3509516" y="3937755"/>
            <a:ext cx="964577" cy="400110"/>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lumMod val="85000"/>
                    <a:lumOff val="15000"/>
                  </a:prstClr>
                </a:solidFill>
                <a:latin typeface="Calibri" pitchFamily="34" charset="0"/>
                <a:cs typeface="Calibri" pitchFamily="34" charset="0"/>
              </a:rPr>
              <a:t>FIELD</a:t>
            </a:r>
          </a:p>
          <a:p>
            <a:pPr algn="ctr" fontAlgn="base">
              <a:spcBef>
                <a:spcPct val="0"/>
              </a:spcBef>
              <a:spcAft>
                <a:spcPct val="0"/>
              </a:spcAft>
            </a:pPr>
            <a:r>
              <a:rPr lang="en-US" sz="1000" dirty="0" smtClean="0">
                <a:solidFill>
                  <a:prstClr val="black">
                    <a:lumMod val="85000"/>
                    <a:lumOff val="15000"/>
                  </a:prstClr>
                </a:solidFill>
                <a:latin typeface="Calibri" pitchFamily="34" charset="0"/>
                <a:cs typeface="Calibri" pitchFamily="34" charset="0"/>
              </a:rPr>
              <a:t>PLANNING</a:t>
            </a:r>
            <a:endParaRPr lang="en-US" sz="1000" dirty="0">
              <a:solidFill>
                <a:prstClr val="black">
                  <a:lumMod val="85000"/>
                  <a:lumOff val="15000"/>
                </a:prstClr>
              </a:solidFill>
              <a:latin typeface="Calibri" pitchFamily="34" charset="0"/>
              <a:cs typeface="Calibri" pitchFamily="34" charset="0"/>
            </a:endParaRPr>
          </a:p>
        </p:txBody>
      </p:sp>
      <p:sp>
        <p:nvSpPr>
          <p:cNvPr id="29" name="TextBox 28"/>
          <p:cNvSpPr txBox="1"/>
          <p:nvPr/>
        </p:nvSpPr>
        <p:spPr>
          <a:xfrm>
            <a:off x="2747265" y="3937059"/>
            <a:ext cx="1002143"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EARTH</a:t>
            </a:r>
          </a:p>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MODELING</a:t>
            </a:r>
          </a:p>
        </p:txBody>
      </p:sp>
      <p:sp>
        <p:nvSpPr>
          <p:cNvPr id="30" name="TextBox 29"/>
          <p:cNvSpPr txBox="1"/>
          <p:nvPr/>
        </p:nvSpPr>
        <p:spPr>
          <a:xfrm>
            <a:off x="2068569" y="3947962"/>
            <a:ext cx="904055"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GEOLOGY</a:t>
            </a:r>
          </a:p>
        </p:txBody>
      </p:sp>
      <p:sp>
        <p:nvSpPr>
          <p:cNvPr id="31" name="TextBox 30"/>
          <p:cNvSpPr txBox="1"/>
          <p:nvPr/>
        </p:nvSpPr>
        <p:spPr>
          <a:xfrm>
            <a:off x="1169947" y="3947962"/>
            <a:ext cx="1093967"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GEOPHYSICS</a:t>
            </a:r>
          </a:p>
        </p:txBody>
      </p:sp>
      <p:sp>
        <p:nvSpPr>
          <p:cNvPr id="32" name="TextBox 31"/>
          <p:cNvSpPr txBox="1"/>
          <p:nvPr/>
        </p:nvSpPr>
        <p:spPr>
          <a:xfrm>
            <a:off x="605074" y="3947962"/>
            <a:ext cx="655712"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BASIN</a:t>
            </a:r>
          </a:p>
        </p:txBody>
      </p:sp>
      <p:sp>
        <p:nvSpPr>
          <p:cNvPr id="33" name="TextBox 32"/>
          <p:cNvSpPr txBox="1"/>
          <p:nvPr/>
        </p:nvSpPr>
        <p:spPr>
          <a:xfrm>
            <a:off x="5833301" y="3947962"/>
            <a:ext cx="1033446"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REPORTING</a:t>
            </a:r>
          </a:p>
        </p:txBody>
      </p:sp>
      <p:sp>
        <p:nvSpPr>
          <p:cNvPr id="34" name="TextBox 33"/>
          <p:cNvSpPr txBox="1"/>
          <p:nvPr/>
        </p:nvSpPr>
        <p:spPr>
          <a:xfrm>
            <a:off x="5169451" y="3947962"/>
            <a:ext cx="755884"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DESIGN</a:t>
            </a:r>
          </a:p>
        </p:txBody>
      </p:sp>
      <p:sp>
        <p:nvSpPr>
          <p:cNvPr id="35" name="TextBox 34"/>
          <p:cNvSpPr txBox="1"/>
          <p:nvPr/>
        </p:nvSpPr>
        <p:spPr>
          <a:xfrm>
            <a:off x="4239857" y="3947962"/>
            <a:ext cx="1116923"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SIMULATION</a:t>
            </a:r>
          </a:p>
        </p:txBody>
      </p:sp>
      <p:sp>
        <p:nvSpPr>
          <p:cNvPr id="36" name="TextBox 35"/>
          <p:cNvSpPr txBox="1"/>
          <p:nvPr/>
        </p:nvSpPr>
        <p:spPr>
          <a:xfrm>
            <a:off x="7443218" y="3947962"/>
            <a:ext cx="975012"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REAL-TIME</a:t>
            </a:r>
          </a:p>
        </p:txBody>
      </p:sp>
      <p:sp>
        <p:nvSpPr>
          <p:cNvPr id="37" name="TextBox 36"/>
          <p:cNvSpPr txBox="1"/>
          <p:nvPr/>
        </p:nvSpPr>
        <p:spPr>
          <a:xfrm>
            <a:off x="8071312" y="3947962"/>
            <a:ext cx="1258833"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lumMod val="85000"/>
                    <a:lumOff val="15000"/>
                  </a:prstClr>
                </a:solidFill>
                <a:latin typeface="Calibri" pitchFamily="34" charset="0"/>
                <a:cs typeface="Calibri" pitchFamily="34" charset="0"/>
              </a:rPr>
              <a:t>OPTIMIZATION</a:t>
            </a:r>
          </a:p>
        </p:txBody>
      </p:sp>
      <p:sp>
        <p:nvSpPr>
          <p:cNvPr id="51" name="Rectangle 50"/>
          <p:cNvSpPr/>
          <p:nvPr/>
        </p:nvSpPr>
        <p:spPr>
          <a:xfrm>
            <a:off x="0" y="4869467"/>
            <a:ext cx="9144000" cy="43030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Calibri" pitchFamily="34" charset="0"/>
                <a:cs typeface="Calibri" pitchFamily="34" charset="0"/>
              </a:rPr>
              <a:t>Data Management</a:t>
            </a:r>
            <a:endParaRPr lang="en-US" sz="2000" b="1" dirty="0">
              <a:latin typeface="Calibri" pitchFamily="34" charset="0"/>
              <a:cs typeface="Calibri" pitchFamily="34" charset="0"/>
            </a:endParaRPr>
          </a:p>
        </p:txBody>
      </p:sp>
      <p:sp>
        <p:nvSpPr>
          <p:cNvPr id="52" name="Rectangle 51"/>
          <p:cNvSpPr/>
          <p:nvPr/>
        </p:nvSpPr>
        <p:spPr>
          <a:xfrm rot="5400000">
            <a:off x="4338160" y="63854"/>
            <a:ext cx="467680" cy="9144001"/>
          </a:xfrm>
          <a:prstGeom prst="rect">
            <a:avLst/>
          </a:prstGeom>
          <a:ln>
            <a:noFill/>
          </a:ln>
          <a:effectLst/>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n-US" sz="2000" b="1" dirty="0" err="1" smtClean="0">
                <a:latin typeface="Calibri" pitchFamily="34" charset="0"/>
                <a:cs typeface="Calibri" pitchFamily="34" charset="0"/>
              </a:rPr>
              <a:t>DecisionSpace</a:t>
            </a:r>
            <a:r>
              <a:rPr lang="en-US" sz="2000" b="1" dirty="0" smtClean="0">
                <a:latin typeface="Calibri" pitchFamily="34" charset="0"/>
                <a:cs typeface="Calibri" pitchFamily="34" charset="0"/>
              </a:rPr>
              <a:t> Platform</a:t>
            </a:r>
            <a:endParaRPr lang="en-US" sz="2000" b="1" dirty="0">
              <a:latin typeface="Calibri" pitchFamily="34" charset="0"/>
              <a:cs typeface="Calibri" pitchFamily="34" charset="0"/>
            </a:endParaRPr>
          </a:p>
        </p:txBody>
      </p:sp>
      <p:sp>
        <p:nvSpPr>
          <p:cNvPr id="56" name="Rectangle 55"/>
          <p:cNvSpPr/>
          <p:nvPr/>
        </p:nvSpPr>
        <p:spPr>
          <a:xfrm>
            <a:off x="5964865" y="2573692"/>
            <a:ext cx="3179135" cy="322733"/>
          </a:xfrm>
          <a:prstGeom prst="rect">
            <a:avLst/>
          </a:prstGeom>
          <a:solidFill>
            <a:srgbClr val="008B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Calibri" pitchFamily="34" charset="0"/>
                <a:cs typeface="Calibri" pitchFamily="34" charset="0"/>
              </a:rPr>
              <a:t>Production</a:t>
            </a:r>
            <a:endParaRPr lang="en-US" b="1" dirty="0">
              <a:latin typeface="Calibri" pitchFamily="34" charset="0"/>
              <a:cs typeface="Calibri" pitchFamily="34" charset="0"/>
            </a:endParaRPr>
          </a:p>
        </p:txBody>
      </p:sp>
      <p:sp>
        <p:nvSpPr>
          <p:cNvPr id="58" name="Rectangle 57"/>
          <p:cNvSpPr/>
          <p:nvPr/>
        </p:nvSpPr>
        <p:spPr>
          <a:xfrm>
            <a:off x="4412512" y="1927237"/>
            <a:ext cx="4731487" cy="322733"/>
          </a:xfrm>
          <a:prstGeom prst="rect">
            <a:avLst/>
          </a:prstGeom>
          <a:solidFill>
            <a:srgbClr val="8E979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Calibri" pitchFamily="34" charset="0"/>
                <a:cs typeface="Calibri" pitchFamily="34" charset="0"/>
              </a:rPr>
              <a:t>Reservoir</a:t>
            </a:r>
            <a:endParaRPr lang="en-US" b="1" dirty="0">
              <a:latin typeface="Calibri" pitchFamily="34" charset="0"/>
              <a:cs typeface="Calibri" pitchFamily="34" charset="0"/>
            </a:endParaRPr>
          </a:p>
        </p:txBody>
      </p:sp>
      <p:sp>
        <p:nvSpPr>
          <p:cNvPr id="42" name="Rectangle 41"/>
          <p:cNvSpPr/>
          <p:nvPr/>
        </p:nvSpPr>
        <p:spPr>
          <a:xfrm>
            <a:off x="-1" y="1593358"/>
            <a:ext cx="5975499" cy="322733"/>
          </a:xfrm>
          <a:prstGeom prst="rect">
            <a:avLst/>
          </a:prstGeom>
          <a:solidFill>
            <a:srgbClr val="7EA5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Calibri" pitchFamily="34" charset="0"/>
                <a:cs typeface="Calibri" pitchFamily="34" charset="0"/>
              </a:rPr>
              <a:t>Geosciences</a:t>
            </a:r>
          </a:p>
        </p:txBody>
      </p:sp>
      <p:sp>
        <p:nvSpPr>
          <p:cNvPr id="43" name="Rectangle 42"/>
          <p:cNvSpPr/>
          <p:nvPr/>
        </p:nvSpPr>
        <p:spPr>
          <a:xfrm rot="16200000">
            <a:off x="-1580812" y="3176322"/>
            <a:ext cx="3699506" cy="537882"/>
          </a:xfrm>
          <a:prstGeom prst="rect">
            <a:avLst/>
          </a:prstGeom>
          <a:solidFill>
            <a:srgbClr val="312B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bg1"/>
                </a:solidFill>
                <a:latin typeface="Calibri" pitchFamily="34" charset="0"/>
                <a:cs typeface="Calibri" pitchFamily="34" charset="0"/>
              </a:rPr>
              <a:t>Services and Support</a:t>
            </a:r>
            <a:endParaRPr lang="en-US" sz="16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314344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55"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strVal val="#ppt_w*0.70"/>
                                          </p:val>
                                        </p:tav>
                                        <p:tav tm="100000">
                                          <p:val>
                                            <p:strVal val="#ppt_w"/>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Effect transition="in" filter="fade">
                                      <p:cBhvr>
                                        <p:cTn id="34" dur="1000"/>
                                        <p:tgtEl>
                                          <p:spTgt spid="10"/>
                                        </p:tgtEl>
                                      </p:cBhvr>
                                    </p:animEffect>
                                  </p:childTnLst>
                                </p:cTn>
                              </p:par>
                              <p:par>
                                <p:cTn id="35" presetID="55"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0.7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par>
                                <p:cTn id="40" presetID="55"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strVal val="#ppt_w*0.70"/>
                                          </p:val>
                                        </p:tav>
                                        <p:tav tm="100000">
                                          <p:val>
                                            <p:strVal val="#ppt_w"/>
                                          </p:val>
                                        </p:tav>
                                      </p:tavLst>
                                    </p:anim>
                                    <p:anim calcmode="lin" valueType="num">
                                      <p:cBhvr>
                                        <p:cTn id="43" dur="1000" fill="hold"/>
                                        <p:tgtEl>
                                          <p:spTgt spid="12"/>
                                        </p:tgtEl>
                                        <p:attrNameLst>
                                          <p:attrName>ppt_h</p:attrName>
                                        </p:attrNameLst>
                                      </p:cBhvr>
                                      <p:tavLst>
                                        <p:tav tm="0">
                                          <p:val>
                                            <p:strVal val="#ppt_h"/>
                                          </p:val>
                                        </p:tav>
                                        <p:tav tm="100000">
                                          <p:val>
                                            <p:strVal val="#ppt_h"/>
                                          </p:val>
                                        </p:tav>
                                      </p:tavLst>
                                    </p:anim>
                                    <p:animEffect transition="in" filter="fade">
                                      <p:cBhvr>
                                        <p:cTn id="44" dur="1000"/>
                                        <p:tgtEl>
                                          <p:spTgt spid="12"/>
                                        </p:tgtEl>
                                      </p:cBhvr>
                                    </p:animEffect>
                                  </p:childTnLst>
                                </p:cTn>
                              </p:par>
                              <p:par>
                                <p:cTn id="45" presetID="55"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strVal val="#ppt_w*0.70"/>
                                          </p:val>
                                        </p:tav>
                                        <p:tav tm="100000">
                                          <p:val>
                                            <p:strVal val="#ppt_w"/>
                                          </p:val>
                                        </p:tav>
                                      </p:tavLst>
                                    </p:anim>
                                    <p:anim calcmode="lin" valueType="num">
                                      <p:cBhvr>
                                        <p:cTn id="48" dur="1000" fill="hold"/>
                                        <p:tgtEl>
                                          <p:spTgt spid="14"/>
                                        </p:tgtEl>
                                        <p:attrNameLst>
                                          <p:attrName>ppt_h</p:attrName>
                                        </p:attrNameLst>
                                      </p:cBhvr>
                                      <p:tavLst>
                                        <p:tav tm="0">
                                          <p:val>
                                            <p:strVal val="#ppt_h"/>
                                          </p:val>
                                        </p:tav>
                                        <p:tav tm="100000">
                                          <p:val>
                                            <p:strVal val="#ppt_h"/>
                                          </p:val>
                                        </p:tav>
                                      </p:tavLst>
                                    </p:anim>
                                    <p:animEffect transition="in" filter="fade">
                                      <p:cBhvr>
                                        <p:cTn id="49" dur="1000"/>
                                        <p:tgtEl>
                                          <p:spTgt spid="14"/>
                                        </p:tgtEl>
                                      </p:cBhvr>
                                    </p:animEffect>
                                  </p:childTnLst>
                                </p:cTn>
                              </p:par>
                              <p:par>
                                <p:cTn id="50" presetID="55"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strVal val="#ppt_w*0.70"/>
                                          </p:val>
                                        </p:tav>
                                        <p:tav tm="100000">
                                          <p:val>
                                            <p:strVal val="#ppt_w"/>
                                          </p:val>
                                        </p:tav>
                                      </p:tavLst>
                                    </p:anim>
                                    <p:anim calcmode="lin" valueType="num">
                                      <p:cBhvr>
                                        <p:cTn id="53" dur="1000" fill="hold"/>
                                        <p:tgtEl>
                                          <p:spTgt spid="15"/>
                                        </p:tgtEl>
                                        <p:attrNameLst>
                                          <p:attrName>ppt_h</p:attrName>
                                        </p:attrNameLst>
                                      </p:cBhvr>
                                      <p:tavLst>
                                        <p:tav tm="0">
                                          <p:val>
                                            <p:strVal val="#ppt_h"/>
                                          </p:val>
                                        </p:tav>
                                        <p:tav tm="100000">
                                          <p:val>
                                            <p:strVal val="#ppt_h"/>
                                          </p:val>
                                        </p:tav>
                                      </p:tavLst>
                                    </p:anim>
                                    <p:animEffect transition="in" filter="fade">
                                      <p:cBhvr>
                                        <p:cTn id="54" dur="1000"/>
                                        <p:tgtEl>
                                          <p:spTgt spid="15"/>
                                        </p:tgtEl>
                                      </p:cBhvr>
                                    </p:animEffect>
                                  </p:childTnLst>
                                </p:cTn>
                              </p:par>
                              <p:par>
                                <p:cTn id="55" presetID="55"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1000" fill="hold"/>
                                        <p:tgtEl>
                                          <p:spTgt spid="16"/>
                                        </p:tgtEl>
                                        <p:attrNameLst>
                                          <p:attrName>ppt_w</p:attrName>
                                        </p:attrNameLst>
                                      </p:cBhvr>
                                      <p:tavLst>
                                        <p:tav tm="0">
                                          <p:val>
                                            <p:strVal val="#ppt_w*0.70"/>
                                          </p:val>
                                        </p:tav>
                                        <p:tav tm="100000">
                                          <p:val>
                                            <p:strVal val="#ppt_w"/>
                                          </p:val>
                                        </p:tav>
                                      </p:tavLst>
                                    </p:anim>
                                    <p:anim calcmode="lin" valueType="num">
                                      <p:cBhvr>
                                        <p:cTn id="58" dur="1000" fill="hold"/>
                                        <p:tgtEl>
                                          <p:spTgt spid="16"/>
                                        </p:tgtEl>
                                        <p:attrNameLst>
                                          <p:attrName>ppt_h</p:attrName>
                                        </p:attrNameLst>
                                      </p:cBhvr>
                                      <p:tavLst>
                                        <p:tav tm="0">
                                          <p:val>
                                            <p:strVal val="#ppt_h"/>
                                          </p:val>
                                        </p:tav>
                                        <p:tav tm="100000">
                                          <p:val>
                                            <p:strVal val="#ppt_h"/>
                                          </p:val>
                                        </p:tav>
                                      </p:tavLst>
                                    </p:anim>
                                    <p:animEffect transition="in" filter="fade">
                                      <p:cBhvr>
                                        <p:cTn id="59" dur="1000"/>
                                        <p:tgtEl>
                                          <p:spTgt spid="16"/>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1000" fill="hold"/>
                                        <p:tgtEl>
                                          <p:spTgt spid="27"/>
                                        </p:tgtEl>
                                        <p:attrNameLst>
                                          <p:attrName>ppt_w</p:attrName>
                                        </p:attrNameLst>
                                      </p:cBhvr>
                                      <p:tavLst>
                                        <p:tav tm="0">
                                          <p:val>
                                            <p:strVal val="#ppt_w*0.70"/>
                                          </p:val>
                                        </p:tav>
                                        <p:tav tm="100000">
                                          <p:val>
                                            <p:strVal val="#ppt_w"/>
                                          </p:val>
                                        </p:tav>
                                      </p:tavLst>
                                    </p:anim>
                                    <p:anim calcmode="lin" valueType="num">
                                      <p:cBhvr>
                                        <p:cTn id="63" dur="1000" fill="hold"/>
                                        <p:tgtEl>
                                          <p:spTgt spid="27"/>
                                        </p:tgtEl>
                                        <p:attrNameLst>
                                          <p:attrName>ppt_h</p:attrName>
                                        </p:attrNameLst>
                                      </p:cBhvr>
                                      <p:tavLst>
                                        <p:tav tm="0">
                                          <p:val>
                                            <p:strVal val="#ppt_h"/>
                                          </p:val>
                                        </p:tav>
                                        <p:tav tm="100000">
                                          <p:val>
                                            <p:strVal val="#ppt_h"/>
                                          </p:val>
                                        </p:tav>
                                      </p:tavLst>
                                    </p:anim>
                                    <p:animEffect transition="in" filter="fade">
                                      <p:cBhvr>
                                        <p:cTn id="64" dur="1000"/>
                                        <p:tgtEl>
                                          <p:spTgt spid="27"/>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1000" fill="hold"/>
                                        <p:tgtEl>
                                          <p:spTgt spid="28"/>
                                        </p:tgtEl>
                                        <p:attrNameLst>
                                          <p:attrName>ppt_w</p:attrName>
                                        </p:attrNameLst>
                                      </p:cBhvr>
                                      <p:tavLst>
                                        <p:tav tm="0">
                                          <p:val>
                                            <p:strVal val="#ppt_w*0.70"/>
                                          </p:val>
                                        </p:tav>
                                        <p:tav tm="100000">
                                          <p:val>
                                            <p:strVal val="#ppt_w"/>
                                          </p:val>
                                        </p:tav>
                                      </p:tavLst>
                                    </p:anim>
                                    <p:anim calcmode="lin" valueType="num">
                                      <p:cBhvr>
                                        <p:cTn id="68" dur="1000" fill="hold"/>
                                        <p:tgtEl>
                                          <p:spTgt spid="28"/>
                                        </p:tgtEl>
                                        <p:attrNameLst>
                                          <p:attrName>ppt_h</p:attrName>
                                        </p:attrNameLst>
                                      </p:cBhvr>
                                      <p:tavLst>
                                        <p:tav tm="0">
                                          <p:val>
                                            <p:strVal val="#ppt_h"/>
                                          </p:val>
                                        </p:tav>
                                        <p:tav tm="100000">
                                          <p:val>
                                            <p:strVal val="#ppt_h"/>
                                          </p:val>
                                        </p:tav>
                                      </p:tavLst>
                                    </p:anim>
                                    <p:animEffect transition="in" filter="fade">
                                      <p:cBhvr>
                                        <p:cTn id="69" dur="1000"/>
                                        <p:tgtEl>
                                          <p:spTgt spid="28"/>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1000" fill="hold"/>
                                        <p:tgtEl>
                                          <p:spTgt spid="29"/>
                                        </p:tgtEl>
                                        <p:attrNameLst>
                                          <p:attrName>ppt_w</p:attrName>
                                        </p:attrNameLst>
                                      </p:cBhvr>
                                      <p:tavLst>
                                        <p:tav tm="0">
                                          <p:val>
                                            <p:strVal val="#ppt_w*0.70"/>
                                          </p:val>
                                        </p:tav>
                                        <p:tav tm="100000">
                                          <p:val>
                                            <p:strVal val="#ppt_w"/>
                                          </p:val>
                                        </p:tav>
                                      </p:tavLst>
                                    </p:anim>
                                    <p:anim calcmode="lin" valueType="num">
                                      <p:cBhvr>
                                        <p:cTn id="73" dur="1000" fill="hold"/>
                                        <p:tgtEl>
                                          <p:spTgt spid="29"/>
                                        </p:tgtEl>
                                        <p:attrNameLst>
                                          <p:attrName>ppt_h</p:attrName>
                                        </p:attrNameLst>
                                      </p:cBhvr>
                                      <p:tavLst>
                                        <p:tav tm="0">
                                          <p:val>
                                            <p:strVal val="#ppt_h"/>
                                          </p:val>
                                        </p:tav>
                                        <p:tav tm="100000">
                                          <p:val>
                                            <p:strVal val="#ppt_h"/>
                                          </p:val>
                                        </p:tav>
                                      </p:tavLst>
                                    </p:anim>
                                    <p:animEffect transition="in" filter="fade">
                                      <p:cBhvr>
                                        <p:cTn id="74" dur="1000"/>
                                        <p:tgtEl>
                                          <p:spTgt spid="29"/>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strVal val="#ppt_w*0.70"/>
                                          </p:val>
                                        </p:tav>
                                        <p:tav tm="100000">
                                          <p:val>
                                            <p:strVal val="#ppt_w"/>
                                          </p:val>
                                        </p:tav>
                                      </p:tavLst>
                                    </p:anim>
                                    <p:anim calcmode="lin" valueType="num">
                                      <p:cBhvr>
                                        <p:cTn id="78" dur="1000" fill="hold"/>
                                        <p:tgtEl>
                                          <p:spTgt spid="30"/>
                                        </p:tgtEl>
                                        <p:attrNameLst>
                                          <p:attrName>ppt_h</p:attrName>
                                        </p:attrNameLst>
                                      </p:cBhvr>
                                      <p:tavLst>
                                        <p:tav tm="0">
                                          <p:val>
                                            <p:strVal val="#ppt_h"/>
                                          </p:val>
                                        </p:tav>
                                        <p:tav tm="100000">
                                          <p:val>
                                            <p:strVal val="#ppt_h"/>
                                          </p:val>
                                        </p:tav>
                                      </p:tavLst>
                                    </p:anim>
                                    <p:animEffect transition="in" filter="fade">
                                      <p:cBhvr>
                                        <p:cTn id="79" dur="1000"/>
                                        <p:tgtEl>
                                          <p:spTgt spid="30"/>
                                        </p:tgtEl>
                                      </p:cBhvr>
                                    </p:animEffect>
                                  </p:childTnLst>
                                </p:cTn>
                              </p:par>
                              <p:par>
                                <p:cTn id="80" presetID="55"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1000" fill="hold"/>
                                        <p:tgtEl>
                                          <p:spTgt spid="31"/>
                                        </p:tgtEl>
                                        <p:attrNameLst>
                                          <p:attrName>ppt_w</p:attrName>
                                        </p:attrNameLst>
                                      </p:cBhvr>
                                      <p:tavLst>
                                        <p:tav tm="0">
                                          <p:val>
                                            <p:strVal val="#ppt_w*0.70"/>
                                          </p:val>
                                        </p:tav>
                                        <p:tav tm="100000">
                                          <p:val>
                                            <p:strVal val="#ppt_w"/>
                                          </p:val>
                                        </p:tav>
                                      </p:tavLst>
                                    </p:anim>
                                    <p:anim calcmode="lin" valueType="num">
                                      <p:cBhvr>
                                        <p:cTn id="83" dur="1000" fill="hold"/>
                                        <p:tgtEl>
                                          <p:spTgt spid="31"/>
                                        </p:tgtEl>
                                        <p:attrNameLst>
                                          <p:attrName>ppt_h</p:attrName>
                                        </p:attrNameLst>
                                      </p:cBhvr>
                                      <p:tavLst>
                                        <p:tav tm="0">
                                          <p:val>
                                            <p:strVal val="#ppt_h"/>
                                          </p:val>
                                        </p:tav>
                                        <p:tav tm="100000">
                                          <p:val>
                                            <p:strVal val="#ppt_h"/>
                                          </p:val>
                                        </p:tav>
                                      </p:tavLst>
                                    </p:anim>
                                    <p:animEffect transition="in" filter="fade">
                                      <p:cBhvr>
                                        <p:cTn id="84" dur="1000"/>
                                        <p:tgtEl>
                                          <p:spTgt spid="31"/>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strVal val="#ppt_w*0.70"/>
                                          </p:val>
                                        </p:tav>
                                        <p:tav tm="100000">
                                          <p:val>
                                            <p:strVal val="#ppt_w"/>
                                          </p:val>
                                        </p:tav>
                                      </p:tavLst>
                                    </p:anim>
                                    <p:anim calcmode="lin" valueType="num">
                                      <p:cBhvr>
                                        <p:cTn id="88" dur="1000" fill="hold"/>
                                        <p:tgtEl>
                                          <p:spTgt spid="32"/>
                                        </p:tgtEl>
                                        <p:attrNameLst>
                                          <p:attrName>ppt_h</p:attrName>
                                        </p:attrNameLst>
                                      </p:cBhvr>
                                      <p:tavLst>
                                        <p:tav tm="0">
                                          <p:val>
                                            <p:strVal val="#ppt_h"/>
                                          </p:val>
                                        </p:tav>
                                        <p:tav tm="100000">
                                          <p:val>
                                            <p:strVal val="#ppt_h"/>
                                          </p:val>
                                        </p:tav>
                                      </p:tavLst>
                                    </p:anim>
                                    <p:animEffect transition="in" filter="fade">
                                      <p:cBhvr>
                                        <p:cTn id="89" dur="1000"/>
                                        <p:tgtEl>
                                          <p:spTgt spid="32"/>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1000" fill="hold"/>
                                        <p:tgtEl>
                                          <p:spTgt spid="33"/>
                                        </p:tgtEl>
                                        <p:attrNameLst>
                                          <p:attrName>ppt_w</p:attrName>
                                        </p:attrNameLst>
                                      </p:cBhvr>
                                      <p:tavLst>
                                        <p:tav tm="0">
                                          <p:val>
                                            <p:strVal val="#ppt_w*0.70"/>
                                          </p:val>
                                        </p:tav>
                                        <p:tav tm="100000">
                                          <p:val>
                                            <p:strVal val="#ppt_w"/>
                                          </p:val>
                                        </p:tav>
                                      </p:tavLst>
                                    </p:anim>
                                    <p:anim calcmode="lin" valueType="num">
                                      <p:cBhvr>
                                        <p:cTn id="93" dur="1000" fill="hold"/>
                                        <p:tgtEl>
                                          <p:spTgt spid="33"/>
                                        </p:tgtEl>
                                        <p:attrNameLst>
                                          <p:attrName>ppt_h</p:attrName>
                                        </p:attrNameLst>
                                      </p:cBhvr>
                                      <p:tavLst>
                                        <p:tav tm="0">
                                          <p:val>
                                            <p:strVal val="#ppt_h"/>
                                          </p:val>
                                        </p:tav>
                                        <p:tav tm="100000">
                                          <p:val>
                                            <p:strVal val="#ppt_h"/>
                                          </p:val>
                                        </p:tav>
                                      </p:tavLst>
                                    </p:anim>
                                    <p:animEffect transition="in" filter="fade">
                                      <p:cBhvr>
                                        <p:cTn id="94" dur="1000"/>
                                        <p:tgtEl>
                                          <p:spTgt spid="33"/>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1000" fill="hold"/>
                                        <p:tgtEl>
                                          <p:spTgt spid="34"/>
                                        </p:tgtEl>
                                        <p:attrNameLst>
                                          <p:attrName>ppt_w</p:attrName>
                                        </p:attrNameLst>
                                      </p:cBhvr>
                                      <p:tavLst>
                                        <p:tav tm="0">
                                          <p:val>
                                            <p:strVal val="#ppt_w*0.70"/>
                                          </p:val>
                                        </p:tav>
                                        <p:tav tm="100000">
                                          <p:val>
                                            <p:strVal val="#ppt_w"/>
                                          </p:val>
                                        </p:tav>
                                      </p:tavLst>
                                    </p:anim>
                                    <p:anim calcmode="lin" valueType="num">
                                      <p:cBhvr>
                                        <p:cTn id="98" dur="1000" fill="hold"/>
                                        <p:tgtEl>
                                          <p:spTgt spid="34"/>
                                        </p:tgtEl>
                                        <p:attrNameLst>
                                          <p:attrName>ppt_h</p:attrName>
                                        </p:attrNameLst>
                                      </p:cBhvr>
                                      <p:tavLst>
                                        <p:tav tm="0">
                                          <p:val>
                                            <p:strVal val="#ppt_h"/>
                                          </p:val>
                                        </p:tav>
                                        <p:tav tm="100000">
                                          <p:val>
                                            <p:strVal val="#ppt_h"/>
                                          </p:val>
                                        </p:tav>
                                      </p:tavLst>
                                    </p:anim>
                                    <p:animEffect transition="in" filter="fade">
                                      <p:cBhvr>
                                        <p:cTn id="99" dur="1000"/>
                                        <p:tgtEl>
                                          <p:spTgt spid="34"/>
                                        </p:tgtEl>
                                      </p:cBhvr>
                                    </p:animEffect>
                                  </p:childTnLst>
                                </p:cTn>
                              </p:par>
                              <p:par>
                                <p:cTn id="100" presetID="55"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1000" fill="hold"/>
                                        <p:tgtEl>
                                          <p:spTgt spid="35"/>
                                        </p:tgtEl>
                                        <p:attrNameLst>
                                          <p:attrName>ppt_w</p:attrName>
                                        </p:attrNameLst>
                                      </p:cBhvr>
                                      <p:tavLst>
                                        <p:tav tm="0">
                                          <p:val>
                                            <p:strVal val="#ppt_w*0.70"/>
                                          </p:val>
                                        </p:tav>
                                        <p:tav tm="100000">
                                          <p:val>
                                            <p:strVal val="#ppt_w"/>
                                          </p:val>
                                        </p:tav>
                                      </p:tavLst>
                                    </p:anim>
                                    <p:anim calcmode="lin" valueType="num">
                                      <p:cBhvr>
                                        <p:cTn id="103" dur="1000" fill="hold"/>
                                        <p:tgtEl>
                                          <p:spTgt spid="35"/>
                                        </p:tgtEl>
                                        <p:attrNameLst>
                                          <p:attrName>ppt_h</p:attrName>
                                        </p:attrNameLst>
                                      </p:cBhvr>
                                      <p:tavLst>
                                        <p:tav tm="0">
                                          <p:val>
                                            <p:strVal val="#ppt_h"/>
                                          </p:val>
                                        </p:tav>
                                        <p:tav tm="100000">
                                          <p:val>
                                            <p:strVal val="#ppt_h"/>
                                          </p:val>
                                        </p:tav>
                                      </p:tavLst>
                                    </p:anim>
                                    <p:animEffect transition="in" filter="fade">
                                      <p:cBhvr>
                                        <p:cTn id="104" dur="1000"/>
                                        <p:tgtEl>
                                          <p:spTgt spid="35"/>
                                        </p:tgtEl>
                                      </p:cBhvr>
                                    </p:animEffect>
                                  </p:childTnLst>
                                </p:cTn>
                              </p:par>
                              <p:par>
                                <p:cTn id="105" presetID="55" presetClass="entr" presetSubtype="0"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p:cTn id="107" dur="1000" fill="hold"/>
                                        <p:tgtEl>
                                          <p:spTgt spid="36"/>
                                        </p:tgtEl>
                                        <p:attrNameLst>
                                          <p:attrName>ppt_w</p:attrName>
                                        </p:attrNameLst>
                                      </p:cBhvr>
                                      <p:tavLst>
                                        <p:tav tm="0">
                                          <p:val>
                                            <p:strVal val="#ppt_w*0.70"/>
                                          </p:val>
                                        </p:tav>
                                        <p:tav tm="100000">
                                          <p:val>
                                            <p:strVal val="#ppt_w"/>
                                          </p:val>
                                        </p:tav>
                                      </p:tavLst>
                                    </p:anim>
                                    <p:anim calcmode="lin" valueType="num">
                                      <p:cBhvr>
                                        <p:cTn id="108" dur="1000" fill="hold"/>
                                        <p:tgtEl>
                                          <p:spTgt spid="36"/>
                                        </p:tgtEl>
                                        <p:attrNameLst>
                                          <p:attrName>ppt_h</p:attrName>
                                        </p:attrNameLst>
                                      </p:cBhvr>
                                      <p:tavLst>
                                        <p:tav tm="0">
                                          <p:val>
                                            <p:strVal val="#ppt_h"/>
                                          </p:val>
                                        </p:tav>
                                        <p:tav tm="100000">
                                          <p:val>
                                            <p:strVal val="#ppt_h"/>
                                          </p:val>
                                        </p:tav>
                                      </p:tavLst>
                                    </p:anim>
                                    <p:animEffect transition="in" filter="fade">
                                      <p:cBhvr>
                                        <p:cTn id="109" dur="1000"/>
                                        <p:tgtEl>
                                          <p:spTgt spid="36"/>
                                        </p:tgtEl>
                                      </p:cBhvr>
                                    </p:animEffect>
                                  </p:childTnLst>
                                </p:cTn>
                              </p:par>
                              <p:par>
                                <p:cTn id="110" presetID="55" presetClass="entr" presetSubtype="0"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1000" fill="hold"/>
                                        <p:tgtEl>
                                          <p:spTgt spid="37"/>
                                        </p:tgtEl>
                                        <p:attrNameLst>
                                          <p:attrName>ppt_w</p:attrName>
                                        </p:attrNameLst>
                                      </p:cBhvr>
                                      <p:tavLst>
                                        <p:tav tm="0">
                                          <p:val>
                                            <p:strVal val="#ppt_w*0.70"/>
                                          </p:val>
                                        </p:tav>
                                        <p:tav tm="100000">
                                          <p:val>
                                            <p:strVal val="#ppt_w"/>
                                          </p:val>
                                        </p:tav>
                                      </p:tavLst>
                                    </p:anim>
                                    <p:anim calcmode="lin" valueType="num">
                                      <p:cBhvr>
                                        <p:cTn id="113" dur="1000" fill="hold"/>
                                        <p:tgtEl>
                                          <p:spTgt spid="37"/>
                                        </p:tgtEl>
                                        <p:attrNameLst>
                                          <p:attrName>ppt_h</p:attrName>
                                        </p:attrNameLst>
                                      </p:cBhvr>
                                      <p:tavLst>
                                        <p:tav tm="0">
                                          <p:val>
                                            <p:strVal val="#ppt_h"/>
                                          </p:val>
                                        </p:tav>
                                        <p:tav tm="100000">
                                          <p:val>
                                            <p:strVal val="#ppt_h"/>
                                          </p:val>
                                        </p:tav>
                                      </p:tavLst>
                                    </p:anim>
                                    <p:animEffect transition="in" filter="fade">
                                      <p:cBhvr>
                                        <p:cTn id="114" dur="1000"/>
                                        <p:tgtEl>
                                          <p:spTgt spid="37"/>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51"/>
                                        </p:tgtEl>
                                        <p:attrNameLst>
                                          <p:attrName>style.visibility</p:attrName>
                                        </p:attrNameLst>
                                      </p:cBhvr>
                                      <p:to>
                                        <p:strVal val="visible"/>
                                      </p:to>
                                    </p:set>
                                    <p:anim calcmode="lin" valueType="num">
                                      <p:cBhvr>
                                        <p:cTn id="117" dur="1000" fill="hold"/>
                                        <p:tgtEl>
                                          <p:spTgt spid="51"/>
                                        </p:tgtEl>
                                        <p:attrNameLst>
                                          <p:attrName>ppt_w</p:attrName>
                                        </p:attrNameLst>
                                      </p:cBhvr>
                                      <p:tavLst>
                                        <p:tav tm="0">
                                          <p:val>
                                            <p:strVal val="#ppt_w*0.70"/>
                                          </p:val>
                                        </p:tav>
                                        <p:tav tm="100000">
                                          <p:val>
                                            <p:strVal val="#ppt_w"/>
                                          </p:val>
                                        </p:tav>
                                      </p:tavLst>
                                    </p:anim>
                                    <p:anim calcmode="lin" valueType="num">
                                      <p:cBhvr>
                                        <p:cTn id="118" dur="1000" fill="hold"/>
                                        <p:tgtEl>
                                          <p:spTgt spid="51"/>
                                        </p:tgtEl>
                                        <p:attrNameLst>
                                          <p:attrName>ppt_h</p:attrName>
                                        </p:attrNameLst>
                                      </p:cBhvr>
                                      <p:tavLst>
                                        <p:tav tm="0">
                                          <p:val>
                                            <p:strVal val="#ppt_h"/>
                                          </p:val>
                                        </p:tav>
                                        <p:tav tm="100000">
                                          <p:val>
                                            <p:strVal val="#ppt_h"/>
                                          </p:val>
                                        </p:tav>
                                      </p:tavLst>
                                    </p:anim>
                                    <p:animEffect transition="in" filter="fade">
                                      <p:cBhvr>
                                        <p:cTn id="119" dur="1000"/>
                                        <p:tgtEl>
                                          <p:spTgt spid="51"/>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52"/>
                                        </p:tgtEl>
                                        <p:attrNameLst>
                                          <p:attrName>style.visibility</p:attrName>
                                        </p:attrNameLst>
                                      </p:cBhvr>
                                      <p:to>
                                        <p:strVal val="visible"/>
                                      </p:to>
                                    </p:set>
                                    <p:anim calcmode="lin" valueType="num">
                                      <p:cBhvr>
                                        <p:cTn id="122" dur="1000" fill="hold"/>
                                        <p:tgtEl>
                                          <p:spTgt spid="52"/>
                                        </p:tgtEl>
                                        <p:attrNameLst>
                                          <p:attrName>ppt_w</p:attrName>
                                        </p:attrNameLst>
                                      </p:cBhvr>
                                      <p:tavLst>
                                        <p:tav tm="0">
                                          <p:val>
                                            <p:strVal val="#ppt_w*0.70"/>
                                          </p:val>
                                        </p:tav>
                                        <p:tav tm="100000">
                                          <p:val>
                                            <p:strVal val="#ppt_w"/>
                                          </p:val>
                                        </p:tav>
                                      </p:tavLst>
                                    </p:anim>
                                    <p:anim calcmode="lin" valueType="num">
                                      <p:cBhvr>
                                        <p:cTn id="123" dur="1000" fill="hold"/>
                                        <p:tgtEl>
                                          <p:spTgt spid="52"/>
                                        </p:tgtEl>
                                        <p:attrNameLst>
                                          <p:attrName>ppt_h</p:attrName>
                                        </p:attrNameLst>
                                      </p:cBhvr>
                                      <p:tavLst>
                                        <p:tav tm="0">
                                          <p:val>
                                            <p:strVal val="#ppt_h"/>
                                          </p:val>
                                        </p:tav>
                                        <p:tav tm="100000">
                                          <p:val>
                                            <p:strVal val="#ppt_h"/>
                                          </p:val>
                                        </p:tav>
                                      </p:tavLst>
                                    </p:anim>
                                    <p:animEffect transition="in" filter="fade">
                                      <p:cBhvr>
                                        <p:cTn id="124" dur="1000"/>
                                        <p:tgtEl>
                                          <p:spTgt spid="52"/>
                                        </p:tgtEl>
                                      </p:cBhvr>
                                    </p:animEffect>
                                  </p:childTnLst>
                                </p:cTn>
                              </p:par>
                              <p:par>
                                <p:cTn id="125" presetID="55" presetClass="entr" presetSubtype="0" fill="hold" grpId="0" nodeType="withEffect">
                                  <p:stCondLst>
                                    <p:cond delay="0"/>
                                  </p:stCondLst>
                                  <p:childTnLst>
                                    <p:set>
                                      <p:cBhvr>
                                        <p:cTn id="126" dur="1" fill="hold">
                                          <p:stCondLst>
                                            <p:cond delay="0"/>
                                          </p:stCondLst>
                                        </p:cTn>
                                        <p:tgtEl>
                                          <p:spTgt spid="56"/>
                                        </p:tgtEl>
                                        <p:attrNameLst>
                                          <p:attrName>style.visibility</p:attrName>
                                        </p:attrNameLst>
                                      </p:cBhvr>
                                      <p:to>
                                        <p:strVal val="visible"/>
                                      </p:to>
                                    </p:set>
                                    <p:anim calcmode="lin" valueType="num">
                                      <p:cBhvr>
                                        <p:cTn id="127" dur="1000" fill="hold"/>
                                        <p:tgtEl>
                                          <p:spTgt spid="56"/>
                                        </p:tgtEl>
                                        <p:attrNameLst>
                                          <p:attrName>ppt_w</p:attrName>
                                        </p:attrNameLst>
                                      </p:cBhvr>
                                      <p:tavLst>
                                        <p:tav tm="0">
                                          <p:val>
                                            <p:strVal val="#ppt_w*0.70"/>
                                          </p:val>
                                        </p:tav>
                                        <p:tav tm="100000">
                                          <p:val>
                                            <p:strVal val="#ppt_w"/>
                                          </p:val>
                                        </p:tav>
                                      </p:tavLst>
                                    </p:anim>
                                    <p:anim calcmode="lin" valueType="num">
                                      <p:cBhvr>
                                        <p:cTn id="128" dur="1000" fill="hold"/>
                                        <p:tgtEl>
                                          <p:spTgt spid="56"/>
                                        </p:tgtEl>
                                        <p:attrNameLst>
                                          <p:attrName>ppt_h</p:attrName>
                                        </p:attrNameLst>
                                      </p:cBhvr>
                                      <p:tavLst>
                                        <p:tav tm="0">
                                          <p:val>
                                            <p:strVal val="#ppt_h"/>
                                          </p:val>
                                        </p:tav>
                                        <p:tav tm="100000">
                                          <p:val>
                                            <p:strVal val="#ppt_h"/>
                                          </p:val>
                                        </p:tav>
                                      </p:tavLst>
                                    </p:anim>
                                    <p:animEffect transition="in" filter="fade">
                                      <p:cBhvr>
                                        <p:cTn id="129" dur="1000"/>
                                        <p:tgtEl>
                                          <p:spTgt spid="56"/>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57"/>
                                        </p:tgtEl>
                                        <p:attrNameLst>
                                          <p:attrName>style.visibility</p:attrName>
                                        </p:attrNameLst>
                                      </p:cBhvr>
                                      <p:to>
                                        <p:strVal val="visible"/>
                                      </p:to>
                                    </p:set>
                                    <p:anim calcmode="lin" valueType="num">
                                      <p:cBhvr>
                                        <p:cTn id="132" dur="1000" fill="hold"/>
                                        <p:tgtEl>
                                          <p:spTgt spid="57"/>
                                        </p:tgtEl>
                                        <p:attrNameLst>
                                          <p:attrName>ppt_w</p:attrName>
                                        </p:attrNameLst>
                                      </p:cBhvr>
                                      <p:tavLst>
                                        <p:tav tm="0">
                                          <p:val>
                                            <p:strVal val="#ppt_w*0.70"/>
                                          </p:val>
                                        </p:tav>
                                        <p:tav tm="100000">
                                          <p:val>
                                            <p:strVal val="#ppt_w"/>
                                          </p:val>
                                        </p:tav>
                                      </p:tavLst>
                                    </p:anim>
                                    <p:anim calcmode="lin" valueType="num">
                                      <p:cBhvr>
                                        <p:cTn id="133" dur="1000" fill="hold"/>
                                        <p:tgtEl>
                                          <p:spTgt spid="57"/>
                                        </p:tgtEl>
                                        <p:attrNameLst>
                                          <p:attrName>ppt_h</p:attrName>
                                        </p:attrNameLst>
                                      </p:cBhvr>
                                      <p:tavLst>
                                        <p:tav tm="0">
                                          <p:val>
                                            <p:strVal val="#ppt_h"/>
                                          </p:val>
                                        </p:tav>
                                        <p:tav tm="100000">
                                          <p:val>
                                            <p:strVal val="#ppt_h"/>
                                          </p:val>
                                        </p:tav>
                                      </p:tavLst>
                                    </p:anim>
                                    <p:animEffect transition="in" filter="fade">
                                      <p:cBhvr>
                                        <p:cTn id="134" dur="1000"/>
                                        <p:tgtEl>
                                          <p:spTgt spid="57"/>
                                        </p:tgtEl>
                                      </p:cBhvr>
                                    </p:animEffect>
                                  </p:childTnLst>
                                </p:cTn>
                              </p:par>
                              <p:par>
                                <p:cTn id="135" presetID="55" presetClass="entr" presetSubtype="0" fill="hold" grpId="0" nodeType="withEffect">
                                  <p:stCondLst>
                                    <p:cond delay="0"/>
                                  </p:stCondLst>
                                  <p:childTnLst>
                                    <p:set>
                                      <p:cBhvr>
                                        <p:cTn id="136" dur="1" fill="hold">
                                          <p:stCondLst>
                                            <p:cond delay="0"/>
                                          </p:stCondLst>
                                        </p:cTn>
                                        <p:tgtEl>
                                          <p:spTgt spid="58"/>
                                        </p:tgtEl>
                                        <p:attrNameLst>
                                          <p:attrName>style.visibility</p:attrName>
                                        </p:attrNameLst>
                                      </p:cBhvr>
                                      <p:to>
                                        <p:strVal val="visible"/>
                                      </p:to>
                                    </p:set>
                                    <p:anim calcmode="lin" valueType="num">
                                      <p:cBhvr>
                                        <p:cTn id="137" dur="1000" fill="hold"/>
                                        <p:tgtEl>
                                          <p:spTgt spid="58"/>
                                        </p:tgtEl>
                                        <p:attrNameLst>
                                          <p:attrName>ppt_w</p:attrName>
                                        </p:attrNameLst>
                                      </p:cBhvr>
                                      <p:tavLst>
                                        <p:tav tm="0">
                                          <p:val>
                                            <p:strVal val="#ppt_w*0.70"/>
                                          </p:val>
                                        </p:tav>
                                        <p:tav tm="100000">
                                          <p:val>
                                            <p:strVal val="#ppt_w"/>
                                          </p:val>
                                        </p:tav>
                                      </p:tavLst>
                                    </p:anim>
                                    <p:anim calcmode="lin" valueType="num">
                                      <p:cBhvr>
                                        <p:cTn id="138" dur="1000" fill="hold"/>
                                        <p:tgtEl>
                                          <p:spTgt spid="58"/>
                                        </p:tgtEl>
                                        <p:attrNameLst>
                                          <p:attrName>ppt_h</p:attrName>
                                        </p:attrNameLst>
                                      </p:cBhvr>
                                      <p:tavLst>
                                        <p:tav tm="0">
                                          <p:val>
                                            <p:strVal val="#ppt_h"/>
                                          </p:val>
                                        </p:tav>
                                        <p:tav tm="100000">
                                          <p:val>
                                            <p:strVal val="#ppt_h"/>
                                          </p:val>
                                        </p:tav>
                                      </p:tavLst>
                                    </p:anim>
                                    <p:animEffect transition="in" filter="fade">
                                      <p:cBhvr>
                                        <p:cTn id="139" dur="1000"/>
                                        <p:tgtEl>
                                          <p:spTgt spid="58"/>
                                        </p:tgtEl>
                                      </p:cBhvr>
                                    </p:animEffect>
                                  </p:childTnLst>
                                </p:cTn>
                              </p:par>
                              <p:par>
                                <p:cTn id="140" presetID="55" presetClass="entr" presetSubtype="0" fill="hold" grpId="0" nodeType="withEffect">
                                  <p:stCondLst>
                                    <p:cond delay="0"/>
                                  </p:stCondLst>
                                  <p:childTnLst>
                                    <p:set>
                                      <p:cBhvr>
                                        <p:cTn id="141" dur="1" fill="hold">
                                          <p:stCondLst>
                                            <p:cond delay="0"/>
                                          </p:stCondLst>
                                        </p:cTn>
                                        <p:tgtEl>
                                          <p:spTgt spid="42"/>
                                        </p:tgtEl>
                                        <p:attrNameLst>
                                          <p:attrName>style.visibility</p:attrName>
                                        </p:attrNameLst>
                                      </p:cBhvr>
                                      <p:to>
                                        <p:strVal val="visible"/>
                                      </p:to>
                                    </p:set>
                                    <p:anim calcmode="lin" valueType="num">
                                      <p:cBhvr>
                                        <p:cTn id="142" dur="1000" fill="hold"/>
                                        <p:tgtEl>
                                          <p:spTgt spid="42"/>
                                        </p:tgtEl>
                                        <p:attrNameLst>
                                          <p:attrName>ppt_w</p:attrName>
                                        </p:attrNameLst>
                                      </p:cBhvr>
                                      <p:tavLst>
                                        <p:tav tm="0">
                                          <p:val>
                                            <p:strVal val="#ppt_w*0.70"/>
                                          </p:val>
                                        </p:tav>
                                        <p:tav tm="100000">
                                          <p:val>
                                            <p:strVal val="#ppt_w"/>
                                          </p:val>
                                        </p:tav>
                                      </p:tavLst>
                                    </p:anim>
                                    <p:anim calcmode="lin" valueType="num">
                                      <p:cBhvr>
                                        <p:cTn id="143" dur="1000" fill="hold"/>
                                        <p:tgtEl>
                                          <p:spTgt spid="42"/>
                                        </p:tgtEl>
                                        <p:attrNameLst>
                                          <p:attrName>ppt_h</p:attrName>
                                        </p:attrNameLst>
                                      </p:cBhvr>
                                      <p:tavLst>
                                        <p:tav tm="0">
                                          <p:val>
                                            <p:strVal val="#ppt_h"/>
                                          </p:val>
                                        </p:tav>
                                        <p:tav tm="100000">
                                          <p:val>
                                            <p:strVal val="#ppt_h"/>
                                          </p:val>
                                        </p:tav>
                                      </p:tavLst>
                                    </p:anim>
                                    <p:animEffect transition="in" filter="fade">
                                      <p:cBhvr>
                                        <p:cTn id="144" dur="1000"/>
                                        <p:tgtEl>
                                          <p:spTgt spid="42"/>
                                        </p:tgtEl>
                                      </p:cBhvr>
                                    </p:animEffect>
                                  </p:childTnLst>
                                </p:cTn>
                              </p:par>
                              <p:par>
                                <p:cTn id="145" presetID="55" presetClass="entr" presetSubtype="0"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 calcmode="lin" valueType="num">
                                      <p:cBhvr>
                                        <p:cTn id="147" dur="1000" fill="hold"/>
                                        <p:tgtEl>
                                          <p:spTgt spid="38"/>
                                        </p:tgtEl>
                                        <p:attrNameLst>
                                          <p:attrName>ppt_w</p:attrName>
                                        </p:attrNameLst>
                                      </p:cBhvr>
                                      <p:tavLst>
                                        <p:tav tm="0">
                                          <p:val>
                                            <p:strVal val="#ppt_w*0.70"/>
                                          </p:val>
                                        </p:tav>
                                        <p:tav tm="100000">
                                          <p:val>
                                            <p:strVal val="#ppt_w"/>
                                          </p:val>
                                        </p:tav>
                                      </p:tavLst>
                                    </p:anim>
                                    <p:anim calcmode="lin" valueType="num">
                                      <p:cBhvr>
                                        <p:cTn id="148" dur="1000" fill="hold"/>
                                        <p:tgtEl>
                                          <p:spTgt spid="38"/>
                                        </p:tgtEl>
                                        <p:attrNameLst>
                                          <p:attrName>ppt_h</p:attrName>
                                        </p:attrNameLst>
                                      </p:cBhvr>
                                      <p:tavLst>
                                        <p:tav tm="0">
                                          <p:val>
                                            <p:strVal val="#ppt_h"/>
                                          </p:val>
                                        </p:tav>
                                        <p:tav tm="100000">
                                          <p:val>
                                            <p:strVal val="#ppt_h"/>
                                          </p:val>
                                        </p:tav>
                                      </p:tavLst>
                                    </p:anim>
                                    <p:animEffect transition="in" filter="fade">
                                      <p:cBhvr>
                                        <p:cTn id="149" dur="1000"/>
                                        <p:tgtEl>
                                          <p:spTgt spid="38"/>
                                        </p:tgtEl>
                                      </p:cBhvr>
                                    </p:animEffect>
                                  </p:childTnLst>
                                </p:cTn>
                              </p:par>
                              <p:par>
                                <p:cTn id="150" presetID="55" presetClass="entr" presetSubtype="0" fill="hold" grpId="0" nodeType="with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p:cTn id="152" dur="1000" fill="hold"/>
                                        <p:tgtEl>
                                          <p:spTgt spid="39"/>
                                        </p:tgtEl>
                                        <p:attrNameLst>
                                          <p:attrName>ppt_w</p:attrName>
                                        </p:attrNameLst>
                                      </p:cBhvr>
                                      <p:tavLst>
                                        <p:tav tm="0">
                                          <p:val>
                                            <p:strVal val="#ppt_w*0.70"/>
                                          </p:val>
                                        </p:tav>
                                        <p:tav tm="100000">
                                          <p:val>
                                            <p:strVal val="#ppt_w"/>
                                          </p:val>
                                        </p:tav>
                                      </p:tavLst>
                                    </p:anim>
                                    <p:anim calcmode="lin" valueType="num">
                                      <p:cBhvr>
                                        <p:cTn id="153" dur="1000" fill="hold"/>
                                        <p:tgtEl>
                                          <p:spTgt spid="39"/>
                                        </p:tgtEl>
                                        <p:attrNameLst>
                                          <p:attrName>ppt_h</p:attrName>
                                        </p:attrNameLst>
                                      </p:cBhvr>
                                      <p:tavLst>
                                        <p:tav tm="0">
                                          <p:val>
                                            <p:strVal val="#ppt_h"/>
                                          </p:val>
                                        </p:tav>
                                        <p:tav tm="100000">
                                          <p:val>
                                            <p:strVal val="#ppt_h"/>
                                          </p:val>
                                        </p:tav>
                                      </p:tavLst>
                                    </p:anim>
                                    <p:animEffect transition="in" filter="fade">
                                      <p:cBhvr>
                                        <p:cTn id="154" dur="1000"/>
                                        <p:tgtEl>
                                          <p:spTgt spid="39"/>
                                        </p:tgtEl>
                                      </p:cBhvr>
                                    </p:animEffect>
                                  </p:childTnLst>
                                </p:cTn>
                              </p:par>
                              <p:par>
                                <p:cTn id="155" presetID="55" presetClass="entr" presetSubtype="0"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p:cTn id="157" dur="1000" fill="hold"/>
                                        <p:tgtEl>
                                          <p:spTgt spid="40"/>
                                        </p:tgtEl>
                                        <p:attrNameLst>
                                          <p:attrName>ppt_w</p:attrName>
                                        </p:attrNameLst>
                                      </p:cBhvr>
                                      <p:tavLst>
                                        <p:tav tm="0">
                                          <p:val>
                                            <p:strVal val="#ppt_w*0.70"/>
                                          </p:val>
                                        </p:tav>
                                        <p:tav tm="100000">
                                          <p:val>
                                            <p:strVal val="#ppt_w"/>
                                          </p:val>
                                        </p:tav>
                                      </p:tavLst>
                                    </p:anim>
                                    <p:anim calcmode="lin" valueType="num">
                                      <p:cBhvr>
                                        <p:cTn id="158" dur="1000" fill="hold"/>
                                        <p:tgtEl>
                                          <p:spTgt spid="40"/>
                                        </p:tgtEl>
                                        <p:attrNameLst>
                                          <p:attrName>ppt_h</p:attrName>
                                        </p:attrNameLst>
                                      </p:cBhvr>
                                      <p:tavLst>
                                        <p:tav tm="0">
                                          <p:val>
                                            <p:strVal val="#ppt_h"/>
                                          </p:val>
                                        </p:tav>
                                        <p:tav tm="100000">
                                          <p:val>
                                            <p:strVal val="#ppt_h"/>
                                          </p:val>
                                        </p:tav>
                                      </p:tavLst>
                                    </p:anim>
                                    <p:animEffect transition="in" filter="fade">
                                      <p:cBhvr>
                                        <p:cTn id="159" dur="1000"/>
                                        <p:tgtEl>
                                          <p:spTgt spid="40"/>
                                        </p:tgtEl>
                                      </p:cBhvr>
                                    </p:animEffect>
                                  </p:childTnLst>
                                </p:cTn>
                              </p:par>
                              <p:par>
                                <p:cTn id="160" presetID="55" presetClass="entr" presetSubtype="0" fill="hold" grpId="0" nodeType="withEffect">
                                  <p:stCondLst>
                                    <p:cond delay="0"/>
                                  </p:stCondLst>
                                  <p:childTnLst>
                                    <p:set>
                                      <p:cBhvr>
                                        <p:cTn id="161" dur="1" fill="hold">
                                          <p:stCondLst>
                                            <p:cond delay="0"/>
                                          </p:stCondLst>
                                        </p:cTn>
                                        <p:tgtEl>
                                          <p:spTgt spid="41"/>
                                        </p:tgtEl>
                                        <p:attrNameLst>
                                          <p:attrName>style.visibility</p:attrName>
                                        </p:attrNameLst>
                                      </p:cBhvr>
                                      <p:to>
                                        <p:strVal val="visible"/>
                                      </p:to>
                                    </p:set>
                                    <p:anim calcmode="lin" valueType="num">
                                      <p:cBhvr>
                                        <p:cTn id="162" dur="1000" fill="hold"/>
                                        <p:tgtEl>
                                          <p:spTgt spid="41"/>
                                        </p:tgtEl>
                                        <p:attrNameLst>
                                          <p:attrName>ppt_w</p:attrName>
                                        </p:attrNameLst>
                                      </p:cBhvr>
                                      <p:tavLst>
                                        <p:tav tm="0">
                                          <p:val>
                                            <p:strVal val="#ppt_w*0.70"/>
                                          </p:val>
                                        </p:tav>
                                        <p:tav tm="100000">
                                          <p:val>
                                            <p:strVal val="#ppt_w"/>
                                          </p:val>
                                        </p:tav>
                                      </p:tavLst>
                                    </p:anim>
                                    <p:anim calcmode="lin" valueType="num">
                                      <p:cBhvr>
                                        <p:cTn id="163" dur="1000" fill="hold"/>
                                        <p:tgtEl>
                                          <p:spTgt spid="41"/>
                                        </p:tgtEl>
                                        <p:attrNameLst>
                                          <p:attrName>ppt_h</p:attrName>
                                        </p:attrNameLst>
                                      </p:cBhvr>
                                      <p:tavLst>
                                        <p:tav tm="0">
                                          <p:val>
                                            <p:strVal val="#ppt_h"/>
                                          </p:val>
                                        </p:tav>
                                        <p:tav tm="100000">
                                          <p:val>
                                            <p:strVal val="#ppt_h"/>
                                          </p:val>
                                        </p:tav>
                                      </p:tavLst>
                                    </p:anim>
                                    <p:animEffect transition="in" filter="fade">
                                      <p:cBhvr>
                                        <p:cTn id="164" dur="1000"/>
                                        <p:tgtEl>
                                          <p:spTgt spid="41"/>
                                        </p:tgtEl>
                                      </p:cBhvr>
                                    </p:animEffect>
                                  </p:childTnLst>
                                </p:cTn>
                              </p:par>
                              <p:par>
                                <p:cTn id="165" presetID="55" presetClass="entr" presetSubtype="0"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p:cTn id="167" dur="1000" fill="hold"/>
                                        <p:tgtEl>
                                          <p:spTgt spid="43"/>
                                        </p:tgtEl>
                                        <p:attrNameLst>
                                          <p:attrName>ppt_w</p:attrName>
                                        </p:attrNameLst>
                                      </p:cBhvr>
                                      <p:tavLst>
                                        <p:tav tm="0">
                                          <p:val>
                                            <p:strVal val="#ppt_w*0.70"/>
                                          </p:val>
                                        </p:tav>
                                        <p:tav tm="100000">
                                          <p:val>
                                            <p:strVal val="#ppt_w"/>
                                          </p:val>
                                        </p:tav>
                                      </p:tavLst>
                                    </p:anim>
                                    <p:anim calcmode="lin" valueType="num">
                                      <p:cBhvr>
                                        <p:cTn id="168" dur="1000" fill="hold"/>
                                        <p:tgtEl>
                                          <p:spTgt spid="43"/>
                                        </p:tgtEl>
                                        <p:attrNameLst>
                                          <p:attrName>ppt_h</p:attrName>
                                        </p:attrNameLst>
                                      </p:cBhvr>
                                      <p:tavLst>
                                        <p:tav tm="0">
                                          <p:val>
                                            <p:strVal val="#ppt_h"/>
                                          </p:val>
                                        </p:tav>
                                        <p:tav tm="100000">
                                          <p:val>
                                            <p:strVal val="#ppt_h"/>
                                          </p:val>
                                        </p:tav>
                                      </p:tavLst>
                                    </p:anim>
                                    <p:animEffect transition="in" filter="fade">
                                      <p:cBhvr>
                                        <p:cTn id="16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animBg="1"/>
      <p:bldP spid="39" grpId="0" animBg="1"/>
      <p:bldP spid="41" grpId="0" animBg="1"/>
      <p:bldP spid="57" grpId="0" animBg="1"/>
      <p:bldP spid="27" grpId="0"/>
      <p:bldP spid="28" grpId="0"/>
      <p:bldP spid="29" grpId="0"/>
      <p:bldP spid="30" grpId="0"/>
      <p:bldP spid="31" grpId="0"/>
      <p:bldP spid="32" grpId="0"/>
      <p:bldP spid="33" grpId="0"/>
      <p:bldP spid="34" grpId="0"/>
      <p:bldP spid="35" grpId="0"/>
      <p:bldP spid="36" grpId="0"/>
      <p:bldP spid="37" grpId="0"/>
      <p:bldP spid="51" grpId="0" animBg="1"/>
      <p:bldP spid="52" grpId="0" animBg="1"/>
      <p:bldP spid="56" grpId="0" animBg="1"/>
      <p:bldP spid="58" grpId="0" animBg="1"/>
      <p:bldP spid="42" grpId="0" animBg="1"/>
      <p:bldP spid="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E&amp;P Upstream Applications</a:t>
            </a:r>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616" y="1655375"/>
            <a:ext cx="3920498" cy="2940375"/>
          </a:xfrm>
          <a:prstGeom prst="rect">
            <a:avLst/>
          </a:prstGeom>
          <a:noFill/>
          <a:ln>
            <a:noFill/>
          </a:ln>
          <a:effectLst>
            <a:outerShdw blurRad="228600" dist="1778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1.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662" y="1670877"/>
            <a:ext cx="4250557" cy="2936749"/>
          </a:xfrm>
          <a:prstGeom prst="rect">
            <a:avLst/>
          </a:prstGeom>
          <a:ln>
            <a:noFill/>
          </a:ln>
          <a:effectLst>
            <a:outerShdw blurRad="266700" dist="177800" dir="2700000" algn="tl" rotWithShape="0">
              <a:prstClr val="black">
                <a:alpha val="40000"/>
              </a:prstClr>
            </a:outerShdw>
          </a:effectLst>
        </p:spPr>
      </p:pic>
      <p:pic>
        <p:nvPicPr>
          <p:cNvPr id="7" name="Picture 4" descr="http://www.droid-life.com/wp-content/uploads/2011/05/motorola-xoom-wif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6348" y="4921090"/>
            <a:ext cx="2003101" cy="1384600"/>
          </a:xfrm>
          <a:prstGeom prst="rect">
            <a:avLst/>
          </a:prstGeom>
          <a:ln>
            <a:noFill/>
          </a:ln>
          <a:effectLst>
            <a:outerShdw blurRad="266700" dist="177800" dir="2700000" algn="tl" rotWithShape="0">
              <a:prstClr val="black">
                <a:alpha val="40000"/>
              </a:prstClr>
            </a:outerShdw>
          </a:effectLst>
        </p:spPr>
      </p:pic>
      <p:pic>
        <p:nvPicPr>
          <p:cNvPr id="8" name="Picture 7" descr="inergy_hm_Landing_1_15-12-1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718938" y="5050471"/>
            <a:ext cx="1743050" cy="1035768"/>
          </a:xfrm>
          <a:prstGeom prst="rect">
            <a:avLst/>
          </a:prstGeom>
        </p:spPr>
      </p:pic>
      <p:sp>
        <p:nvSpPr>
          <p:cNvPr id="9" name="TextBox 8"/>
          <p:cNvSpPr txBox="1"/>
          <p:nvPr/>
        </p:nvSpPr>
        <p:spPr>
          <a:xfrm>
            <a:off x="128647" y="1293226"/>
            <a:ext cx="9039109" cy="307777"/>
          </a:xfrm>
          <a:prstGeom prst="rect">
            <a:avLst/>
          </a:prstGeom>
          <a:noFill/>
        </p:spPr>
        <p:txBody>
          <a:bodyPr wrap="square" rtlCol="0">
            <a:spAutoFit/>
          </a:bodyPr>
          <a:lstStyle/>
          <a:p>
            <a:r>
              <a:rPr lang="en-US" sz="1400" b="1" dirty="0" err="1" smtClean="0">
                <a:solidFill>
                  <a:prstClr val="black"/>
                </a:solidFill>
              </a:rPr>
              <a:t>GeoSciences</a:t>
            </a:r>
            <a:r>
              <a:rPr lang="en-US" sz="1400" b="1" dirty="0" smtClean="0">
                <a:solidFill>
                  <a:prstClr val="black"/>
                </a:solidFill>
              </a:rPr>
              <a:t> – Basin, Geology, Earth Modeling, Engineering. Reservoir,  Production, Data Management</a:t>
            </a:r>
          </a:p>
        </p:txBody>
      </p:sp>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4446" y="2581507"/>
            <a:ext cx="4196586" cy="2334877"/>
          </a:xfrm>
          <a:prstGeom prst="rect">
            <a:avLst/>
          </a:prstGeom>
          <a:ln>
            <a:noFill/>
          </a:ln>
          <a:effectLst>
            <a:outerShdw blurRad="266700" dist="1778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0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253" y="569303"/>
            <a:ext cx="1533154" cy="102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4881072 Front Det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8874" y="1598385"/>
            <a:ext cx="825529" cy="10771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8389" y="2977185"/>
            <a:ext cx="761562" cy="113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0" descr="data:image/jpeg;base64,/9j/4AAQSkZJRgABAQAAAQABAAD/2wBDAAkGBwgHBgkIBwgKCgkLDRYPDQwMDRsUFRAWIB0iIiAdHx8kKDQsJCYxJx8fLT0tMTU3Ojo6Iys/RD84QzQ5Ojf/2wBDAQoKCg0MDRoPDxo3JR8lNzc3Nzc3Nzc3Nzc3Nzc3Nzc3Nzc3Nzc3Nzc3Nzc3Nzc3Nzc3Nzc3Nzc3Nzc3Nzc3Nzf/wAARCABkAIEDASIAAhEBAxEB/8QAGwAAAQUBAQAAAAAAAAAAAAAABgACAwQFAQf/xAA+EAACAQMBBQYDBQYEBwAAAAABAgMABBEhBRIxQVEGEyJhcZEygaEUQmKx0RUWI1Ny8DNSssEHJFRjkpPh/8QAGgEAAwEBAQEAAAAAAAAAAAAAAAIDAQQFBv/EACYRAAICAQQCAgIDAQAAAAAAAAABAgMRBBIhMRNBIlEUMkJhobH/2gAMAwEAAhEDEQA/APDs13I6U97eZPijYfKoqZ5XZiafQ/w4qxBeXMGO5mcAfdJyPY1UroJzQmDSawzZi21veG5gB/FGcfQ1ajksrk/wplVujaGh4nrkVzGeBBp1Y/fJB6eH8eAoU3FsfAxI6Grdvth49H3gaE4rq4txhJGC/wCU6j2NWU2mWGJowfNaZW/RGWmb75C8bVWUE72fnTftYbnQsl1ER/DbdPThSa/KcWzR5DFRjoLlZCu+0iAHpr79PrUL3dvGfAAT1/8AtCT7UfGFHzNV5buWVcNI+c8jgYrPIiiofsJrra0aE78ig9BxrKuNtE5EKE+b1kIpd8KCWPADUmtK12FtK6xuWrqp+9J4R9daXLZVVwj2U5ry4m+KRgOinAqvjJ0ortex0xAN3cqv4Y1z9T+lacPZrZ9suWiMpA1MjE5+XCjY2Y7649AN3L9KVG37LsP5Ef8A4L+lKn8ZP8uIKftaYOSVU686tQ39ndsFu7AStyKvukfOsVviPrV3ZEEtxdBIFLuRoAMmiFkpPD5KTrhGLkuDcj2Psi4z/wA01s/8uRGJx1DDINUJ9jrDOY7a5W5GfiVCv0NXGMUMyR3IYtnIIPw1stdLbPHJYZS6IIDbuGHnjGprrVUJejheonBrHOQeXZngVZYwpODljp5Vl39usTh4cNE3AjkRxH5e9F9y8ihZHSASRR7z7/3x8s1BDbRbRSbvImjW4VpQUjzuOQSSPI4U6dOdJOhPhFK9V/KXQHqjMwUc64w3SVI1Brat7Lutssk7KI1Pdkk8Tu8qgsrJZricTgkqRgZx1/SuZ1tI6/Mu/wCjKqeO0nl+CNj5kYoiitIov8ONVPUCmtOqnwqSc61njxy2Tepb4gijZ7AmmI72RYx5DJrfsuzNghBlDzHq7YHsKhsbljKgwoUnHHNEVuM4xTxjDHBzztuzh8ElpYW9uN2CCOMfhUCrqQeVctJIZmZYpY3K6MFcEj1rQSPThVFj0RbeeSn3I6VDPFlSAK0XjphjzQYD3dt/JFKtjuD0pU2SeDxtgS5A4k1vdmtoLsSaa60e5MTrEgGcEgjJrDYgFgvE1pyRG3ihkdeK8T1qFSw8nr3cra/ZtbPmO04A1xBuXieKO5jfdyOYZSCD6jUYontLP7S8UlxK8rQgBXZv74UN7MliSQRwMuka7udOJ4+tGuzto29rb77IJJUXClhkBuR+vOvrKaY1UrHyZ87rpSTUYLCO2WwWup2klUSK7FPGcZVvTjxJ96F5w2x+0EVnbQsYbRwZiy6sBkEjThunPtXoGz74KwutoTxmOLLEIckuR4QPPjw4a0Df8QtpsdpTxxuneyEp4QBiMphifkDjyryLLZWbpSjtSJ6CU5yw+c/4C92UK31xCxEbSkQIeOufypWUgfaUwTgVB+YJ/WsoSO4MrE91FgKDzPKp9hSBb1i51dSB5nNeZKzcz6F17YMIglZ8icfU/nWqBpmsyY4J/qP50tuMIhpv2ZY2en8WP1ogntluNnTxyIzIYyW3XK4AGeXHhw51gbOcGVPWimCNZoGhcsFdd1t04OD51lazFjWy22JgD2dDWfaSw3Z0VWdQzFsLg8QTXr6MrjwsD6GgHtNse12Vs5Z7SM6kr4zvEc/1oJhuJbeQPDI8Tj7yMVPuKdR8cVn2UlFah5Xo9zYUzFBHZftsS8dntp94McJdHTHk/l5+/WjqRQNaZPJyWVyreGM3BSqPeFKtJ5PGriLumUMBvetWjC62rbrh++AyCPhqo12p8LR6qePGruzJp33vHuwg6ZAwKrpY1znt+/8AD0Z71HL9F/ZMFwrjOIwFwxC5LdAKIYjHFaxRzsxXBw3DTzzzrEF+j+GLwRxjVubHr/fyqOa8tzHG7K8sRZsq4yMDnqPavfqlXQuJZPNtrndLLCT9ptFHJNGjbiRs0euOeCfLpkmhFryK6vri82i29FkhkiJ3pdNFDdDzPQedS3t6xRUlMhiuIQ6oRhQuhUD2BNYXeMhXe1Zmyc15Gv1isajHpf8ATp0ulUMv2XZ1e42W933axRrNuoiDCrmq+yjvXseeCitfaEiL2de3TQrcKdPQ1jbNUtcEA48J54rzrVtkjqrlurkws7+MDBkUHoTWVcPkvwxvHHvULwLmPIGh19zSu4nt3VbkmASNp3inIXJ8WOOKnY20TqjFS4Luy2/iJ60W2bYxQ5aLsu22d9qE88sm9urux58X9I4fMipzt6FEEcEbtIVXBchMHGSG6eo6Gtre1cmWVynL4mr2xmVezcxZQx31Azy14151DZy3MbSR+Ld+IAfDRjIt52it47JMi3Em9LdMML/So0LYzjJ41c2vaWfZ3s5LFYoBLcERPK2C7jify5cKonvaz0jYtUx2r9meevG0ZwwwelehdjO0StsSePaUm6ljujvm/wAjaKDzyCCPavOXYsxJJ16mtJBPbbBlcgKl5KiprqypvE/Xdqbnh8F7K1OOJHof70bG/wCtT2NKvKcnqaVHkZL8OH2yRgAzbx5nhUsNyY0KqqBeuMmq7/G3rXBx1rI2OLyjqcU+zSjvYu+d5O8dMHEbDAPrrUHeyXsyo74UnJ10UczVc+LARD+tPjhmAbdyoIwdcZFNK6clhiKEVySPdd9ed67HdzgA/dXgB7Co7qRXl3k4CnfZgPjkA9KcsCHREdz5UmXjAfHORsl1NLG0ZOVYgn5UyIBHzISBgnwHU+WeVX49m3Eg0hVB51OuxD9+Q5/DQ1J9i+WuPBHbbdltYe6hgjTQguPjIP4uI+Rq9Y7cmubsO1vCbhFZllkXfIwM6E8KpnZDI2d4MvmNamsrZYJ2Ycon/wBJowxHKtrgt3faOSaN4buG2kQcUaNjw4eVQ2txZtCLs2sUEYfcdkU7w0HAfMVS7qEzu9yZAmT/AIeM55cakae0Ft9mjhkWPe3ixfLE6eWOQrDUo44C3Z23tlFAiXcUaqMBXymPeh7tptUXm0YoIJVe3hTRkOQzNqdeB0x9ayXt42x3Lb4Y/eGCMVScgyYXgOFO5txFrpgpbkMb4jRH2ouLe8tLUbPDNDbAqxSM7i6DGuMdfehxsA6GprS9ubN9+2neM/hOh9RwNJnHBeUctP6IP740q1/3hvv+x/6hSrOPs35fRn9yucux/KnqqcFTePpWrb7Nj+8Cauw28SgbqDPU0+CErTGitbmU+CLdz1q9FsWd9ZZceQ0rXQBcf7VMsg3enlTJEpWv0UYNhwR4Zhk9TVtLSKLRVGnlUvenkM1FJNigTMn2OYIB0qJmUDjUTyZ4moWkzRkNmR0rCq6Hxtj+W/8ApNPjCyswkmjhRRkvJnHEDkCSda7JHaQiQi7aWTcZVVYSoyRjUsQfpStjqODObJZgNck1xYJZXVY4yxfRQOZrrqcsRrrUJLKQRkEag5xSlsEV0rRRhmXd3x4SeY61UiwCzNjQY161o395LcWiwukb7rb3eFfGNMaHp5elZrEBQueB5UNlYdcnRu96TjKjyrhEe/oTu01W1OSdeOKTbpPhNZ2NgfiPrSqPHmKVABiOFI6NpSpVQ4xyk1MugzzpUq0xjXcjFQuxNKlWBEgkOPeoic0qVYVRBcuywyFSRpr58/8AYVn2s8j+FiMDypUqUddFjeOc1yRiSgPMN9MfrSpUAiFuNRsoPKlSoHRCyjXSmFRSpUMcZSpUqwD/2Q=="/>
          <p:cNvSpPr>
            <a:spLocks noChangeAspect="1" noChangeArrowheads="1"/>
          </p:cNvSpPr>
          <p:nvPr/>
        </p:nvSpPr>
        <p:spPr bwMode="auto">
          <a:xfrm>
            <a:off x="155575" y="-479425"/>
            <a:ext cx="12287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t1.gstatic.com/images?q=tbn:ANd9GcTUBqNwMwXP-FkQZaX14_G-cCKBJHBpPf8jBNFo0tKMIGZNThJ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870" y="1173582"/>
            <a:ext cx="1765435" cy="11748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t2.gstatic.com/images?q=tbn:ANd9GcRezjhYy9XKuE0yhoINprB96MWhSmg69pJRv8dbDaQfEBuRJfVms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7218" y="2116575"/>
            <a:ext cx="1795900" cy="78570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cdn5.fotosearch.com/bthumb/CSP/CSP270/k27011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518" y="5035244"/>
            <a:ext cx="2444446" cy="862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7394" y="883514"/>
            <a:ext cx="2327881" cy="338554"/>
          </a:xfrm>
          <a:prstGeom prst="rect">
            <a:avLst/>
          </a:prstGeom>
          <a:noFill/>
        </p:spPr>
        <p:txBody>
          <a:bodyPr wrap="none" rtlCol="0">
            <a:spAutoFit/>
          </a:bodyPr>
          <a:lstStyle/>
          <a:p>
            <a:r>
              <a:rPr lang="en-US" sz="1600" b="1" dirty="0" smtClean="0"/>
              <a:t>Collaboration Centers</a:t>
            </a:r>
            <a:endParaRPr lang="en-US" sz="1600" b="1" dirty="0"/>
          </a:p>
        </p:txBody>
      </p:sp>
      <p:sp>
        <p:nvSpPr>
          <p:cNvPr id="17" name="TextBox 16"/>
          <p:cNvSpPr txBox="1"/>
          <p:nvPr/>
        </p:nvSpPr>
        <p:spPr>
          <a:xfrm>
            <a:off x="5782013" y="896204"/>
            <a:ext cx="901209" cy="584775"/>
          </a:xfrm>
          <a:prstGeom prst="rect">
            <a:avLst/>
          </a:prstGeom>
          <a:noFill/>
        </p:spPr>
        <p:txBody>
          <a:bodyPr wrap="none" rtlCol="0">
            <a:spAutoFit/>
          </a:bodyPr>
          <a:lstStyle/>
          <a:p>
            <a:r>
              <a:rPr lang="en-US" sz="1600" b="1" dirty="0" smtClean="0"/>
              <a:t>Mobile </a:t>
            </a:r>
          </a:p>
          <a:p>
            <a:r>
              <a:rPr lang="en-US" sz="1600" b="1" dirty="0" smtClean="0"/>
              <a:t>Access</a:t>
            </a:r>
            <a:endParaRPr lang="en-US" sz="1600" b="1" dirty="0"/>
          </a:p>
        </p:txBody>
      </p:sp>
      <p:sp>
        <p:nvSpPr>
          <p:cNvPr id="18" name="TextBox 17"/>
          <p:cNvSpPr txBox="1"/>
          <p:nvPr/>
        </p:nvSpPr>
        <p:spPr>
          <a:xfrm>
            <a:off x="6838994" y="4693107"/>
            <a:ext cx="2429245" cy="584775"/>
          </a:xfrm>
          <a:prstGeom prst="rect">
            <a:avLst/>
          </a:prstGeom>
          <a:noFill/>
        </p:spPr>
        <p:txBody>
          <a:bodyPr wrap="square" rtlCol="0">
            <a:spAutoFit/>
          </a:bodyPr>
          <a:lstStyle/>
          <a:p>
            <a:r>
              <a:rPr lang="en-US" sz="1600" b="1" dirty="0" smtClean="0"/>
              <a:t>Disconnected </a:t>
            </a:r>
          </a:p>
          <a:p>
            <a:r>
              <a:rPr lang="en-US" sz="1600" b="1" dirty="0" smtClean="0"/>
              <a:t>Computing</a:t>
            </a:r>
            <a:endParaRPr lang="en-US" sz="1600" b="1" dirty="0"/>
          </a:p>
        </p:txBody>
      </p:sp>
      <p:sp>
        <p:nvSpPr>
          <p:cNvPr id="19" name="TextBox 18"/>
          <p:cNvSpPr txBox="1"/>
          <p:nvPr/>
        </p:nvSpPr>
        <p:spPr>
          <a:xfrm>
            <a:off x="425918" y="5902291"/>
            <a:ext cx="2383473" cy="338554"/>
          </a:xfrm>
          <a:prstGeom prst="rect">
            <a:avLst/>
          </a:prstGeom>
          <a:noFill/>
        </p:spPr>
        <p:txBody>
          <a:bodyPr wrap="none" rtlCol="0">
            <a:spAutoFit/>
          </a:bodyPr>
          <a:lstStyle/>
          <a:p>
            <a:r>
              <a:rPr lang="en-US" sz="1600" b="1" dirty="0" smtClean="0"/>
              <a:t>Individual Workstation</a:t>
            </a:r>
            <a:endParaRPr lang="en-US" sz="1600" b="1" dirty="0"/>
          </a:p>
        </p:txBody>
      </p:sp>
      <p:sp>
        <p:nvSpPr>
          <p:cNvPr id="21" name="TextBox 20"/>
          <p:cNvSpPr txBox="1"/>
          <p:nvPr/>
        </p:nvSpPr>
        <p:spPr>
          <a:xfrm>
            <a:off x="4911486" y="2894996"/>
            <a:ext cx="2083391" cy="584775"/>
          </a:xfrm>
          <a:prstGeom prst="rect">
            <a:avLst/>
          </a:prstGeom>
          <a:noFill/>
        </p:spPr>
        <p:txBody>
          <a:bodyPr wrap="none" rtlCol="0">
            <a:spAutoFit/>
          </a:bodyPr>
          <a:lstStyle/>
          <a:p>
            <a:r>
              <a:rPr lang="en-US" sz="1600" b="1" dirty="0" smtClean="0"/>
              <a:t>Business/Technical</a:t>
            </a:r>
          </a:p>
          <a:p>
            <a:pPr algn="ctr"/>
            <a:r>
              <a:rPr lang="en-US" sz="1600" b="1" dirty="0" smtClean="0"/>
              <a:t>Field/Professional</a:t>
            </a:r>
            <a:endParaRPr lang="en-US" sz="1600" b="1" dirty="0"/>
          </a:p>
        </p:txBody>
      </p:sp>
      <p:cxnSp>
        <p:nvCxnSpPr>
          <p:cNvPr id="10" name="Elbow Connector 9"/>
          <p:cNvCxnSpPr>
            <a:stCxn id="1032" idx="3"/>
            <a:endCxn id="27652" idx="1"/>
          </p:cNvCxnSpPr>
          <p:nvPr/>
        </p:nvCxnSpPr>
        <p:spPr>
          <a:xfrm>
            <a:off x="4869951" y="3546006"/>
            <a:ext cx="2685180" cy="205413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032" idx="0"/>
            <a:endCxn id="1027" idx="1"/>
          </p:cNvCxnSpPr>
          <p:nvPr/>
        </p:nvCxnSpPr>
        <p:spPr>
          <a:xfrm rot="5400000" flipH="1" flipV="1">
            <a:off x="5088878" y="1232023"/>
            <a:ext cx="1145454" cy="234487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032" idx="1"/>
            <a:endCxn id="1038" idx="2"/>
          </p:cNvCxnSpPr>
          <p:nvPr/>
        </p:nvCxnSpPr>
        <p:spPr>
          <a:xfrm rot="10800000">
            <a:off x="2045169" y="2902282"/>
            <a:ext cx="2063221" cy="6437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endCxn id="1040" idx="0"/>
          </p:cNvCxnSpPr>
          <p:nvPr/>
        </p:nvCxnSpPr>
        <p:spPr>
          <a:xfrm rot="10800000" flipV="1">
            <a:off x="1619741" y="4667002"/>
            <a:ext cx="2869132" cy="36824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665962" y="5205046"/>
            <a:ext cx="2007281" cy="338554"/>
          </a:xfrm>
          <a:prstGeom prst="rect">
            <a:avLst/>
          </a:prstGeom>
        </p:spPr>
        <p:txBody>
          <a:bodyPr wrap="none">
            <a:spAutoFit/>
          </a:bodyPr>
          <a:lstStyle/>
          <a:p>
            <a:r>
              <a:rPr lang="en-US" sz="1600" b="1" dirty="0" smtClean="0"/>
              <a:t>Remote Rendering</a:t>
            </a:r>
            <a:endParaRPr lang="en-US" sz="1600" b="1" dirty="0"/>
          </a:p>
        </p:txBody>
      </p:sp>
      <p:pic>
        <p:nvPicPr>
          <p:cNvPr id="22" name="Picture 16" descr="http://cdn5.fotosearch.com/bthumb/CSP/CSP270/k27011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8622" y="5466617"/>
            <a:ext cx="2444446" cy="862747"/>
          </a:xfrm>
          <a:prstGeom prst="rect">
            <a:avLst/>
          </a:prstGeom>
          <a:ln>
            <a:tailEnd type="arrow"/>
          </a:ln>
          <a:extLst>
            <a:ext uri="{909E8E84-426E-40DD-AFC4-6F175D3DCCD1}">
              <a14:hiddenFill xmlns:a14="http://schemas.microsoft.com/office/drawing/2010/main">
                <a:solidFill>
                  <a:srgbClr val="FFFFFF"/>
                </a:solidFill>
              </a14:hiddenFill>
            </a:ext>
          </a:extLst>
        </p:spPr>
      </p:pic>
      <p:cxnSp>
        <p:nvCxnSpPr>
          <p:cNvPr id="24" name="Elbow Connector 23"/>
          <p:cNvCxnSpPr>
            <a:stCxn id="20" idx="0"/>
            <a:endCxn id="1032" idx="2"/>
          </p:cNvCxnSpPr>
          <p:nvPr/>
        </p:nvCxnSpPr>
        <p:spPr bwMode="auto">
          <a:xfrm rot="16200000" flipV="1">
            <a:off x="4034278" y="4569720"/>
            <a:ext cx="1090219" cy="18043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itle 22"/>
          <p:cNvSpPr>
            <a:spLocks noGrp="1"/>
          </p:cNvSpPr>
          <p:nvPr>
            <p:ph type="title"/>
          </p:nvPr>
        </p:nvSpPr>
        <p:spPr/>
        <p:txBody>
          <a:bodyPr/>
          <a:lstStyle/>
          <a:p>
            <a:r>
              <a:rPr lang="en-US" dirty="0" smtClean="0"/>
              <a:t>Deployment Challenges and Models</a:t>
            </a:r>
            <a:endParaRPr lang="en-US" dirty="0"/>
          </a:p>
        </p:txBody>
      </p:sp>
      <p:pic>
        <p:nvPicPr>
          <p:cNvPr id="27650" name="Picture 2" descr="http://ts2.mm.bing.net/th?id=I4877855141790529&amp;pid=1.7&amp;w=213&amp;h=144&amp;c=7&amp;rs=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81757" y="2899663"/>
            <a:ext cx="1213429" cy="820347"/>
          </a:xfrm>
          <a:prstGeom prst="rect">
            <a:avLst/>
          </a:prstGeom>
          <a:noFill/>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4040" y="996462"/>
            <a:ext cx="1127468" cy="16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http://www-static.shell.com/static/aboutshell/imgs/240_wide/platform_ic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16388" y="4414925"/>
            <a:ext cx="599541" cy="896813"/>
          </a:xfrm>
          <a:prstGeom prst="rect">
            <a:avLst/>
          </a:prstGeom>
          <a:noFill/>
        </p:spPr>
      </p:pic>
      <p:pic>
        <p:nvPicPr>
          <p:cNvPr id="17412" name="Picture 4" descr="http://static.guim.co.uk/sys-images/Guardian/Pix/pictures/2011/3/28/1301310407295/oil-rig-north-sea-00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0826" y="5647826"/>
            <a:ext cx="963857" cy="578314"/>
          </a:xfrm>
          <a:prstGeom prst="rect">
            <a:avLst/>
          </a:prstGeom>
          <a:noFill/>
        </p:spPr>
      </p:pic>
      <p:pic>
        <p:nvPicPr>
          <p:cNvPr id="27652" name="Picture 4" descr="http://ts1.mm.bing.net/th?id=I4815672604885004&amp;pid=1.7&amp;w=236&amp;h=131&amp;c=7&amp;rs=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5131" y="5322697"/>
            <a:ext cx="999644" cy="554887"/>
          </a:xfrm>
          <a:prstGeom prst="rect">
            <a:avLst/>
          </a:prstGeom>
          <a:noFill/>
        </p:spPr>
      </p:pic>
      <p:pic>
        <p:nvPicPr>
          <p:cNvPr id="17414" name="Picture 6" descr="http://www.geoexpro.com/ckfinder/userfiles/images/2010%20-%20Vol%207/No%206/Unconventional%20Resources%20Is%20the%20Shale%20Gas%20Blowing%20itself%20out/lebien_aeria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8700" y="4116977"/>
            <a:ext cx="1031087" cy="557765"/>
          </a:xfrm>
          <a:prstGeom prst="rect">
            <a:avLst/>
          </a:prstGeom>
          <a:noFill/>
        </p:spPr>
      </p:pic>
    </p:spTree>
    <p:extLst>
      <p:ext uri="{BB962C8B-B14F-4D97-AF65-F5344CB8AC3E}">
        <p14:creationId xmlns:p14="http://schemas.microsoft.com/office/powerpoint/2010/main" val="20491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wipe(down)">
                                      <p:cBhvr>
                                        <p:cTn id="7" dur="500"/>
                                        <p:tgtEl>
                                          <p:spTgt spid="1036"/>
                                        </p:tgtEl>
                                      </p:cBhvr>
                                    </p:animEffect>
                                  </p:childTnLst>
                                </p:cTn>
                              </p:par>
                              <p:par>
                                <p:cTn id="8" presetID="22" presetClass="entr" presetSubtype="4" fill="hold" nodeType="withEffect">
                                  <p:stCondLst>
                                    <p:cond delay="0"/>
                                  </p:stCondLst>
                                  <p:childTnLst>
                                    <p:set>
                                      <p:cBhvr>
                                        <p:cTn id="9" dur="1" fill="hold">
                                          <p:stCondLst>
                                            <p:cond delay="0"/>
                                          </p:stCondLst>
                                        </p:cTn>
                                        <p:tgtEl>
                                          <p:spTgt spid="1038"/>
                                        </p:tgtEl>
                                        <p:attrNameLst>
                                          <p:attrName>style.visibility</p:attrName>
                                        </p:attrNameLst>
                                      </p:cBhvr>
                                      <p:to>
                                        <p:strVal val="visible"/>
                                      </p:to>
                                    </p:set>
                                    <p:animEffect transition="in" filter="wipe(down)">
                                      <p:cBhvr>
                                        <p:cTn id="10" dur="500"/>
                                        <p:tgtEl>
                                          <p:spTgt spid="10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40"/>
                                        </p:tgtEl>
                                        <p:attrNameLst>
                                          <p:attrName>style.visibility</p:attrName>
                                        </p:attrNameLst>
                                      </p:cBhvr>
                                      <p:to>
                                        <p:strVal val="visible"/>
                                      </p:to>
                                    </p:set>
                                    <p:animEffect transition="in" filter="wipe(down)">
                                      <p:cBhvr>
                                        <p:cTn id="21" dur="500"/>
                                        <p:tgtEl>
                                          <p:spTgt spid="104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17410"/>
                                        </p:tgtEl>
                                        <p:attrNameLst>
                                          <p:attrName>style.visibility</p:attrName>
                                        </p:attrNameLst>
                                      </p:cBhvr>
                                      <p:to>
                                        <p:strVal val="visible"/>
                                      </p:to>
                                    </p:set>
                                    <p:animEffect transition="in" filter="wipe(down)">
                                      <p:cBhvr>
                                        <p:cTn id="47" dur="500"/>
                                        <p:tgtEl>
                                          <p:spTgt spid="17410"/>
                                        </p:tgtEl>
                                      </p:cBhvr>
                                    </p:animEffect>
                                  </p:childTnLst>
                                </p:cTn>
                              </p:par>
                              <p:par>
                                <p:cTn id="48" presetID="22" presetClass="entr" presetSubtype="4" fill="hold" nodeType="withEffect">
                                  <p:stCondLst>
                                    <p:cond delay="0"/>
                                  </p:stCondLst>
                                  <p:childTnLst>
                                    <p:set>
                                      <p:cBhvr>
                                        <p:cTn id="49" dur="1" fill="hold">
                                          <p:stCondLst>
                                            <p:cond delay="0"/>
                                          </p:stCondLst>
                                        </p:cTn>
                                        <p:tgtEl>
                                          <p:spTgt spid="17412"/>
                                        </p:tgtEl>
                                        <p:attrNameLst>
                                          <p:attrName>style.visibility</p:attrName>
                                        </p:attrNameLst>
                                      </p:cBhvr>
                                      <p:to>
                                        <p:strVal val="visible"/>
                                      </p:to>
                                    </p:set>
                                    <p:animEffect transition="in" filter="wipe(down)">
                                      <p:cBhvr>
                                        <p:cTn id="50" dur="500"/>
                                        <p:tgtEl>
                                          <p:spTgt spid="17412"/>
                                        </p:tgtEl>
                                      </p:cBhvr>
                                    </p:animEffect>
                                  </p:childTnLst>
                                </p:cTn>
                              </p:par>
                              <p:par>
                                <p:cTn id="51" presetID="22" presetClass="entr" presetSubtype="4" fill="hold" nodeType="withEffect">
                                  <p:stCondLst>
                                    <p:cond delay="0"/>
                                  </p:stCondLst>
                                  <p:childTnLst>
                                    <p:set>
                                      <p:cBhvr>
                                        <p:cTn id="52" dur="1" fill="hold">
                                          <p:stCondLst>
                                            <p:cond delay="0"/>
                                          </p:stCondLst>
                                        </p:cTn>
                                        <p:tgtEl>
                                          <p:spTgt spid="27652"/>
                                        </p:tgtEl>
                                        <p:attrNameLst>
                                          <p:attrName>style.visibility</p:attrName>
                                        </p:attrNameLst>
                                      </p:cBhvr>
                                      <p:to>
                                        <p:strVal val="visible"/>
                                      </p:to>
                                    </p:set>
                                    <p:animEffect transition="in" filter="wipe(down)">
                                      <p:cBhvr>
                                        <p:cTn id="53" dur="500"/>
                                        <p:tgtEl>
                                          <p:spTgt spid="27652"/>
                                        </p:tgtEl>
                                      </p:cBhvr>
                                    </p:animEffect>
                                  </p:childTnLst>
                                </p:cTn>
                              </p:par>
                              <p:par>
                                <p:cTn id="54" presetID="22" presetClass="entr" presetSubtype="4" fill="hold" nodeType="withEffect">
                                  <p:stCondLst>
                                    <p:cond delay="0"/>
                                  </p:stCondLst>
                                  <p:childTnLst>
                                    <p:set>
                                      <p:cBhvr>
                                        <p:cTn id="55" dur="1" fill="hold">
                                          <p:stCondLst>
                                            <p:cond delay="0"/>
                                          </p:stCondLst>
                                        </p:cTn>
                                        <p:tgtEl>
                                          <p:spTgt spid="17414"/>
                                        </p:tgtEl>
                                        <p:attrNameLst>
                                          <p:attrName>style.visibility</p:attrName>
                                        </p:attrNameLst>
                                      </p:cBhvr>
                                      <p:to>
                                        <p:strVal val="visible"/>
                                      </p:to>
                                    </p:set>
                                    <p:animEffect transition="in" filter="wipe(down)">
                                      <p:cBhvr>
                                        <p:cTn id="56" dur="500"/>
                                        <p:tgtEl>
                                          <p:spTgt spid="174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029"/>
                                        </p:tgtEl>
                                        <p:attrNameLst>
                                          <p:attrName>style.visibility</p:attrName>
                                        </p:attrNameLst>
                                      </p:cBhvr>
                                      <p:to>
                                        <p:strVal val="visible"/>
                                      </p:to>
                                    </p:set>
                                    <p:animEffect transition="in" filter="wipe(down)">
                                      <p:cBhvr>
                                        <p:cTn id="61" dur="500"/>
                                        <p:tgtEl>
                                          <p:spTgt spid="1029"/>
                                        </p:tgtEl>
                                      </p:cBhvr>
                                    </p:animEffect>
                                  </p:childTnLst>
                                </p:cTn>
                              </p:par>
                              <p:par>
                                <p:cTn id="62" presetID="22" presetClass="entr" presetSubtype="4" fill="hold" nodeType="withEffect">
                                  <p:stCondLst>
                                    <p:cond delay="0"/>
                                  </p:stCondLst>
                                  <p:childTnLst>
                                    <p:set>
                                      <p:cBhvr>
                                        <p:cTn id="63" dur="1" fill="hold">
                                          <p:stCondLst>
                                            <p:cond delay="0"/>
                                          </p:stCondLst>
                                        </p:cTn>
                                        <p:tgtEl>
                                          <p:spTgt spid="1031"/>
                                        </p:tgtEl>
                                        <p:attrNameLst>
                                          <p:attrName>style.visibility</p:attrName>
                                        </p:attrNameLst>
                                      </p:cBhvr>
                                      <p:to>
                                        <p:strVal val="visible"/>
                                      </p:to>
                                    </p:set>
                                    <p:animEffect transition="in" filter="wipe(down)">
                                      <p:cBhvr>
                                        <p:cTn id="64" dur="500"/>
                                        <p:tgtEl>
                                          <p:spTgt spid="1031"/>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down)">
                                      <p:cBhvr>
                                        <p:cTn id="70" dur="500"/>
                                        <p:tgtEl>
                                          <p:spTgt spid="25"/>
                                        </p:tgtEl>
                                      </p:cBhvr>
                                    </p:animEffect>
                                  </p:childTnLst>
                                </p:cTn>
                              </p:par>
                              <p:par>
                                <p:cTn id="71" presetID="22" presetClass="entr" presetSubtype="4" fill="hold" nodeType="withEffect">
                                  <p:stCondLst>
                                    <p:cond delay="0"/>
                                  </p:stCondLst>
                                  <p:childTnLst>
                                    <p:set>
                                      <p:cBhvr>
                                        <p:cTn id="72" dur="1" fill="hold">
                                          <p:stCondLst>
                                            <p:cond delay="0"/>
                                          </p:stCondLst>
                                        </p:cTn>
                                        <p:tgtEl>
                                          <p:spTgt spid="1027"/>
                                        </p:tgtEl>
                                        <p:attrNameLst>
                                          <p:attrName>style.visibility</p:attrName>
                                        </p:attrNameLst>
                                      </p:cBhvr>
                                      <p:to>
                                        <p:strVal val="visible"/>
                                      </p:to>
                                    </p:set>
                                    <p:animEffect transition="in" filter="wipe(down)">
                                      <p:cBhvr>
                                        <p:cTn id="7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Contributing factor for the Software complexity</a:t>
            </a:r>
            <a:br>
              <a:rPr lang="en-US" dirty="0" smtClean="0"/>
            </a:br>
            <a:r>
              <a:rPr lang="en-US" sz="2400" i="1" dirty="0" smtClean="0">
                <a:solidFill>
                  <a:schemeClr val="accent1"/>
                </a:solidFill>
              </a:rPr>
              <a:t>Market Forces</a:t>
            </a:r>
            <a:endParaRPr lang="en-US" i="1" dirty="0">
              <a:solidFill>
                <a:schemeClr val="accent1"/>
              </a:solidFill>
            </a:endParaRPr>
          </a:p>
        </p:txBody>
      </p:sp>
      <p:sp>
        <p:nvSpPr>
          <p:cNvPr id="3" name="Content Placeholder 2"/>
          <p:cNvSpPr>
            <a:spLocks noGrp="1"/>
          </p:cNvSpPr>
          <p:nvPr>
            <p:ph idx="1"/>
          </p:nvPr>
        </p:nvSpPr>
        <p:spPr>
          <a:xfrm>
            <a:off x="6477989" y="1140031"/>
            <a:ext cx="2461059" cy="3410341"/>
          </a:xfrm>
        </p:spPr>
        <p:txBody>
          <a:bodyPr/>
          <a:lstStyle/>
          <a:p>
            <a:r>
              <a:rPr lang="en-US" sz="2800" dirty="0"/>
              <a:t>Market </a:t>
            </a:r>
            <a:r>
              <a:rPr lang="en-US" sz="2800" dirty="0" smtClean="0"/>
              <a:t>Changes </a:t>
            </a:r>
            <a:r>
              <a:rPr lang="en-US" sz="2800" dirty="0"/>
              <a:t>R</a:t>
            </a:r>
            <a:r>
              <a:rPr lang="en-US" sz="2800" dirty="0" smtClean="0"/>
              <a:t>apidly</a:t>
            </a:r>
            <a:endParaRPr lang="en-US" sz="2800" dirty="0"/>
          </a:p>
          <a:p>
            <a:r>
              <a:rPr lang="en-US" sz="2800" dirty="0" smtClean="0"/>
              <a:t>Adoption Cycle is long – 3-10 years </a:t>
            </a:r>
          </a:p>
          <a:p>
            <a:r>
              <a:rPr lang="en-US" sz="2800" dirty="0" smtClean="0"/>
              <a:t>Workflows are complex and changing</a:t>
            </a:r>
          </a:p>
        </p:txBody>
      </p:sp>
      <p:pic>
        <p:nvPicPr>
          <p:cNvPr id="4" name="Picture 3" descr="OilGasPric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1" y="1725067"/>
            <a:ext cx="5878285" cy="4218533"/>
          </a:xfrm>
          <a:prstGeom prst="rect">
            <a:avLst/>
          </a:prstGeom>
        </p:spPr>
      </p:pic>
    </p:spTree>
    <p:extLst>
      <p:ext uri="{BB962C8B-B14F-4D97-AF65-F5344CB8AC3E}">
        <p14:creationId xmlns:p14="http://schemas.microsoft.com/office/powerpoint/2010/main" val="24003711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smtClean="0">
                <a:solidFill>
                  <a:schemeClr val="accent1"/>
                </a:solidFill>
              </a:rPr>
              <a:t>False perception of Quick Wins</a:t>
            </a:r>
            <a:endParaRPr lang="en-US" sz="6600" dirty="0"/>
          </a:p>
        </p:txBody>
      </p:sp>
      <p:sp>
        <p:nvSpPr>
          <p:cNvPr id="3" name="Content Placeholder 2"/>
          <p:cNvSpPr>
            <a:spLocks noGrp="1"/>
          </p:cNvSpPr>
          <p:nvPr>
            <p:ph idx="1"/>
          </p:nvPr>
        </p:nvSpPr>
        <p:spPr>
          <a:xfrm>
            <a:off x="457200" y="1371600"/>
            <a:ext cx="6781800" cy="4525963"/>
          </a:xfrm>
        </p:spPr>
        <p:txBody>
          <a:bodyPr/>
          <a:lstStyle/>
          <a:p>
            <a:r>
              <a:rPr lang="en-US" dirty="0" smtClean="0"/>
              <a:t>Point Solutions</a:t>
            </a:r>
          </a:p>
          <a:p>
            <a:r>
              <a:rPr lang="en-US" dirty="0" smtClean="0"/>
              <a:t>Do it yourself rather than use horizontal technologies</a:t>
            </a:r>
          </a:p>
          <a:p>
            <a:r>
              <a:rPr lang="en-US" dirty="0" smtClean="0"/>
              <a:t>Not Leveraging internal teams and external ecosystem</a:t>
            </a:r>
          </a:p>
          <a:p>
            <a:r>
              <a:rPr lang="en-US" dirty="0" smtClean="0"/>
              <a:t>Making technology and architectural compromises</a:t>
            </a:r>
          </a:p>
          <a:p>
            <a:r>
              <a:rPr lang="en-US" dirty="0" smtClean="0"/>
              <a:t>Grab talent with an outsource partner</a:t>
            </a:r>
          </a:p>
        </p:txBody>
      </p:sp>
      <p:pic>
        <p:nvPicPr>
          <p:cNvPr id="143362" name="Picture 2" descr="http://johngerber.world.edu/files/2012/07/systemstoo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181600"/>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8204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Agile Approach to Delivering Complex Software</a:t>
            </a:r>
            <a:br>
              <a:rPr lang="en-US" dirty="0" smtClean="0"/>
            </a:br>
            <a:r>
              <a:rPr lang="en-US" sz="2400" i="1" dirty="0" smtClean="0">
                <a:solidFill>
                  <a:schemeClr val="accent1"/>
                </a:solidFill>
              </a:rPr>
              <a:t>It’s not just about Agile Development</a:t>
            </a:r>
            <a:endParaRPr lang="en-US" sz="2400" i="1" dirty="0">
              <a:solidFill>
                <a:schemeClr val="accent1"/>
              </a:solidFill>
            </a:endParaRPr>
          </a:p>
        </p:txBody>
      </p:sp>
      <p:graphicFrame>
        <p:nvGraphicFramePr>
          <p:cNvPr id="6" name="Diagram 5"/>
          <p:cNvGraphicFramePr/>
          <p:nvPr>
            <p:extLst>
              <p:ext uri="{D42A27DB-BD31-4B8C-83A1-F6EECF244321}">
                <p14:modId xmlns:p14="http://schemas.microsoft.com/office/powerpoint/2010/main" val="3970687426"/>
              </p:ext>
            </p:extLst>
          </p:nvPr>
        </p:nvGraphicFramePr>
        <p:xfrm>
          <a:off x="761999" y="1738978"/>
          <a:ext cx="8192815" cy="2166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rot="16200000">
            <a:off x="2017293" y="3617490"/>
            <a:ext cx="2213815" cy="1371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10%</a:t>
            </a:r>
            <a:endParaRPr lang="en-US" sz="36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387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Agile Approach to Delivering Complex Software</a:t>
            </a:r>
            <a:br>
              <a:rPr lang="en-US" dirty="0" smtClean="0"/>
            </a:br>
            <a:r>
              <a:rPr lang="en-US" sz="2400" i="1" dirty="0" smtClean="0">
                <a:solidFill>
                  <a:schemeClr val="accent1"/>
                </a:solidFill>
              </a:rPr>
              <a:t>It’s not just about Agile Development</a:t>
            </a:r>
            <a:endParaRPr lang="en-US" sz="2400" i="1" dirty="0">
              <a:solidFill>
                <a:schemeClr val="accent1"/>
              </a:solidFill>
            </a:endParaRPr>
          </a:p>
        </p:txBody>
      </p:sp>
      <p:sp>
        <p:nvSpPr>
          <p:cNvPr id="5" name="TextBox 4"/>
          <p:cNvSpPr txBox="1"/>
          <p:nvPr/>
        </p:nvSpPr>
        <p:spPr>
          <a:xfrm>
            <a:off x="1497707" y="4824287"/>
            <a:ext cx="6053959" cy="1200329"/>
          </a:xfrm>
          <a:prstGeom prst="rect">
            <a:avLst/>
          </a:prstGeom>
          <a:solidFill>
            <a:schemeClr val="bg1">
              <a:lumMod val="75000"/>
            </a:schemeClr>
          </a:solidFill>
          <a:scene3d>
            <a:camera prst="orthographicFront"/>
            <a:lightRig rig="threePt" dir="t"/>
          </a:scene3d>
          <a:sp3d>
            <a:bevelT/>
          </a:sp3d>
        </p:spPr>
        <p:txBody>
          <a:bodyPr wrap="square" rtlCol="0">
            <a:spAutoFit/>
          </a:bodyPr>
          <a:lstStyle/>
          <a:p>
            <a:pPr>
              <a:buFont typeface="Arial" pitchFamily="34" charset="0"/>
              <a:buChar char="•"/>
            </a:pPr>
            <a:r>
              <a:rPr lang="en-US" sz="2400" dirty="0" smtClean="0">
                <a:solidFill>
                  <a:schemeClr val="accent1"/>
                </a:solidFill>
              </a:rPr>
              <a:t>Emphasis and iterate on incremental Value (End User Workflow)</a:t>
            </a:r>
          </a:p>
          <a:p>
            <a:pPr>
              <a:buFont typeface="Arial" pitchFamily="34" charset="0"/>
              <a:buChar char="•"/>
            </a:pPr>
            <a:r>
              <a:rPr lang="en-US" sz="2400" dirty="0" smtClean="0">
                <a:solidFill>
                  <a:schemeClr val="accent1"/>
                </a:solidFill>
              </a:rPr>
              <a:t>Validate Vision, Strategy, and Execution</a:t>
            </a:r>
          </a:p>
        </p:txBody>
      </p:sp>
      <p:graphicFrame>
        <p:nvGraphicFramePr>
          <p:cNvPr id="6" name="Diagram 5"/>
          <p:cNvGraphicFramePr/>
          <p:nvPr>
            <p:extLst>
              <p:ext uri="{D42A27DB-BD31-4B8C-83A1-F6EECF244321}">
                <p14:modId xmlns:p14="http://schemas.microsoft.com/office/powerpoint/2010/main" val="1549594864"/>
              </p:ext>
            </p:extLst>
          </p:nvPr>
        </p:nvGraphicFramePr>
        <p:xfrm>
          <a:off x="761999" y="1738978"/>
          <a:ext cx="8192815" cy="2166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lstStyle/>
          <a:p>
            <a:endParaRPr lang="en-US" dirty="0"/>
          </a:p>
        </p:txBody>
      </p:sp>
      <p:sp>
        <p:nvSpPr>
          <p:cNvPr id="8" name="Left-Right Arrow 7"/>
          <p:cNvSpPr/>
          <p:nvPr/>
        </p:nvSpPr>
        <p:spPr>
          <a:xfrm>
            <a:off x="762000" y="4114800"/>
            <a:ext cx="8077200" cy="7094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3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9" y="0"/>
            <a:ext cx="8686800" cy="1066800"/>
          </a:xfrm>
        </p:spPr>
        <p:txBody>
          <a:bodyPr/>
          <a:lstStyle/>
          <a:p>
            <a:r>
              <a:rPr lang="en-US" dirty="0" smtClean="0"/>
              <a:t>Customer Intimacy</a:t>
            </a:r>
            <a:endParaRPr lang="en-US" dirty="0"/>
          </a:p>
        </p:txBody>
      </p:sp>
      <p:sp>
        <p:nvSpPr>
          <p:cNvPr id="3" name="Content Placeholder 2"/>
          <p:cNvSpPr>
            <a:spLocks noGrp="1"/>
          </p:cNvSpPr>
          <p:nvPr>
            <p:ph idx="1"/>
          </p:nvPr>
        </p:nvSpPr>
        <p:spPr>
          <a:xfrm>
            <a:off x="488731" y="1203445"/>
            <a:ext cx="8229600" cy="4779963"/>
          </a:xfrm>
        </p:spPr>
        <p:txBody>
          <a:bodyPr/>
          <a:lstStyle/>
          <a:p>
            <a:r>
              <a:rPr lang="en-US" dirty="0" smtClean="0"/>
              <a:t>Customer Advisory Boards – </a:t>
            </a:r>
          </a:p>
          <a:p>
            <a:r>
              <a:rPr lang="en-US" dirty="0" smtClean="0"/>
              <a:t>User groups and Product groups –</a:t>
            </a:r>
          </a:p>
          <a:p>
            <a:r>
              <a:rPr lang="en-US" dirty="0" smtClean="0"/>
              <a:t>1-1 Customer meetings –</a:t>
            </a:r>
          </a:p>
          <a:p>
            <a:r>
              <a:rPr lang="en-US" dirty="0" smtClean="0"/>
              <a:t>Partner Drops - </a:t>
            </a:r>
          </a:p>
          <a:p>
            <a:r>
              <a:rPr lang="en-US" dirty="0" smtClean="0"/>
              <a:t>Beta Programs –</a:t>
            </a:r>
          </a:p>
          <a:p>
            <a:r>
              <a:rPr lang="en-US" dirty="0" smtClean="0"/>
              <a:t>Try and Buy Programs -   </a:t>
            </a:r>
            <a:endParaRPr lang="en-US" dirty="0"/>
          </a:p>
        </p:txBody>
      </p:sp>
      <p:grpSp>
        <p:nvGrpSpPr>
          <p:cNvPr id="50" name="Group 49"/>
          <p:cNvGrpSpPr/>
          <p:nvPr/>
        </p:nvGrpSpPr>
        <p:grpSpPr>
          <a:xfrm>
            <a:off x="5405208" y="1424796"/>
            <a:ext cx="1147992" cy="175404"/>
            <a:chOff x="-2440896" y="7662042"/>
            <a:chExt cx="1147992" cy="175404"/>
          </a:xfrm>
        </p:grpSpPr>
        <p:sp>
          <p:nvSpPr>
            <p:cNvPr id="11" name="Curved Up Arrow 10"/>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2" name="Curved Down Arrow 11"/>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3" name="Curved Up Arrow 12"/>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4" name="Curved Up Arrow 13"/>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5" name="Curved Down Arrow 14"/>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6" name="Curved Up Arrow 15"/>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23" name="Curved Down Arrow 22"/>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24" name="Curved Up Arrow 23"/>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37" name="Diamond 36"/>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38" name="Diamond 37"/>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40" name="Curved Up Arrow 39"/>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41" name="Curved Down Arrow 40"/>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43" name="Curved Down Arrow 42"/>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47" name="Curved Down Arrow 46"/>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51" name="Group 50"/>
          <p:cNvGrpSpPr/>
          <p:nvPr/>
        </p:nvGrpSpPr>
        <p:grpSpPr>
          <a:xfrm>
            <a:off x="6319608" y="1981200"/>
            <a:ext cx="1147992" cy="175404"/>
            <a:chOff x="-2440896" y="7662042"/>
            <a:chExt cx="1147992" cy="175404"/>
          </a:xfrm>
        </p:grpSpPr>
        <p:sp>
          <p:nvSpPr>
            <p:cNvPr id="52" name="Curved Up Arrow 51"/>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3" name="Curved Down Arrow 52"/>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4" name="Curved Up Arrow 53"/>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5" name="Curved Up Arrow 54"/>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6" name="Curved Down Arrow 55"/>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7" name="Curved Up Arrow 56"/>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8" name="Curved Down Arrow 57"/>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9" name="Curved Up Arrow 58"/>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0" name="Diamond 59"/>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61" name="Diamond 60"/>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62" name="Curved Up Arrow 61"/>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3" name="Curved Down Arrow 62"/>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4" name="Curved Down Arrow 63"/>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5" name="Curved Down Arrow 64"/>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66" name="Group 65"/>
          <p:cNvGrpSpPr/>
          <p:nvPr/>
        </p:nvGrpSpPr>
        <p:grpSpPr>
          <a:xfrm>
            <a:off x="4881039" y="2571079"/>
            <a:ext cx="1147992" cy="175404"/>
            <a:chOff x="-2440896" y="7662042"/>
            <a:chExt cx="1147992" cy="175404"/>
          </a:xfrm>
        </p:grpSpPr>
        <p:sp>
          <p:nvSpPr>
            <p:cNvPr id="67" name="Curved Up Arrow 66"/>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8" name="Curved Down Arrow 67"/>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9" name="Curved Up Arrow 68"/>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0" name="Curved Up Arrow 69"/>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1" name="Curved Down Arrow 70"/>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2" name="Curved Up Arrow 71"/>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3" name="Curved Down Arrow 72"/>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4" name="Curved Up Arrow 73"/>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5" name="Diamond 74"/>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76" name="Diamond 75"/>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77" name="Curved Up Arrow 76"/>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8" name="Curved Down Arrow 77"/>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9" name="Curved Down Arrow 78"/>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0" name="Curved Down Arrow 79"/>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81" name="Group 80"/>
          <p:cNvGrpSpPr/>
          <p:nvPr/>
        </p:nvGrpSpPr>
        <p:grpSpPr>
          <a:xfrm>
            <a:off x="3576408" y="3786996"/>
            <a:ext cx="1147992" cy="175404"/>
            <a:chOff x="-2440896" y="7662042"/>
            <a:chExt cx="1147992" cy="175404"/>
          </a:xfrm>
        </p:grpSpPr>
        <p:sp>
          <p:nvSpPr>
            <p:cNvPr id="82" name="Curved Up Arrow 81"/>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3" name="Curved Down Arrow 82"/>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4" name="Curved Up Arrow 83"/>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5" name="Curved Up Arrow 84"/>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6" name="Curved Down Arrow 85"/>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7" name="Curved Up Arrow 86"/>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8" name="Curved Down Arrow 87"/>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9" name="Curved Up Arrow 88"/>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0" name="Diamond 89"/>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91" name="Diamond 90"/>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92" name="Curved Up Arrow 91"/>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3" name="Curved Down Arrow 92"/>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4" name="Curved Down Arrow 93"/>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5" name="Curved Down Arrow 94"/>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96" name="Group 95"/>
          <p:cNvGrpSpPr/>
          <p:nvPr/>
        </p:nvGrpSpPr>
        <p:grpSpPr>
          <a:xfrm>
            <a:off x="3481685" y="3200400"/>
            <a:ext cx="1147992" cy="206936"/>
            <a:chOff x="-2440896" y="7630510"/>
            <a:chExt cx="1147992" cy="206936"/>
          </a:xfrm>
        </p:grpSpPr>
        <p:sp>
          <p:nvSpPr>
            <p:cNvPr id="97" name="Curved Up Arrow 96"/>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8" name="Curved Down Arrow 97"/>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9" name="Curved Up Arrow 98"/>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0" name="Curved Up Arrow 99"/>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1" name="Curved Down Arrow 100"/>
            <p:cNvSpPr/>
            <p:nvPr/>
          </p:nvSpPr>
          <p:spPr>
            <a:xfrm>
              <a:off x="-1828800" y="7630510"/>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2" name="Curved Up Arrow 101"/>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3" name="Curved Down Arrow 102"/>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4" name="Curved Up Arrow 103"/>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5" name="Diamond 104"/>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106" name="Diamond 105"/>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107" name="Curved Up Arrow 106"/>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8" name="Curved Down Arrow 107"/>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9" name="Curved Down Arrow 108"/>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0" name="Curved Down Arrow 109"/>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111" name="Group 110"/>
          <p:cNvGrpSpPr/>
          <p:nvPr/>
        </p:nvGrpSpPr>
        <p:grpSpPr>
          <a:xfrm>
            <a:off x="4795608" y="4320396"/>
            <a:ext cx="1147992" cy="175404"/>
            <a:chOff x="-2440896" y="7662042"/>
            <a:chExt cx="1147992" cy="175404"/>
          </a:xfrm>
        </p:grpSpPr>
        <p:sp>
          <p:nvSpPr>
            <p:cNvPr id="112" name="Curved Up Arrow 111"/>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3" name="Curved Down Arrow 112"/>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4" name="Curved Up Arrow 113"/>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5" name="Curved Up Arrow 114"/>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6" name="Curved Down Arrow 115"/>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7" name="Curved Up Arrow 116"/>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8" name="Curved Down Arrow 117"/>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9" name="Curved Up Arrow 118"/>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20" name="Diamond 119"/>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121" name="Diamond 120"/>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122" name="Curved Up Arrow 121"/>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23" name="Curved Down Arrow 122"/>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24" name="Curved Down Arrow 123"/>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25" name="Curved Down Arrow 124"/>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pic>
        <p:nvPicPr>
          <p:cNvPr id="144386" name="Picture 2" descr="https://encrypted-tbn1.gstatic.com/images?q=tbn:ANd9GcQOgIi5AhvSNSRxJFeYxT_hsO-YRSei7p0zZgQv16yDdChc37K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9334" y="3259153"/>
            <a:ext cx="3346065" cy="344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945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981200" y="0"/>
            <a:ext cx="7162800" cy="6858000"/>
          </a:xfrm>
          <a:prstGeom prst="rect">
            <a:avLst/>
          </a:prstGeom>
          <a:gradFill rotWithShape="1">
            <a:gsLst>
              <a:gs pos="0">
                <a:srgbClr val="005E47"/>
              </a:gs>
              <a:gs pos="100000">
                <a:schemeClr val="accent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914400" indent="-342900" eaLnBrk="0" hangingPunct="0">
              <a:buClr>
                <a:srgbClr val="3C3CB4"/>
              </a:buClr>
            </a:pPr>
            <a:r>
              <a:rPr lang="en-US" sz="3200">
                <a:solidFill>
                  <a:srgbClr val="3C3CB4"/>
                </a:solidFill>
              </a:rPr>
              <a:t>   </a:t>
            </a:r>
          </a:p>
        </p:txBody>
      </p:sp>
      <p:sp>
        <p:nvSpPr>
          <p:cNvPr id="3075" name="Rectangle 3"/>
          <p:cNvSpPr>
            <a:spLocks noGrp="1" noChangeArrowheads="1"/>
          </p:cNvSpPr>
          <p:nvPr>
            <p:ph type="body" idx="1"/>
          </p:nvPr>
        </p:nvSpPr>
        <p:spPr>
          <a:xfrm>
            <a:off x="1981200" y="0"/>
            <a:ext cx="7162800" cy="6858000"/>
          </a:xfrm>
          <a:solidFill>
            <a:srgbClr val="006699">
              <a:alpha val="76077"/>
            </a:srgbClr>
          </a:solidFill>
        </p:spPr>
        <p:txBody>
          <a:bodyPr/>
          <a:lstStyle/>
          <a:p>
            <a:pPr>
              <a:buFont typeface="Wingdings" pitchFamily="2" charset="2"/>
              <a:buNone/>
            </a:pPr>
            <a:r>
              <a:rPr lang="en-US" smtClean="0">
                <a:latin typeface="Arial" pitchFamily="34" charset="0"/>
                <a:cs typeface="Times New Roman" pitchFamily="18" charset="0"/>
              </a:rPr>
              <a:t>   </a:t>
            </a:r>
          </a:p>
        </p:txBody>
      </p:sp>
      <p:sp>
        <p:nvSpPr>
          <p:cNvPr id="3076" name="Text Box 4"/>
          <p:cNvSpPr txBox="1">
            <a:spLocks noChangeArrowheads="1"/>
          </p:cNvSpPr>
          <p:nvPr/>
        </p:nvSpPr>
        <p:spPr bwMode="auto">
          <a:xfrm>
            <a:off x="1143000" y="990600"/>
            <a:ext cx="7772400" cy="2616200"/>
          </a:xfrm>
          <a:prstGeom prst="rect">
            <a:avLst/>
          </a:prstGeom>
          <a:solidFill>
            <a:srgbClr val="339966">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2800">
                <a:solidFill>
                  <a:schemeClr val="bg1"/>
                </a:solidFill>
                <a:ea typeface="ＭＳ Ｐゴシック" pitchFamily="34" charset="-128"/>
                <a:cs typeface="Times New Roman" pitchFamily="18" charset="0"/>
              </a:rPr>
              <a:t>            </a:t>
            </a:r>
          </a:p>
          <a:p>
            <a:pPr eaLnBrk="1" hangingPunct="1">
              <a:buFont typeface="Wingdings" pitchFamily="2" charset="2"/>
              <a:buChar char="§"/>
            </a:pPr>
            <a:endParaRPr lang="en-US" sz="3600">
              <a:solidFill>
                <a:schemeClr val="bg1"/>
              </a:solidFill>
              <a:ea typeface="ＭＳ Ｐゴシック" pitchFamily="34" charset="-128"/>
              <a:cs typeface="Times New Roman" pitchFamily="18" charset="0"/>
            </a:endParaRPr>
          </a:p>
          <a:p>
            <a:pPr eaLnBrk="1" hangingPunct="1">
              <a:buClr>
                <a:schemeClr val="bg1"/>
              </a:buClr>
              <a:buFont typeface="Wingdings" pitchFamily="2" charset="2"/>
              <a:buChar char="§"/>
            </a:pPr>
            <a:endParaRPr lang="en-US" sz="2800">
              <a:solidFill>
                <a:schemeClr val="bg1"/>
              </a:solidFill>
              <a:ea typeface="ＭＳ Ｐゴシック" pitchFamily="34" charset="-128"/>
              <a:cs typeface="Times New Roman" pitchFamily="18" charset="0"/>
            </a:endParaRPr>
          </a:p>
          <a:p>
            <a:pPr algn="r" eaLnBrk="1" hangingPunct="1">
              <a:buClr>
                <a:schemeClr val="bg1"/>
              </a:buClr>
            </a:pPr>
            <a:endParaRPr lang="en-US" sz="2400">
              <a:solidFill>
                <a:schemeClr val="bg1"/>
              </a:solidFill>
              <a:ea typeface="ＭＳ Ｐゴシック" pitchFamily="34" charset="-128"/>
              <a:cs typeface="Times New Roman" pitchFamily="18" charset="0"/>
            </a:endParaRPr>
          </a:p>
          <a:p>
            <a:pPr algn="r" eaLnBrk="1" hangingPunct="1">
              <a:buClr>
                <a:schemeClr val="bg1"/>
              </a:buClr>
            </a:pPr>
            <a:r>
              <a:rPr lang="en-US" sz="2400">
                <a:solidFill>
                  <a:schemeClr val="bg1"/>
                </a:solidFill>
                <a:ea typeface="ＭＳ Ｐゴシック" pitchFamily="34" charset="-128"/>
                <a:cs typeface="Times New Roman" pitchFamily="18" charset="0"/>
              </a:rPr>
              <a:t>Vice President, WW Product Development</a:t>
            </a:r>
          </a:p>
          <a:p>
            <a:pPr algn="r" eaLnBrk="1" hangingPunct="1">
              <a:buClr>
                <a:schemeClr val="bg1"/>
              </a:buClr>
            </a:pPr>
            <a:r>
              <a:rPr lang="en-US" sz="2400">
                <a:solidFill>
                  <a:schemeClr val="bg1"/>
                </a:solidFill>
                <a:ea typeface="ＭＳ Ｐゴシック" pitchFamily="34" charset="-128"/>
                <a:cs typeface="Times New Roman" pitchFamily="18" charset="0"/>
              </a:rPr>
              <a:t>Pitney Bowes, Inc</a:t>
            </a:r>
          </a:p>
        </p:txBody>
      </p:sp>
      <p:sp>
        <p:nvSpPr>
          <p:cNvPr id="3077" name="Text Box 5"/>
          <p:cNvSpPr txBox="1">
            <a:spLocks noChangeArrowheads="1"/>
          </p:cNvSpPr>
          <p:nvPr/>
        </p:nvSpPr>
        <p:spPr bwMode="auto">
          <a:xfrm>
            <a:off x="2057400" y="12954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4400" b="1">
                <a:solidFill>
                  <a:schemeClr val="bg1"/>
                </a:solidFill>
                <a:ea typeface="ＭＳ Ｐゴシック" pitchFamily="34" charset="-128"/>
                <a:cs typeface="Times New Roman" pitchFamily="18" charset="0"/>
              </a:rPr>
              <a:t>Sue </a:t>
            </a:r>
            <a:r>
              <a:rPr lang="en-US" sz="5400" b="1">
                <a:solidFill>
                  <a:schemeClr val="bg1"/>
                </a:solidFill>
                <a:ea typeface="ＭＳ Ｐゴシック" pitchFamily="34" charset="-128"/>
                <a:cs typeface="Times New Roman" pitchFamily="18" charset="0"/>
              </a:rPr>
              <a:t>MCKINNEY</a:t>
            </a:r>
            <a:r>
              <a:rPr lang="en-US" sz="5400">
                <a:solidFill>
                  <a:srgbClr val="CC3300"/>
                </a:solidFill>
                <a:ea typeface="ＭＳ Ｐゴシック" pitchFamily="34" charset="-128"/>
                <a:cs typeface="Times New Roman" pitchFamily="18" charset="0"/>
              </a:rPr>
              <a:t> </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181600"/>
            <a:ext cx="7162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SM-Apr-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4127"/>
            <a:ext cx="2971800" cy="349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solutionsiq.com/Portals/93486/images/Agile-Delivery-of-Customer-Value-Across-Non-Software-Centric-Organizations-Joe-Justice-WIKISPE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69" y="4800600"/>
            <a:ext cx="3919431" cy="2000019"/>
          </a:xfrm>
          <a:prstGeom prst="rect">
            <a:avLst/>
          </a:prstGeom>
          <a:noFill/>
        </p:spPr>
      </p:pic>
      <p:sp>
        <p:nvSpPr>
          <p:cNvPr id="2" name="Title 1"/>
          <p:cNvSpPr>
            <a:spLocks noGrp="1"/>
          </p:cNvSpPr>
          <p:nvPr>
            <p:ph type="title"/>
          </p:nvPr>
        </p:nvSpPr>
        <p:spPr/>
        <p:txBody>
          <a:bodyPr/>
          <a:lstStyle/>
          <a:p>
            <a:r>
              <a:rPr lang="en-US" dirty="0" smtClean="0"/>
              <a:t>Organization Intimacy</a:t>
            </a:r>
            <a:br>
              <a:rPr lang="en-US" dirty="0" smtClean="0"/>
            </a:br>
            <a:r>
              <a:rPr lang="en-US" sz="2400" i="1" dirty="0" smtClean="0">
                <a:solidFill>
                  <a:schemeClr val="accent1"/>
                </a:solidFill>
              </a:rPr>
              <a:t>Inclusion in the Software development cycle </a:t>
            </a:r>
            <a:endParaRPr lang="en-US" i="1" dirty="0">
              <a:solidFill>
                <a:schemeClr val="accent1"/>
              </a:solidFill>
            </a:endParaRPr>
          </a:p>
        </p:txBody>
      </p:sp>
      <p:sp>
        <p:nvSpPr>
          <p:cNvPr id="3" name="Content Placeholder 2"/>
          <p:cNvSpPr>
            <a:spLocks noGrp="1"/>
          </p:cNvSpPr>
          <p:nvPr>
            <p:ph idx="1"/>
          </p:nvPr>
        </p:nvSpPr>
        <p:spPr>
          <a:xfrm>
            <a:off x="441433" y="1834085"/>
            <a:ext cx="8229600" cy="4779963"/>
          </a:xfrm>
        </p:spPr>
        <p:txBody>
          <a:bodyPr/>
          <a:lstStyle/>
          <a:p>
            <a:r>
              <a:rPr lang="en-US" dirty="0" smtClean="0"/>
              <a:t>Sales and Tech Support – </a:t>
            </a:r>
          </a:p>
          <a:p>
            <a:r>
              <a:rPr lang="en-US" dirty="0" smtClean="0"/>
              <a:t>Services –</a:t>
            </a:r>
          </a:p>
          <a:p>
            <a:r>
              <a:rPr lang="en-US" dirty="0" smtClean="0"/>
              <a:t>Training and Education –</a:t>
            </a:r>
          </a:p>
          <a:p>
            <a:r>
              <a:rPr lang="en-US" dirty="0" smtClean="0"/>
              <a:t>Marketing - </a:t>
            </a:r>
          </a:p>
          <a:p>
            <a:r>
              <a:rPr lang="en-US" dirty="0" smtClean="0"/>
              <a:t>Usability –</a:t>
            </a:r>
          </a:p>
        </p:txBody>
      </p:sp>
      <p:grpSp>
        <p:nvGrpSpPr>
          <p:cNvPr id="4" name="Group 49"/>
          <p:cNvGrpSpPr/>
          <p:nvPr/>
        </p:nvGrpSpPr>
        <p:grpSpPr>
          <a:xfrm>
            <a:off x="4700867" y="2002239"/>
            <a:ext cx="1147992" cy="175404"/>
            <a:chOff x="-2440896" y="7662042"/>
            <a:chExt cx="1147992" cy="175404"/>
          </a:xfrm>
        </p:grpSpPr>
        <p:sp>
          <p:nvSpPr>
            <p:cNvPr id="11" name="Curved Up Arrow 10"/>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2" name="Curved Down Arrow 11"/>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3" name="Curved Up Arrow 12"/>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4" name="Curved Up Arrow 13"/>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5" name="Curved Down Arrow 14"/>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6" name="Curved Up Arrow 15"/>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23" name="Curved Down Arrow 22"/>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24" name="Curved Up Arrow 23"/>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37" name="Diamond 36"/>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38" name="Diamond 37"/>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40" name="Curved Up Arrow 39"/>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41" name="Curved Down Arrow 40"/>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43" name="Curved Down Arrow 42"/>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47" name="Curved Down Arrow 46"/>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5" name="Group 50"/>
          <p:cNvGrpSpPr/>
          <p:nvPr/>
        </p:nvGrpSpPr>
        <p:grpSpPr>
          <a:xfrm>
            <a:off x="2378063" y="2590800"/>
            <a:ext cx="1147992" cy="175404"/>
            <a:chOff x="-2440896" y="7662042"/>
            <a:chExt cx="1147992" cy="175404"/>
          </a:xfrm>
        </p:grpSpPr>
        <p:sp>
          <p:nvSpPr>
            <p:cNvPr id="52" name="Curved Up Arrow 51"/>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3" name="Curved Down Arrow 52"/>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4" name="Curved Up Arrow 53"/>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5" name="Curved Up Arrow 54"/>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6" name="Curved Down Arrow 55"/>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7" name="Curved Up Arrow 56"/>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8" name="Curved Down Arrow 57"/>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59" name="Curved Up Arrow 58"/>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0" name="Diamond 59"/>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61" name="Diamond 60"/>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62" name="Curved Up Arrow 61"/>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3" name="Curved Down Arrow 62"/>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4" name="Curved Down Arrow 63"/>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5" name="Curved Down Arrow 64"/>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6" name="Group 65"/>
          <p:cNvGrpSpPr/>
          <p:nvPr/>
        </p:nvGrpSpPr>
        <p:grpSpPr>
          <a:xfrm>
            <a:off x="4795608" y="3200400"/>
            <a:ext cx="1147992" cy="175404"/>
            <a:chOff x="-2440896" y="7662042"/>
            <a:chExt cx="1147992" cy="175404"/>
          </a:xfrm>
        </p:grpSpPr>
        <p:sp>
          <p:nvSpPr>
            <p:cNvPr id="67" name="Curved Up Arrow 66"/>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8" name="Curved Down Arrow 67"/>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69" name="Curved Up Arrow 68"/>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0" name="Curved Up Arrow 69"/>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1" name="Curved Down Arrow 70"/>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2" name="Curved Up Arrow 71"/>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3" name="Curved Down Arrow 72"/>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4" name="Curved Up Arrow 73"/>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5" name="Diamond 74"/>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76" name="Diamond 75"/>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77" name="Curved Up Arrow 76"/>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8" name="Curved Down Arrow 77"/>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79" name="Curved Down Arrow 78"/>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0" name="Curved Down Arrow 79"/>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7" name="Group 80"/>
          <p:cNvGrpSpPr/>
          <p:nvPr/>
        </p:nvGrpSpPr>
        <p:grpSpPr>
          <a:xfrm>
            <a:off x="2525242" y="4320396"/>
            <a:ext cx="1147992" cy="175404"/>
            <a:chOff x="-2440896" y="7662042"/>
            <a:chExt cx="1147992" cy="175404"/>
          </a:xfrm>
        </p:grpSpPr>
        <p:sp>
          <p:nvSpPr>
            <p:cNvPr id="82" name="Curved Up Arrow 81"/>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3" name="Curved Down Arrow 82"/>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4" name="Curved Up Arrow 83"/>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5" name="Curved Up Arrow 84"/>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6" name="Curved Down Arrow 85"/>
            <p:cNvSpPr/>
            <p:nvPr/>
          </p:nvSpPr>
          <p:spPr>
            <a:xfrm>
              <a:off x="-18288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7" name="Curved Up Arrow 86"/>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8" name="Curved Down Arrow 87"/>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89" name="Curved Up Arrow 88"/>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0" name="Diamond 89"/>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91" name="Diamond 90"/>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92" name="Curved Up Arrow 91"/>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3" name="Curved Down Arrow 92"/>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4" name="Curved Down Arrow 93"/>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5" name="Curved Down Arrow 94"/>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grpSp>
        <p:nvGrpSpPr>
          <p:cNvPr id="8" name="Group 95"/>
          <p:cNvGrpSpPr/>
          <p:nvPr/>
        </p:nvGrpSpPr>
        <p:grpSpPr>
          <a:xfrm>
            <a:off x="2803766" y="3755464"/>
            <a:ext cx="1147992" cy="206936"/>
            <a:chOff x="-2440896" y="7630510"/>
            <a:chExt cx="1147992" cy="206936"/>
          </a:xfrm>
        </p:grpSpPr>
        <p:sp>
          <p:nvSpPr>
            <p:cNvPr id="97" name="Curved Up Arrow 96"/>
            <p:cNvSpPr/>
            <p:nvPr/>
          </p:nvSpPr>
          <p:spPr>
            <a:xfrm>
              <a:off x="-2208552"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8" name="Curved Down Arrow 97"/>
            <p:cNvSpPr/>
            <p:nvPr/>
          </p:nvSpPr>
          <p:spPr>
            <a:xfrm>
              <a:off x="-2132352"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99" name="Curved Up Arrow 98"/>
            <p:cNvSpPr/>
            <p:nvPr/>
          </p:nvSpPr>
          <p:spPr>
            <a:xfrm>
              <a:off x="-2056152"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0" name="Curved Up Arrow 99"/>
            <p:cNvSpPr/>
            <p:nvPr/>
          </p:nvSpPr>
          <p:spPr>
            <a:xfrm>
              <a:off x="-19050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1" name="Curved Down Arrow 100"/>
            <p:cNvSpPr/>
            <p:nvPr/>
          </p:nvSpPr>
          <p:spPr>
            <a:xfrm>
              <a:off x="-1828800" y="7630510"/>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2" name="Curved Up Arrow 101"/>
            <p:cNvSpPr/>
            <p:nvPr/>
          </p:nvSpPr>
          <p:spPr>
            <a:xfrm>
              <a:off x="-1752600" y="7736053"/>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3" name="Curved Down Arrow 102"/>
            <p:cNvSpPr/>
            <p:nvPr/>
          </p:nvSpPr>
          <p:spPr>
            <a:xfrm>
              <a:off x="-1676400" y="7662965"/>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4" name="Curved Up Arrow 103"/>
            <p:cNvSpPr/>
            <p:nvPr/>
          </p:nvSpPr>
          <p:spPr>
            <a:xfrm>
              <a:off x="-1600200" y="7736976"/>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5" name="Diamond 104"/>
            <p:cNvSpPr/>
            <p:nvPr/>
          </p:nvSpPr>
          <p:spPr>
            <a:xfrm>
              <a:off x="-2440896" y="7738242"/>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106" name="Diamond 105"/>
            <p:cNvSpPr/>
            <p:nvPr/>
          </p:nvSpPr>
          <p:spPr>
            <a:xfrm>
              <a:off x="-1371600" y="7715238"/>
              <a:ext cx="78696" cy="99204"/>
            </a:xfrm>
            <a:prstGeom prst="diamond">
              <a:avLst/>
            </a:prstGeom>
            <a:solidFill>
              <a:srgbClr val="FFFF00"/>
            </a:solidFill>
            <a:ln w="3175">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dirty="0">
                <a:solidFill>
                  <a:prstClr val="white"/>
                </a:solidFill>
              </a:endParaRPr>
            </a:p>
          </p:txBody>
        </p:sp>
        <p:sp>
          <p:nvSpPr>
            <p:cNvPr id="107" name="Curved Up Arrow 106"/>
            <p:cNvSpPr/>
            <p:nvPr/>
          </p:nvSpPr>
          <p:spPr>
            <a:xfrm>
              <a:off x="-2362200" y="7734787"/>
              <a:ext cx="113052" cy="77466"/>
            </a:xfrm>
            <a:prstGeom prst="curvedUp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8" name="Curved Down Arrow 107"/>
            <p:cNvSpPr/>
            <p:nvPr/>
          </p:nvSpPr>
          <p:spPr>
            <a:xfrm>
              <a:off x="-2286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09" name="Curved Down Arrow 108"/>
            <p:cNvSpPr/>
            <p:nvPr/>
          </p:nvSpPr>
          <p:spPr>
            <a:xfrm>
              <a:off x="-19812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sp>
          <p:nvSpPr>
            <p:cNvPr id="110" name="Curved Down Arrow 109"/>
            <p:cNvSpPr/>
            <p:nvPr/>
          </p:nvSpPr>
          <p:spPr>
            <a:xfrm>
              <a:off x="-1524000" y="7662042"/>
              <a:ext cx="114300" cy="71481"/>
            </a:xfrm>
            <a:prstGeom prst="curved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cs typeface="Arial" pitchFamily="34" charset="0"/>
              </a:endParaRPr>
            </a:p>
          </p:txBody>
        </p:sp>
      </p:grpSp>
      <p:sp>
        <p:nvSpPr>
          <p:cNvPr id="9" name="AutoShape 2" descr="http://psychologyface.com/wp-content/uploads/2011/07/Workshop-on-organizational-culture.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64" name="Picture 4" descr="http://psychologyface.com/wp-content/uploads/2011/07/Workshop-on-organizational-cul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714750"/>
            <a:ext cx="3810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752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a:t>
            </a:r>
            <a:endParaRPr lang="en-US" dirty="0"/>
          </a:p>
        </p:txBody>
      </p:sp>
      <p:sp>
        <p:nvSpPr>
          <p:cNvPr id="3" name="Content Placeholder 2"/>
          <p:cNvSpPr>
            <a:spLocks noGrp="1"/>
          </p:cNvSpPr>
          <p:nvPr>
            <p:ph idx="1"/>
          </p:nvPr>
        </p:nvSpPr>
        <p:spPr>
          <a:xfrm>
            <a:off x="457200" y="1676414"/>
            <a:ext cx="4067503" cy="4779963"/>
          </a:xfrm>
        </p:spPr>
        <p:txBody>
          <a:bodyPr/>
          <a:lstStyle/>
          <a:p>
            <a:r>
              <a:rPr lang="en-US" dirty="0" smtClean="0"/>
              <a:t>Use Open Source</a:t>
            </a:r>
          </a:p>
          <a:p>
            <a:r>
              <a:rPr lang="en-US" dirty="0" smtClean="0"/>
              <a:t>Use Horizontal Technologies</a:t>
            </a:r>
          </a:p>
          <a:p>
            <a:r>
              <a:rPr lang="en-US" dirty="0" smtClean="0"/>
              <a:t>Use Agile R&amp;D partners</a:t>
            </a:r>
          </a:p>
          <a:p>
            <a:endParaRPr lang="en-US" dirty="0"/>
          </a:p>
        </p:txBody>
      </p:sp>
      <p:sp>
        <p:nvSpPr>
          <p:cNvPr id="5" name="TextBox 4"/>
          <p:cNvSpPr txBox="1"/>
          <p:nvPr/>
        </p:nvSpPr>
        <p:spPr>
          <a:xfrm>
            <a:off x="567559" y="1245476"/>
            <a:ext cx="1125629" cy="400110"/>
          </a:xfrm>
          <a:prstGeom prst="rect">
            <a:avLst/>
          </a:prstGeom>
          <a:solidFill>
            <a:srgbClr val="C00000"/>
          </a:solidFill>
        </p:spPr>
        <p:txBody>
          <a:bodyPr wrap="none" rtlCol="0">
            <a:spAutoFit/>
          </a:bodyPr>
          <a:lstStyle/>
          <a:p>
            <a:r>
              <a:rPr lang="en-US" sz="2000" dirty="0" smtClean="0">
                <a:solidFill>
                  <a:schemeClr val="bg1"/>
                </a:solidFill>
              </a:rPr>
              <a:t>External</a:t>
            </a:r>
            <a:endParaRPr lang="en-US" sz="2000" dirty="0">
              <a:solidFill>
                <a:schemeClr val="bg1"/>
              </a:solidFill>
            </a:endParaRPr>
          </a:p>
        </p:txBody>
      </p:sp>
      <p:pic>
        <p:nvPicPr>
          <p:cNvPr id="145410" name="Picture 2" descr="https://encrypted-tbn2.gstatic.com/images?q=tbn:ANd9GcTFpDnUPmJD3DD-iLyrnRBT_3_z35mQ8DtnbVHYdjNJHNuN9-IP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00234"/>
            <a:ext cx="4800600" cy="359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2046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80095" y="5565250"/>
            <a:ext cx="7190383" cy="1140350"/>
          </a:xfrm>
          <a:prstGeom prst="rect">
            <a:avLst/>
          </a:prstGeom>
          <a:solidFill>
            <a:schemeClr val="tx1">
              <a:lumMod val="65000"/>
              <a:lumOff val="3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600" dirty="0">
                <a:latin typeface="Calibri" pitchFamily="34" charset="0"/>
                <a:cs typeface="Calibri" pitchFamily="34" charset="0"/>
              </a:rPr>
              <a:t>DecisionSpace </a:t>
            </a:r>
            <a:r>
              <a:rPr lang="en-US" sz="1600" b="1" dirty="0">
                <a:latin typeface="Calibri" pitchFamily="34" charset="0"/>
                <a:cs typeface="Calibri" pitchFamily="34" charset="0"/>
              </a:rPr>
              <a:t>IM Foundation</a:t>
            </a:r>
          </a:p>
          <a:p>
            <a:pPr algn="ctr"/>
            <a:endParaRPr lang="en-US" b="1" dirty="0">
              <a:latin typeface="Calibri" pitchFamily="34" charset="0"/>
              <a:cs typeface="Calibri" pitchFamily="34" charset="0"/>
            </a:endParaRPr>
          </a:p>
          <a:p>
            <a:pPr algn="ctr"/>
            <a:endParaRPr lang="en-US" b="1" dirty="0">
              <a:latin typeface="Calibri" pitchFamily="34" charset="0"/>
              <a:cs typeface="Calibri" pitchFamily="34" charset="0"/>
            </a:endParaRPr>
          </a:p>
          <a:p>
            <a:pPr algn="ctr"/>
            <a:endParaRPr lang="en-US" b="1" dirty="0">
              <a:latin typeface="Calibri" pitchFamily="34" charset="0"/>
              <a:cs typeface="Calibri" pitchFamily="34" charset="0"/>
            </a:endParaRPr>
          </a:p>
        </p:txBody>
      </p:sp>
      <p:sp>
        <p:nvSpPr>
          <p:cNvPr id="30" name="Rectangle 29"/>
          <p:cNvSpPr/>
          <p:nvPr/>
        </p:nvSpPr>
        <p:spPr>
          <a:xfrm>
            <a:off x="386296" y="5876834"/>
            <a:ext cx="6959295" cy="720153"/>
          </a:xfrm>
          <a:prstGeom prst="rect">
            <a:avLst/>
          </a:prstGeom>
          <a:solidFill>
            <a:schemeClr val="bg1">
              <a:lumMod val="8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200" b="1" dirty="0">
              <a:latin typeface="Calibri" pitchFamily="34" charset="0"/>
              <a:cs typeface="Calibri" pitchFamily="34" charset="0"/>
            </a:endParaRPr>
          </a:p>
        </p:txBody>
      </p:sp>
      <p:sp>
        <p:nvSpPr>
          <p:cNvPr id="31" name="Flowchart: Magnetic Disk 30"/>
          <p:cNvSpPr/>
          <p:nvPr/>
        </p:nvSpPr>
        <p:spPr>
          <a:xfrm>
            <a:off x="420211" y="5989921"/>
            <a:ext cx="4397841" cy="493975"/>
          </a:xfrm>
          <a:prstGeom prst="flowChartMagneticDisk">
            <a:avLst/>
          </a:prstGeom>
          <a:solidFill>
            <a:schemeClr val="bg1">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latin typeface="Calibri" pitchFamily="34" charset="0"/>
              <a:cs typeface="Calibri" pitchFamily="34" charset="0"/>
            </a:endParaRPr>
          </a:p>
        </p:txBody>
      </p:sp>
      <p:sp>
        <p:nvSpPr>
          <p:cNvPr id="32" name="Can 31"/>
          <p:cNvSpPr/>
          <p:nvPr/>
        </p:nvSpPr>
        <p:spPr bwMode="auto">
          <a:xfrm>
            <a:off x="5748225" y="6095018"/>
            <a:ext cx="720533" cy="287395"/>
          </a:xfrm>
          <a:prstGeom prst="can">
            <a:avLst>
              <a:gd name="adj" fmla="val 38505"/>
            </a:avLst>
          </a:prstGeom>
          <a:gradFill flip="none" rotWithShape="1">
            <a:gsLst>
              <a:gs pos="0">
                <a:srgbClr val="43B808">
                  <a:shade val="30000"/>
                  <a:satMod val="115000"/>
                </a:srgbClr>
              </a:gs>
              <a:gs pos="50000">
                <a:srgbClr val="43B808">
                  <a:shade val="67500"/>
                  <a:satMod val="115000"/>
                </a:srgbClr>
              </a:gs>
              <a:gs pos="100000">
                <a:srgbClr val="43B808">
                  <a:shade val="100000"/>
                  <a:satMod val="115000"/>
                </a:srgbClr>
              </a:gs>
            </a:gsLst>
            <a:path path="circle">
              <a:fillToRect r="100000" b="100000"/>
            </a:path>
            <a:tileRect l="-100000" t="-100000"/>
          </a:grad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sz="1600" dirty="0">
              <a:solidFill>
                <a:schemeClr val="tx1"/>
              </a:solidFill>
            </a:endParaRPr>
          </a:p>
        </p:txBody>
      </p:sp>
      <p:pic>
        <p:nvPicPr>
          <p:cNvPr id="33" name="Picture 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014" y="6103196"/>
            <a:ext cx="723745" cy="9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61"/>
          <p:cNvSpPr txBox="1">
            <a:spLocks noChangeArrowheads="1"/>
          </p:cNvSpPr>
          <p:nvPr/>
        </p:nvSpPr>
        <p:spPr bwMode="auto">
          <a:xfrm>
            <a:off x="5821832" y="6138253"/>
            <a:ext cx="573319" cy="2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696" rIns="0" bIns="4569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100" dirty="0">
                <a:latin typeface="Calibri" pitchFamily="34" charset="0"/>
                <a:cs typeface="Calibri" pitchFamily="34" charset="0"/>
              </a:rPr>
              <a:t>Spatial</a:t>
            </a:r>
          </a:p>
        </p:txBody>
      </p:sp>
      <p:graphicFrame>
        <p:nvGraphicFramePr>
          <p:cNvPr id="35" name="Object 23"/>
          <p:cNvGraphicFramePr>
            <a:graphicFrameLocks noChangeAspect="1"/>
          </p:cNvGraphicFramePr>
          <p:nvPr>
            <p:extLst>
              <p:ext uri="{D42A27DB-BD31-4B8C-83A1-F6EECF244321}">
                <p14:modId xmlns:p14="http://schemas.microsoft.com/office/powerpoint/2010/main" val="2196956716"/>
              </p:ext>
            </p:extLst>
          </p:nvPr>
        </p:nvGraphicFramePr>
        <p:xfrm>
          <a:off x="6533771" y="5950605"/>
          <a:ext cx="750887" cy="508000"/>
        </p:xfrm>
        <a:graphic>
          <a:graphicData uri="http://schemas.openxmlformats.org/presentationml/2006/ole">
            <mc:AlternateContent xmlns:mc="http://schemas.openxmlformats.org/markup-compatibility/2006">
              <mc:Choice xmlns:v="urn:schemas-microsoft-com:vml" Requires="v">
                <p:oleObj spid="_x0000_s142354" name="Visio" r:id="rId5" imgW="750105" imgH="508207" progId="">
                  <p:embed/>
                </p:oleObj>
              </mc:Choice>
              <mc:Fallback>
                <p:oleObj name="Visio" r:id="rId5" imgW="750105" imgH="50820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3771" y="5950605"/>
                        <a:ext cx="75088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36" name="TextBox 66"/>
          <p:cNvSpPr txBox="1">
            <a:spLocks noChangeArrowheads="1"/>
          </p:cNvSpPr>
          <p:nvPr/>
        </p:nvSpPr>
        <p:spPr bwMode="auto">
          <a:xfrm>
            <a:off x="6423544" y="6335887"/>
            <a:ext cx="964243" cy="2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3" tIns="45696" rIns="91393" bIns="4569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100" dirty="0">
                <a:latin typeface="Calibri" pitchFamily="34" charset="0"/>
                <a:cs typeface="Calibri" pitchFamily="34" charset="0"/>
              </a:rPr>
              <a:t>Unstructured</a:t>
            </a:r>
          </a:p>
        </p:txBody>
      </p:sp>
      <p:sp>
        <p:nvSpPr>
          <p:cNvPr id="37" name="Flowchart: Magnetic Disk 36"/>
          <p:cNvSpPr/>
          <p:nvPr/>
        </p:nvSpPr>
        <p:spPr>
          <a:xfrm>
            <a:off x="514801" y="6098630"/>
            <a:ext cx="735363" cy="283780"/>
          </a:xfrm>
          <a:prstGeom prst="flowChartMagneticDisk">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100" dirty="0">
                <a:solidFill>
                  <a:schemeClr val="tx1"/>
                </a:solidFill>
                <a:latin typeface="Calibri" pitchFamily="34" charset="0"/>
                <a:cs typeface="Calibri" pitchFamily="34" charset="0"/>
              </a:rPr>
              <a:t>Project</a:t>
            </a:r>
          </a:p>
        </p:txBody>
      </p:sp>
      <p:sp>
        <p:nvSpPr>
          <p:cNvPr id="38" name="Flowchart: Magnetic Disk 37"/>
          <p:cNvSpPr/>
          <p:nvPr/>
        </p:nvSpPr>
        <p:spPr>
          <a:xfrm>
            <a:off x="1376464" y="6098630"/>
            <a:ext cx="735363" cy="283780"/>
          </a:xfrm>
          <a:prstGeom prst="flowChartMagneticDisk">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100" dirty="0">
                <a:solidFill>
                  <a:schemeClr val="tx1"/>
                </a:solidFill>
                <a:latin typeface="Calibri" pitchFamily="34" charset="0"/>
                <a:cs typeface="Calibri" pitchFamily="34" charset="0"/>
              </a:rPr>
              <a:t>Operational</a:t>
            </a:r>
          </a:p>
        </p:txBody>
      </p:sp>
      <p:sp>
        <p:nvSpPr>
          <p:cNvPr id="39" name="Flowchart: Magnetic Disk 38"/>
          <p:cNvSpPr/>
          <p:nvPr/>
        </p:nvSpPr>
        <p:spPr>
          <a:xfrm>
            <a:off x="2238126" y="6098630"/>
            <a:ext cx="735363" cy="283780"/>
          </a:xfrm>
          <a:prstGeom prst="flowChartMagneticDisk">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100" dirty="0">
                <a:solidFill>
                  <a:schemeClr val="tx1"/>
                </a:solidFill>
                <a:latin typeface="Calibri" pitchFamily="34" charset="0"/>
                <a:cs typeface="Calibri" pitchFamily="34" charset="0"/>
              </a:rPr>
              <a:t>Real-time</a:t>
            </a:r>
          </a:p>
        </p:txBody>
      </p:sp>
      <p:sp>
        <p:nvSpPr>
          <p:cNvPr id="40" name="Flowchart: Magnetic Disk 39"/>
          <p:cNvSpPr/>
          <p:nvPr/>
        </p:nvSpPr>
        <p:spPr>
          <a:xfrm>
            <a:off x="3099790" y="6098630"/>
            <a:ext cx="735363" cy="283780"/>
          </a:xfrm>
          <a:prstGeom prst="flowChartMagneticDisk">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100" dirty="0">
                <a:solidFill>
                  <a:schemeClr val="tx1"/>
                </a:solidFill>
                <a:latin typeface="Calibri" pitchFamily="34" charset="0"/>
                <a:cs typeface="Calibri" pitchFamily="34" charset="0"/>
              </a:rPr>
              <a:t>Corporate</a:t>
            </a:r>
          </a:p>
        </p:txBody>
      </p:sp>
      <p:sp>
        <p:nvSpPr>
          <p:cNvPr id="41" name="Flowchart: Magnetic Disk 40"/>
          <p:cNvSpPr/>
          <p:nvPr/>
        </p:nvSpPr>
        <p:spPr>
          <a:xfrm>
            <a:off x="3961453" y="6098630"/>
            <a:ext cx="735363" cy="283780"/>
          </a:xfrm>
          <a:prstGeom prst="flowChartMagneticDisk">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100" dirty="0">
                <a:solidFill>
                  <a:schemeClr val="tx1"/>
                </a:solidFill>
                <a:latin typeface="Calibri" pitchFamily="34" charset="0"/>
                <a:cs typeface="Calibri" pitchFamily="34" charset="0"/>
              </a:rPr>
              <a:t>Warehouse</a:t>
            </a:r>
          </a:p>
        </p:txBody>
      </p:sp>
      <p:sp>
        <p:nvSpPr>
          <p:cNvPr id="42" name="Flowchart: Magnetic Disk 41"/>
          <p:cNvSpPr/>
          <p:nvPr/>
        </p:nvSpPr>
        <p:spPr>
          <a:xfrm>
            <a:off x="4894060" y="6098631"/>
            <a:ext cx="735363" cy="283780"/>
          </a:xfrm>
          <a:prstGeom prst="flowChartMagneticDisk">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100" dirty="0">
                <a:solidFill>
                  <a:schemeClr val="tx1"/>
                </a:solidFill>
                <a:latin typeface="Calibri" pitchFamily="34" charset="0"/>
                <a:cs typeface="Calibri" pitchFamily="34" charset="0"/>
              </a:rPr>
              <a:t>3</a:t>
            </a:r>
            <a:r>
              <a:rPr lang="en-GB" sz="1100" baseline="30000" dirty="0">
                <a:solidFill>
                  <a:schemeClr val="tx1"/>
                </a:solidFill>
                <a:latin typeface="Calibri" pitchFamily="34" charset="0"/>
                <a:cs typeface="Calibri" pitchFamily="34" charset="0"/>
              </a:rPr>
              <a:t>rd</a:t>
            </a:r>
            <a:r>
              <a:rPr lang="en-GB" sz="1100" dirty="0">
                <a:solidFill>
                  <a:schemeClr val="tx1"/>
                </a:solidFill>
                <a:latin typeface="Calibri" pitchFamily="34" charset="0"/>
                <a:cs typeface="Calibri" pitchFamily="34" charset="0"/>
              </a:rPr>
              <a:t> party</a:t>
            </a:r>
          </a:p>
        </p:txBody>
      </p:sp>
      <p:sp>
        <p:nvSpPr>
          <p:cNvPr id="43" name="Rectangle 42"/>
          <p:cNvSpPr/>
          <p:nvPr/>
        </p:nvSpPr>
        <p:spPr>
          <a:xfrm>
            <a:off x="280093" y="1524877"/>
            <a:ext cx="7190383" cy="3963184"/>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200" b="1" dirty="0">
              <a:latin typeface="Calibri" pitchFamily="34" charset="0"/>
              <a:cs typeface="Calibri" pitchFamily="34" charset="0"/>
            </a:endParaRPr>
          </a:p>
        </p:txBody>
      </p:sp>
      <p:sp>
        <p:nvSpPr>
          <p:cNvPr id="50" name="Rectangle 49"/>
          <p:cNvSpPr/>
          <p:nvPr/>
        </p:nvSpPr>
        <p:spPr>
          <a:xfrm>
            <a:off x="7543062" y="1557204"/>
            <a:ext cx="1342147" cy="5148396"/>
          </a:xfrm>
          <a:prstGeom prst="rect">
            <a:avLst/>
          </a:prstGeom>
          <a:gradFill flip="none" rotWithShape="1">
            <a:gsLst>
              <a:gs pos="0">
                <a:srgbClr val="00B050">
                  <a:shade val="30000"/>
                  <a:satMod val="115000"/>
                  <a:alpha val="70000"/>
                </a:srgbClr>
              </a:gs>
              <a:gs pos="50000">
                <a:srgbClr val="00B050">
                  <a:shade val="67500"/>
                  <a:satMod val="115000"/>
                  <a:alpha val="60000"/>
                </a:srgbClr>
              </a:gs>
              <a:gs pos="100000">
                <a:srgbClr val="00B050">
                  <a:shade val="100000"/>
                  <a:satMod val="115000"/>
                  <a:alpha val="50000"/>
                </a:srgb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dirty="0">
              <a:solidFill>
                <a:schemeClr val="tx1"/>
              </a:solidFill>
              <a:latin typeface="Arial" pitchFamily="34" charset="0"/>
              <a:cs typeface="Arial" pitchFamily="34" charset="0"/>
            </a:endParaRPr>
          </a:p>
        </p:txBody>
      </p:sp>
      <p:sp>
        <p:nvSpPr>
          <p:cNvPr id="51" name="TextBox 50"/>
          <p:cNvSpPr txBox="1"/>
          <p:nvPr/>
        </p:nvSpPr>
        <p:spPr>
          <a:xfrm>
            <a:off x="7543063" y="1548830"/>
            <a:ext cx="834321" cy="523216"/>
          </a:xfrm>
          <a:prstGeom prst="rect">
            <a:avLst/>
          </a:prstGeom>
          <a:noFill/>
        </p:spPr>
        <p:txBody>
          <a:bodyPr wrap="none" lIns="91435" tIns="45718" rIns="91435" bIns="45718" rtlCol="0">
            <a:spAutoFit/>
          </a:bodyPr>
          <a:lstStyle/>
          <a:p>
            <a:r>
              <a:rPr lang="en-GB" sz="1400" b="1" dirty="0">
                <a:latin typeface="Calibri" pitchFamily="34" charset="0"/>
                <a:cs typeface="Calibri" pitchFamily="34" charset="0"/>
              </a:rPr>
              <a:t>Platform</a:t>
            </a:r>
          </a:p>
          <a:p>
            <a:r>
              <a:rPr lang="en-GB" sz="1400" dirty="0">
                <a:latin typeface="Calibri" pitchFamily="34" charset="0"/>
                <a:cs typeface="Calibri" pitchFamily="34" charset="0"/>
              </a:rPr>
              <a:t>services</a:t>
            </a:r>
            <a:endParaRPr lang="en-GB" sz="1400" b="1" dirty="0">
              <a:latin typeface="Calibri" pitchFamily="34" charset="0"/>
              <a:cs typeface="Calibri" pitchFamily="34" charset="0"/>
            </a:endParaRPr>
          </a:p>
        </p:txBody>
      </p:sp>
      <p:sp>
        <p:nvSpPr>
          <p:cNvPr id="52" name="Rounded Rectangle 51"/>
          <p:cNvSpPr/>
          <p:nvPr/>
        </p:nvSpPr>
        <p:spPr>
          <a:xfrm>
            <a:off x="7732567" y="2158125"/>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a:solidFill>
                  <a:schemeClr val="tx1"/>
                </a:solidFill>
                <a:latin typeface="Calibri" pitchFamily="34" charset="0"/>
                <a:cs typeface="Calibri" pitchFamily="34" charset="0"/>
              </a:rPr>
              <a:t>Security &amp; Identity</a:t>
            </a:r>
          </a:p>
        </p:txBody>
      </p:sp>
      <p:sp>
        <p:nvSpPr>
          <p:cNvPr id="53" name="Rounded Rectangle 52"/>
          <p:cNvSpPr/>
          <p:nvPr/>
        </p:nvSpPr>
        <p:spPr>
          <a:xfrm>
            <a:off x="7732567" y="2635530"/>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a:solidFill>
                  <a:schemeClr val="tx1"/>
                </a:solidFill>
                <a:latin typeface="Calibri" pitchFamily="34" charset="0"/>
                <a:cs typeface="Calibri" pitchFamily="34" charset="0"/>
              </a:rPr>
              <a:t>Entitlements</a:t>
            </a:r>
          </a:p>
        </p:txBody>
      </p:sp>
      <p:sp>
        <p:nvSpPr>
          <p:cNvPr id="54" name="Rounded Rectangle 53"/>
          <p:cNvSpPr/>
          <p:nvPr/>
        </p:nvSpPr>
        <p:spPr>
          <a:xfrm>
            <a:off x="7732567" y="3746619"/>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a:solidFill>
                  <a:schemeClr val="tx1"/>
                </a:solidFill>
                <a:latin typeface="Calibri" pitchFamily="34" charset="0"/>
                <a:cs typeface="Calibri" pitchFamily="34" charset="0"/>
              </a:rPr>
              <a:t>Developer enablement</a:t>
            </a:r>
          </a:p>
        </p:txBody>
      </p:sp>
      <p:sp>
        <p:nvSpPr>
          <p:cNvPr id="55" name="Rounded Rectangle 54"/>
          <p:cNvSpPr/>
          <p:nvPr/>
        </p:nvSpPr>
        <p:spPr>
          <a:xfrm>
            <a:off x="7732567" y="5362285"/>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err="1">
                <a:solidFill>
                  <a:schemeClr val="tx1"/>
                </a:solidFill>
                <a:latin typeface="Calibri" pitchFamily="34" charset="0"/>
                <a:cs typeface="Calibri" pitchFamily="34" charset="0"/>
              </a:rPr>
              <a:t>HPC</a:t>
            </a:r>
            <a:endParaRPr lang="en-GB" sz="1100" b="1" dirty="0">
              <a:solidFill>
                <a:schemeClr val="tx1"/>
              </a:solidFill>
              <a:latin typeface="Calibri" pitchFamily="34" charset="0"/>
              <a:cs typeface="Calibri" pitchFamily="34" charset="0"/>
            </a:endParaRPr>
          </a:p>
        </p:txBody>
      </p:sp>
      <p:sp>
        <p:nvSpPr>
          <p:cNvPr id="56" name="Rounded Rectangle 55"/>
          <p:cNvSpPr/>
          <p:nvPr/>
        </p:nvSpPr>
        <p:spPr>
          <a:xfrm>
            <a:off x="7732567" y="4875481"/>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a:solidFill>
                  <a:schemeClr val="tx1"/>
                </a:solidFill>
                <a:latin typeface="Calibri" pitchFamily="34" charset="0"/>
                <a:cs typeface="Calibri" pitchFamily="34" charset="0"/>
              </a:rPr>
              <a:t>Cloud enablement</a:t>
            </a:r>
          </a:p>
        </p:txBody>
      </p:sp>
      <p:sp>
        <p:nvSpPr>
          <p:cNvPr id="57" name="Rounded Rectangle 56"/>
          <p:cNvSpPr/>
          <p:nvPr/>
        </p:nvSpPr>
        <p:spPr>
          <a:xfrm>
            <a:off x="7732567" y="3266159"/>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a:solidFill>
                  <a:schemeClr val="tx1"/>
                </a:solidFill>
                <a:latin typeface="Calibri" pitchFamily="34" charset="0"/>
                <a:cs typeface="Calibri" pitchFamily="34" charset="0"/>
              </a:rPr>
              <a:t>Monitoring</a:t>
            </a:r>
          </a:p>
        </p:txBody>
      </p:sp>
      <p:sp>
        <p:nvSpPr>
          <p:cNvPr id="59" name="Rectangle 58"/>
          <p:cNvSpPr/>
          <p:nvPr/>
        </p:nvSpPr>
        <p:spPr>
          <a:xfrm>
            <a:off x="371788" y="2443069"/>
            <a:ext cx="6947921" cy="541638"/>
          </a:xfrm>
          <a:prstGeom prst="rect">
            <a:avLst/>
          </a:prstGeom>
          <a:gradFill flip="none" rotWithShape="1">
            <a:gsLst>
              <a:gs pos="0">
                <a:schemeClr val="accent3">
                  <a:lumMod val="60000"/>
                  <a:lumOff val="40000"/>
                  <a:shade val="30000"/>
                  <a:satMod val="115000"/>
                  <a:alpha val="70000"/>
                </a:schemeClr>
              </a:gs>
              <a:gs pos="50000">
                <a:schemeClr val="accent3">
                  <a:lumMod val="60000"/>
                  <a:lumOff val="40000"/>
                  <a:shade val="67500"/>
                  <a:satMod val="115000"/>
                  <a:alpha val="60000"/>
                </a:schemeClr>
              </a:gs>
              <a:gs pos="100000">
                <a:schemeClr val="accent3">
                  <a:lumMod val="60000"/>
                  <a:lumOff val="40000"/>
                  <a:shade val="100000"/>
                  <a:satMod val="115000"/>
                  <a:alpha val="5000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dirty="0">
              <a:solidFill>
                <a:schemeClr val="tx1"/>
              </a:solidFill>
              <a:latin typeface="Arial" pitchFamily="34" charset="0"/>
              <a:cs typeface="Arial" pitchFamily="34" charset="0"/>
            </a:endParaRPr>
          </a:p>
        </p:txBody>
      </p:sp>
      <p:sp>
        <p:nvSpPr>
          <p:cNvPr id="60" name="Rounded Rectangle 59"/>
          <p:cNvSpPr/>
          <p:nvPr/>
        </p:nvSpPr>
        <p:spPr>
          <a:xfrm>
            <a:off x="1293887" y="2499751"/>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Portal</a:t>
            </a:r>
          </a:p>
        </p:txBody>
      </p:sp>
      <p:sp>
        <p:nvSpPr>
          <p:cNvPr id="61" name="TextBox 60"/>
          <p:cNvSpPr txBox="1"/>
          <p:nvPr/>
        </p:nvSpPr>
        <p:spPr>
          <a:xfrm>
            <a:off x="333174" y="2443070"/>
            <a:ext cx="936465" cy="430883"/>
          </a:xfrm>
          <a:prstGeom prst="rect">
            <a:avLst/>
          </a:prstGeom>
          <a:noFill/>
        </p:spPr>
        <p:txBody>
          <a:bodyPr wrap="none" lIns="91435" tIns="45718" rIns="91435" bIns="45718" rtlCol="0">
            <a:spAutoFit/>
          </a:bodyPr>
          <a:lstStyle/>
          <a:p>
            <a:r>
              <a:rPr lang="en-GB" sz="1100" b="1" dirty="0">
                <a:latin typeface="Calibri" pitchFamily="34" charset="0"/>
                <a:cs typeface="Calibri" pitchFamily="34" charset="0"/>
              </a:rPr>
              <a:t>Presentation</a:t>
            </a:r>
          </a:p>
          <a:p>
            <a:pPr algn="l"/>
            <a:r>
              <a:rPr lang="en-GB" sz="1100" dirty="0">
                <a:latin typeface="Calibri" pitchFamily="34" charset="0"/>
                <a:cs typeface="Calibri" pitchFamily="34" charset="0"/>
              </a:rPr>
              <a:t>services</a:t>
            </a:r>
            <a:endParaRPr lang="en-GB" sz="1100" b="1" dirty="0">
              <a:latin typeface="Calibri" pitchFamily="34" charset="0"/>
              <a:cs typeface="Calibri" pitchFamily="34" charset="0"/>
            </a:endParaRPr>
          </a:p>
        </p:txBody>
      </p:sp>
      <p:sp>
        <p:nvSpPr>
          <p:cNvPr id="62" name="Rounded Rectangle 61"/>
          <p:cNvSpPr/>
          <p:nvPr/>
        </p:nvSpPr>
        <p:spPr>
          <a:xfrm>
            <a:off x="4785751" y="2721929"/>
            <a:ext cx="982247" cy="19001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Schematics</a:t>
            </a:r>
          </a:p>
        </p:txBody>
      </p:sp>
      <p:sp>
        <p:nvSpPr>
          <p:cNvPr id="63" name="Rounded Rectangle 62"/>
          <p:cNvSpPr/>
          <p:nvPr/>
        </p:nvSpPr>
        <p:spPr>
          <a:xfrm>
            <a:off x="4785751" y="2499749"/>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Charts</a:t>
            </a:r>
          </a:p>
        </p:txBody>
      </p:sp>
      <p:sp>
        <p:nvSpPr>
          <p:cNvPr id="64" name="Rounded Rectangle 63"/>
          <p:cNvSpPr/>
          <p:nvPr/>
        </p:nvSpPr>
        <p:spPr>
          <a:xfrm>
            <a:off x="3767943" y="2499751"/>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Visualisation</a:t>
            </a:r>
          </a:p>
        </p:txBody>
      </p:sp>
      <p:sp>
        <p:nvSpPr>
          <p:cNvPr id="66" name="Rounded Rectangle 65"/>
          <p:cNvSpPr/>
          <p:nvPr/>
        </p:nvSpPr>
        <p:spPr>
          <a:xfrm>
            <a:off x="6175499" y="2721929"/>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Sessions</a:t>
            </a:r>
          </a:p>
        </p:txBody>
      </p:sp>
      <p:sp>
        <p:nvSpPr>
          <p:cNvPr id="67" name="Rounded Rectangle 66"/>
          <p:cNvSpPr/>
          <p:nvPr/>
        </p:nvSpPr>
        <p:spPr>
          <a:xfrm>
            <a:off x="6175499" y="2499753"/>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Preferences</a:t>
            </a:r>
          </a:p>
        </p:txBody>
      </p:sp>
      <p:sp>
        <p:nvSpPr>
          <p:cNvPr id="68" name="Rounded Rectangle 67"/>
          <p:cNvSpPr/>
          <p:nvPr/>
        </p:nvSpPr>
        <p:spPr>
          <a:xfrm>
            <a:off x="3767943" y="2721929"/>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Graphical edit</a:t>
            </a:r>
          </a:p>
        </p:txBody>
      </p:sp>
      <p:sp>
        <p:nvSpPr>
          <p:cNvPr id="70" name="Rectangle 69"/>
          <p:cNvSpPr/>
          <p:nvPr/>
        </p:nvSpPr>
        <p:spPr>
          <a:xfrm>
            <a:off x="371788" y="4179325"/>
            <a:ext cx="6947920" cy="541638"/>
          </a:xfrm>
          <a:prstGeom prst="rect">
            <a:avLst/>
          </a:prstGeom>
          <a:gradFill flip="none" rotWithShape="1">
            <a:gsLst>
              <a:gs pos="0">
                <a:schemeClr val="accent5">
                  <a:lumMod val="40000"/>
                  <a:lumOff val="60000"/>
                  <a:shade val="30000"/>
                  <a:satMod val="115000"/>
                  <a:alpha val="70000"/>
                </a:schemeClr>
              </a:gs>
              <a:gs pos="50000">
                <a:schemeClr val="accent5">
                  <a:lumMod val="40000"/>
                  <a:lumOff val="60000"/>
                  <a:shade val="67500"/>
                  <a:satMod val="115000"/>
                  <a:alpha val="60000"/>
                </a:schemeClr>
              </a:gs>
              <a:gs pos="100000">
                <a:schemeClr val="accent5">
                  <a:lumMod val="40000"/>
                  <a:lumOff val="60000"/>
                  <a:shade val="100000"/>
                  <a:satMod val="115000"/>
                  <a:alpha val="5000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dirty="0">
              <a:solidFill>
                <a:schemeClr val="tx1"/>
              </a:solidFill>
              <a:latin typeface="Arial" pitchFamily="34" charset="0"/>
              <a:cs typeface="Arial" pitchFamily="34" charset="0"/>
            </a:endParaRPr>
          </a:p>
        </p:txBody>
      </p:sp>
      <p:sp>
        <p:nvSpPr>
          <p:cNvPr id="71" name="TextBox 70"/>
          <p:cNvSpPr txBox="1"/>
          <p:nvPr/>
        </p:nvSpPr>
        <p:spPr>
          <a:xfrm>
            <a:off x="330244" y="4180689"/>
            <a:ext cx="838681" cy="430883"/>
          </a:xfrm>
          <a:prstGeom prst="rect">
            <a:avLst/>
          </a:prstGeom>
          <a:noFill/>
        </p:spPr>
        <p:txBody>
          <a:bodyPr wrap="none" lIns="91435" tIns="45718" rIns="91435" bIns="45718" rtlCol="0">
            <a:spAutoFit/>
          </a:bodyPr>
          <a:lstStyle/>
          <a:p>
            <a:r>
              <a:rPr lang="en-GB" sz="1100" b="1" dirty="0">
                <a:latin typeface="Calibri" pitchFamily="34" charset="0"/>
                <a:cs typeface="Calibri" pitchFamily="34" charset="0"/>
              </a:rPr>
              <a:t>Integration</a:t>
            </a:r>
          </a:p>
          <a:p>
            <a:pPr algn="l"/>
            <a:r>
              <a:rPr lang="en-GB" sz="1100" dirty="0">
                <a:latin typeface="Calibri" pitchFamily="34" charset="0"/>
                <a:cs typeface="Calibri" pitchFamily="34" charset="0"/>
              </a:rPr>
              <a:t>services</a:t>
            </a:r>
            <a:endParaRPr lang="en-GB" sz="1100" b="1" dirty="0">
              <a:latin typeface="Calibri" pitchFamily="34" charset="0"/>
              <a:cs typeface="Calibri" pitchFamily="34" charset="0"/>
            </a:endParaRPr>
          </a:p>
        </p:txBody>
      </p:sp>
      <p:sp>
        <p:nvSpPr>
          <p:cNvPr id="72" name="Rounded Rectangle 71"/>
          <p:cNvSpPr/>
          <p:nvPr/>
        </p:nvSpPr>
        <p:spPr>
          <a:xfrm>
            <a:off x="6176879" y="4471146"/>
            <a:ext cx="1091116" cy="183756"/>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Messaging</a:t>
            </a:r>
          </a:p>
        </p:txBody>
      </p:sp>
      <p:sp>
        <p:nvSpPr>
          <p:cNvPr id="73" name="Rounded Rectangle 72"/>
          <p:cNvSpPr/>
          <p:nvPr/>
        </p:nvSpPr>
        <p:spPr>
          <a:xfrm>
            <a:off x="1293884" y="4466778"/>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Sync</a:t>
            </a:r>
          </a:p>
        </p:txBody>
      </p:sp>
      <p:sp>
        <p:nvSpPr>
          <p:cNvPr id="74" name="Rounded Rectangle 73"/>
          <p:cNvSpPr/>
          <p:nvPr/>
        </p:nvSpPr>
        <p:spPr>
          <a:xfrm>
            <a:off x="2735652" y="4241866"/>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Cartographic</a:t>
            </a:r>
          </a:p>
        </p:txBody>
      </p:sp>
      <p:sp>
        <p:nvSpPr>
          <p:cNvPr id="75" name="Rounded Rectangle 74"/>
          <p:cNvSpPr/>
          <p:nvPr/>
        </p:nvSpPr>
        <p:spPr>
          <a:xfrm>
            <a:off x="2735652" y="4471541"/>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Units</a:t>
            </a:r>
          </a:p>
        </p:txBody>
      </p:sp>
      <p:sp>
        <p:nvSpPr>
          <p:cNvPr id="76" name="Rounded Rectangle 75"/>
          <p:cNvSpPr/>
          <p:nvPr/>
        </p:nvSpPr>
        <p:spPr>
          <a:xfrm>
            <a:off x="3748711" y="4241866"/>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Real-time</a:t>
            </a:r>
          </a:p>
        </p:txBody>
      </p:sp>
      <p:sp>
        <p:nvSpPr>
          <p:cNvPr id="77" name="Rounded Rectangle 76"/>
          <p:cNvSpPr/>
          <p:nvPr/>
        </p:nvSpPr>
        <p:spPr>
          <a:xfrm>
            <a:off x="3748711" y="4471541"/>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Federation</a:t>
            </a:r>
          </a:p>
        </p:txBody>
      </p:sp>
      <p:sp>
        <p:nvSpPr>
          <p:cNvPr id="78" name="Rounded Rectangle 77"/>
          <p:cNvSpPr/>
          <p:nvPr/>
        </p:nvSpPr>
        <p:spPr>
          <a:xfrm>
            <a:off x="4775886" y="4241865"/>
            <a:ext cx="982247" cy="410304"/>
          </a:xfrm>
          <a:prstGeom prst="roundRect">
            <a:avLst>
              <a:gd name="adj" fmla="val 8542"/>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Industry standards</a:t>
            </a:r>
          </a:p>
        </p:txBody>
      </p:sp>
      <p:sp>
        <p:nvSpPr>
          <p:cNvPr id="79" name="Rounded Rectangle 78"/>
          <p:cNvSpPr/>
          <p:nvPr/>
        </p:nvSpPr>
        <p:spPr>
          <a:xfrm>
            <a:off x="6175498" y="4241865"/>
            <a:ext cx="1091116" cy="200388"/>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Shared memory</a:t>
            </a:r>
          </a:p>
        </p:txBody>
      </p:sp>
      <p:sp>
        <p:nvSpPr>
          <p:cNvPr id="81" name="Rectangle 80"/>
          <p:cNvSpPr/>
          <p:nvPr/>
        </p:nvSpPr>
        <p:spPr>
          <a:xfrm>
            <a:off x="371788" y="3109858"/>
            <a:ext cx="6947920" cy="947766"/>
          </a:xfrm>
          <a:prstGeom prst="rect">
            <a:avLst/>
          </a:prstGeom>
          <a:gradFill>
            <a:gsLst>
              <a:gs pos="0">
                <a:srgbClr val="C00000">
                  <a:shade val="30000"/>
                  <a:satMod val="115000"/>
                  <a:alpha val="70000"/>
                </a:srgbClr>
              </a:gs>
              <a:gs pos="50000">
                <a:srgbClr val="C00000">
                  <a:shade val="67500"/>
                  <a:satMod val="115000"/>
                  <a:alpha val="60000"/>
                </a:srgbClr>
              </a:gs>
              <a:gs pos="100000">
                <a:srgbClr val="C00000">
                  <a:shade val="100000"/>
                  <a:satMod val="115000"/>
                  <a:alpha val="50000"/>
                </a:srgbClr>
              </a:gs>
            </a:gsLst>
            <a:lin ang="162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dirty="0">
              <a:solidFill>
                <a:schemeClr val="tx1"/>
              </a:solidFill>
              <a:latin typeface="Arial" pitchFamily="34" charset="0"/>
              <a:cs typeface="Arial" pitchFamily="34" charset="0"/>
            </a:endParaRPr>
          </a:p>
        </p:txBody>
      </p:sp>
      <p:sp>
        <p:nvSpPr>
          <p:cNvPr id="82" name="TextBox 81"/>
          <p:cNvSpPr txBox="1"/>
          <p:nvPr/>
        </p:nvSpPr>
        <p:spPr>
          <a:xfrm>
            <a:off x="336973" y="3109857"/>
            <a:ext cx="687999" cy="430883"/>
          </a:xfrm>
          <a:prstGeom prst="rect">
            <a:avLst/>
          </a:prstGeom>
          <a:noFill/>
        </p:spPr>
        <p:txBody>
          <a:bodyPr wrap="none" lIns="91435" tIns="45718" rIns="91435" bIns="45718" rtlCol="0">
            <a:spAutoFit/>
          </a:bodyPr>
          <a:lstStyle/>
          <a:p>
            <a:r>
              <a:rPr lang="en-GB" sz="1100" b="1" dirty="0">
                <a:latin typeface="Calibri" pitchFamily="34" charset="0"/>
                <a:cs typeface="Calibri" pitchFamily="34" charset="0"/>
              </a:rPr>
              <a:t>Business</a:t>
            </a:r>
          </a:p>
          <a:p>
            <a:pPr algn="l"/>
            <a:r>
              <a:rPr lang="en-GB" sz="1100" dirty="0">
                <a:latin typeface="Calibri" pitchFamily="34" charset="0"/>
                <a:cs typeface="Calibri" pitchFamily="34" charset="0"/>
              </a:rPr>
              <a:t>services</a:t>
            </a:r>
            <a:endParaRPr lang="en-GB" sz="1100" b="1" dirty="0">
              <a:latin typeface="Calibri" pitchFamily="34" charset="0"/>
              <a:cs typeface="Calibri" pitchFamily="34" charset="0"/>
            </a:endParaRPr>
          </a:p>
        </p:txBody>
      </p:sp>
      <p:sp>
        <p:nvSpPr>
          <p:cNvPr id="83" name="Rounded Rectangle 82"/>
          <p:cNvSpPr/>
          <p:nvPr/>
        </p:nvSpPr>
        <p:spPr>
          <a:xfrm>
            <a:off x="1293886" y="3169611"/>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Search</a:t>
            </a:r>
          </a:p>
        </p:txBody>
      </p:sp>
      <p:sp>
        <p:nvSpPr>
          <p:cNvPr id="84" name="Rounded Rectangle 83"/>
          <p:cNvSpPr/>
          <p:nvPr/>
        </p:nvSpPr>
        <p:spPr>
          <a:xfrm>
            <a:off x="1293883" y="3730881"/>
            <a:ext cx="5863860" cy="271382"/>
          </a:xfrm>
          <a:prstGeom prst="roundRect">
            <a:avLst/>
          </a:prstGeom>
          <a:solidFill>
            <a:srgbClr val="FFFFFF">
              <a:alpha val="4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l"/>
            <a:r>
              <a:rPr lang="en-GB" sz="1000" b="1" dirty="0">
                <a:solidFill>
                  <a:schemeClr val="tx1"/>
                </a:solidFill>
                <a:latin typeface="Calibri" pitchFamily="34" charset="0"/>
                <a:cs typeface="Calibri" pitchFamily="34" charset="0"/>
              </a:rPr>
              <a:t>  Application Domain</a:t>
            </a:r>
          </a:p>
        </p:txBody>
      </p:sp>
      <p:sp>
        <p:nvSpPr>
          <p:cNvPr id="85" name="Rounded Rectangle 84"/>
          <p:cNvSpPr/>
          <p:nvPr/>
        </p:nvSpPr>
        <p:spPr>
          <a:xfrm>
            <a:off x="3432758" y="3169609"/>
            <a:ext cx="884164"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Collaboration</a:t>
            </a:r>
          </a:p>
        </p:txBody>
      </p:sp>
      <p:sp>
        <p:nvSpPr>
          <p:cNvPr id="86" name="Rounded Rectangle 85"/>
          <p:cNvSpPr/>
          <p:nvPr/>
        </p:nvSpPr>
        <p:spPr>
          <a:xfrm>
            <a:off x="2308842" y="3169608"/>
            <a:ext cx="884164"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Reporting</a:t>
            </a:r>
          </a:p>
        </p:txBody>
      </p:sp>
      <p:sp>
        <p:nvSpPr>
          <p:cNvPr id="87" name="Rounded Rectangle 86"/>
          <p:cNvSpPr/>
          <p:nvPr/>
        </p:nvSpPr>
        <p:spPr>
          <a:xfrm>
            <a:off x="3431016" y="3391789"/>
            <a:ext cx="88590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err="1">
                <a:solidFill>
                  <a:schemeClr val="tx1"/>
                </a:solidFill>
                <a:latin typeface="Calibri" pitchFamily="34" charset="0"/>
                <a:cs typeface="Calibri" pitchFamily="34" charset="0"/>
              </a:rPr>
              <a:t>BPM</a:t>
            </a:r>
            <a:endParaRPr lang="en-GB" sz="1000" b="1" dirty="0">
              <a:solidFill>
                <a:schemeClr val="tx1"/>
              </a:solidFill>
              <a:latin typeface="Calibri" pitchFamily="34" charset="0"/>
              <a:cs typeface="Calibri" pitchFamily="34" charset="0"/>
            </a:endParaRPr>
          </a:p>
        </p:txBody>
      </p:sp>
      <p:sp>
        <p:nvSpPr>
          <p:cNvPr id="89" name="Rounded Rectangle 88"/>
          <p:cNvSpPr/>
          <p:nvPr/>
        </p:nvSpPr>
        <p:spPr>
          <a:xfrm>
            <a:off x="5288736" y="3169609"/>
            <a:ext cx="884165"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Alarms</a:t>
            </a:r>
          </a:p>
        </p:txBody>
      </p:sp>
      <p:sp>
        <p:nvSpPr>
          <p:cNvPr id="90" name="Rounded Rectangle 89"/>
          <p:cNvSpPr/>
          <p:nvPr/>
        </p:nvSpPr>
        <p:spPr>
          <a:xfrm>
            <a:off x="1293887" y="3391788"/>
            <a:ext cx="1899119" cy="191952"/>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Content management</a:t>
            </a:r>
          </a:p>
        </p:txBody>
      </p:sp>
      <p:sp>
        <p:nvSpPr>
          <p:cNvPr id="91" name="Rounded Rectangle 90"/>
          <p:cNvSpPr/>
          <p:nvPr/>
        </p:nvSpPr>
        <p:spPr>
          <a:xfrm>
            <a:off x="6382450" y="3412408"/>
            <a:ext cx="884164"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Computation</a:t>
            </a:r>
          </a:p>
        </p:txBody>
      </p:sp>
      <p:sp>
        <p:nvSpPr>
          <p:cNvPr id="131" name="Rectangle 130"/>
          <p:cNvSpPr/>
          <p:nvPr/>
        </p:nvSpPr>
        <p:spPr>
          <a:xfrm>
            <a:off x="360417" y="1668572"/>
            <a:ext cx="6959293" cy="608313"/>
          </a:xfrm>
          <a:prstGeom prst="rect">
            <a:avLst/>
          </a:prstGeom>
          <a:gradFill flip="none" rotWithShape="1">
            <a:gsLst>
              <a:gs pos="0">
                <a:schemeClr val="accent5">
                  <a:lumMod val="60000"/>
                  <a:lumOff val="40000"/>
                  <a:shade val="30000"/>
                  <a:satMod val="115000"/>
                  <a:alpha val="70000"/>
                </a:schemeClr>
              </a:gs>
              <a:gs pos="50000">
                <a:schemeClr val="accent5">
                  <a:lumMod val="60000"/>
                  <a:lumOff val="40000"/>
                  <a:shade val="67500"/>
                  <a:satMod val="115000"/>
                  <a:alpha val="60000"/>
                </a:schemeClr>
              </a:gs>
              <a:gs pos="100000">
                <a:schemeClr val="accent5">
                  <a:lumMod val="60000"/>
                  <a:lumOff val="40000"/>
                  <a:shade val="100000"/>
                  <a:satMod val="115000"/>
                  <a:alpha val="5000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dirty="0">
              <a:solidFill>
                <a:schemeClr val="tx1"/>
              </a:solidFill>
              <a:latin typeface="Arial" pitchFamily="34" charset="0"/>
              <a:cs typeface="Arial" pitchFamily="34" charset="0"/>
            </a:endParaRPr>
          </a:p>
        </p:txBody>
      </p:sp>
      <p:sp>
        <p:nvSpPr>
          <p:cNvPr id="133" name="TextBox 132"/>
          <p:cNvSpPr txBox="1"/>
          <p:nvPr/>
        </p:nvSpPr>
        <p:spPr>
          <a:xfrm>
            <a:off x="325984" y="1697146"/>
            <a:ext cx="907611" cy="523216"/>
          </a:xfrm>
          <a:prstGeom prst="rect">
            <a:avLst/>
          </a:prstGeom>
          <a:noFill/>
        </p:spPr>
        <p:txBody>
          <a:bodyPr wrap="none" lIns="91435" tIns="45718" rIns="91435" bIns="45718" rtlCol="0">
            <a:spAutoFit/>
          </a:bodyPr>
          <a:lstStyle/>
          <a:p>
            <a:pPr algn="l"/>
            <a:r>
              <a:rPr lang="en-GB" sz="1100" b="1" dirty="0">
                <a:latin typeface="Calibri" pitchFamily="34" charset="0"/>
                <a:cs typeface="Calibri" pitchFamily="34" charset="0"/>
              </a:rPr>
              <a:t>Device </a:t>
            </a:r>
          </a:p>
          <a:p>
            <a:pPr algn="l"/>
            <a:endParaRPr lang="en-GB" sz="600" b="1" dirty="0">
              <a:latin typeface="Calibri" pitchFamily="34" charset="0"/>
              <a:cs typeface="Calibri" pitchFamily="34" charset="0"/>
            </a:endParaRPr>
          </a:p>
          <a:p>
            <a:pPr algn="l"/>
            <a:r>
              <a:rPr lang="en-GB" sz="1100" b="1" dirty="0">
                <a:latin typeface="Calibri" pitchFamily="34" charset="0"/>
                <a:cs typeface="Calibri" pitchFamily="34" charset="0"/>
              </a:rPr>
              <a:t>Deployment</a:t>
            </a:r>
          </a:p>
        </p:txBody>
      </p:sp>
      <p:cxnSp>
        <p:nvCxnSpPr>
          <p:cNvPr id="142" name="Straight Connector 141"/>
          <p:cNvCxnSpPr/>
          <p:nvPr/>
        </p:nvCxnSpPr>
        <p:spPr bwMode="auto">
          <a:xfrm>
            <a:off x="439954" y="1959205"/>
            <a:ext cx="6737227" cy="0"/>
          </a:xfrm>
          <a:prstGeom prst="line">
            <a:avLst/>
          </a:prstGeom>
          <a:solidFill>
            <a:srgbClr val="FFFF00"/>
          </a:solidFill>
          <a:ln w="12700" cap="flat" cmpd="sng" algn="ctr">
            <a:solidFill>
              <a:schemeClr val="bg1">
                <a:lumMod val="50000"/>
              </a:schemeClr>
            </a:solidFill>
            <a:prstDash val="solid"/>
            <a:round/>
            <a:headEnd type="none" w="med" len="med"/>
            <a:tailEnd type="none" w="med" len="med"/>
          </a:ln>
          <a:effectLst/>
        </p:spPr>
      </p:cxnSp>
      <p:sp>
        <p:nvSpPr>
          <p:cNvPr id="25" name="Rectangle 24"/>
          <p:cNvSpPr/>
          <p:nvPr/>
        </p:nvSpPr>
        <p:spPr>
          <a:xfrm>
            <a:off x="4797440" y="1984305"/>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Hosted/Cloud</a:t>
            </a:r>
          </a:p>
        </p:txBody>
      </p:sp>
      <p:sp>
        <p:nvSpPr>
          <p:cNvPr id="26" name="Rectangle 25"/>
          <p:cNvSpPr/>
          <p:nvPr/>
        </p:nvSpPr>
        <p:spPr>
          <a:xfrm>
            <a:off x="2544904" y="1984305"/>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Thin client</a:t>
            </a:r>
          </a:p>
        </p:txBody>
      </p:sp>
      <p:sp>
        <p:nvSpPr>
          <p:cNvPr id="27" name="Rectangle 26"/>
          <p:cNvSpPr/>
          <p:nvPr/>
        </p:nvSpPr>
        <p:spPr>
          <a:xfrm>
            <a:off x="3671172" y="1984305"/>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Smart client</a:t>
            </a:r>
          </a:p>
        </p:txBody>
      </p:sp>
      <p:sp>
        <p:nvSpPr>
          <p:cNvPr id="28" name="Rectangle 27"/>
          <p:cNvSpPr/>
          <p:nvPr/>
        </p:nvSpPr>
        <p:spPr>
          <a:xfrm>
            <a:off x="5923707" y="1984305"/>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Thick client</a:t>
            </a:r>
          </a:p>
        </p:txBody>
      </p:sp>
      <p:sp>
        <p:nvSpPr>
          <p:cNvPr id="143" name="Rectangle 142"/>
          <p:cNvSpPr/>
          <p:nvPr/>
        </p:nvSpPr>
        <p:spPr>
          <a:xfrm>
            <a:off x="4797440" y="1712508"/>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Desktop</a:t>
            </a:r>
          </a:p>
        </p:txBody>
      </p:sp>
      <p:sp>
        <p:nvSpPr>
          <p:cNvPr id="144" name="Rectangle 143"/>
          <p:cNvSpPr/>
          <p:nvPr/>
        </p:nvSpPr>
        <p:spPr>
          <a:xfrm>
            <a:off x="2544904" y="1712508"/>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Mobile</a:t>
            </a:r>
          </a:p>
        </p:txBody>
      </p:sp>
      <p:sp>
        <p:nvSpPr>
          <p:cNvPr id="145" name="Rectangle 144"/>
          <p:cNvSpPr/>
          <p:nvPr/>
        </p:nvSpPr>
        <p:spPr>
          <a:xfrm>
            <a:off x="3671172" y="1712508"/>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Browser</a:t>
            </a:r>
          </a:p>
        </p:txBody>
      </p:sp>
      <p:sp>
        <p:nvSpPr>
          <p:cNvPr id="147" name="Rectangle 146"/>
          <p:cNvSpPr/>
          <p:nvPr/>
        </p:nvSpPr>
        <p:spPr>
          <a:xfrm>
            <a:off x="1418636" y="1984305"/>
            <a:ext cx="1040023" cy="228600"/>
          </a:xfrm>
          <a:prstGeom prst="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Disconnected</a:t>
            </a:r>
          </a:p>
        </p:txBody>
      </p:sp>
      <p:sp>
        <p:nvSpPr>
          <p:cNvPr id="151" name="Rounded Rectangle 150"/>
          <p:cNvSpPr/>
          <p:nvPr/>
        </p:nvSpPr>
        <p:spPr>
          <a:xfrm>
            <a:off x="7732564" y="4227080"/>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a:solidFill>
                  <a:schemeClr val="tx1"/>
                </a:solidFill>
                <a:latin typeface="Calibri" pitchFamily="34" charset="0"/>
                <a:cs typeface="Calibri" pitchFamily="34" charset="0"/>
              </a:rPr>
              <a:t>Service repository</a:t>
            </a:r>
          </a:p>
        </p:txBody>
      </p:sp>
      <p:sp>
        <p:nvSpPr>
          <p:cNvPr id="152" name="Rectangle 151"/>
          <p:cNvSpPr/>
          <p:nvPr/>
        </p:nvSpPr>
        <p:spPr>
          <a:xfrm>
            <a:off x="371790" y="4840187"/>
            <a:ext cx="6947921" cy="541638"/>
          </a:xfrm>
          <a:prstGeom prst="rect">
            <a:avLst/>
          </a:prstGeom>
          <a:gradFill flip="none" rotWithShape="1">
            <a:gsLst>
              <a:gs pos="0">
                <a:schemeClr val="accent6">
                  <a:lumMod val="40000"/>
                  <a:lumOff val="60000"/>
                  <a:shade val="30000"/>
                  <a:satMod val="115000"/>
                  <a:alpha val="70000"/>
                </a:schemeClr>
              </a:gs>
              <a:gs pos="50000">
                <a:schemeClr val="accent6">
                  <a:lumMod val="40000"/>
                  <a:lumOff val="60000"/>
                  <a:shade val="67500"/>
                  <a:satMod val="115000"/>
                  <a:alpha val="60000"/>
                </a:schemeClr>
              </a:gs>
              <a:gs pos="100000">
                <a:schemeClr val="accent6">
                  <a:lumMod val="40000"/>
                  <a:lumOff val="60000"/>
                  <a:shade val="100000"/>
                  <a:satMod val="115000"/>
                  <a:alpha val="5000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dirty="0">
              <a:solidFill>
                <a:prstClr val="black"/>
              </a:solidFill>
              <a:cs typeface="Arial" pitchFamily="34" charset="0"/>
            </a:endParaRPr>
          </a:p>
        </p:txBody>
      </p:sp>
      <p:sp>
        <p:nvSpPr>
          <p:cNvPr id="153" name="TextBox 152"/>
          <p:cNvSpPr txBox="1"/>
          <p:nvPr/>
        </p:nvSpPr>
        <p:spPr>
          <a:xfrm>
            <a:off x="322115" y="4841550"/>
            <a:ext cx="639909" cy="430883"/>
          </a:xfrm>
          <a:prstGeom prst="rect">
            <a:avLst/>
          </a:prstGeom>
          <a:noFill/>
        </p:spPr>
        <p:txBody>
          <a:bodyPr wrap="none" lIns="91435" tIns="45718" rIns="91435" bIns="45718" rtlCol="0">
            <a:spAutoFit/>
          </a:bodyPr>
          <a:lstStyle/>
          <a:p>
            <a:pPr algn="l"/>
            <a:r>
              <a:rPr lang="en-GB" sz="1100" b="1" dirty="0">
                <a:latin typeface="Calibri" pitchFamily="34" charset="0"/>
                <a:cs typeface="Calibri" pitchFamily="34" charset="0"/>
              </a:rPr>
              <a:t>Data</a:t>
            </a:r>
          </a:p>
          <a:p>
            <a:pPr algn="l"/>
            <a:r>
              <a:rPr lang="en-GB" sz="1100" dirty="0">
                <a:latin typeface="Calibri" pitchFamily="34" charset="0"/>
                <a:cs typeface="Calibri" pitchFamily="34" charset="0"/>
              </a:rPr>
              <a:t>services</a:t>
            </a:r>
            <a:endParaRPr lang="en-GB" sz="1100" b="1" dirty="0">
              <a:latin typeface="Calibri" pitchFamily="34" charset="0"/>
              <a:cs typeface="Calibri" pitchFamily="34" charset="0"/>
            </a:endParaRPr>
          </a:p>
        </p:txBody>
      </p:sp>
      <p:sp>
        <p:nvSpPr>
          <p:cNvPr id="154" name="Rounded Rectangle 153"/>
          <p:cNvSpPr/>
          <p:nvPr/>
        </p:nvSpPr>
        <p:spPr>
          <a:xfrm>
            <a:off x="2458658" y="4887532"/>
            <a:ext cx="4718523" cy="198557"/>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Data Services Layer</a:t>
            </a:r>
          </a:p>
        </p:txBody>
      </p:sp>
      <p:sp>
        <p:nvSpPr>
          <p:cNvPr id="155" name="Rounded Rectangle 154"/>
          <p:cNvSpPr/>
          <p:nvPr/>
        </p:nvSpPr>
        <p:spPr>
          <a:xfrm>
            <a:off x="1327544" y="5120143"/>
            <a:ext cx="2441715"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Native SDKs</a:t>
            </a:r>
          </a:p>
        </p:txBody>
      </p:sp>
      <p:sp>
        <p:nvSpPr>
          <p:cNvPr id="162" name="Up-Down Arrow 161"/>
          <p:cNvSpPr/>
          <p:nvPr/>
        </p:nvSpPr>
        <p:spPr bwMode="auto">
          <a:xfrm>
            <a:off x="6033346" y="4986811"/>
            <a:ext cx="232747" cy="652868"/>
          </a:xfrm>
          <a:prstGeom prst="upDownArrow">
            <a:avLst/>
          </a:prstGeom>
          <a:solidFill>
            <a:schemeClr val="bg1">
              <a:lumMod val="95000"/>
            </a:schemeClr>
          </a:solidFill>
          <a:ln w="9525" cap="flat" cmpd="sng" algn="ctr">
            <a:solidFill>
              <a:schemeClr val="tx1">
                <a:lumMod val="95000"/>
                <a:lumOff val="5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algn="ctr" defTabSz="914354" fontAlgn="base">
              <a:spcBef>
                <a:spcPct val="0"/>
              </a:spcBef>
              <a:spcAft>
                <a:spcPct val="0"/>
              </a:spcAft>
            </a:pPr>
            <a:endParaRPr lang="en-GB" sz="1400" b="1" dirty="0">
              <a:latin typeface="Arial" pitchFamily="34" charset="0"/>
            </a:endParaRPr>
          </a:p>
        </p:txBody>
      </p:sp>
      <p:sp>
        <p:nvSpPr>
          <p:cNvPr id="163" name="Up-Down Arrow 162"/>
          <p:cNvSpPr/>
          <p:nvPr/>
        </p:nvSpPr>
        <p:spPr bwMode="auto">
          <a:xfrm>
            <a:off x="1705901" y="4685315"/>
            <a:ext cx="232747" cy="528891"/>
          </a:xfrm>
          <a:prstGeom prst="upDownArrow">
            <a:avLst/>
          </a:prstGeom>
          <a:solidFill>
            <a:schemeClr val="bg1">
              <a:lumMod val="95000"/>
            </a:schemeClr>
          </a:solidFill>
          <a:ln w="9525" cap="flat" cmpd="sng" algn="ctr">
            <a:solidFill>
              <a:schemeClr val="tx1">
                <a:lumMod val="95000"/>
                <a:lumOff val="5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algn="ctr" defTabSz="914354" fontAlgn="base">
              <a:spcBef>
                <a:spcPct val="0"/>
              </a:spcBef>
              <a:spcAft>
                <a:spcPct val="0"/>
              </a:spcAft>
            </a:pPr>
            <a:endParaRPr lang="en-GB" sz="1000" b="1" dirty="0">
              <a:latin typeface="Arial" pitchFamily="34" charset="0"/>
            </a:endParaRPr>
          </a:p>
        </p:txBody>
      </p:sp>
      <p:sp>
        <p:nvSpPr>
          <p:cNvPr id="164" name="Up-Down Arrow 163"/>
          <p:cNvSpPr/>
          <p:nvPr/>
        </p:nvSpPr>
        <p:spPr bwMode="auto">
          <a:xfrm>
            <a:off x="3099790" y="4991386"/>
            <a:ext cx="232747" cy="652868"/>
          </a:xfrm>
          <a:prstGeom prst="upDownArrow">
            <a:avLst/>
          </a:prstGeom>
          <a:solidFill>
            <a:schemeClr val="bg1">
              <a:lumMod val="95000"/>
            </a:schemeClr>
          </a:solidFill>
          <a:ln w="9525" cap="flat" cmpd="sng" algn="ctr">
            <a:solidFill>
              <a:schemeClr val="tx1">
                <a:lumMod val="95000"/>
                <a:lumOff val="5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algn="ctr" defTabSz="914354" fontAlgn="base">
              <a:spcBef>
                <a:spcPct val="0"/>
              </a:spcBef>
              <a:spcAft>
                <a:spcPct val="0"/>
              </a:spcAft>
            </a:pPr>
            <a:endParaRPr lang="en-GB" sz="1400" b="1" dirty="0">
              <a:latin typeface="Arial" pitchFamily="34" charset="0"/>
            </a:endParaRPr>
          </a:p>
        </p:txBody>
      </p:sp>
      <p:sp>
        <p:nvSpPr>
          <p:cNvPr id="165" name="Up-Down Arrow 164"/>
          <p:cNvSpPr/>
          <p:nvPr/>
        </p:nvSpPr>
        <p:spPr bwMode="auto">
          <a:xfrm>
            <a:off x="3834010" y="4653254"/>
            <a:ext cx="232747" cy="296505"/>
          </a:xfrm>
          <a:prstGeom prst="upDownArrow">
            <a:avLst/>
          </a:prstGeom>
          <a:solidFill>
            <a:schemeClr val="bg1">
              <a:lumMod val="95000"/>
            </a:schemeClr>
          </a:solidFill>
          <a:ln w="9525" cap="flat" cmpd="sng" algn="ctr">
            <a:solidFill>
              <a:schemeClr val="tx1">
                <a:lumMod val="95000"/>
                <a:lumOff val="5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algn="ctr" fontAlgn="base">
              <a:spcBef>
                <a:spcPct val="0"/>
              </a:spcBef>
              <a:spcAft>
                <a:spcPct val="0"/>
              </a:spcAft>
            </a:pPr>
            <a:endParaRPr lang="en-GB" sz="1000" b="1" dirty="0">
              <a:latin typeface="Arial" pitchFamily="34" charset="0"/>
            </a:endParaRPr>
          </a:p>
        </p:txBody>
      </p:sp>
      <p:sp>
        <p:nvSpPr>
          <p:cNvPr id="166" name="TextBox 165"/>
          <p:cNvSpPr txBox="1"/>
          <p:nvPr/>
        </p:nvSpPr>
        <p:spPr>
          <a:xfrm>
            <a:off x="280096" y="1050064"/>
            <a:ext cx="8605115" cy="379563"/>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defPPr>
              <a:defRPr lang="en-US"/>
            </a:defPPr>
            <a:lvl1pPr>
              <a:defRPr sz="1200">
                <a:solidFill>
                  <a:schemeClr val="lt1"/>
                </a:solidFill>
                <a:latin typeface="Calibri" pitchFamily="34" charset="0"/>
                <a:cs typeface="Calibri"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GB" sz="1800" b="1" dirty="0">
                <a:solidFill>
                  <a:schemeClr val="tx1"/>
                </a:solidFill>
              </a:rPr>
              <a:t>The DecisionSpace</a:t>
            </a:r>
            <a:r>
              <a:rPr lang="en-GB" sz="1800" b="1" dirty="0">
                <a:solidFill>
                  <a:schemeClr val="tx1"/>
                </a:solidFill>
                <a:latin typeface="Calibri"/>
                <a:cs typeface="Calibri"/>
              </a:rPr>
              <a:t>®</a:t>
            </a:r>
            <a:r>
              <a:rPr lang="en-GB" sz="1800" b="1" dirty="0">
                <a:solidFill>
                  <a:schemeClr val="tx1"/>
                </a:solidFill>
              </a:rPr>
              <a:t> </a:t>
            </a:r>
            <a:r>
              <a:rPr lang="en-GB" sz="1800" b="1" dirty="0" smtClean="0">
                <a:solidFill>
                  <a:schemeClr val="tx1"/>
                </a:solidFill>
              </a:rPr>
              <a:t>Platform and Ecosystem</a:t>
            </a:r>
            <a:endParaRPr lang="en-GB" sz="1800" b="1" dirty="0">
              <a:solidFill>
                <a:schemeClr val="tx1"/>
              </a:solidFill>
            </a:endParaRPr>
          </a:p>
        </p:txBody>
      </p:sp>
      <p:sp>
        <p:nvSpPr>
          <p:cNvPr id="167" name="Rounded Rectangle 166"/>
          <p:cNvSpPr/>
          <p:nvPr/>
        </p:nvSpPr>
        <p:spPr>
          <a:xfrm>
            <a:off x="1293884" y="4237103"/>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err="1">
                <a:solidFill>
                  <a:schemeClr val="tx1"/>
                </a:solidFill>
                <a:latin typeface="Calibri" pitchFamily="34" charset="0"/>
                <a:cs typeface="Calibri" pitchFamily="34" charset="0"/>
              </a:rPr>
              <a:t>ETL</a:t>
            </a:r>
            <a:endParaRPr lang="en-GB" sz="1000" b="1" dirty="0">
              <a:solidFill>
                <a:schemeClr val="tx1"/>
              </a:solidFill>
              <a:latin typeface="Calibri" pitchFamily="34" charset="0"/>
              <a:cs typeface="Calibri" pitchFamily="34" charset="0"/>
            </a:endParaRPr>
          </a:p>
        </p:txBody>
      </p:sp>
      <p:sp>
        <p:nvSpPr>
          <p:cNvPr id="168" name="Rounded Rectangle 167"/>
          <p:cNvSpPr/>
          <p:nvPr/>
        </p:nvSpPr>
        <p:spPr>
          <a:xfrm>
            <a:off x="2307671" y="2499751"/>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GIS/maps</a:t>
            </a:r>
          </a:p>
        </p:txBody>
      </p:sp>
      <p:sp>
        <p:nvSpPr>
          <p:cNvPr id="169" name="Rounded Rectangle 168"/>
          <p:cNvSpPr/>
          <p:nvPr/>
        </p:nvSpPr>
        <p:spPr>
          <a:xfrm>
            <a:off x="1293887" y="2721929"/>
            <a:ext cx="982247"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err="1">
                <a:solidFill>
                  <a:schemeClr val="tx1"/>
                </a:solidFill>
                <a:latin typeface="Calibri" pitchFamily="34" charset="0"/>
                <a:cs typeface="Calibri" pitchFamily="34" charset="0"/>
              </a:rPr>
              <a:t>1D</a:t>
            </a:r>
            <a:r>
              <a:rPr lang="en-GB" sz="1000" b="1" dirty="0">
                <a:solidFill>
                  <a:schemeClr val="tx1"/>
                </a:solidFill>
                <a:latin typeface="Calibri" pitchFamily="34" charset="0"/>
                <a:cs typeface="Calibri" pitchFamily="34" charset="0"/>
              </a:rPr>
              <a:t>/</a:t>
            </a:r>
            <a:r>
              <a:rPr lang="en-GB" sz="1000" b="1" dirty="0" err="1">
                <a:solidFill>
                  <a:schemeClr val="tx1"/>
                </a:solidFill>
                <a:latin typeface="Calibri" pitchFamily="34" charset="0"/>
                <a:cs typeface="Calibri" pitchFamily="34" charset="0"/>
              </a:rPr>
              <a:t>2D</a:t>
            </a:r>
            <a:r>
              <a:rPr lang="en-GB" sz="1000" b="1" dirty="0">
                <a:solidFill>
                  <a:schemeClr val="tx1"/>
                </a:solidFill>
                <a:latin typeface="Calibri" pitchFamily="34" charset="0"/>
                <a:cs typeface="Calibri" pitchFamily="34" charset="0"/>
              </a:rPr>
              <a:t>/</a:t>
            </a:r>
            <a:r>
              <a:rPr lang="en-GB" sz="1000" b="1" dirty="0" err="1">
                <a:solidFill>
                  <a:schemeClr val="tx1"/>
                </a:solidFill>
                <a:latin typeface="Calibri" pitchFamily="34" charset="0"/>
                <a:cs typeface="Calibri" pitchFamily="34" charset="0"/>
              </a:rPr>
              <a:t>3D</a:t>
            </a:r>
            <a:endParaRPr lang="en-GB" sz="1000" b="1" dirty="0">
              <a:solidFill>
                <a:schemeClr val="tx1"/>
              </a:solidFill>
              <a:latin typeface="Calibri" pitchFamily="34" charset="0"/>
              <a:cs typeface="Calibri" pitchFamily="34" charset="0"/>
            </a:endParaRPr>
          </a:p>
        </p:txBody>
      </p:sp>
      <p:sp>
        <p:nvSpPr>
          <p:cNvPr id="170" name="Rounded Rectangle 169"/>
          <p:cNvSpPr/>
          <p:nvPr/>
        </p:nvSpPr>
        <p:spPr>
          <a:xfrm>
            <a:off x="2857568" y="3766513"/>
            <a:ext cx="982247" cy="188125"/>
          </a:xfrm>
          <a:prstGeom prst="roundRect">
            <a:avLst/>
          </a:prstGeom>
          <a:solidFill>
            <a:srgbClr val="FFFFFF">
              <a:alpha val="4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Geosciences</a:t>
            </a:r>
          </a:p>
        </p:txBody>
      </p:sp>
      <p:sp>
        <p:nvSpPr>
          <p:cNvPr id="171" name="Rounded Rectangle 170"/>
          <p:cNvSpPr/>
          <p:nvPr/>
        </p:nvSpPr>
        <p:spPr>
          <a:xfrm>
            <a:off x="3928235" y="3766513"/>
            <a:ext cx="982247" cy="188125"/>
          </a:xfrm>
          <a:prstGeom prst="roundRect">
            <a:avLst/>
          </a:prstGeom>
          <a:solidFill>
            <a:srgbClr val="FFFFFF">
              <a:alpha val="4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Drilling</a:t>
            </a:r>
          </a:p>
        </p:txBody>
      </p:sp>
      <p:sp>
        <p:nvSpPr>
          <p:cNvPr id="172" name="Rounded Rectangle 171"/>
          <p:cNvSpPr/>
          <p:nvPr/>
        </p:nvSpPr>
        <p:spPr>
          <a:xfrm>
            <a:off x="4998902" y="3766513"/>
            <a:ext cx="982247" cy="188125"/>
          </a:xfrm>
          <a:prstGeom prst="roundRect">
            <a:avLst/>
          </a:prstGeom>
          <a:solidFill>
            <a:srgbClr val="FFFFFF">
              <a:alpha val="4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Production</a:t>
            </a:r>
          </a:p>
        </p:txBody>
      </p:sp>
      <p:sp>
        <p:nvSpPr>
          <p:cNvPr id="173" name="Rounded Rectangle 172"/>
          <p:cNvSpPr/>
          <p:nvPr/>
        </p:nvSpPr>
        <p:spPr>
          <a:xfrm>
            <a:off x="6069570" y="3766513"/>
            <a:ext cx="982247" cy="188125"/>
          </a:xfrm>
          <a:prstGeom prst="roundRect">
            <a:avLst/>
          </a:prstGeom>
          <a:solidFill>
            <a:srgbClr val="FFFFFF">
              <a:alpha val="4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r>
              <a:rPr lang="en-GB" sz="1000" b="1" dirty="0">
                <a:solidFill>
                  <a:schemeClr val="tx1"/>
                </a:solidFill>
                <a:latin typeface="Calibri" pitchFamily="34" charset="0"/>
                <a:cs typeface="Calibri" pitchFamily="34" charset="0"/>
              </a:rPr>
              <a:t>IM</a:t>
            </a:r>
          </a:p>
        </p:txBody>
      </p:sp>
      <p:sp>
        <p:nvSpPr>
          <p:cNvPr id="174" name="Rounded Rectangle 173"/>
          <p:cNvSpPr/>
          <p:nvPr/>
        </p:nvSpPr>
        <p:spPr>
          <a:xfrm>
            <a:off x="4363578" y="3391789"/>
            <a:ext cx="1813303"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Knowledge</a:t>
            </a:r>
          </a:p>
        </p:txBody>
      </p:sp>
      <p:sp>
        <p:nvSpPr>
          <p:cNvPr id="175" name="Rounded Rectangle 174"/>
          <p:cNvSpPr/>
          <p:nvPr/>
        </p:nvSpPr>
        <p:spPr>
          <a:xfrm>
            <a:off x="6382450" y="3164809"/>
            <a:ext cx="884164"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a:solidFill>
                  <a:schemeClr val="tx1"/>
                </a:solidFill>
                <a:latin typeface="Calibri" pitchFamily="34" charset="0"/>
                <a:cs typeface="Calibri" pitchFamily="34" charset="0"/>
              </a:rPr>
              <a:t>BI/Analytics</a:t>
            </a:r>
          </a:p>
        </p:txBody>
      </p:sp>
      <p:sp>
        <p:nvSpPr>
          <p:cNvPr id="176" name="Rounded Rectangle 175"/>
          <p:cNvSpPr/>
          <p:nvPr/>
        </p:nvSpPr>
        <p:spPr>
          <a:xfrm>
            <a:off x="4360746" y="3169609"/>
            <a:ext cx="884165" cy="188125"/>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000" b="1" dirty="0" err="1">
                <a:solidFill>
                  <a:schemeClr val="tx1"/>
                </a:solidFill>
                <a:latin typeface="Calibri" pitchFamily="34" charset="0"/>
                <a:cs typeface="Calibri" pitchFamily="34" charset="0"/>
              </a:rPr>
              <a:t>P2P</a:t>
            </a:r>
            <a:r>
              <a:rPr lang="en-GB" sz="1000" b="1" dirty="0">
                <a:solidFill>
                  <a:schemeClr val="tx1"/>
                </a:solidFill>
                <a:latin typeface="Calibri" pitchFamily="34" charset="0"/>
                <a:cs typeface="Calibri" pitchFamily="34" charset="0"/>
              </a:rPr>
              <a:t> </a:t>
            </a:r>
            <a:r>
              <a:rPr lang="en-GB" sz="1000" b="1" dirty="0" err="1">
                <a:solidFill>
                  <a:schemeClr val="tx1"/>
                </a:solidFill>
                <a:latin typeface="Calibri" pitchFamily="34" charset="0"/>
                <a:cs typeface="Calibri" pitchFamily="34" charset="0"/>
              </a:rPr>
              <a:t>comms</a:t>
            </a:r>
            <a:endParaRPr lang="en-GB" sz="1000" b="1" dirty="0">
              <a:solidFill>
                <a:schemeClr val="tx1"/>
              </a:solidFill>
              <a:latin typeface="Calibri" pitchFamily="34" charset="0"/>
              <a:cs typeface="Calibri" pitchFamily="34" charset="0"/>
            </a:endParaRPr>
          </a:p>
        </p:txBody>
      </p:sp>
      <p:pic>
        <p:nvPicPr>
          <p:cNvPr id="101" name="Picture 100" descr="sap-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4911" y="5939369"/>
            <a:ext cx="466727" cy="233363"/>
          </a:xfrm>
          <a:prstGeom prst="rect">
            <a:avLst/>
          </a:prstGeom>
        </p:spPr>
      </p:pic>
      <p:sp>
        <p:nvSpPr>
          <p:cNvPr id="88" name="Rounded Rectangle 87"/>
          <p:cNvSpPr/>
          <p:nvPr/>
        </p:nvSpPr>
        <p:spPr>
          <a:xfrm>
            <a:off x="7738752" y="5954403"/>
            <a:ext cx="987174" cy="439400"/>
          </a:xfrm>
          <a:prstGeom prst="roundRect">
            <a:avLst/>
          </a:prstGeom>
          <a:solidFill>
            <a:srgbClr val="FFFFFF">
              <a:alpha val="49804"/>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8" tIns="45718" rIns="35998" bIns="45718" rtlCol="0" anchor="ctr"/>
          <a:lstStyle/>
          <a:p>
            <a:pPr algn="ctr"/>
            <a:r>
              <a:rPr lang="en-GB" sz="1100" b="1" dirty="0" smtClean="0">
                <a:solidFill>
                  <a:schemeClr val="tx1"/>
                </a:solidFill>
                <a:latin typeface="Calibri" pitchFamily="34" charset="0"/>
                <a:cs typeface="Calibri" pitchFamily="34" charset="0"/>
              </a:rPr>
              <a:t>Search </a:t>
            </a:r>
            <a:endParaRPr lang="en-GB" sz="1100" b="1" dirty="0">
              <a:solidFill>
                <a:schemeClr val="tx1"/>
              </a:solidFill>
              <a:latin typeface="Calibri" pitchFamily="34" charset="0"/>
              <a:cs typeface="Calibri" pitchFamily="34" charset="0"/>
            </a:endParaRPr>
          </a:p>
        </p:txBody>
      </p:sp>
      <p:pic>
        <p:nvPicPr>
          <p:cNvPr id="3080" name="Picture 8" descr="http://ts4.mm.bing.net/images/thumbnail.aspx?q=1548681680715&amp;id=7c2733174fcca48d9879262f15410962&amp;url=http%3a%2f%2fwww.psdgraphics.com%2ffile%2fmagnifying-glas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8910" y="6061167"/>
            <a:ext cx="186728" cy="199177"/>
          </a:xfrm>
          <a:prstGeom prst="rect">
            <a:avLst/>
          </a:prstGeom>
          <a:noFill/>
        </p:spPr>
      </p:pic>
      <p:sp>
        <p:nvSpPr>
          <p:cNvPr id="92" name="Title 1"/>
          <p:cNvSpPr>
            <a:spLocks noGrp="1"/>
          </p:cNvSpPr>
          <p:nvPr>
            <p:ph type="title"/>
          </p:nvPr>
        </p:nvSpPr>
        <p:spPr>
          <a:xfrm>
            <a:off x="0" y="0"/>
            <a:ext cx="8686800" cy="1417638"/>
          </a:xfrm>
        </p:spPr>
        <p:txBody>
          <a:bodyPr/>
          <a:lstStyle/>
          <a:p>
            <a:r>
              <a:rPr lang="en-US" dirty="0" smtClean="0"/>
              <a:t>Architectural Alignment is the Key </a:t>
            </a:r>
            <a:endParaRPr lang="en-US" dirty="0"/>
          </a:p>
        </p:txBody>
      </p:sp>
    </p:spTree>
    <p:extLst>
      <p:ext uri="{BB962C8B-B14F-4D97-AF65-F5344CB8AC3E}">
        <p14:creationId xmlns:p14="http://schemas.microsoft.com/office/powerpoint/2010/main" val="116960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a:t>
            </a:r>
            <a:br>
              <a:rPr lang="en-US" dirty="0" smtClean="0"/>
            </a:br>
            <a:r>
              <a:rPr lang="en-US" sz="2400" i="1" dirty="0" smtClean="0">
                <a:solidFill>
                  <a:srgbClr val="C00000"/>
                </a:solidFill>
              </a:rPr>
              <a:t>Emphasize and accelerate</a:t>
            </a:r>
            <a:endParaRPr lang="en-US" i="1" dirty="0">
              <a:solidFill>
                <a:srgbClr val="C00000"/>
              </a:solidFill>
            </a:endParaRPr>
          </a:p>
        </p:txBody>
      </p:sp>
      <p:sp>
        <p:nvSpPr>
          <p:cNvPr id="3" name="Content Placeholder 2"/>
          <p:cNvSpPr>
            <a:spLocks noGrp="1"/>
          </p:cNvSpPr>
          <p:nvPr>
            <p:ph idx="1"/>
          </p:nvPr>
        </p:nvSpPr>
        <p:spPr>
          <a:xfrm>
            <a:off x="457200" y="1646237"/>
            <a:ext cx="8229600" cy="4525963"/>
          </a:xfrm>
        </p:spPr>
        <p:txBody>
          <a:bodyPr/>
          <a:lstStyle/>
          <a:p>
            <a:r>
              <a:rPr lang="en-US" dirty="0" smtClean="0"/>
              <a:t>Grass roots Innovation</a:t>
            </a:r>
          </a:p>
          <a:p>
            <a:r>
              <a:rPr lang="en-US" dirty="0" smtClean="0"/>
              <a:t>Patents, publications</a:t>
            </a:r>
          </a:p>
          <a:p>
            <a:r>
              <a:rPr lang="en-US" dirty="0" smtClean="0"/>
              <a:t>Intellectual Property Days</a:t>
            </a:r>
          </a:p>
          <a:p>
            <a:r>
              <a:rPr lang="en-US" dirty="0" smtClean="0"/>
              <a:t>Innovation Days</a:t>
            </a:r>
          </a:p>
          <a:p>
            <a:r>
              <a:rPr lang="en-US" dirty="0" smtClean="0"/>
              <a:t>Intern Programs with stretch goals</a:t>
            </a:r>
          </a:p>
          <a:p>
            <a:r>
              <a:rPr lang="en-US" dirty="0" smtClean="0"/>
              <a:t>Incremental versus Extreme</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283" y="551793"/>
            <a:ext cx="4034601" cy="207053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505200"/>
            <a:ext cx="2362200" cy="282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528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a:t>
            </a:r>
            <a:endParaRPr lang="en-US" dirty="0"/>
          </a:p>
        </p:txBody>
      </p:sp>
      <p:sp>
        <p:nvSpPr>
          <p:cNvPr id="3" name="Content Placeholder 2"/>
          <p:cNvSpPr>
            <a:spLocks noGrp="1"/>
          </p:cNvSpPr>
          <p:nvPr>
            <p:ph idx="1"/>
          </p:nvPr>
        </p:nvSpPr>
        <p:spPr>
          <a:xfrm>
            <a:off x="457200" y="1600200"/>
            <a:ext cx="6423669" cy="4525963"/>
          </a:xfrm>
        </p:spPr>
        <p:txBody>
          <a:bodyPr/>
          <a:lstStyle/>
          <a:p>
            <a:r>
              <a:rPr lang="en-US" sz="2400" dirty="0" smtClean="0"/>
              <a:t>Alignment of Strategy and </a:t>
            </a:r>
            <a:r>
              <a:rPr lang="en-US" sz="2400" dirty="0" smtClean="0">
                <a:solidFill>
                  <a:srgbClr val="C00000"/>
                </a:solidFill>
              </a:rPr>
              <a:t>Vision</a:t>
            </a:r>
          </a:p>
          <a:p>
            <a:r>
              <a:rPr lang="en-US" sz="2400" dirty="0" smtClean="0"/>
              <a:t>Build </a:t>
            </a:r>
            <a:r>
              <a:rPr lang="en-US" sz="2400" dirty="0" smtClean="0">
                <a:solidFill>
                  <a:srgbClr val="C00000"/>
                </a:solidFill>
              </a:rPr>
              <a:t>trusted</a:t>
            </a:r>
            <a:r>
              <a:rPr lang="en-US" sz="2400" dirty="0" smtClean="0"/>
              <a:t> relationships External and internal partners</a:t>
            </a:r>
          </a:p>
          <a:p>
            <a:r>
              <a:rPr lang="en-US" sz="2400" dirty="0" smtClean="0"/>
              <a:t>Architectural and Functional </a:t>
            </a:r>
            <a:r>
              <a:rPr lang="en-US" sz="2400" dirty="0" smtClean="0">
                <a:solidFill>
                  <a:srgbClr val="C00000"/>
                </a:solidFill>
              </a:rPr>
              <a:t>Interfaces</a:t>
            </a:r>
          </a:p>
          <a:p>
            <a:r>
              <a:rPr lang="en-US" sz="2400" dirty="0" smtClean="0"/>
              <a:t>Innovate – break the </a:t>
            </a:r>
            <a:r>
              <a:rPr lang="en-US" sz="2400" dirty="0" smtClean="0">
                <a:solidFill>
                  <a:srgbClr val="C00000"/>
                </a:solidFill>
              </a:rPr>
              <a:t>assumptions</a:t>
            </a:r>
          </a:p>
          <a:p>
            <a:endParaRPr lang="en-US" sz="2400" dirty="0" smtClean="0"/>
          </a:p>
          <a:p>
            <a:endParaRPr lang="en-US" sz="2400" dirty="0"/>
          </a:p>
        </p:txBody>
      </p:sp>
      <p:sp>
        <p:nvSpPr>
          <p:cNvPr id="4" name="TextBox 3"/>
          <p:cNvSpPr txBox="1"/>
          <p:nvPr/>
        </p:nvSpPr>
        <p:spPr>
          <a:xfrm>
            <a:off x="5079103" y="1529255"/>
            <a:ext cx="4113627" cy="400110"/>
          </a:xfrm>
          <a:prstGeom prst="rect">
            <a:avLst/>
          </a:prstGeom>
          <a:noFill/>
        </p:spPr>
        <p:txBody>
          <a:bodyPr wrap="none" rtlCol="0">
            <a:spAutoFit/>
          </a:bodyPr>
          <a:lstStyle/>
          <a:p>
            <a:r>
              <a:rPr lang="en-US" sz="2000" b="1" dirty="0" smtClean="0">
                <a:solidFill>
                  <a:srgbClr val="C00000"/>
                </a:solidFill>
              </a:rPr>
              <a:t>Measure and Monitor  alignment</a:t>
            </a:r>
            <a:endParaRPr lang="en-US" sz="2000" b="1" dirty="0">
              <a:solidFill>
                <a:srgbClr val="C00000"/>
              </a:solidFill>
            </a:endParaRPr>
          </a:p>
        </p:txBody>
      </p:sp>
      <p:sp>
        <p:nvSpPr>
          <p:cNvPr id="5" name="TextBox 4"/>
          <p:cNvSpPr txBox="1"/>
          <p:nvPr/>
        </p:nvSpPr>
        <p:spPr>
          <a:xfrm>
            <a:off x="6880869" y="2057400"/>
            <a:ext cx="2034531" cy="707886"/>
          </a:xfrm>
          <a:prstGeom prst="rect">
            <a:avLst/>
          </a:prstGeom>
          <a:noFill/>
        </p:spPr>
        <p:txBody>
          <a:bodyPr wrap="none" rtlCol="0">
            <a:spAutoFit/>
          </a:bodyPr>
          <a:lstStyle/>
          <a:p>
            <a:r>
              <a:rPr lang="en-US" sz="2000" b="1" dirty="0" smtClean="0">
                <a:solidFill>
                  <a:srgbClr val="C00000"/>
                </a:solidFill>
              </a:rPr>
              <a:t>Develop less</a:t>
            </a:r>
          </a:p>
          <a:p>
            <a:r>
              <a:rPr lang="en-US" sz="2000" b="1" dirty="0" smtClean="0">
                <a:solidFill>
                  <a:srgbClr val="C00000"/>
                </a:solidFill>
              </a:rPr>
              <a:t> integrate more</a:t>
            </a:r>
            <a:endParaRPr lang="en-US" sz="2000" b="1" dirty="0">
              <a:solidFill>
                <a:srgbClr val="C00000"/>
              </a:solidFill>
            </a:endParaRPr>
          </a:p>
        </p:txBody>
      </p:sp>
      <p:sp>
        <p:nvSpPr>
          <p:cNvPr id="6" name="TextBox 5"/>
          <p:cNvSpPr txBox="1"/>
          <p:nvPr/>
        </p:nvSpPr>
        <p:spPr>
          <a:xfrm>
            <a:off x="6207617" y="2895600"/>
            <a:ext cx="2762295" cy="400110"/>
          </a:xfrm>
          <a:prstGeom prst="rect">
            <a:avLst/>
          </a:prstGeom>
          <a:noFill/>
        </p:spPr>
        <p:txBody>
          <a:bodyPr wrap="none" rtlCol="0">
            <a:spAutoFit/>
          </a:bodyPr>
          <a:lstStyle/>
          <a:p>
            <a:r>
              <a:rPr lang="en-US" sz="2000" b="1" dirty="0" smtClean="0">
                <a:solidFill>
                  <a:srgbClr val="C00000"/>
                </a:solidFill>
              </a:rPr>
              <a:t>Monitor and Measure</a:t>
            </a:r>
            <a:endParaRPr lang="en-US" sz="2000" b="1" dirty="0">
              <a:solidFill>
                <a:srgbClr val="C00000"/>
              </a:solidFill>
            </a:endParaRPr>
          </a:p>
        </p:txBody>
      </p:sp>
      <p:sp>
        <p:nvSpPr>
          <p:cNvPr id="7" name="TextBox 6"/>
          <p:cNvSpPr txBox="1"/>
          <p:nvPr/>
        </p:nvSpPr>
        <p:spPr>
          <a:xfrm>
            <a:off x="5861368" y="3333690"/>
            <a:ext cx="3150221" cy="400110"/>
          </a:xfrm>
          <a:prstGeom prst="rect">
            <a:avLst/>
          </a:prstGeom>
          <a:noFill/>
        </p:spPr>
        <p:txBody>
          <a:bodyPr wrap="none" rtlCol="0">
            <a:spAutoFit/>
          </a:bodyPr>
          <a:lstStyle/>
          <a:p>
            <a:r>
              <a:rPr lang="en-US" sz="2000" b="1" dirty="0" smtClean="0">
                <a:solidFill>
                  <a:srgbClr val="C00000"/>
                </a:solidFill>
              </a:rPr>
              <a:t>Encourage and Measure</a:t>
            </a:r>
            <a:endParaRPr lang="en-US" sz="2000" b="1" dirty="0">
              <a:solidFill>
                <a:srgbClr val="C00000"/>
              </a:solidFill>
            </a:endParaRPr>
          </a:p>
        </p:txBody>
      </p:sp>
      <p:pic>
        <p:nvPicPr>
          <p:cNvPr id="49154" name="Picture 2" descr="http://www.synergyhire.com/images/young-male-female-executiv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078" y="204950"/>
            <a:ext cx="2085155" cy="1390103"/>
          </a:xfrm>
          <a:prstGeom prst="rect">
            <a:avLst/>
          </a:prstGeom>
          <a:noFill/>
        </p:spPr>
      </p:pic>
    </p:spTree>
    <p:extLst>
      <p:ext uri="{BB962C8B-B14F-4D97-AF65-F5344CB8AC3E}">
        <p14:creationId xmlns:p14="http://schemas.microsoft.com/office/powerpoint/2010/main" val="39380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ppt_x"/>
                                          </p:val>
                                        </p:tav>
                                        <p:tav tm="100000">
                                          <p:val>
                                            <p:strVal val="#ppt_x"/>
                                          </p:val>
                                        </p:tav>
                                      </p:tavLst>
                                    </p:anim>
                                    <p:anim calcmode="lin" valueType="num">
                                      <p:cBhvr additive="base">
                                        <p:cTn id="8" dur="500" fill="hold"/>
                                        <p:tgtEl>
                                          <p:spTgt spid="491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20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P spid="6" grpId="0" build="allAtOnce"/>
      <p:bldP spid="7"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02" name="Picture 2" descr="H:\todd\wwsdc\Agile\2012\Executive Forum\Presentations\Large Scale Agile Transition Experiences_A_Page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5411" name="Picture 3" descr="H:\todd\wwsdc\Agile\2012\Executive Forum\Bios\HendrikEsser_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572000"/>
            <a:ext cx="1843669" cy="219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331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3426" name="Picture 2" descr="H:\todd\wwsdc\Agile\2012\Executive Forum\Presentations\Large Scale Agile Transition Experiences_A_Page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26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450" name="Picture 2" descr="H:\todd\wwsdc\Agile\2012\Executive Forum\Presentations\Large Scale Agile Transition Experiences_A_Page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519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5474" name="Picture 2" descr="H:\todd\wwsdc\Agile\2012\Executive Forum\Presentations\Large Scale Agile Transition Experiences_A_Page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284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6498" name="Picture 2" descr="H:\todd\wwsdc\Agile\2012\Executive Forum\Presentations\Large Scale Agile Transition Experiences_A_Page_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4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5" name="Rectangle 9"/>
          <p:cNvSpPr>
            <a:spLocks noChangeArrowheads="1"/>
          </p:cNvSpPr>
          <p:nvPr/>
        </p:nvSpPr>
        <p:spPr bwMode="auto">
          <a:xfrm>
            <a:off x="0" y="0"/>
            <a:ext cx="9144000" cy="6858000"/>
          </a:xfrm>
          <a:prstGeom prst="rect">
            <a:avLst/>
          </a:prstGeom>
          <a:gradFill rotWithShape="1">
            <a:gsLst>
              <a:gs pos="0">
                <a:srgbClr val="000099">
                  <a:gamma/>
                  <a:shade val="46275"/>
                  <a:invGamma/>
                  <a:alpha val="84000"/>
                </a:srgbClr>
              </a:gs>
              <a:gs pos="100000">
                <a:srgbClr val="000099">
                  <a:alpha val="41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00099">
                      <a:gamma/>
                      <a:shade val="60000"/>
                      <a:invGamma/>
                      <a:alpha val="74998"/>
                    </a:srgbClr>
                  </a:outerShdw>
                </a:effectLst>
              </a14:hiddenEffects>
            </a:ext>
          </a:extLst>
        </p:spPr>
        <p:txBody>
          <a:bodyPr wrap="none" anchor="ctr"/>
          <a:lstStyle/>
          <a:p>
            <a:pPr>
              <a:defRPr/>
            </a:pPr>
            <a:endParaRPr lang="en-US">
              <a:latin typeface="Arial" charset="0"/>
              <a:cs typeface="+mn-cs"/>
            </a:endParaRPr>
          </a:p>
        </p:txBody>
      </p:sp>
      <p:sp>
        <p:nvSpPr>
          <p:cNvPr id="142339" name="Text Box 5"/>
          <p:cNvSpPr txBox="1">
            <a:spLocks noChangeArrowheads="1"/>
          </p:cNvSpPr>
          <p:nvPr/>
        </p:nvSpPr>
        <p:spPr bwMode="auto">
          <a:xfrm>
            <a:off x="304800" y="533400"/>
            <a:ext cx="8610600" cy="1646238"/>
          </a:xfrm>
          <a:prstGeom prst="rect">
            <a:avLst/>
          </a:prstGeom>
          <a:gradFill rotWithShape="1">
            <a:gsLst>
              <a:gs pos="0">
                <a:srgbClr val="000099">
                  <a:gamma/>
                  <a:shade val="46275"/>
                  <a:invGamma/>
                </a:srgbClr>
              </a:gs>
              <a:gs pos="50000">
                <a:srgbClr val="000099">
                  <a:alpha val="81000"/>
                </a:srgbClr>
              </a:gs>
              <a:gs pos="100000">
                <a:srgbClr val="000099">
                  <a:gamma/>
                  <a:shade val="46275"/>
                  <a:invGamma/>
                </a:srgb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7961" dir="2700000" algn="ctr" rotWithShape="0">
                    <a:srgbClr val="5C1F00">
                      <a:alpha val="74998"/>
                    </a:srgbClr>
                  </a:outerShdw>
                </a:effectLst>
              </a14:hiddenEffects>
            </a:ext>
          </a:extLst>
        </p:spPr>
        <p:txBody>
          <a:bodyPr>
            <a:spAutoFit/>
          </a:bodyPr>
          <a:lstStyle>
            <a:lvl1pPr eaLnBrk="0" hangingPunct="0">
              <a:defRPr sz="2800">
                <a:solidFill>
                  <a:srgbClr val="CC3300"/>
                </a:solidFill>
                <a:latin typeface="Arial" charset="0"/>
                <a:ea typeface="ＭＳ Ｐゴシック" charset="0"/>
                <a:cs typeface="Times New Roman" charset="0"/>
              </a:defRPr>
            </a:lvl1pPr>
            <a:lvl2pPr marL="742950" indent="-285750" eaLnBrk="0" hangingPunct="0">
              <a:defRPr sz="2800">
                <a:solidFill>
                  <a:srgbClr val="CC3300"/>
                </a:solidFill>
                <a:latin typeface="Arial" charset="0"/>
                <a:ea typeface="Times New Roman" charset="0"/>
                <a:cs typeface="Times New Roman" charset="0"/>
              </a:defRPr>
            </a:lvl2pPr>
            <a:lvl3pPr marL="1143000" indent="-228600" eaLnBrk="0" hangingPunct="0">
              <a:defRPr sz="2800">
                <a:solidFill>
                  <a:srgbClr val="CC3300"/>
                </a:solidFill>
                <a:latin typeface="Arial" charset="0"/>
                <a:ea typeface="Times New Roman" charset="0"/>
                <a:cs typeface="Times New Roman" charset="0"/>
              </a:defRPr>
            </a:lvl3pPr>
            <a:lvl4pPr marL="1600200" indent="-228600" eaLnBrk="0" hangingPunct="0">
              <a:defRPr sz="2800">
                <a:solidFill>
                  <a:srgbClr val="CC3300"/>
                </a:solidFill>
                <a:latin typeface="Arial" charset="0"/>
                <a:ea typeface="Times New Roman" charset="0"/>
                <a:cs typeface="Times New Roman" charset="0"/>
              </a:defRPr>
            </a:lvl4pPr>
            <a:lvl5pPr marL="2057400" indent="-228600" eaLnBrk="0" hangingPunct="0">
              <a:defRPr sz="2800">
                <a:solidFill>
                  <a:srgbClr val="CC3300"/>
                </a:solidFill>
                <a:latin typeface="Arial" charset="0"/>
                <a:ea typeface="Times New Roman" charset="0"/>
                <a:cs typeface="Times New Roman" charset="0"/>
              </a:defRPr>
            </a:lvl5pPr>
            <a:lvl6pPr marL="25146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6pPr>
            <a:lvl7pPr marL="29718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7pPr>
            <a:lvl8pPr marL="34290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8pPr>
            <a:lvl9pPr marL="3886200" indent="-228600" eaLnBrk="0" fontAlgn="base" hangingPunct="0">
              <a:spcBef>
                <a:spcPct val="20000"/>
              </a:spcBef>
              <a:spcAft>
                <a:spcPct val="0"/>
              </a:spcAft>
              <a:buClr>
                <a:srgbClr val="333399"/>
              </a:buClr>
              <a:buFont typeface="Wingdings" charset="0"/>
              <a:defRPr sz="2800">
                <a:solidFill>
                  <a:srgbClr val="CC3300"/>
                </a:solidFill>
                <a:latin typeface="Arial" charset="0"/>
                <a:ea typeface="Times New Roman" charset="0"/>
                <a:cs typeface="Times New Roman" charset="0"/>
              </a:defRPr>
            </a:lvl9pPr>
          </a:lstStyle>
          <a:p>
            <a:pPr eaLnBrk="1" hangingPunct="1">
              <a:defRPr/>
            </a:pPr>
            <a:r>
              <a:rPr lang="en-US" sz="4800">
                <a:solidFill>
                  <a:schemeClr val="bg1"/>
                </a:solidFill>
              </a:rPr>
              <a:t>world class </a:t>
            </a:r>
          </a:p>
          <a:p>
            <a:pPr eaLnBrk="1" hangingPunct="1">
              <a:defRPr/>
            </a:pPr>
            <a:r>
              <a:rPr lang="en-US" sz="5400">
                <a:solidFill>
                  <a:schemeClr val="bg1"/>
                </a:solidFill>
              </a:rPr>
              <a:t> 		</a:t>
            </a:r>
            <a:r>
              <a:rPr lang="en-US" sz="5400" b="1">
                <a:solidFill>
                  <a:schemeClr val="bg1"/>
                </a:solidFill>
              </a:rPr>
              <a:t>mailing solutions</a:t>
            </a:r>
          </a:p>
        </p:txBody>
      </p:sp>
      <p:pic>
        <p:nvPicPr>
          <p:cNvPr id="41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648200"/>
            <a:ext cx="434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Inser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743200"/>
            <a:ext cx="43434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Mailstream-Productivity--prodDetail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3200"/>
            <a:ext cx="4445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7522" name="Picture 2" descr="H:\todd\wwsdc\Agile\2012\Executive Forum\Presentations\Large Scale Agile Transition Experiences_A_Page_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522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546" name="Picture 2" descr="H:\todd\wwsdc\Agile\2012\Executive Forum\Presentations\Large Scale Agile Transition Experiences_A_Page_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252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570" name="Picture 2" descr="H:\todd\wwsdc\Agile\2012\Executive Forum\Presentations\Large Scale Agile Transition Experiences_A_Page_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6096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0594" name="Picture 2" descr="H:\todd\wwsdc\Agile\2012\Executive Forum\Presentations\Large Scale Agile Transition Experiences_A_Page_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6131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1618" name="Picture 2" descr="H:\todd\wwsdc\Agile\2012\Executive Forum\Presentations\Large Scale Agile Transition Experiences_A_Page_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0046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42" name="Picture 2" descr="H:\todd\wwsdc\Agile\2012\Executive Forum\Presentations\Large Scale Agile Transition Experiences_A_Page_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294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3666" name="Picture 2" descr="H:\todd\wwsdc\Agile\2012\Executive Forum\Presentations\Large Scale Agile Transition Experiences_A_Page_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382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4690" name="Picture 2" descr="H:\todd\wwsdc\Agile\2012\Executive Forum\Presentations\Large Scale Agile Transition Experiences_A_Page_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5424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5714" name="Picture 2" descr="H:\todd\wwsdc\Agile\2012\Executive Forum\Presentations\Large Scale Agile Transition Experiences_A_Page_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86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6738" name="Picture 2" descr="H:\todd\wwsdc\Agile\2012\Executive Forum\Presentations\Large Scale Agile Transition Experiences_A_Page_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75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W Dev 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62075"/>
            <a:ext cx="7620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15888" y="138113"/>
            <a:ext cx="8875712" cy="914400"/>
          </a:xfrm>
          <a:prstGeom prst="rect">
            <a:avLst/>
          </a:prstGeom>
          <a:gradFill rotWithShape="1">
            <a:gsLst>
              <a:gs pos="0">
                <a:srgbClr val="CC6600">
                  <a:alpha val="87999"/>
                </a:srgbClr>
              </a:gs>
              <a:gs pos="100000">
                <a:srgbClr val="B35A00">
                  <a:alpha val="39000"/>
                </a:srgbClr>
              </a:gs>
            </a:gsLst>
            <a:lin ang="0" scaled="1"/>
          </a:gradFill>
          <a:ln>
            <a:noFill/>
          </a:ln>
          <a:effectLst>
            <a:prstShdw prst="shdw17" dist="17961" dir="2700000">
              <a:srgbClr val="7A3D00">
                <a:alpha val="74997"/>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solidFill>
                  <a:schemeClr val="bg1"/>
                </a:solidFill>
                <a:ea typeface="ＭＳ Ｐゴシック" pitchFamily="34" charset="-128"/>
                <a:cs typeface="Times New Roman" pitchFamily="18" charset="0"/>
              </a:rPr>
              <a:t>evolve </a:t>
            </a:r>
            <a:r>
              <a:rPr lang="en-US" sz="5400" b="1">
                <a:solidFill>
                  <a:schemeClr val="bg1"/>
                </a:solidFill>
                <a:ea typeface="ＭＳ Ｐゴシック" pitchFamily="34" charset="-128"/>
                <a:cs typeface="Times New Roman" pitchFamily="18" charset="0"/>
              </a:rPr>
              <a:t>portfolio</a:t>
            </a:r>
            <a:r>
              <a:rPr lang="en-US" sz="2800">
                <a:solidFill>
                  <a:schemeClr val="bg1"/>
                </a:solidFill>
                <a:ea typeface="ＭＳ Ｐゴシック" pitchFamily="34" charset="-128"/>
                <a:cs typeface="Times New Roman" pitchFamily="18" charset="0"/>
              </a:rPr>
              <a:t> to </a:t>
            </a:r>
            <a:r>
              <a:rPr lang="en-US" sz="4800" b="1">
                <a:solidFill>
                  <a:schemeClr val="bg1"/>
                </a:solidFill>
                <a:ea typeface="ＭＳ Ｐゴシック" pitchFamily="34" charset="-128"/>
                <a:cs typeface="Times New Roman" pitchFamily="18" charset="0"/>
              </a:rPr>
              <a:t>SW</a:t>
            </a:r>
            <a:r>
              <a:rPr lang="en-US" sz="2800">
                <a:solidFill>
                  <a:schemeClr val="bg1"/>
                </a:solidFill>
                <a:ea typeface="ＭＳ Ｐゴシック" pitchFamily="34" charset="-128"/>
                <a:cs typeface="Times New Roman" pitchFamily="18" charset="0"/>
              </a:rPr>
              <a:t> </a:t>
            </a:r>
            <a:r>
              <a:rPr lang="en-US" sz="3200">
                <a:solidFill>
                  <a:schemeClr val="bg1"/>
                </a:solidFill>
                <a:ea typeface="ＭＳ Ｐゴシック" pitchFamily="34" charset="-128"/>
                <a:cs typeface="Times New Roman" pitchFamily="18" charset="0"/>
              </a:rPr>
              <a:t>based</a:t>
            </a:r>
            <a:r>
              <a:rPr lang="en-US" sz="2800">
                <a:solidFill>
                  <a:schemeClr val="bg1"/>
                </a:solidFill>
                <a:ea typeface="ＭＳ Ｐゴシック" pitchFamily="34" charset="-128"/>
                <a:cs typeface="Times New Roman" pitchFamily="18" charset="0"/>
              </a:rPr>
              <a:t> </a:t>
            </a:r>
            <a:r>
              <a:rPr lang="en-US" sz="4000">
                <a:solidFill>
                  <a:schemeClr val="bg1"/>
                </a:solidFill>
                <a:ea typeface="ＭＳ Ｐゴシック" pitchFamily="34" charset="-128"/>
                <a:cs typeface="Times New Roman" pitchFamily="18" charset="0"/>
              </a:rPr>
              <a:t>solutions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7762" name="Picture 2" descr="H:\todd\wwsdc\Agile\2012\Executive Forum\Presentations\Large Scale Agile Transition Experiences_A_Page_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656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8786" name="Picture 2" descr="H:\todd\wwsdc\Agile\2012\Executive Forum\Presentations\Large Scale Agile Transition Experiences_A_Page_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310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9810" name="Picture 2" descr="H:\todd\wwsdc\Agile\2012\Executive Forum\Presentations\Large Scale Agile Transition Experiences_A_Page_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76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0834" name="Picture 2" descr="H:\todd\wwsdc\Agile\2012\Executive Forum\Presentations\Large Scale Agile Transition Experiences_A_Page_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046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1858" name="Picture 2" descr="H:\todd\wwsdc\Agile\2012\Executive Forum\Presentations\Large Scale Agile Transition Experiences_A_Page_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0641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1"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8601075" cy="4105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075" y="415925"/>
            <a:ext cx="2843213"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
          <p:cNvSpPr txBox="1">
            <a:spLocks/>
          </p:cNvSpPr>
          <p:nvPr/>
        </p:nvSpPr>
        <p:spPr bwMode="auto">
          <a:xfrm>
            <a:off x="152399" y="420111"/>
            <a:ext cx="5654675" cy="106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25000"/>
              </a:lnSpc>
            </a:pPr>
            <a:r>
              <a:rPr lang="en-US" sz="2400" dirty="0" smtClean="0">
                <a:latin typeface="Calibri" pitchFamily="34" charset="0"/>
              </a:rPr>
              <a:t>Laying a Foundation for Agility Through</a:t>
            </a:r>
            <a:br>
              <a:rPr lang="en-US" sz="2400" dirty="0" smtClean="0">
                <a:latin typeface="Calibri" pitchFamily="34" charset="0"/>
              </a:rPr>
            </a:br>
            <a:r>
              <a:rPr lang="en-US" sz="2400" dirty="0" smtClean="0">
                <a:latin typeface="Calibri" pitchFamily="34" charset="0"/>
              </a:rPr>
              <a:t>Aligning IT &amp; Business Process: A Case Study</a:t>
            </a:r>
            <a:endParaRPr lang="en-GB" sz="2400" dirty="0">
              <a:latin typeface="Calibri" pitchFamily="34" charset="0"/>
            </a:endParaRPr>
          </a:p>
        </p:txBody>
      </p:sp>
      <p:sp>
        <p:nvSpPr>
          <p:cNvPr id="7" name="Espace réservé du pied de page 4"/>
          <p:cNvSpPr txBox="1">
            <a:spLocks noGrp="1"/>
          </p:cNvSpPr>
          <p:nvPr/>
        </p:nvSpPr>
        <p:spPr bwMode="auto">
          <a:xfrm>
            <a:off x="1463634" y="1752600"/>
            <a:ext cx="7556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457200">
              <a:defRPr>
                <a:solidFill>
                  <a:schemeClr val="tx1"/>
                </a:solidFill>
                <a:latin typeface="Arial" pitchFamily="34" charset="0"/>
              </a:defRPr>
            </a:lvl1pPr>
            <a:lvl2pPr marL="742950" indent="-285750" algn="l" defTabSz="457200">
              <a:defRPr>
                <a:solidFill>
                  <a:schemeClr val="tx1"/>
                </a:solidFill>
                <a:latin typeface="Arial" pitchFamily="34" charset="0"/>
              </a:defRPr>
            </a:lvl2pPr>
            <a:lvl3pPr marL="1143000" indent="-228600" algn="l" defTabSz="457200">
              <a:defRPr>
                <a:solidFill>
                  <a:schemeClr val="tx1"/>
                </a:solidFill>
                <a:latin typeface="Arial" pitchFamily="34" charset="0"/>
              </a:defRPr>
            </a:lvl3pPr>
            <a:lvl4pPr marL="1600200" indent="-228600" algn="l" defTabSz="457200">
              <a:defRPr>
                <a:solidFill>
                  <a:schemeClr val="tx1"/>
                </a:solidFill>
                <a:latin typeface="Arial" pitchFamily="34" charset="0"/>
              </a:defRPr>
            </a:lvl4pPr>
            <a:lvl5pPr marL="2057400" indent="-228600" algn="l" defTabSz="4572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en-GB" sz="2000" b="1" dirty="0">
                <a:latin typeface="Calibri" pitchFamily="34" charset="0"/>
                <a:ea typeface="ＭＳ Ｐゴシック" pitchFamily="34" charset="-128"/>
                <a:cs typeface="Arial" pitchFamily="34" charset="0"/>
              </a:rPr>
              <a:t>Ravi </a:t>
            </a:r>
            <a:r>
              <a:rPr lang="en-GB" sz="2000" b="1" dirty="0" err="1">
                <a:latin typeface="Calibri" pitchFamily="34" charset="0"/>
                <a:ea typeface="ＭＳ Ｐゴシック" pitchFamily="34" charset="-128"/>
                <a:cs typeface="Arial" pitchFamily="34" charset="0"/>
              </a:rPr>
              <a:t>Waran</a:t>
            </a:r>
            <a:r>
              <a:rPr lang="en-GB" sz="2000" b="1" dirty="0">
                <a:latin typeface="Calibri" pitchFamily="34" charset="0"/>
                <a:ea typeface="ＭＳ Ｐゴシック" pitchFamily="34" charset="-128"/>
                <a:cs typeface="Arial" pitchFamily="34" charset="0"/>
              </a:rPr>
              <a:t>, CIO Air </a:t>
            </a:r>
            <a:r>
              <a:rPr lang="en-GB" sz="2000" b="1" dirty="0" err="1">
                <a:latin typeface="Calibri" pitchFamily="34" charset="0"/>
                <a:ea typeface="ＭＳ Ｐゴシック" pitchFamily="34" charset="-128"/>
                <a:cs typeface="Arial" pitchFamily="34" charset="0"/>
              </a:rPr>
              <a:t>Liquide</a:t>
            </a:r>
            <a:r>
              <a:rPr lang="en-GB" sz="2000" b="1" dirty="0">
                <a:latin typeface="Calibri" pitchFamily="34" charset="0"/>
                <a:ea typeface="ＭＳ Ｐゴシック" pitchFamily="34" charset="-128"/>
                <a:cs typeface="Arial" pitchFamily="34" charset="0"/>
              </a:rPr>
              <a:t>   			Agile2012 Conference, Dallas TX</a:t>
            </a:r>
            <a:endParaRPr lang="en-GB" sz="1800" b="1" dirty="0">
              <a:latin typeface="Calibri" pitchFamily="34" charset="0"/>
              <a:ea typeface="ＭＳ Ｐゴシック" pitchFamily="34" charset="-128"/>
              <a:cs typeface="Arial" pitchFamily="34" charset="0"/>
            </a:endParaRPr>
          </a:p>
        </p:txBody>
      </p:sp>
      <p:sp>
        <p:nvSpPr>
          <p:cNvPr id="8" name="Rectangle 7"/>
          <p:cNvSpPr/>
          <p:nvPr/>
        </p:nvSpPr>
        <p:spPr>
          <a:xfrm>
            <a:off x="152400" y="261144"/>
            <a:ext cx="5562600" cy="1219200"/>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434" name="Picture 2" descr="H:\todd\wwsdc\Agile\2012\Executive Forum\Bios\Waran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79366"/>
            <a:ext cx="1447800" cy="217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965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5" y="1600200"/>
            <a:ext cx="9069275" cy="370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10"/>
          </p:nvPr>
        </p:nvSpPr>
        <p:spPr/>
        <p:txBody>
          <a:bodyPr/>
          <a:lstStyle/>
          <a:p>
            <a:fld id="{AEE41DC7-EBC5-4FEC-954F-5D516003F774}" type="slidenum">
              <a:rPr lang="en-GB"/>
              <a:pPr/>
              <a:t>86</a:t>
            </a:fld>
            <a:endParaRPr lang="en-GB"/>
          </a:p>
        </p:txBody>
      </p:sp>
      <p:sp>
        <p:nvSpPr>
          <p:cNvPr id="240642" name="Text Box 2"/>
          <p:cNvSpPr txBox="1">
            <a:spLocks noChangeArrowheads="1"/>
          </p:cNvSpPr>
          <p:nvPr/>
        </p:nvSpPr>
        <p:spPr bwMode="auto">
          <a:xfrm>
            <a:off x="4643438" y="765175"/>
            <a:ext cx="4176712"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spcBef>
                <a:spcPct val="10000"/>
              </a:spcBef>
            </a:pPr>
            <a:r>
              <a:rPr lang="en-US" sz="2200" b="1" i="1">
                <a:solidFill>
                  <a:srgbClr val="CC0000"/>
                </a:solidFill>
                <a:latin typeface="Arial" pitchFamily="34" charset="0"/>
                <a:ea typeface="ＭＳ Ｐゴシック" pitchFamily="34" charset="-128"/>
              </a:rPr>
              <a:t>TARGETED IT</a:t>
            </a:r>
          </a:p>
          <a:p>
            <a:pPr>
              <a:spcBef>
                <a:spcPct val="10000"/>
              </a:spcBef>
            </a:pPr>
            <a:r>
              <a:rPr lang="en-US" sz="2200" b="1" i="1">
                <a:solidFill>
                  <a:srgbClr val="CC0000"/>
                </a:solidFill>
                <a:latin typeface="Arial" pitchFamily="34" charset="0"/>
                <a:ea typeface="ＭＳ Ｐゴシック" pitchFamily="34" charset="-128"/>
              </a:rPr>
              <a:t>‘Differentiate”</a:t>
            </a:r>
          </a:p>
        </p:txBody>
      </p:sp>
      <p:sp>
        <p:nvSpPr>
          <p:cNvPr id="240643" name="Rectangle 3"/>
          <p:cNvSpPr>
            <a:spLocks noChangeArrowheads="1"/>
          </p:cNvSpPr>
          <p:nvPr/>
        </p:nvSpPr>
        <p:spPr bwMode="auto">
          <a:xfrm>
            <a:off x="971550" y="260350"/>
            <a:ext cx="81724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2400" b="1">
                <a:latin typeface="Arial" pitchFamily="34" charset="0"/>
              </a:rPr>
              <a:t>Consolidate Efficiencies, Drive Targeted Differentiation</a:t>
            </a:r>
          </a:p>
        </p:txBody>
      </p:sp>
      <p:sp>
        <p:nvSpPr>
          <p:cNvPr id="240644" name="Rectangle 4"/>
          <p:cNvSpPr>
            <a:spLocks noChangeArrowheads="1"/>
          </p:cNvSpPr>
          <p:nvPr/>
        </p:nvSpPr>
        <p:spPr bwMode="auto">
          <a:xfrm>
            <a:off x="641350" y="5637213"/>
            <a:ext cx="85026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1463" indent="-271463" algn="l">
              <a:spcBef>
                <a:spcPct val="20000"/>
              </a:spcBef>
              <a:buClr>
                <a:schemeClr val="tx2"/>
              </a:buClr>
              <a:buSzPct val="110000"/>
              <a:buFont typeface="Arial" pitchFamily="34" charset="0"/>
              <a:buChar char="■"/>
              <a:tabLst>
                <a:tab pos="174625" algn="l"/>
              </a:tabLst>
            </a:pPr>
            <a:r>
              <a:rPr lang="en-US" sz="2000" dirty="0">
                <a:solidFill>
                  <a:schemeClr val="tx1"/>
                </a:solidFill>
                <a:latin typeface="Arial" pitchFamily="34" charset="0"/>
              </a:rPr>
              <a:t>Standardization and rationalization yield </a:t>
            </a:r>
            <a:r>
              <a:rPr lang="en-US" sz="2000" b="1" dirty="0">
                <a:solidFill>
                  <a:schemeClr val="tx1"/>
                </a:solidFill>
                <a:latin typeface="Arial" pitchFamily="34" charset="0"/>
              </a:rPr>
              <a:t>lower TCO</a:t>
            </a:r>
            <a:r>
              <a:rPr lang="en-US" sz="2000" dirty="0">
                <a:solidFill>
                  <a:schemeClr val="tx1"/>
                </a:solidFill>
                <a:latin typeface="Arial" pitchFamily="34" charset="0"/>
              </a:rPr>
              <a:t>, boost </a:t>
            </a:r>
            <a:r>
              <a:rPr lang="en-US" sz="2000" b="1" dirty="0">
                <a:solidFill>
                  <a:schemeClr val="tx1"/>
                </a:solidFill>
                <a:latin typeface="Arial" pitchFamily="34" charset="0"/>
              </a:rPr>
              <a:t>reliability</a:t>
            </a:r>
            <a:r>
              <a:rPr lang="en-US" sz="2000" dirty="0">
                <a:solidFill>
                  <a:schemeClr val="tx1"/>
                </a:solidFill>
                <a:latin typeface="Arial" pitchFamily="34" charset="0"/>
              </a:rPr>
              <a:t> &amp; </a:t>
            </a:r>
            <a:r>
              <a:rPr lang="en-US" sz="2000" b="1" dirty="0">
                <a:solidFill>
                  <a:schemeClr val="tx1"/>
                </a:solidFill>
                <a:latin typeface="Arial" pitchFamily="34" charset="0"/>
              </a:rPr>
              <a:t>performance</a:t>
            </a:r>
            <a:r>
              <a:rPr lang="en-US" sz="2000" dirty="0">
                <a:solidFill>
                  <a:schemeClr val="tx1"/>
                </a:solidFill>
                <a:latin typeface="Arial" pitchFamily="34" charset="0"/>
              </a:rPr>
              <a:t>, and provide a plug and play foundation for agility</a:t>
            </a:r>
          </a:p>
          <a:p>
            <a:pPr marL="271463" indent="-271463" algn="l">
              <a:spcBef>
                <a:spcPct val="20000"/>
              </a:spcBef>
              <a:buClr>
                <a:schemeClr val="tx2"/>
              </a:buClr>
              <a:buSzPct val="110000"/>
              <a:buFont typeface="Arial" pitchFamily="34" charset="0"/>
              <a:buChar char="■"/>
              <a:tabLst>
                <a:tab pos="174625" algn="l"/>
              </a:tabLst>
            </a:pPr>
            <a:r>
              <a:rPr lang="en-US" sz="2000" b="1" dirty="0">
                <a:solidFill>
                  <a:schemeClr val="tx1"/>
                </a:solidFill>
                <a:latin typeface="Arial" pitchFamily="34" charset="0"/>
              </a:rPr>
              <a:t>Added value</a:t>
            </a:r>
            <a:r>
              <a:rPr lang="en-US" sz="2000" dirty="0">
                <a:solidFill>
                  <a:schemeClr val="tx1"/>
                </a:solidFill>
                <a:latin typeface="Arial" pitchFamily="34" charset="0"/>
              </a:rPr>
              <a:t> comes from exploiting </a:t>
            </a:r>
            <a:r>
              <a:rPr lang="en-US" sz="2000" b="1" dirty="0">
                <a:solidFill>
                  <a:schemeClr val="tx1"/>
                </a:solidFill>
                <a:latin typeface="Arial" pitchFamily="34" charset="0"/>
              </a:rPr>
              <a:t>agility </a:t>
            </a:r>
            <a:r>
              <a:rPr lang="en-US" sz="2000" dirty="0">
                <a:solidFill>
                  <a:schemeClr val="tx1"/>
                </a:solidFill>
                <a:latin typeface="Arial" pitchFamily="34" charset="0"/>
              </a:rPr>
              <a:t>and fostering</a:t>
            </a:r>
            <a:r>
              <a:rPr lang="en-US" sz="2000" b="1" dirty="0">
                <a:solidFill>
                  <a:schemeClr val="tx1"/>
                </a:solidFill>
                <a:latin typeface="Arial" pitchFamily="34" charset="0"/>
              </a:rPr>
              <a:t> innovation</a:t>
            </a:r>
          </a:p>
        </p:txBody>
      </p:sp>
      <p:sp>
        <p:nvSpPr>
          <p:cNvPr id="240646" name="Text Box 6"/>
          <p:cNvSpPr txBox="1">
            <a:spLocks noChangeArrowheads="1"/>
          </p:cNvSpPr>
          <p:nvPr/>
        </p:nvSpPr>
        <p:spPr bwMode="auto">
          <a:xfrm>
            <a:off x="947738" y="1881188"/>
            <a:ext cx="36004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spcBef>
                <a:spcPct val="20000"/>
              </a:spcBef>
            </a:pPr>
            <a:r>
              <a:rPr lang="en-US" sz="2200" b="1" i="1">
                <a:solidFill>
                  <a:srgbClr val="CC0000"/>
                </a:solidFill>
                <a:latin typeface="Arial" pitchFamily="34" charset="0"/>
                <a:ea typeface="ＭＳ Ｐゴシック" pitchFamily="34" charset="-128"/>
              </a:rPr>
              <a:t>CORE IT</a:t>
            </a:r>
          </a:p>
          <a:p>
            <a:pPr>
              <a:spcBef>
                <a:spcPct val="20000"/>
              </a:spcBef>
            </a:pPr>
            <a:r>
              <a:rPr lang="en-US" sz="2200" b="1" i="1">
                <a:solidFill>
                  <a:srgbClr val="CC0000"/>
                </a:solidFill>
                <a:latin typeface="Arial" pitchFamily="34" charset="0"/>
                <a:ea typeface="ＭＳ Ｐゴシック" pitchFamily="34" charset="-128"/>
              </a:rPr>
              <a:t>“Keep The Lights On”</a:t>
            </a:r>
          </a:p>
        </p:txBody>
      </p:sp>
    </p:spTree>
    <p:extLst>
      <p:ext uri="{BB962C8B-B14F-4D97-AF65-F5344CB8AC3E}">
        <p14:creationId xmlns:p14="http://schemas.microsoft.com/office/powerpoint/2010/main" val="352893075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BC3641B7-6263-4C99-AA93-F0980FC41764}" type="slidenum">
              <a:rPr lang="en-GB"/>
              <a:pPr/>
              <a:t>87</a:t>
            </a:fld>
            <a:endParaRPr lang="en-GB"/>
          </a:p>
        </p:txBody>
      </p:sp>
      <p:sp>
        <p:nvSpPr>
          <p:cNvPr id="24" name="Date Placeholder 4"/>
          <p:cNvSpPr>
            <a:spLocks noGrp="1"/>
          </p:cNvSpPr>
          <p:nvPr>
            <p:ph type="dt" sz="half" idx="11"/>
          </p:nvPr>
        </p:nvSpPr>
        <p:spPr/>
        <p:txBody>
          <a:bodyPr/>
          <a:lstStyle/>
          <a:p>
            <a:r>
              <a:rPr lang="en-GB"/>
              <a:t>13 Aug 2012</a:t>
            </a:r>
          </a:p>
        </p:txBody>
      </p:sp>
      <p:sp>
        <p:nvSpPr>
          <p:cNvPr id="223260" name="AutoShape 28"/>
          <p:cNvSpPr>
            <a:spLocks noChangeArrowheads="1"/>
          </p:cNvSpPr>
          <p:nvPr/>
        </p:nvSpPr>
        <p:spPr bwMode="auto">
          <a:xfrm>
            <a:off x="179388" y="2349500"/>
            <a:ext cx="1584325" cy="3168650"/>
          </a:xfrm>
          <a:prstGeom prst="roundRect">
            <a:avLst>
              <a:gd name="adj" fmla="val 16667"/>
            </a:avLst>
          </a:prstGeom>
          <a:noFill/>
          <a:ln w="9525" algn="ctr">
            <a:solidFill>
              <a:schemeClr val="tx2"/>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1" name="Oval 19"/>
          <p:cNvSpPr>
            <a:spLocks noChangeArrowheads="1"/>
          </p:cNvSpPr>
          <p:nvPr/>
        </p:nvSpPr>
        <p:spPr bwMode="auto">
          <a:xfrm>
            <a:off x="1908175" y="1125538"/>
            <a:ext cx="4968875" cy="4679950"/>
          </a:xfrm>
          <a:prstGeom prst="ellipse">
            <a:avLst/>
          </a:prstGeom>
          <a:solidFill>
            <a:schemeClr val="accent1"/>
          </a:solidFill>
          <a:ln w="9525"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34" name="Rectangle 2"/>
          <p:cNvSpPr>
            <a:spLocks noGrp="1"/>
          </p:cNvSpPr>
          <p:nvPr>
            <p:ph type="title"/>
          </p:nvPr>
        </p:nvSpPr>
        <p:spPr/>
        <p:txBody>
          <a:bodyPr/>
          <a:lstStyle/>
          <a:p>
            <a:r>
              <a:rPr lang="en-US" sz="3000">
                <a:latin typeface="Calibri" pitchFamily="34" charset="0"/>
              </a:rPr>
              <a:t>Infrastructure Strategy  </a:t>
            </a:r>
          </a:p>
        </p:txBody>
      </p:sp>
      <p:sp>
        <p:nvSpPr>
          <p:cNvPr id="223252" name="AutoShape 20"/>
          <p:cNvSpPr>
            <a:spLocks noChangeArrowheads="1"/>
          </p:cNvSpPr>
          <p:nvPr/>
        </p:nvSpPr>
        <p:spPr bwMode="auto">
          <a:xfrm>
            <a:off x="2700338" y="1125538"/>
            <a:ext cx="3473450" cy="3960812"/>
          </a:xfrm>
          <a:prstGeom prst="triangle">
            <a:avLst>
              <a:gd name="adj" fmla="val 50000"/>
            </a:avLst>
          </a:prstGeom>
          <a:solidFill>
            <a:srgbClr val="D00606"/>
          </a:solidFill>
          <a:ln w="9525" algn="ctr">
            <a:solidFill>
              <a:srgbClr val="D0060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4" name="AutoShape 22"/>
          <p:cNvSpPr>
            <a:spLocks noChangeArrowheads="1"/>
          </p:cNvSpPr>
          <p:nvPr/>
        </p:nvSpPr>
        <p:spPr bwMode="auto">
          <a:xfrm>
            <a:off x="3203575" y="1125538"/>
            <a:ext cx="2468563" cy="2808287"/>
          </a:xfrm>
          <a:prstGeom prst="triangle">
            <a:avLst>
              <a:gd name="adj" fmla="val 50000"/>
            </a:avLst>
          </a:prstGeom>
          <a:solidFill>
            <a:srgbClr val="FF6600"/>
          </a:solidFill>
          <a:ln w="9525"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3" name="AutoShape 21"/>
          <p:cNvSpPr>
            <a:spLocks noChangeArrowheads="1"/>
          </p:cNvSpPr>
          <p:nvPr/>
        </p:nvSpPr>
        <p:spPr bwMode="auto">
          <a:xfrm>
            <a:off x="3665538" y="1125538"/>
            <a:ext cx="1535112" cy="1727200"/>
          </a:xfrm>
          <a:prstGeom prst="triangle">
            <a:avLst>
              <a:gd name="adj" fmla="val 50000"/>
            </a:avLst>
          </a:prstGeom>
          <a:solidFill>
            <a:srgbClr val="660066"/>
          </a:solidFill>
          <a:ln w="9525" algn="ctr">
            <a:solidFill>
              <a:srgbClr val="66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6" name="Text Box 24"/>
          <p:cNvSpPr txBox="1">
            <a:spLocks noChangeArrowheads="1"/>
          </p:cNvSpPr>
          <p:nvPr/>
        </p:nvSpPr>
        <p:spPr bwMode="auto">
          <a:xfrm>
            <a:off x="2124075" y="2352675"/>
            <a:ext cx="1685925" cy="1569660"/>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chemeClr val="bg1"/>
                </a:solidFill>
              </a:rPr>
              <a:t>SECURITY</a:t>
            </a:r>
          </a:p>
          <a:p>
            <a:endParaRPr lang="en-US" sz="1600" b="1" dirty="0">
              <a:solidFill>
                <a:schemeClr val="bg1"/>
              </a:solidFill>
            </a:endParaRPr>
          </a:p>
          <a:p>
            <a:r>
              <a:rPr lang="en-US" sz="1600" b="1" dirty="0">
                <a:solidFill>
                  <a:schemeClr val="bg1"/>
                </a:solidFill>
              </a:rPr>
              <a:t>Approach</a:t>
            </a:r>
            <a:r>
              <a:rPr lang="en-US" sz="1600" dirty="0">
                <a:solidFill>
                  <a:schemeClr val="bg1"/>
                </a:solidFill>
              </a:rPr>
              <a:t>:  standardize </a:t>
            </a:r>
          </a:p>
          <a:p>
            <a:r>
              <a:rPr lang="en-US" sz="1600" dirty="0">
                <a:solidFill>
                  <a:schemeClr val="bg1"/>
                </a:solidFill>
              </a:rPr>
              <a:t>&amp; balance</a:t>
            </a:r>
          </a:p>
          <a:p>
            <a:endParaRPr lang="en-US" sz="1600" b="1" dirty="0">
              <a:solidFill>
                <a:schemeClr val="bg1"/>
              </a:solidFill>
            </a:endParaRPr>
          </a:p>
        </p:txBody>
      </p:sp>
      <p:sp>
        <p:nvSpPr>
          <p:cNvPr id="223257" name="Text Box 25"/>
          <p:cNvSpPr txBox="1">
            <a:spLocks noChangeArrowheads="1"/>
          </p:cNvSpPr>
          <p:nvPr/>
        </p:nvSpPr>
        <p:spPr bwMode="auto">
          <a:xfrm>
            <a:off x="250825" y="2493963"/>
            <a:ext cx="1582738" cy="369332"/>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tabLst>
                <a:tab pos="171450" algn="l"/>
              </a:tabLst>
              <a:defRPr>
                <a:solidFill>
                  <a:schemeClr val="tx1"/>
                </a:solidFill>
                <a:latin typeface="Arial" pitchFamily="34" charset="0"/>
              </a:defRPr>
            </a:lvl1pPr>
            <a:lvl2pPr marL="628650" algn="l">
              <a:tabLst>
                <a:tab pos="171450" algn="l"/>
              </a:tabLst>
              <a:defRPr>
                <a:solidFill>
                  <a:schemeClr val="tx1"/>
                </a:solidFill>
                <a:latin typeface="Arial" pitchFamily="34" charset="0"/>
              </a:defRPr>
            </a:lvl2pPr>
            <a:lvl3pPr algn="l">
              <a:tabLst>
                <a:tab pos="171450" algn="l"/>
              </a:tabLst>
              <a:defRPr>
                <a:solidFill>
                  <a:schemeClr val="tx1"/>
                </a:solidFill>
                <a:latin typeface="Arial" pitchFamily="34" charset="0"/>
              </a:defRPr>
            </a:lvl3pPr>
            <a:lvl4pPr algn="l">
              <a:tabLst>
                <a:tab pos="171450" algn="l"/>
              </a:tabLst>
              <a:defRPr>
                <a:solidFill>
                  <a:schemeClr val="tx1"/>
                </a:solidFill>
                <a:latin typeface="Arial" pitchFamily="34" charset="0"/>
              </a:defRPr>
            </a:lvl4pPr>
            <a:lvl5pPr algn="l">
              <a:tabLst>
                <a:tab pos="171450" algn="l"/>
              </a:tabLst>
              <a:defRPr>
                <a:solidFill>
                  <a:schemeClr val="tx1"/>
                </a:solidFill>
                <a:latin typeface="Arial" pitchFamily="34" charset="0"/>
              </a:defRPr>
            </a:lvl5pPr>
            <a:lvl6pPr fontAlgn="base">
              <a:spcBef>
                <a:spcPct val="0"/>
              </a:spcBef>
              <a:spcAft>
                <a:spcPct val="0"/>
              </a:spcAft>
              <a:tabLst>
                <a:tab pos="171450" algn="l"/>
              </a:tabLst>
              <a:defRPr>
                <a:solidFill>
                  <a:schemeClr val="tx1"/>
                </a:solidFill>
                <a:latin typeface="Arial" pitchFamily="34" charset="0"/>
              </a:defRPr>
            </a:lvl6pPr>
            <a:lvl7pPr fontAlgn="base">
              <a:spcBef>
                <a:spcPct val="0"/>
              </a:spcBef>
              <a:spcAft>
                <a:spcPct val="0"/>
              </a:spcAft>
              <a:tabLst>
                <a:tab pos="171450" algn="l"/>
              </a:tabLst>
              <a:defRPr>
                <a:solidFill>
                  <a:schemeClr val="tx1"/>
                </a:solidFill>
                <a:latin typeface="Arial" pitchFamily="34" charset="0"/>
              </a:defRPr>
            </a:lvl7pPr>
            <a:lvl8pPr fontAlgn="base">
              <a:spcBef>
                <a:spcPct val="0"/>
              </a:spcBef>
              <a:spcAft>
                <a:spcPct val="0"/>
              </a:spcAft>
              <a:tabLst>
                <a:tab pos="171450" algn="l"/>
              </a:tabLst>
              <a:defRPr>
                <a:solidFill>
                  <a:schemeClr val="tx1"/>
                </a:solidFill>
                <a:latin typeface="Arial" pitchFamily="34" charset="0"/>
              </a:defRPr>
            </a:lvl8pPr>
            <a:lvl9pPr fontAlgn="base">
              <a:spcBef>
                <a:spcPct val="0"/>
              </a:spcBef>
              <a:spcAft>
                <a:spcPct val="0"/>
              </a:spcAft>
              <a:tabLst>
                <a:tab pos="171450" algn="l"/>
              </a:tabLst>
              <a:defRPr>
                <a:solidFill>
                  <a:schemeClr val="tx1"/>
                </a:solidFill>
                <a:latin typeface="Arial" pitchFamily="34" charset="0"/>
              </a:defRPr>
            </a:lvl9pPr>
          </a:lstStyle>
          <a:p>
            <a:r>
              <a:rPr lang="en-US" b="1" dirty="0">
                <a:solidFill>
                  <a:schemeClr val="tx2"/>
                </a:solidFill>
                <a:latin typeface="Calibri" pitchFamily="34" charset="0"/>
              </a:rPr>
              <a:t>Projects</a:t>
            </a:r>
            <a:r>
              <a:rPr lang="en-US" dirty="0" smtClean="0">
                <a:solidFill>
                  <a:schemeClr val="tx2"/>
                </a:solidFill>
                <a:latin typeface="Calibri" pitchFamily="34" charset="0"/>
              </a:rPr>
              <a:t>:</a:t>
            </a:r>
            <a:endParaRPr lang="en-US" dirty="0">
              <a:solidFill>
                <a:schemeClr val="tx2"/>
              </a:solidFill>
              <a:latin typeface="Calibri" pitchFamily="34" charset="0"/>
            </a:endParaRPr>
          </a:p>
        </p:txBody>
      </p:sp>
      <p:sp>
        <p:nvSpPr>
          <p:cNvPr id="223261" name="Text Box 29"/>
          <p:cNvSpPr txBox="1">
            <a:spLocks noChangeArrowheads="1"/>
          </p:cNvSpPr>
          <p:nvPr/>
        </p:nvSpPr>
        <p:spPr bwMode="auto">
          <a:xfrm>
            <a:off x="3080201" y="4149725"/>
            <a:ext cx="2710999" cy="830997"/>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a:solidFill>
                  <a:schemeClr val="bg1"/>
                </a:solidFill>
              </a:rPr>
              <a:t>HARDWARE</a:t>
            </a:r>
          </a:p>
          <a:p>
            <a:pPr algn="ctr"/>
            <a:endParaRPr lang="en-US" sz="1200" b="1" dirty="0">
              <a:solidFill>
                <a:schemeClr val="bg1"/>
              </a:solidFill>
            </a:endParaRPr>
          </a:p>
          <a:p>
            <a:pPr algn="ctr"/>
            <a:r>
              <a:rPr lang="en-US" sz="1200" b="1" dirty="0">
                <a:solidFill>
                  <a:schemeClr val="bg1"/>
                </a:solidFill>
              </a:rPr>
              <a:t>Approach</a:t>
            </a:r>
            <a:r>
              <a:rPr lang="en-US" sz="1200" dirty="0">
                <a:solidFill>
                  <a:schemeClr val="bg1"/>
                </a:solidFill>
              </a:rPr>
              <a:t>:  rationalize &amp; standardize</a:t>
            </a:r>
          </a:p>
          <a:p>
            <a:pPr algn="ctr"/>
            <a:endParaRPr lang="en-US" sz="1200" dirty="0">
              <a:solidFill>
                <a:schemeClr val="bg1"/>
              </a:solidFill>
            </a:endParaRPr>
          </a:p>
        </p:txBody>
      </p:sp>
      <p:sp>
        <p:nvSpPr>
          <p:cNvPr id="223262" name="AutoShape 30"/>
          <p:cNvSpPr>
            <a:spLocks noChangeArrowheads="1"/>
          </p:cNvSpPr>
          <p:nvPr/>
        </p:nvSpPr>
        <p:spPr bwMode="auto">
          <a:xfrm>
            <a:off x="6265863" y="5157788"/>
            <a:ext cx="2698750" cy="1079500"/>
          </a:xfrm>
          <a:prstGeom prst="roundRect">
            <a:avLst>
              <a:gd name="adj" fmla="val 16667"/>
            </a:avLst>
          </a:prstGeom>
          <a:noFill/>
          <a:ln w="9525" algn="ctr">
            <a:solidFill>
              <a:schemeClr val="tx2"/>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3" name="Text Box 31"/>
          <p:cNvSpPr txBox="1">
            <a:spLocks noChangeArrowheads="1"/>
          </p:cNvSpPr>
          <p:nvPr/>
        </p:nvSpPr>
        <p:spPr bwMode="auto">
          <a:xfrm>
            <a:off x="6265863" y="5187950"/>
            <a:ext cx="2627312" cy="369332"/>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tabLst>
                <a:tab pos="171450" algn="l"/>
              </a:tabLst>
              <a:defRPr>
                <a:solidFill>
                  <a:schemeClr val="tx1"/>
                </a:solidFill>
                <a:latin typeface="Arial" pitchFamily="34" charset="0"/>
              </a:defRPr>
            </a:lvl1pPr>
            <a:lvl2pPr marL="628650" algn="l">
              <a:tabLst>
                <a:tab pos="171450" algn="l"/>
              </a:tabLst>
              <a:defRPr>
                <a:solidFill>
                  <a:schemeClr val="tx1"/>
                </a:solidFill>
                <a:latin typeface="Arial" pitchFamily="34" charset="0"/>
              </a:defRPr>
            </a:lvl2pPr>
            <a:lvl3pPr algn="l">
              <a:tabLst>
                <a:tab pos="171450" algn="l"/>
              </a:tabLst>
              <a:defRPr>
                <a:solidFill>
                  <a:schemeClr val="tx1"/>
                </a:solidFill>
                <a:latin typeface="Arial" pitchFamily="34" charset="0"/>
              </a:defRPr>
            </a:lvl3pPr>
            <a:lvl4pPr algn="l">
              <a:tabLst>
                <a:tab pos="171450" algn="l"/>
              </a:tabLst>
              <a:defRPr>
                <a:solidFill>
                  <a:schemeClr val="tx1"/>
                </a:solidFill>
                <a:latin typeface="Arial" pitchFamily="34" charset="0"/>
              </a:defRPr>
            </a:lvl4pPr>
            <a:lvl5pPr algn="l">
              <a:tabLst>
                <a:tab pos="171450" algn="l"/>
              </a:tabLst>
              <a:defRPr>
                <a:solidFill>
                  <a:schemeClr val="tx1"/>
                </a:solidFill>
                <a:latin typeface="Arial" pitchFamily="34" charset="0"/>
              </a:defRPr>
            </a:lvl5pPr>
            <a:lvl6pPr fontAlgn="base">
              <a:spcBef>
                <a:spcPct val="0"/>
              </a:spcBef>
              <a:spcAft>
                <a:spcPct val="0"/>
              </a:spcAft>
              <a:tabLst>
                <a:tab pos="171450" algn="l"/>
              </a:tabLst>
              <a:defRPr>
                <a:solidFill>
                  <a:schemeClr val="tx1"/>
                </a:solidFill>
                <a:latin typeface="Arial" pitchFamily="34" charset="0"/>
              </a:defRPr>
            </a:lvl6pPr>
            <a:lvl7pPr fontAlgn="base">
              <a:spcBef>
                <a:spcPct val="0"/>
              </a:spcBef>
              <a:spcAft>
                <a:spcPct val="0"/>
              </a:spcAft>
              <a:tabLst>
                <a:tab pos="171450" algn="l"/>
              </a:tabLst>
              <a:defRPr>
                <a:solidFill>
                  <a:schemeClr val="tx1"/>
                </a:solidFill>
                <a:latin typeface="Arial" pitchFamily="34" charset="0"/>
              </a:defRPr>
            </a:lvl7pPr>
            <a:lvl8pPr fontAlgn="base">
              <a:spcBef>
                <a:spcPct val="0"/>
              </a:spcBef>
              <a:spcAft>
                <a:spcPct val="0"/>
              </a:spcAft>
              <a:tabLst>
                <a:tab pos="171450" algn="l"/>
              </a:tabLst>
              <a:defRPr>
                <a:solidFill>
                  <a:schemeClr val="tx1"/>
                </a:solidFill>
                <a:latin typeface="Arial" pitchFamily="34" charset="0"/>
              </a:defRPr>
            </a:lvl8pPr>
            <a:lvl9pPr fontAlgn="base">
              <a:spcBef>
                <a:spcPct val="0"/>
              </a:spcBef>
              <a:spcAft>
                <a:spcPct val="0"/>
              </a:spcAft>
              <a:tabLst>
                <a:tab pos="171450" algn="l"/>
              </a:tabLst>
              <a:defRPr>
                <a:solidFill>
                  <a:schemeClr val="tx1"/>
                </a:solidFill>
                <a:latin typeface="Arial" pitchFamily="34" charset="0"/>
              </a:defRPr>
            </a:lvl9pPr>
          </a:lstStyle>
          <a:p>
            <a:r>
              <a:rPr lang="en-US" b="1" dirty="0">
                <a:solidFill>
                  <a:schemeClr val="tx2"/>
                </a:solidFill>
                <a:latin typeface="Calibri" pitchFamily="34" charset="0"/>
              </a:rPr>
              <a:t>Projects</a:t>
            </a:r>
            <a:r>
              <a:rPr lang="en-US" dirty="0" smtClean="0">
                <a:solidFill>
                  <a:schemeClr val="tx2"/>
                </a:solidFill>
                <a:latin typeface="Calibri" pitchFamily="34" charset="0"/>
              </a:rPr>
              <a:t>:</a:t>
            </a:r>
            <a:endParaRPr lang="en-US" dirty="0">
              <a:solidFill>
                <a:schemeClr val="tx2"/>
              </a:solidFill>
              <a:latin typeface="Calibri" pitchFamily="34" charset="0"/>
            </a:endParaRPr>
          </a:p>
        </p:txBody>
      </p:sp>
      <p:sp>
        <p:nvSpPr>
          <p:cNvPr id="223266" name="Text Box 34"/>
          <p:cNvSpPr txBox="1">
            <a:spLocks noChangeArrowheads="1"/>
          </p:cNvSpPr>
          <p:nvPr/>
        </p:nvSpPr>
        <p:spPr bwMode="auto">
          <a:xfrm>
            <a:off x="3925888" y="1809750"/>
            <a:ext cx="1071127" cy="1200329"/>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dirty="0">
                <a:solidFill>
                  <a:schemeClr val="bg1"/>
                </a:solidFill>
              </a:rPr>
              <a:t>SOFTWARE</a:t>
            </a:r>
          </a:p>
          <a:p>
            <a:endParaRPr lang="en-US" sz="1200" b="1" dirty="0">
              <a:solidFill>
                <a:schemeClr val="bg1"/>
              </a:solidFill>
            </a:endParaRPr>
          </a:p>
          <a:p>
            <a:r>
              <a:rPr lang="en-US" sz="1200" b="1" dirty="0">
                <a:solidFill>
                  <a:schemeClr val="bg1"/>
                </a:solidFill>
              </a:rPr>
              <a:t>Approach</a:t>
            </a:r>
            <a:r>
              <a:rPr lang="en-US" sz="1200" dirty="0">
                <a:solidFill>
                  <a:schemeClr val="bg1"/>
                </a:solidFill>
              </a:rPr>
              <a:t>:  </a:t>
            </a:r>
          </a:p>
          <a:p>
            <a:r>
              <a:rPr lang="en-US" sz="1200" dirty="0">
                <a:solidFill>
                  <a:schemeClr val="bg1"/>
                </a:solidFill>
              </a:rPr>
              <a:t>rationalize &amp; </a:t>
            </a:r>
          </a:p>
          <a:p>
            <a:r>
              <a:rPr lang="en-US" sz="1200" dirty="0">
                <a:solidFill>
                  <a:schemeClr val="bg1"/>
                </a:solidFill>
              </a:rPr>
              <a:t>standardize</a:t>
            </a:r>
          </a:p>
          <a:p>
            <a:endParaRPr lang="en-US" sz="1200" dirty="0">
              <a:solidFill>
                <a:schemeClr val="bg1"/>
              </a:solidFill>
            </a:endParaRPr>
          </a:p>
        </p:txBody>
      </p:sp>
      <p:sp>
        <p:nvSpPr>
          <p:cNvPr id="223267" name="AutoShape 35"/>
          <p:cNvSpPr>
            <a:spLocks noChangeArrowheads="1"/>
          </p:cNvSpPr>
          <p:nvPr/>
        </p:nvSpPr>
        <p:spPr bwMode="auto">
          <a:xfrm>
            <a:off x="7019925" y="908050"/>
            <a:ext cx="2016125" cy="1728788"/>
          </a:xfrm>
          <a:prstGeom prst="roundRect">
            <a:avLst>
              <a:gd name="adj" fmla="val 16667"/>
            </a:avLst>
          </a:prstGeom>
          <a:noFill/>
          <a:ln w="9525" algn="ctr">
            <a:solidFill>
              <a:schemeClr val="tx2"/>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8" name="Text Box 36"/>
          <p:cNvSpPr txBox="1">
            <a:spLocks noChangeArrowheads="1"/>
          </p:cNvSpPr>
          <p:nvPr/>
        </p:nvSpPr>
        <p:spPr bwMode="auto">
          <a:xfrm>
            <a:off x="7092950" y="973138"/>
            <a:ext cx="1871663" cy="369332"/>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tabLst>
                <a:tab pos="171450" algn="l"/>
              </a:tabLst>
              <a:defRPr>
                <a:solidFill>
                  <a:schemeClr val="tx1"/>
                </a:solidFill>
                <a:latin typeface="Arial" pitchFamily="34" charset="0"/>
              </a:defRPr>
            </a:lvl1pPr>
            <a:lvl2pPr marL="628650" algn="l">
              <a:tabLst>
                <a:tab pos="171450" algn="l"/>
              </a:tabLst>
              <a:defRPr>
                <a:solidFill>
                  <a:schemeClr val="tx1"/>
                </a:solidFill>
                <a:latin typeface="Arial" pitchFamily="34" charset="0"/>
              </a:defRPr>
            </a:lvl2pPr>
            <a:lvl3pPr algn="l">
              <a:tabLst>
                <a:tab pos="171450" algn="l"/>
              </a:tabLst>
              <a:defRPr>
                <a:solidFill>
                  <a:schemeClr val="tx1"/>
                </a:solidFill>
                <a:latin typeface="Arial" pitchFamily="34" charset="0"/>
              </a:defRPr>
            </a:lvl3pPr>
            <a:lvl4pPr algn="l">
              <a:tabLst>
                <a:tab pos="171450" algn="l"/>
              </a:tabLst>
              <a:defRPr>
                <a:solidFill>
                  <a:schemeClr val="tx1"/>
                </a:solidFill>
                <a:latin typeface="Arial" pitchFamily="34" charset="0"/>
              </a:defRPr>
            </a:lvl4pPr>
            <a:lvl5pPr algn="l">
              <a:tabLst>
                <a:tab pos="171450" algn="l"/>
              </a:tabLst>
              <a:defRPr>
                <a:solidFill>
                  <a:schemeClr val="tx1"/>
                </a:solidFill>
                <a:latin typeface="Arial" pitchFamily="34" charset="0"/>
              </a:defRPr>
            </a:lvl5pPr>
            <a:lvl6pPr fontAlgn="base">
              <a:spcBef>
                <a:spcPct val="0"/>
              </a:spcBef>
              <a:spcAft>
                <a:spcPct val="0"/>
              </a:spcAft>
              <a:tabLst>
                <a:tab pos="171450" algn="l"/>
              </a:tabLst>
              <a:defRPr>
                <a:solidFill>
                  <a:schemeClr val="tx1"/>
                </a:solidFill>
                <a:latin typeface="Arial" pitchFamily="34" charset="0"/>
              </a:defRPr>
            </a:lvl6pPr>
            <a:lvl7pPr fontAlgn="base">
              <a:spcBef>
                <a:spcPct val="0"/>
              </a:spcBef>
              <a:spcAft>
                <a:spcPct val="0"/>
              </a:spcAft>
              <a:tabLst>
                <a:tab pos="171450" algn="l"/>
              </a:tabLst>
              <a:defRPr>
                <a:solidFill>
                  <a:schemeClr val="tx1"/>
                </a:solidFill>
                <a:latin typeface="Arial" pitchFamily="34" charset="0"/>
              </a:defRPr>
            </a:lvl7pPr>
            <a:lvl8pPr fontAlgn="base">
              <a:spcBef>
                <a:spcPct val="0"/>
              </a:spcBef>
              <a:spcAft>
                <a:spcPct val="0"/>
              </a:spcAft>
              <a:tabLst>
                <a:tab pos="171450" algn="l"/>
              </a:tabLst>
              <a:defRPr>
                <a:solidFill>
                  <a:schemeClr val="tx1"/>
                </a:solidFill>
                <a:latin typeface="Arial" pitchFamily="34" charset="0"/>
              </a:defRPr>
            </a:lvl8pPr>
            <a:lvl9pPr fontAlgn="base">
              <a:spcBef>
                <a:spcPct val="0"/>
              </a:spcBef>
              <a:spcAft>
                <a:spcPct val="0"/>
              </a:spcAft>
              <a:tabLst>
                <a:tab pos="171450" algn="l"/>
              </a:tabLst>
              <a:defRPr>
                <a:solidFill>
                  <a:schemeClr val="tx1"/>
                </a:solidFill>
                <a:latin typeface="Arial" pitchFamily="34" charset="0"/>
              </a:defRPr>
            </a:lvl9pPr>
          </a:lstStyle>
          <a:p>
            <a:r>
              <a:rPr lang="en-US" b="1" dirty="0">
                <a:solidFill>
                  <a:schemeClr val="tx2"/>
                </a:solidFill>
                <a:latin typeface="Calibri" pitchFamily="34" charset="0"/>
              </a:rPr>
              <a:t>Projects</a:t>
            </a:r>
            <a:r>
              <a:rPr lang="en-US" dirty="0" smtClean="0">
                <a:solidFill>
                  <a:schemeClr val="tx2"/>
                </a:solidFill>
                <a:latin typeface="Calibri" pitchFamily="34" charset="0"/>
              </a:rPr>
              <a:t>:</a:t>
            </a:r>
            <a:endParaRPr lang="en-US" dirty="0">
              <a:solidFill>
                <a:schemeClr val="tx2"/>
              </a:solidFill>
              <a:latin typeface="Calibri" pitchFamily="34" charset="0"/>
            </a:endParaRPr>
          </a:p>
        </p:txBody>
      </p:sp>
      <p:sp>
        <p:nvSpPr>
          <p:cNvPr id="223269" name="Line 37"/>
          <p:cNvSpPr>
            <a:spLocks noChangeShapeType="1"/>
          </p:cNvSpPr>
          <p:nvPr/>
        </p:nvSpPr>
        <p:spPr bwMode="auto">
          <a:xfrm flipH="1">
            <a:off x="5076825" y="1700213"/>
            <a:ext cx="1943100" cy="792162"/>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70" name="AutoShape 38"/>
          <p:cNvSpPr>
            <a:spLocks noChangeArrowheads="1"/>
          </p:cNvSpPr>
          <p:nvPr/>
        </p:nvSpPr>
        <p:spPr bwMode="auto">
          <a:xfrm>
            <a:off x="7019925" y="2924175"/>
            <a:ext cx="1944688" cy="2016125"/>
          </a:xfrm>
          <a:prstGeom prst="roundRect">
            <a:avLst>
              <a:gd name="adj" fmla="val 16667"/>
            </a:avLst>
          </a:prstGeom>
          <a:noFill/>
          <a:ln w="9525" algn="ctr">
            <a:solidFill>
              <a:schemeClr val="tx2"/>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71" name="Text Box 39"/>
          <p:cNvSpPr txBox="1">
            <a:spLocks noChangeArrowheads="1"/>
          </p:cNvSpPr>
          <p:nvPr/>
        </p:nvSpPr>
        <p:spPr bwMode="auto">
          <a:xfrm>
            <a:off x="7164388" y="2989263"/>
            <a:ext cx="1833562" cy="369332"/>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tabLst>
                <a:tab pos="171450" algn="l"/>
              </a:tabLst>
              <a:defRPr>
                <a:solidFill>
                  <a:schemeClr val="tx1"/>
                </a:solidFill>
                <a:latin typeface="Arial" pitchFamily="34" charset="0"/>
              </a:defRPr>
            </a:lvl1pPr>
            <a:lvl2pPr marL="628650" algn="l">
              <a:tabLst>
                <a:tab pos="171450" algn="l"/>
              </a:tabLst>
              <a:defRPr>
                <a:solidFill>
                  <a:schemeClr val="tx1"/>
                </a:solidFill>
                <a:latin typeface="Arial" pitchFamily="34" charset="0"/>
              </a:defRPr>
            </a:lvl2pPr>
            <a:lvl3pPr algn="l">
              <a:tabLst>
                <a:tab pos="171450" algn="l"/>
              </a:tabLst>
              <a:defRPr>
                <a:solidFill>
                  <a:schemeClr val="tx1"/>
                </a:solidFill>
                <a:latin typeface="Arial" pitchFamily="34" charset="0"/>
              </a:defRPr>
            </a:lvl3pPr>
            <a:lvl4pPr algn="l">
              <a:tabLst>
                <a:tab pos="171450" algn="l"/>
              </a:tabLst>
              <a:defRPr>
                <a:solidFill>
                  <a:schemeClr val="tx1"/>
                </a:solidFill>
                <a:latin typeface="Arial" pitchFamily="34" charset="0"/>
              </a:defRPr>
            </a:lvl4pPr>
            <a:lvl5pPr algn="l">
              <a:tabLst>
                <a:tab pos="171450" algn="l"/>
              </a:tabLst>
              <a:defRPr>
                <a:solidFill>
                  <a:schemeClr val="tx1"/>
                </a:solidFill>
                <a:latin typeface="Arial" pitchFamily="34" charset="0"/>
              </a:defRPr>
            </a:lvl5pPr>
            <a:lvl6pPr fontAlgn="base">
              <a:spcBef>
                <a:spcPct val="0"/>
              </a:spcBef>
              <a:spcAft>
                <a:spcPct val="0"/>
              </a:spcAft>
              <a:tabLst>
                <a:tab pos="171450" algn="l"/>
              </a:tabLst>
              <a:defRPr>
                <a:solidFill>
                  <a:schemeClr val="tx1"/>
                </a:solidFill>
                <a:latin typeface="Arial" pitchFamily="34" charset="0"/>
              </a:defRPr>
            </a:lvl6pPr>
            <a:lvl7pPr fontAlgn="base">
              <a:spcBef>
                <a:spcPct val="0"/>
              </a:spcBef>
              <a:spcAft>
                <a:spcPct val="0"/>
              </a:spcAft>
              <a:tabLst>
                <a:tab pos="171450" algn="l"/>
              </a:tabLst>
              <a:defRPr>
                <a:solidFill>
                  <a:schemeClr val="tx1"/>
                </a:solidFill>
                <a:latin typeface="Arial" pitchFamily="34" charset="0"/>
              </a:defRPr>
            </a:lvl7pPr>
            <a:lvl8pPr fontAlgn="base">
              <a:spcBef>
                <a:spcPct val="0"/>
              </a:spcBef>
              <a:spcAft>
                <a:spcPct val="0"/>
              </a:spcAft>
              <a:tabLst>
                <a:tab pos="171450" algn="l"/>
              </a:tabLst>
              <a:defRPr>
                <a:solidFill>
                  <a:schemeClr val="tx1"/>
                </a:solidFill>
                <a:latin typeface="Arial" pitchFamily="34" charset="0"/>
              </a:defRPr>
            </a:lvl8pPr>
            <a:lvl9pPr fontAlgn="base">
              <a:spcBef>
                <a:spcPct val="0"/>
              </a:spcBef>
              <a:spcAft>
                <a:spcPct val="0"/>
              </a:spcAft>
              <a:tabLst>
                <a:tab pos="171450" algn="l"/>
              </a:tabLst>
              <a:defRPr>
                <a:solidFill>
                  <a:schemeClr val="tx1"/>
                </a:solidFill>
                <a:latin typeface="Arial" pitchFamily="34" charset="0"/>
              </a:defRPr>
            </a:lvl9pPr>
          </a:lstStyle>
          <a:p>
            <a:r>
              <a:rPr lang="en-US" b="1" dirty="0">
                <a:solidFill>
                  <a:schemeClr val="tx2"/>
                </a:solidFill>
                <a:latin typeface="Calibri" pitchFamily="34" charset="0"/>
              </a:rPr>
              <a:t>Projects</a:t>
            </a:r>
            <a:r>
              <a:rPr lang="en-US" dirty="0" smtClean="0">
                <a:solidFill>
                  <a:schemeClr val="tx2"/>
                </a:solidFill>
                <a:latin typeface="Calibri" pitchFamily="34" charset="0"/>
              </a:rPr>
              <a:t>:</a:t>
            </a:r>
            <a:endParaRPr lang="en-US" dirty="0">
              <a:solidFill>
                <a:schemeClr val="tx2"/>
              </a:solidFill>
              <a:latin typeface="Calibri" pitchFamily="34" charset="0"/>
            </a:endParaRPr>
          </a:p>
        </p:txBody>
      </p:sp>
      <p:sp>
        <p:nvSpPr>
          <p:cNvPr id="223272" name="Line 40"/>
          <p:cNvSpPr>
            <a:spLocks noChangeShapeType="1"/>
          </p:cNvSpPr>
          <p:nvPr/>
        </p:nvSpPr>
        <p:spPr bwMode="auto">
          <a:xfrm flipH="1" flipV="1">
            <a:off x="5508625" y="3500438"/>
            <a:ext cx="1511300" cy="433387"/>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73" name="Text Box 41"/>
          <p:cNvSpPr txBox="1">
            <a:spLocks noChangeArrowheads="1"/>
          </p:cNvSpPr>
          <p:nvPr/>
        </p:nvSpPr>
        <p:spPr bwMode="auto">
          <a:xfrm>
            <a:off x="3429000" y="2895600"/>
            <a:ext cx="2003425" cy="1200329"/>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lgn="ctr">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200" b="1" dirty="0">
                <a:solidFill>
                  <a:schemeClr val="bg1"/>
                </a:solidFill>
              </a:rPr>
              <a:t>VOICE &amp; NETWORK</a:t>
            </a:r>
            <a:endParaRPr lang="en-US" sz="1200" dirty="0">
              <a:solidFill>
                <a:schemeClr val="bg1"/>
              </a:solidFill>
            </a:endParaRPr>
          </a:p>
          <a:p>
            <a:pPr algn="ctr"/>
            <a:endParaRPr lang="en-US" sz="1200" b="1" dirty="0">
              <a:solidFill>
                <a:schemeClr val="bg1"/>
              </a:solidFill>
            </a:endParaRPr>
          </a:p>
          <a:p>
            <a:pPr algn="ctr"/>
            <a:r>
              <a:rPr lang="en-US" sz="1200" b="1" dirty="0">
                <a:solidFill>
                  <a:schemeClr val="bg1"/>
                </a:solidFill>
              </a:rPr>
              <a:t>Approach</a:t>
            </a:r>
            <a:r>
              <a:rPr lang="en-US" sz="1200" dirty="0">
                <a:solidFill>
                  <a:schemeClr val="bg1"/>
                </a:solidFill>
              </a:rPr>
              <a:t>:  boost reliability &amp; expand capacity</a:t>
            </a:r>
          </a:p>
          <a:p>
            <a:pPr algn="ctr"/>
            <a:endParaRPr lang="en-US" sz="1200" dirty="0">
              <a:solidFill>
                <a:schemeClr val="bg1"/>
              </a:solidFill>
            </a:endParaRPr>
          </a:p>
        </p:txBody>
      </p:sp>
      <p:sp>
        <p:nvSpPr>
          <p:cNvPr id="223274" name="Line 42"/>
          <p:cNvSpPr>
            <a:spLocks noChangeShapeType="1"/>
          </p:cNvSpPr>
          <p:nvPr/>
        </p:nvSpPr>
        <p:spPr bwMode="auto">
          <a:xfrm flipH="1" flipV="1">
            <a:off x="5940425" y="5013325"/>
            <a:ext cx="431800" cy="1444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7"/>
          <p:cNvSpPr>
            <a:spLocks noChangeShapeType="1"/>
          </p:cNvSpPr>
          <p:nvPr/>
        </p:nvSpPr>
        <p:spPr bwMode="auto">
          <a:xfrm flipV="1">
            <a:off x="1763713" y="3717131"/>
            <a:ext cx="865187" cy="432594"/>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488070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3"/>
          <p:cNvSpPr>
            <a:spLocks noGrp="1"/>
          </p:cNvSpPr>
          <p:nvPr>
            <p:ph type="sldNum" sz="quarter" idx="10"/>
          </p:nvPr>
        </p:nvSpPr>
        <p:spPr/>
        <p:txBody>
          <a:bodyPr/>
          <a:lstStyle/>
          <a:p>
            <a:fld id="{BF0E0224-E47A-4370-A6ED-9598E3CD672F}" type="slidenum">
              <a:rPr lang="en-GB"/>
              <a:pPr/>
              <a:t>88</a:t>
            </a:fld>
            <a:endParaRPr lang="en-GB"/>
          </a:p>
        </p:txBody>
      </p:sp>
      <p:sp>
        <p:nvSpPr>
          <p:cNvPr id="238594" name="Rectangle 2"/>
          <p:cNvSpPr>
            <a:spLocks noGrp="1"/>
          </p:cNvSpPr>
          <p:nvPr>
            <p:ph type="title"/>
          </p:nvPr>
        </p:nvSpPr>
        <p:spPr>
          <a:xfrm>
            <a:off x="539750" y="44450"/>
            <a:ext cx="7319963" cy="647700"/>
          </a:xfrm>
        </p:spPr>
        <p:txBody>
          <a:bodyPr/>
          <a:lstStyle/>
          <a:p>
            <a:r>
              <a:rPr lang="en-US" sz="2400" b="1" dirty="0"/>
              <a:t>Business Process Convergence Strategy</a:t>
            </a:r>
          </a:p>
        </p:txBody>
      </p:sp>
      <p:sp>
        <p:nvSpPr>
          <p:cNvPr id="238595" name="Text Box 3"/>
          <p:cNvSpPr txBox="1">
            <a:spLocks noChangeArrowheads="1"/>
          </p:cNvSpPr>
          <p:nvPr/>
        </p:nvSpPr>
        <p:spPr bwMode="auto">
          <a:xfrm>
            <a:off x="123031" y="1600200"/>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spcBef>
                <a:spcPct val="50000"/>
              </a:spcBef>
            </a:pPr>
            <a:r>
              <a:rPr lang="en-US" sz="1800" i="1" dirty="0">
                <a:solidFill>
                  <a:srgbClr val="CC0000"/>
                </a:solidFill>
                <a:latin typeface="Arial" pitchFamily="34" charset="0"/>
                <a:ea typeface="ＭＳ Ｐゴシック" pitchFamily="34" charset="-128"/>
              </a:rPr>
              <a:t>Business Process</a:t>
            </a:r>
          </a:p>
        </p:txBody>
      </p:sp>
      <p:sp>
        <p:nvSpPr>
          <p:cNvPr id="238596" name="Text Box 4"/>
          <p:cNvSpPr txBox="1">
            <a:spLocks noChangeArrowheads="1"/>
          </p:cNvSpPr>
          <p:nvPr/>
        </p:nvSpPr>
        <p:spPr bwMode="auto">
          <a:xfrm>
            <a:off x="306388" y="3500437"/>
            <a:ext cx="17637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spcBef>
                <a:spcPct val="50000"/>
              </a:spcBef>
            </a:pPr>
            <a:r>
              <a:rPr lang="en-US" sz="1800" i="1" dirty="0">
                <a:solidFill>
                  <a:srgbClr val="CC0000"/>
                </a:solidFill>
                <a:latin typeface="Arial" pitchFamily="34" charset="0"/>
                <a:ea typeface="ＭＳ Ｐゴシック" pitchFamily="34" charset="-128"/>
              </a:rPr>
              <a:t>IT Domains</a:t>
            </a:r>
          </a:p>
        </p:txBody>
      </p:sp>
      <p:sp>
        <p:nvSpPr>
          <p:cNvPr id="238597" name="Text Box 5"/>
          <p:cNvSpPr txBox="1">
            <a:spLocks noChangeArrowheads="1"/>
          </p:cNvSpPr>
          <p:nvPr/>
        </p:nvSpPr>
        <p:spPr bwMode="auto">
          <a:xfrm>
            <a:off x="152400" y="5576887"/>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spcBef>
                <a:spcPct val="50000"/>
              </a:spcBef>
            </a:pPr>
            <a:r>
              <a:rPr lang="en-US" sz="1800" i="1" dirty="0">
                <a:solidFill>
                  <a:srgbClr val="CC0000"/>
                </a:solidFill>
                <a:latin typeface="Arial" pitchFamily="34" charset="0"/>
                <a:ea typeface="ＭＳ Ｐゴシック" pitchFamily="34" charset="-128"/>
              </a:rPr>
              <a:t>Support model</a:t>
            </a:r>
          </a:p>
        </p:txBody>
      </p:sp>
      <p:sp>
        <p:nvSpPr>
          <p:cNvPr id="238599" name="Text Box 7"/>
          <p:cNvSpPr txBox="1">
            <a:spLocks noChangeArrowheads="1"/>
          </p:cNvSpPr>
          <p:nvPr/>
        </p:nvSpPr>
        <p:spPr bwMode="auto">
          <a:xfrm>
            <a:off x="2555875" y="1676400"/>
            <a:ext cx="1873250" cy="307777"/>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buFontTx/>
              <a:buChar char="•"/>
            </a:pPr>
            <a:r>
              <a:rPr lang="en-US" sz="1400" b="1" dirty="0" smtClean="0">
                <a:solidFill>
                  <a:schemeClr val="tx2"/>
                </a:solidFill>
                <a:latin typeface="Arial" pitchFamily="34" charset="0"/>
                <a:ea typeface="ＭＳ Ｐゴシック" pitchFamily="34" charset="-128"/>
              </a:rPr>
              <a:t>Converge</a:t>
            </a:r>
            <a:endParaRPr lang="en-US" sz="1400" b="1" dirty="0">
              <a:solidFill>
                <a:schemeClr val="tx2"/>
              </a:solidFill>
              <a:latin typeface="Arial" pitchFamily="34" charset="0"/>
              <a:ea typeface="ＭＳ Ｐゴシック" pitchFamily="34" charset="-128"/>
            </a:endParaRPr>
          </a:p>
        </p:txBody>
      </p:sp>
      <p:sp>
        <p:nvSpPr>
          <p:cNvPr id="238600" name="Text Box 8"/>
          <p:cNvSpPr txBox="1">
            <a:spLocks noChangeArrowheads="1"/>
          </p:cNvSpPr>
          <p:nvPr/>
        </p:nvSpPr>
        <p:spPr bwMode="auto">
          <a:xfrm>
            <a:off x="4859338" y="1341438"/>
            <a:ext cx="2160587" cy="590550"/>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r>
              <a:rPr lang="en-US" sz="1600" u="sng">
                <a:solidFill>
                  <a:schemeClr val="tx2"/>
                </a:solidFill>
                <a:latin typeface="Arial" pitchFamily="34" charset="0"/>
                <a:ea typeface="ＭＳ Ｐゴシック" pitchFamily="34" charset="-128"/>
              </a:rPr>
              <a:t>Keep the Lights On</a:t>
            </a:r>
          </a:p>
          <a:p>
            <a:pPr algn="l"/>
            <a:r>
              <a:rPr lang="en-US" sz="1600" i="1">
                <a:solidFill>
                  <a:schemeClr val="tx2"/>
                </a:solidFill>
                <a:latin typeface="Arial" pitchFamily="34" charset="0"/>
                <a:ea typeface="ＭＳ Ｐゴシック" pitchFamily="34" charset="-128"/>
              </a:rPr>
              <a:t>Maximize efficiences</a:t>
            </a:r>
          </a:p>
        </p:txBody>
      </p:sp>
      <p:sp>
        <p:nvSpPr>
          <p:cNvPr id="238601" name="Text Box 9"/>
          <p:cNvSpPr txBox="1">
            <a:spLocks noChangeArrowheads="1"/>
          </p:cNvSpPr>
          <p:nvPr/>
        </p:nvSpPr>
        <p:spPr bwMode="auto">
          <a:xfrm>
            <a:off x="4859338" y="2060575"/>
            <a:ext cx="2160587" cy="590550"/>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r>
              <a:rPr lang="en-US" sz="1600" b="1" u="sng">
                <a:solidFill>
                  <a:schemeClr val="tx2"/>
                </a:solidFill>
                <a:latin typeface="Arial" pitchFamily="34" charset="0"/>
                <a:ea typeface="ＭＳ Ｐゴシック" pitchFamily="34" charset="-128"/>
              </a:rPr>
              <a:t>Differentiate</a:t>
            </a:r>
          </a:p>
          <a:p>
            <a:pPr algn="l"/>
            <a:r>
              <a:rPr lang="en-US" sz="1600" i="1">
                <a:solidFill>
                  <a:schemeClr val="tx2"/>
                </a:solidFill>
                <a:latin typeface="Arial" pitchFamily="34" charset="0"/>
                <a:ea typeface="ＭＳ Ｐゴシック" pitchFamily="34" charset="-128"/>
              </a:rPr>
              <a:t>Drive competitive adv</a:t>
            </a:r>
          </a:p>
        </p:txBody>
      </p:sp>
      <p:sp>
        <p:nvSpPr>
          <p:cNvPr id="238604" name="Line 12"/>
          <p:cNvSpPr>
            <a:spLocks noChangeShapeType="1"/>
          </p:cNvSpPr>
          <p:nvPr/>
        </p:nvSpPr>
        <p:spPr bwMode="auto">
          <a:xfrm>
            <a:off x="1979613" y="1844675"/>
            <a:ext cx="57626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05" name="Line 13"/>
          <p:cNvSpPr>
            <a:spLocks noChangeShapeType="1"/>
          </p:cNvSpPr>
          <p:nvPr/>
        </p:nvSpPr>
        <p:spPr bwMode="auto">
          <a:xfrm flipV="1">
            <a:off x="4427538" y="1557338"/>
            <a:ext cx="431800" cy="142875"/>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06" name="Line 14"/>
          <p:cNvSpPr>
            <a:spLocks noChangeShapeType="1"/>
          </p:cNvSpPr>
          <p:nvPr/>
        </p:nvSpPr>
        <p:spPr bwMode="auto">
          <a:xfrm>
            <a:off x="4427538" y="2060575"/>
            <a:ext cx="431800" cy="288925"/>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07" name="Line 15"/>
          <p:cNvSpPr>
            <a:spLocks noChangeShapeType="1"/>
          </p:cNvSpPr>
          <p:nvPr/>
        </p:nvSpPr>
        <p:spPr bwMode="auto">
          <a:xfrm>
            <a:off x="7019925" y="1628775"/>
            <a:ext cx="576263"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08" name="Line 16"/>
          <p:cNvSpPr>
            <a:spLocks noChangeShapeType="1"/>
          </p:cNvSpPr>
          <p:nvPr/>
        </p:nvSpPr>
        <p:spPr bwMode="auto">
          <a:xfrm>
            <a:off x="7019925" y="2349500"/>
            <a:ext cx="576263"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10" name="Text Box 18"/>
          <p:cNvSpPr txBox="1">
            <a:spLocks noChangeArrowheads="1"/>
          </p:cNvSpPr>
          <p:nvPr/>
        </p:nvSpPr>
        <p:spPr bwMode="auto">
          <a:xfrm>
            <a:off x="2484438" y="3355975"/>
            <a:ext cx="1873250" cy="739775"/>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buFontTx/>
              <a:buChar char="•"/>
            </a:pPr>
            <a:r>
              <a:rPr lang="en-US" sz="1400" b="1" dirty="0">
                <a:solidFill>
                  <a:schemeClr val="tx2"/>
                </a:solidFill>
                <a:latin typeface="Arial" pitchFamily="34" charset="0"/>
                <a:ea typeface="ＭＳ Ｐゴシック" pitchFamily="34" charset="-128"/>
              </a:rPr>
              <a:t>Standardize</a:t>
            </a:r>
          </a:p>
          <a:p>
            <a:pPr algn="l">
              <a:buFontTx/>
              <a:buChar char="•"/>
            </a:pPr>
            <a:r>
              <a:rPr lang="en-US" sz="1400" b="1" dirty="0">
                <a:solidFill>
                  <a:schemeClr val="tx2"/>
                </a:solidFill>
                <a:latin typeface="Arial" pitchFamily="34" charset="0"/>
                <a:ea typeface="ＭＳ Ｐゴシック" pitchFamily="34" charset="-128"/>
              </a:rPr>
              <a:t>Lower complexity</a:t>
            </a:r>
          </a:p>
          <a:p>
            <a:pPr algn="l">
              <a:buFontTx/>
              <a:buChar char="•"/>
            </a:pPr>
            <a:r>
              <a:rPr lang="en-US" sz="1400" b="1" dirty="0" smtClean="0">
                <a:solidFill>
                  <a:schemeClr val="tx2"/>
                </a:solidFill>
                <a:latin typeface="Arial" pitchFamily="34" charset="0"/>
                <a:ea typeface="ＭＳ Ｐゴシック" pitchFamily="34" charset="-128"/>
              </a:rPr>
              <a:t>Fewer </a:t>
            </a:r>
            <a:r>
              <a:rPr lang="en-US" sz="1400" b="1" dirty="0">
                <a:solidFill>
                  <a:schemeClr val="tx2"/>
                </a:solidFill>
                <a:latin typeface="Arial" pitchFamily="34" charset="0"/>
                <a:ea typeface="ＭＳ Ｐゴシック" pitchFamily="34" charset="-128"/>
              </a:rPr>
              <a:t>platforms</a:t>
            </a:r>
          </a:p>
        </p:txBody>
      </p:sp>
      <p:sp>
        <p:nvSpPr>
          <p:cNvPr id="238611" name="Text Box 19"/>
          <p:cNvSpPr txBox="1">
            <a:spLocks noChangeArrowheads="1"/>
          </p:cNvSpPr>
          <p:nvPr/>
        </p:nvSpPr>
        <p:spPr bwMode="auto">
          <a:xfrm>
            <a:off x="4786313" y="3213100"/>
            <a:ext cx="2160587" cy="590550"/>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r>
              <a:rPr lang="en-US" sz="1600" u="sng">
                <a:solidFill>
                  <a:schemeClr val="tx2"/>
                </a:solidFill>
                <a:latin typeface="Arial" pitchFamily="34" charset="0"/>
                <a:ea typeface="ＭＳ Ｐゴシック" pitchFamily="34" charset="-128"/>
              </a:rPr>
              <a:t>Keep the Lights On</a:t>
            </a:r>
          </a:p>
          <a:p>
            <a:pPr algn="l"/>
            <a:r>
              <a:rPr lang="en-US" sz="1600" i="1">
                <a:solidFill>
                  <a:schemeClr val="tx2"/>
                </a:solidFill>
                <a:latin typeface="Arial" pitchFamily="34" charset="0"/>
                <a:ea typeface="ＭＳ Ｐゴシック" pitchFamily="34" charset="-128"/>
              </a:rPr>
              <a:t>Drive TCO down</a:t>
            </a:r>
          </a:p>
        </p:txBody>
      </p:sp>
      <p:sp>
        <p:nvSpPr>
          <p:cNvPr id="238612" name="Text Box 20"/>
          <p:cNvSpPr txBox="1">
            <a:spLocks noChangeArrowheads="1"/>
          </p:cNvSpPr>
          <p:nvPr/>
        </p:nvSpPr>
        <p:spPr bwMode="auto">
          <a:xfrm>
            <a:off x="4786313" y="3932238"/>
            <a:ext cx="2160587" cy="590550"/>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r>
              <a:rPr lang="en-US" sz="1600" b="1" u="sng">
                <a:solidFill>
                  <a:schemeClr val="tx2"/>
                </a:solidFill>
                <a:latin typeface="Arial" pitchFamily="34" charset="0"/>
                <a:ea typeface="ＭＳ Ｐゴシック" pitchFamily="34" charset="-128"/>
              </a:rPr>
              <a:t>Differentiate</a:t>
            </a:r>
          </a:p>
          <a:p>
            <a:pPr algn="l"/>
            <a:r>
              <a:rPr lang="en-US" sz="1600" i="1">
                <a:solidFill>
                  <a:schemeClr val="tx2"/>
                </a:solidFill>
                <a:latin typeface="Arial" pitchFamily="34" charset="0"/>
                <a:ea typeface="ＭＳ Ｐゴシック" pitchFamily="34" charset="-128"/>
              </a:rPr>
              <a:t>Drive business value</a:t>
            </a:r>
          </a:p>
        </p:txBody>
      </p:sp>
      <p:sp>
        <p:nvSpPr>
          <p:cNvPr id="238615" name="Line 23"/>
          <p:cNvSpPr>
            <a:spLocks noChangeShapeType="1"/>
          </p:cNvSpPr>
          <p:nvPr/>
        </p:nvSpPr>
        <p:spPr bwMode="auto">
          <a:xfrm>
            <a:off x="1906588" y="3716338"/>
            <a:ext cx="57626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16" name="Line 24"/>
          <p:cNvSpPr>
            <a:spLocks noChangeShapeType="1"/>
          </p:cNvSpPr>
          <p:nvPr/>
        </p:nvSpPr>
        <p:spPr bwMode="auto">
          <a:xfrm flipV="1">
            <a:off x="4354513" y="3429000"/>
            <a:ext cx="431800" cy="142875"/>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17" name="Line 25"/>
          <p:cNvSpPr>
            <a:spLocks noChangeShapeType="1"/>
          </p:cNvSpPr>
          <p:nvPr/>
        </p:nvSpPr>
        <p:spPr bwMode="auto">
          <a:xfrm>
            <a:off x="4354513" y="3932238"/>
            <a:ext cx="431800" cy="288925"/>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18" name="Line 26"/>
          <p:cNvSpPr>
            <a:spLocks noChangeShapeType="1"/>
          </p:cNvSpPr>
          <p:nvPr/>
        </p:nvSpPr>
        <p:spPr bwMode="auto">
          <a:xfrm>
            <a:off x="6946900" y="3500438"/>
            <a:ext cx="576263"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19" name="Line 27"/>
          <p:cNvSpPr>
            <a:spLocks noChangeShapeType="1"/>
          </p:cNvSpPr>
          <p:nvPr/>
        </p:nvSpPr>
        <p:spPr bwMode="auto">
          <a:xfrm>
            <a:off x="6946900" y="4221163"/>
            <a:ext cx="576263"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21" name="Text Box 29"/>
          <p:cNvSpPr txBox="1">
            <a:spLocks noChangeArrowheads="1"/>
          </p:cNvSpPr>
          <p:nvPr/>
        </p:nvSpPr>
        <p:spPr bwMode="auto">
          <a:xfrm>
            <a:off x="2339975" y="5237163"/>
            <a:ext cx="2087563" cy="1165225"/>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buFontTx/>
              <a:buChar char="•"/>
            </a:pPr>
            <a:r>
              <a:rPr lang="en-US" sz="1400" b="1" dirty="0">
                <a:solidFill>
                  <a:schemeClr val="tx2"/>
                </a:solidFill>
                <a:latin typeface="Arial" pitchFamily="34" charset="0"/>
                <a:ea typeface="ＭＳ Ｐゴシック" pitchFamily="34" charset="-128"/>
              </a:rPr>
              <a:t>Aligned, connected</a:t>
            </a:r>
          </a:p>
          <a:p>
            <a:pPr algn="l">
              <a:buFontTx/>
              <a:buChar char="•"/>
            </a:pPr>
            <a:r>
              <a:rPr lang="en-US" sz="1400" b="1" dirty="0">
                <a:solidFill>
                  <a:schemeClr val="tx2"/>
                </a:solidFill>
                <a:latin typeface="Arial" pitchFamily="34" charset="0"/>
                <a:ea typeface="ＭＳ Ｐゴシック" pitchFamily="34" charset="-128"/>
              </a:rPr>
              <a:t>Common tools</a:t>
            </a:r>
          </a:p>
          <a:p>
            <a:pPr algn="l">
              <a:buFontTx/>
              <a:buChar char="•"/>
            </a:pPr>
            <a:r>
              <a:rPr lang="en-US" sz="1400" b="1" dirty="0">
                <a:solidFill>
                  <a:schemeClr val="tx2"/>
                </a:solidFill>
                <a:latin typeface="Arial" pitchFamily="34" charset="0"/>
                <a:ea typeface="ＭＳ Ｐゴシック" pitchFamily="34" charset="-128"/>
              </a:rPr>
              <a:t>Shared governance</a:t>
            </a:r>
          </a:p>
          <a:p>
            <a:pPr algn="l">
              <a:buFontTx/>
              <a:buChar char="•"/>
            </a:pPr>
            <a:r>
              <a:rPr lang="en-US" sz="1400" b="1" dirty="0">
                <a:solidFill>
                  <a:schemeClr val="tx2"/>
                </a:solidFill>
                <a:latin typeface="Arial" pitchFamily="34" charset="0"/>
                <a:ea typeface="ＭＳ Ｐゴシック" pitchFamily="34" charset="-128"/>
              </a:rPr>
              <a:t>Optimal outsourcing</a:t>
            </a:r>
          </a:p>
          <a:p>
            <a:pPr algn="l">
              <a:buFontTx/>
              <a:buChar char="•"/>
            </a:pPr>
            <a:endParaRPr lang="en-US" sz="1400" b="1" dirty="0">
              <a:solidFill>
                <a:schemeClr val="tx2"/>
              </a:solidFill>
              <a:latin typeface="Arial" pitchFamily="34" charset="0"/>
              <a:ea typeface="ＭＳ Ｐゴシック" pitchFamily="34" charset="-128"/>
            </a:endParaRPr>
          </a:p>
        </p:txBody>
      </p:sp>
      <p:sp>
        <p:nvSpPr>
          <p:cNvPr id="238622" name="Text Box 30"/>
          <p:cNvSpPr txBox="1">
            <a:spLocks noChangeArrowheads="1"/>
          </p:cNvSpPr>
          <p:nvPr/>
        </p:nvSpPr>
        <p:spPr bwMode="auto">
          <a:xfrm>
            <a:off x="4716463" y="4941888"/>
            <a:ext cx="2160587" cy="590550"/>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r>
              <a:rPr lang="en-US" sz="1600" u="sng">
                <a:solidFill>
                  <a:schemeClr val="tx2"/>
                </a:solidFill>
                <a:latin typeface="Arial" pitchFamily="34" charset="0"/>
                <a:ea typeface="ＭＳ Ｐゴシック" pitchFamily="34" charset="-128"/>
              </a:rPr>
              <a:t>Keep the Lights On</a:t>
            </a:r>
          </a:p>
          <a:p>
            <a:pPr algn="l"/>
            <a:r>
              <a:rPr lang="en-US" sz="1600" i="1">
                <a:solidFill>
                  <a:schemeClr val="tx2"/>
                </a:solidFill>
                <a:latin typeface="Arial" pitchFamily="34" charset="0"/>
                <a:ea typeface="ＭＳ Ｐゴシック" pitchFamily="34" charset="-128"/>
              </a:rPr>
              <a:t>Leveraged resources</a:t>
            </a:r>
          </a:p>
        </p:txBody>
      </p:sp>
      <p:sp>
        <p:nvSpPr>
          <p:cNvPr id="238623" name="Text Box 31"/>
          <p:cNvSpPr txBox="1">
            <a:spLocks noChangeArrowheads="1"/>
          </p:cNvSpPr>
          <p:nvPr/>
        </p:nvSpPr>
        <p:spPr bwMode="auto">
          <a:xfrm>
            <a:off x="4716463" y="5591175"/>
            <a:ext cx="2160587" cy="835025"/>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r>
              <a:rPr lang="en-US" sz="1600" b="1" u="sng">
                <a:solidFill>
                  <a:schemeClr val="tx2"/>
                </a:solidFill>
                <a:latin typeface="Arial" pitchFamily="34" charset="0"/>
                <a:ea typeface="ＭＳ Ｐゴシック" pitchFamily="34" charset="-128"/>
              </a:rPr>
              <a:t>Differentiate</a:t>
            </a:r>
          </a:p>
          <a:p>
            <a:pPr algn="l">
              <a:buFontTx/>
              <a:buChar char="•"/>
            </a:pPr>
            <a:r>
              <a:rPr lang="en-US" sz="1600" i="1">
                <a:solidFill>
                  <a:schemeClr val="tx2"/>
                </a:solidFill>
                <a:latin typeface="Arial" pitchFamily="34" charset="0"/>
                <a:ea typeface="ＭＳ Ｐゴシック" pitchFamily="34" charset="-128"/>
              </a:rPr>
              <a:t>Provide proximity</a:t>
            </a:r>
          </a:p>
          <a:p>
            <a:pPr algn="l">
              <a:buFontTx/>
              <a:buChar char="•"/>
            </a:pPr>
            <a:r>
              <a:rPr lang="en-US" sz="1600" i="1">
                <a:solidFill>
                  <a:schemeClr val="tx2"/>
                </a:solidFill>
                <a:latin typeface="Arial" pitchFamily="34" charset="0"/>
                <a:ea typeface="ＭＳ Ｐゴシック" pitchFamily="34" charset="-128"/>
              </a:rPr>
              <a:t>Targeted support</a:t>
            </a:r>
          </a:p>
        </p:txBody>
      </p:sp>
      <p:sp>
        <p:nvSpPr>
          <p:cNvPr id="238626" name="Line 34"/>
          <p:cNvSpPr>
            <a:spLocks noChangeShapeType="1"/>
          </p:cNvSpPr>
          <p:nvPr/>
        </p:nvSpPr>
        <p:spPr bwMode="auto">
          <a:xfrm>
            <a:off x="1835150" y="5734050"/>
            <a:ext cx="576263"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27" name="Line 35"/>
          <p:cNvSpPr>
            <a:spLocks noChangeShapeType="1"/>
          </p:cNvSpPr>
          <p:nvPr/>
        </p:nvSpPr>
        <p:spPr bwMode="auto">
          <a:xfrm flipV="1">
            <a:off x="4283075" y="5446713"/>
            <a:ext cx="431800" cy="142875"/>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28" name="Line 36"/>
          <p:cNvSpPr>
            <a:spLocks noChangeShapeType="1"/>
          </p:cNvSpPr>
          <p:nvPr/>
        </p:nvSpPr>
        <p:spPr bwMode="auto">
          <a:xfrm>
            <a:off x="4283075" y="5949950"/>
            <a:ext cx="431800" cy="288925"/>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29" name="Line 37"/>
          <p:cNvSpPr>
            <a:spLocks noChangeShapeType="1"/>
          </p:cNvSpPr>
          <p:nvPr/>
        </p:nvSpPr>
        <p:spPr bwMode="auto">
          <a:xfrm>
            <a:off x="6875463" y="5334000"/>
            <a:ext cx="57626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30" name="Line 38"/>
          <p:cNvSpPr>
            <a:spLocks noChangeShapeType="1"/>
          </p:cNvSpPr>
          <p:nvPr/>
        </p:nvSpPr>
        <p:spPr bwMode="auto">
          <a:xfrm>
            <a:off x="6875463" y="6238875"/>
            <a:ext cx="57626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wrap="none">
            <a:spAutoFit/>
          </a:bodyPr>
          <a:lstStyle/>
          <a:p>
            <a:endParaRPr lang="en-US"/>
          </a:p>
        </p:txBody>
      </p:sp>
      <p:sp>
        <p:nvSpPr>
          <p:cNvPr id="238631" name="Text Box 39"/>
          <p:cNvSpPr txBox="1">
            <a:spLocks noChangeArrowheads="1"/>
          </p:cNvSpPr>
          <p:nvPr/>
        </p:nvSpPr>
        <p:spPr bwMode="auto">
          <a:xfrm>
            <a:off x="484188" y="853282"/>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spcBef>
                <a:spcPct val="50000"/>
              </a:spcBef>
            </a:pPr>
            <a:r>
              <a:rPr lang="en-US" sz="1800" b="1" u="sng" dirty="0" smtClean="0">
                <a:solidFill>
                  <a:srgbClr val="000000"/>
                </a:solidFill>
                <a:latin typeface="Arial" pitchFamily="34" charset="0"/>
                <a:ea typeface="ＭＳ Ｐゴシック" pitchFamily="34" charset="-128"/>
              </a:rPr>
              <a:t>Key Areas</a:t>
            </a:r>
            <a:endParaRPr lang="en-US" sz="1800" b="1" u="sng" dirty="0">
              <a:solidFill>
                <a:srgbClr val="000000"/>
              </a:solidFill>
              <a:latin typeface="Arial" pitchFamily="34" charset="0"/>
              <a:ea typeface="ＭＳ Ｐゴシック" pitchFamily="34" charset="-128"/>
            </a:endParaRPr>
          </a:p>
        </p:txBody>
      </p:sp>
      <p:sp>
        <p:nvSpPr>
          <p:cNvPr id="238632" name="Text Box 40"/>
          <p:cNvSpPr txBox="1">
            <a:spLocks noChangeArrowheads="1"/>
          </p:cNvSpPr>
          <p:nvPr/>
        </p:nvSpPr>
        <p:spPr bwMode="auto">
          <a:xfrm>
            <a:off x="2916238" y="823913"/>
            <a:ext cx="1296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spcBef>
                <a:spcPct val="50000"/>
              </a:spcBef>
            </a:pPr>
            <a:r>
              <a:rPr lang="en-US" sz="1800" b="1" u="sng">
                <a:solidFill>
                  <a:srgbClr val="000000"/>
                </a:solidFill>
                <a:latin typeface="Arial" pitchFamily="34" charset="0"/>
                <a:ea typeface="ＭＳ Ｐゴシック" pitchFamily="34" charset="-128"/>
              </a:rPr>
              <a:t>Converge</a:t>
            </a:r>
          </a:p>
        </p:txBody>
      </p:sp>
      <p:sp>
        <p:nvSpPr>
          <p:cNvPr id="238633" name="Text Box 41"/>
          <p:cNvSpPr txBox="1">
            <a:spLocks noChangeArrowheads="1"/>
          </p:cNvSpPr>
          <p:nvPr/>
        </p:nvSpPr>
        <p:spPr bwMode="auto">
          <a:xfrm>
            <a:off x="5435600" y="836613"/>
            <a:ext cx="935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spAutoFit/>
          </a:bodyPr>
          <a:lstStyle/>
          <a:p>
            <a:pPr algn="l">
              <a:spcBef>
                <a:spcPct val="50000"/>
              </a:spcBef>
            </a:pPr>
            <a:r>
              <a:rPr lang="en-US" sz="1800" b="1" u="sng">
                <a:solidFill>
                  <a:srgbClr val="000000"/>
                </a:solidFill>
                <a:latin typeface="Arial" pitchFamily="34" charset="0"/>
                <a:ea typeface="ＭＳ Ｐゴシック" pitchFamily="34" charset="-128"/>
              </a:rPr>
              <a:t>Focus</a:t>
            </a:r>
          </a:p>
        </p:txBody>
      </p:sp>
      <p:sp>
        <p:nvSpPr>
          <p:cNvPr id="238634" name="Line 42"/>
          <p:cNvSpPr>
            <a:spLocks noChangeShapeType="1"/>
          </p:cNvSpPr>
          <p:nvPr/>
        </p:nvSpPr>
        <p:spPr bwMode="auto">
          <a:xfrm>
            <a:off x="5867400" y="2708275"/>
            <a:ext cx="0" cy="433388"/>
          </a:xfrm>
          <a:prstGeom prst="line">
            <a:avLst/>
          </a:prstGeom>
          <a:noFill/>
          <a:ln w="31750">
            <a:solidFill>
              <a:srgbClr val="CC0000"/>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a:spAutoFit/>
          </a:bodyPr>
          <a:lstStyle/>
          <a:p>
            <a:endParaRPr lang="en-US"/>
          </a:p>
        </p:txBody>
      </p:sp>
      <p:sp>
        <p:nvSpPr>
          <p:cNvPr id="238635" name="Line 43"/>
          <p:cNvSpPr>
            <a:spLocks noChangeShapeType="1"/>
          </p:cNvSpPr>
          <p:nvPr/>
        </p:nvSpPr>
        <p:spPr bwMode="auto">
          <a:xfrm>
            <a:off x="5867400" y="4581525"/>
            <a:ext cx="0" cy="433388"/>
          </a:xfrm>
          <a:prstGeom prst="line">
            <a:avLst/>
          </a:prstGeom>
          <a:noFill/>
          <a:ln w="31750">
            <a:solidFill>
              <a:srgbClr val="CC0000"/>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a:spAutoFit/>
          </a:bodyPr>
          <a:lstStyle/>
          <a:p>
            <a:endParaRPr lang="en-US"/>
          </a:p>
        </p:txBody>
      </p:sp>
      <p:sp>
        <p:nvSpPr>
          <p:cNvPr id="238636" name="Line 44"/>
          <p:cNvSpPr>
            <a:spLocks noChangeShapeType="1"/>
          </p:cNvSpPr>
          <p:nvPr/>
        </p:nvSpPr>
        <p:spPr bwMode="auto">
          <a:xfrm>
            <a:off x="2124075" y="765175"/>
            <a:ext cx="0" cy="5688013"/>
          </a:xfrm>
          <a:prstGeom prst="line">
            <a:avLst/>
          </a:prstGeom>
          <a:noFill/>
          <a:ln w="1905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a:spAutoFit/>
          </a:bodyPr>
          <a:lstStyle/>
          <a:p>
            <a:endParaRPr lang="en-US"/>
          </a:p>
        </p:txBody>
      </p:sp>
      <p:sp>
        <p:nvSpPr>
          <p:cNvPr id="238637" name="Line 45"/>
          <p:cNvSpPr>
            <a:spLocks noChangeShapeType="1"/>
          </p:cNvSpPr>
          <p:nvPr/>
        </p:nvSpPr>
        <p:spPr bwMode="auto">
          <a:xfrm>
            <a:off x="4572000" y="765175"/>
            <a:ext cx="0" cy="5688013"/>
          </a:xfrm>
          <a:prstGeom prst="line">
            <a:avLst/>
          </a:prstGeom>
          <a:noFill/>
          <a:ln w="1905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srgbClr>
                  </a:outerShdw>
                </a:effectLst>
              </a14:hiddenEffects>
            </a:ext>
          </a:extLst>
        </p:spPr>
        <p:txBody>
          <a:bodyPr>
            <a:spAutoFit/>
          </a:bodyPr>
          <a:lstStyle/>
          <a:p>
            <a:endParaRPr lang="en-US"/>
          </a:p>
        </p:txBody>
      </p:sp>
    </p:spTree>
    <p:extLst>
      <p:ext uri="{BB962C8B-B14F-4D97-AF65-F5344CB8AC3E}">
        <p14:creationId xmlns:p14="http://schemas.microsoft.com/office/powerpoint/2010/main" val="49401992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1.staticflickr.com/146/354401614_fbde93b4ae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4038601"/>
            <a:ext cx="9144000" cy="1470025"/>
          </a:xfrm>
        </p:spPr>
        <p:txBody>
          <a:bodyPr>
            <a:normAutofit/>
          </a:bodyPr>
          <a:lstStyle/>
          <a:p>
            <a:r>
              <a:rPr lang="en-US" dirty="0">
                <a:solidFill>
                  <a:schemeClr val="tx1"/>
                </a:solidFill>
                <a:latin typeface="Segoe UI Semibold" pitchFamily="34" charset="0"/>
              </a:rPr>
              <a:t>Establishing a Technical Debt Practice</a:t>
            </a:r>
          </a:p>
        </p:txBody>
      </p:sp>
      <p:sp>
        <p:nvSpPr>
          <p:cNvPr id="3" name="Subtitle 2"/>
          <p:cNvSpPr>
            <a:spLocks noGrp="1"/>
          </p:cNvSpPr>
          <p:nvPr>
            <p:ph type="subTitle" idx="1"/>
          </p:nvPr>
        </p:nvSpPr>
        <p:spPr>
          <a:xfrm>
            <a:off x="228600" y="5461000"/>
            <a:ext cx="6400800" cy="1397000"/>
          </a:xfrm>
        </p:spPr>
        <p:txBody>
          <a:bodyPr/>
          <a:lstStyle/>
          <a:p>
            <a:pPr algn="l"/>
            <a:r>
              <a:rPr lang="en-US" dirty="0">
                <a:solidFill>
                  <a:schemeClr val="tx1"/>
                </a:solidFill>
                <a:latin typeface="Arial" pitchFamily="34" charset="0"/>
              </a:rPr>
              <a:t>An Executive Perspective</a:t>
            </a:r>
          </a:p>
          <a:p>
            <a:pPr algn="l"/>
            <a:endParaRPr lang="en-US" dirty="0"/>
          </a:p>
        </p:txBody>
      </p:sp>
      <p:pic>
        <p:nvPicPr>
          <p:cNvPr id="5" name="Picture 4" descr="SH_logo_circleR 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9400"/>
            <a:ext cx="2764559" cy="1565403"/>
          </a:xfrm>
          <a:prstGeom prst="rect">
            <a:avLst/>
          </a:prstGeom>
        </p:spPr>
      </p:pic>
      <p:sp>
        <p:nvSpPr>
          <p:cNvPr id="6" name="Rectangle 5"/>
          <p:cNvSpPr/>
          <p:nvPr>
            <p:custDataLst>
              <p:tags r:id="rId1"/>
            </p:custDataLst>
          </p:nvPr>
        </p:nvSpPr>
        <p:spPr>
          <a:xfrm>
            <a:off x="484850" y="2327564"/>
            <a:ext cx="5230150" cy="830997"/>
          </a:xfrm>
          <a:prstGeom prst="rect">
            <a:avLst/>
          </a:prstGeom>
        </p:spPr>
        <p:txBody>
          <a:bodyPr wrap="none">
            <a:spAutoFit/>
          </a:bodyPr>
          <a:lstStyle/>
          <a:p>
            <a:pPr algn="l"/>
            <a:r>
              <a:rPr lang="en-US" sz="2400" dirty="0" smtClean="0">
                <a:solidFill>
                  <a:schemeClr val="tx1">
                    <a:lumMod val="50000"/>
                    <a:lumOff val="50000"/>
                  </a:schemeClr>
                </a:solidFill>
                <a:latin typeface="Arial" pitchFamily="34" charset="0"/>
              </a:rPr>
              <a:t>Senior Vice President - Development</a:t>
            </a:r>
          </a:p>
          <a:p>
            <a:pPr algn="l"/>
            <a:r>
              <a:rPr lang="en-US" sz="2400" dirty="0" smtClean="0">
                <a:solidFill>
                  <a:schemeClr val="tx1">
                    <a:lumMod val="50000"/>
                    <a:lumOff val="50000"/>
                  </a:schemeClr>
                </a:solidFill>
                <a:latin typeface="Arial" pitchFamily="34" charset="0"/>
              </a:rPr>
              <a:t>Sabre Airline Solutions</a:t>
            </a:r>
            <a:endParaRPr lang="en-US" sz="2400" dirty="0">
              <a:solidFill>
                <a:schemeClr val="tx1">
                  <a:lumMod val="50000"/>
                  <a:lumOff val="50000"/>
                </a:schemeClr>
              </a:solidFill>
              <a:latin typeface="Arial" pitchFamily="34" charset="0"/>
            </a:endParaRPr>
          </a:p>
        </p:txBody>
      </p:sp>
      <p:pic>
        <p:nvPicPr>
          <p:cNvPr id="7" name="Picture 2" descr="http://www.agilejournal.com/videos/tn/EVS_borland_PeteM_t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391400" y="152400"/>
            <a:ext cx="1521608" cy="30477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52400" y="1447800"/>
            <a:ext cx="426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Pete </a:t>
            </a:r>
            <a:r>
              <a:rPr lang="en-US" dirty="0" err="1" smtClean="0"/>
              <a:t>Morowski</a:t>
            </a:r>
            <a:endParaRPr lang="en-US" dirty="0"/>
          </a:p>
        </p:txBody>
      </p:sp>
    </p:spTree>
    <p:extLst>
      <p:ext uri="{BB962C8B-B14F-4D97-AF65-F5344CB8AC3E}">
        <p14:creationId xmlns:p14="http://schemas.microsoft.com/office/powerpoint/2010/main" val="25781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fea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3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p:cNvSpPr>
          <p:nvPr/>
        </p:nvSpPr>
        <p:spPr>
          <a:xfrm>
            <a:off x="4800600" y="609600"/>
            <a:ext cx="4800600" cy="4724400"/>
          </a:xfrm>
          <a:prstGeom prst="rect">
            <a:avLst/>
          </a:prstGeom>
          <a:gradFill flip="none" rotWithShape="1">
            <a:gsLst>
              <a:gs pos="0">
                <a:srgbClr val="E6B1C7"/>
              </a:gs>
              <a:gs pos="100000">
                <a:srgbClr val="FFFFFF"/>
              </a:gs>
            </a:gsLst>
            <a:lin ang="0" scaled="1"/>
            <a:tileRect/>
          </a:gra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90563" indent="-457200" eaLnBrk="1" hangingPunct="1">
              <a:spcBef>
                <a:spcPts val="0"/>
              </a:spcBef>
              <a:buFont typeface="Wingdings" pitchFamily="2" charset="2"/>
              <a:buChar char="§"/>
              <a:defRPr/>
            </a:pPr>
            <a:endParaRPr lang="en-US" sz="4400" dirty="0" smtClean="0"/>
          </a:p>
          <a:p>
            <a:pPr marL="233363" indent="0" eaLnBrk="1" hangingPunct="1">
              <a:spcBef>
                <a:spcPts val="0"/>
              </a:spcBef>
              <a:buFont typeface="Arial" charset="0"/>
              <a:buNone/>
              <a:defRPr/>
            </a:pPr>
            <a:r>
              <a:rPr lang="en-US" sz="4400" dirty="0"/>
              <a:t>w</a:t>
            </a:r>
            <a:r>
              <a:rPr lang="en-US" sz="4400" dirty="0" smtClean="0"/>
              <a:t>hat do </a:t>
            </a:r>
          </a:p>
          <a:p>
            <a:pPr marL="233363" indent="0" eaLnBrk="1" hangingPunct="1">
              <a:spcBef>
                <a:spcPts val="0"/>
              </a:spcBef>
              <a:buFont typeface="Arial" charset="0"/>
              <a:buNone/>
              <a:defRPr/>
            </a:pPr>
            <a:r>
              <a:rPr lang="en-US" sz="4400" dirty="0" smtClean="0"/>
              <a:t>   </a:t>
            </a:r>
            <a:r>
              <a:rPr lang="en-US" sz="6600" dirty="0" smtClean="0"/>
              <a:t>executives</a:t>
            </a:r>
            <a:endParaRPr lang="en-US" sz="4400" dirty="0" smtClean="0"/>
          </a:p>
          <a:p>
            <a:pPr marL="233363" indent="0" eaLnBrk="1" hangingPunct="1">
              <a:spcBef>
                <a:spcPts val="0"/>
              </a:spcBef>
              <a:buFont typeface="Arial" charset="0"/>
              <a:buNone/>
              <a:defRPr/>
            </a:pPr>
            <a:r>
              <a:rPr lang="en-US" sz="7200" dirty="0" smtClean="0"/>
              <a:t>fear?</a:t>
            </a:r>
          </a:p>
        </p:txBody>
      </p:sp>
    </p:spTree>
  </p:cSld>
  <p:clrMapOvr>
    <a:masterClrMapping/>
  </p:clrMapOvr>
  <p:transition>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http://farm8.staticflickr.com/7020/6757875045_6a6f465379_z.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296400" cy="70068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199" y="4343400"/>
            <a:ext cx="9305925" cy="914400"/>
          </a:xfrm>
          <a:solidFill>
            <a:schemeClr val="tx1"/>
          </a:solidFill>
        </p:spPr>
        <p:txBody>
          <a:bodyPr lIns="365760">
            <a:normAutofit/>
          </a:bodyPr>
          <a:lstStyle/>
          <a:p>
            <a:r>
              <a:rPr lang="en-US" sz="3610" dirty="0" smtClean="0">
                <a:solidFill>
                  <a:schemeClr val="bg1"/>
                </a:solidFill>
                <a:effectLst>
                  <a:outerShdw blurRad="38100" dist="38100" dir="2700000" algn="tl">
                    <a:srgbClr val="000000">
                      <a:alpha val="43137"/>
                    </a:srgbClr>
                  </a:outerShdw>
                </a:effectLst>
                <a:latin typeface="Segoe UI Semibold" pitchFamily="34" charset="0"/>
              </a:rPr>
              <a:t>What is it and why is it important ?</a:t>
            </a:r>
            <a:endParaRPr lang="en-US" sz="3610" dirty="0">
              <a:solidFill>
                <a:schemeClr val="bg1"/>
              </a:solidFill>
              <a:effectLst>
                <a:outerShdw blurRad="38100" dist="38100" dir="2700000" algn="tl">
                  <a:srgbClr val="000000">
                    <a:alpha val="43137"/>
                  </a:srgbClr>
                </a:outerShdw>
              </a:effectLst>
              <a:latin typeface="Segoe UI Semibold" pitchFamily="34" charset="0"/>
            </a:endParaRPr>
          </a:p>
        </p:txBody>
      </p:sp>
      <p:sp>
        <p:nvSpPr>
          <p:cNvPr id="4" name="Rectangle 3"/>
          <p:cNvSpPr/>
          <p:nvPr/>
        </p:nvSpPr>
        <p:spPr>
          <a:xfrm>
            <a:off x="228600" y="1803401"/>
            <a:ext cx="2895600" cy="584775"/>
          </a:xfrm>
          <a:prstGeom prst="rect">
            <a:avLst/>
          </a:prstGeom>
          <a:solidFill>
            <a:schemeClr val="tx1"/>
          </a:solidFill>
        </p:spPr>
        <p:txBody>
          <a:bodyPr wrap="square">
            <a:spAutoFit/>
          </a:bodyPr>
          <a:lstStyle/>
          <a:p>
            <a:r>
              <a:rPr lang="en-US" sz="3200" dirty="0" smtClean="0">
                <a:solidFill>
                  <a:schemeClr val="bg1"/>
                </a:solidFill>
              </a:rPr>
              <a:t>Technical Debt</a:t>
            </a:r>
            <a:endParaRPr lang="en-US" sz="3200" dirty="0">
              <a:solidFill>
                <a:schemeClr val="bg1"/>
              </a:solidFill>
            </a:endParaRPr>
          </a:p>
        </p:txBody>
      </p:sp>
    </p:spTree>
    <p:extLst>
      <p:ext uri="{BB962C8B-B14F-4D97-AF65-F5344CB8AC3E}">
        <p14:creationId xmlns:p14="http://schemas.microsoft.com/office/powerpoint/2010/main" val="42488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6.staticflickr.com/5271/5912231439_26f8836d3e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91440"/>
            <a:ext cx="9189807"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1" y="2717800"/>
            <a:ext cx="8001000" cy="2844800"/>
          </a:xfrm>
          <a:solidFill>
            <a:schemeClr val="bg1"/>
          </a:solidFill>
        </p:spPr>
        <p:txBody>
          <a:bodyPr anchor="ctr" anchorCtr="0"/>
          <a:lstStyle/>
          <a:p>
            <a:r>
              <a:rPr lang="en-US" dirty="0" smtClean="0">
                <a:solidFill>
                  <a:schemeClr val="tx1"/>
                </a:solidFill>
                <a:latin typeface="Arial" pitchFamily="34" charset="0"/>
                <a:cs typeface="Arial" pitchFamily="34" charset="0"/>
              </a:rPr>
              <a:t>Provides vocabulary to quantify the technical health of software in terms of </a:t>
            </a:r>
            <a:r>
              <a:rPr lang="en-US" b="1" dirty="0" smtClean="0">
                <a:solidFill>
                  <a:schemeClr val="tx1"/>
                </a:solidFill>
                <a:latin typeface="Arial" pitchFamily="34" charset="0"/>
                <a:cs typeface="Arial" pitchFamily="34" charset="0"/>
              </a:rPr>
              <a:t>business impact</a:t>
            </a:r>
            <a:r>
              <a:rPr lang="en-US" dirty="0" smtClean="0"/>
              <a:t>.</a:t>
            </a:r>
            <a:endParaRPr lang="en-US" dirty="0">
              <a:latin typeface="Segoe UI Semibold" pitchFamily="34" charset="0"/>
            </a:endParaRPr>
          </a:p>
        </p:txBody>
      </p:sp>
      <p:sp>
        <p:nvSpPr>
          <p:cNvPr id="4" name="TextBox 3"/>
          <p:cNvSpPr txBox="1"/>
          <p:nvPr/>
        </p:nvSpPr>
        <p:spPr>
          <a:xfrm>
            <a:off x="1371600" y="3225800"/>
            <a:ext cx="261610" cy="369332"/>
          </a:xfrm>
          <a:prstGeom prst="rect">
            <a:avLst/>
          </a:prstGeom>
          <a:noFill/>
        </p:spPr>
        <p:txBody>
          <a:bodyPr wrap="none" rtlCol="0">
            <a:spAutoFit/>
          </a:bodyPr>
          <a:lstStyle/>
          <a:p>
            <a:r>
              <a:rPr lang="en-US" dirty="0" smtClean="0"/>
              <a:t>“</a:t>
            </a:r>
            <a:endParaRPr lang="en-US" dirty="0"/>
          </a:p>
        </p:txBody>
      </p:sp>
      <p:sp>
        <p:nvSpPr>
          <p:cNvPr id="5" name="Rectangle 4"/>
          <p:cNvSpPr/>
          <p:nvPr/>
        </p:nvSpPr>
        <p:spPr>
          <a:xfrm>
            <a:off x="533400" y="685800"/>
            <a:ext cx="4572000" cy="954107"/>
          </a:xfrm>
          <a:prstGeom prst="rect">
            <a:avLst/>
          </a:prstGeom>
          <a:solidFill>
            <a:schemeClr val="bg1"/>
          </a:solidFill>
        </p:spPr>
        <p:txBody>
          <a:bodyPr wrap="square">
            <a:spAutoFit/>
          </a:bodyPr>
          <a:lstStyle/>
          <a:p>
            <a:r>
              <a:rPr lang="en-US" sz="2800" b="1" dirty="0" smtClean="0"/>
              <a:t>Software as a Business Asset</a:t>
            </a:r>
            <a:endParaRPr lang="en-US" sz="2800" b="1" dirty="0"/>
          </a:p>
        </p:txBody>
      </p:sp>
    </p:spTree>
    <p:extLst>
      <p:ext uri="{BB962C8B-B14F-4D97-AF65-F5344CB8AC3E}">
        <p14:creationId xmlns:p14="http://schemas.microsoft.com/office/powerpoint/2010/main" val="239361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chDebt.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backgroundMark x1="1316" y1="13122" x2="39474" y2="0"/>
                        <a14:backgroundMark x1="7895" y1="10860" x2="0" y2="905"/>
                        <a14:backgroundMark x1="3509" y1="12217" x2="439" y2="9050"/>
                        <a14:backgroundMark x1="30702" y1="5430" x2="64474" y2="0"/>
                        <a14:backgroundMark x1="31140" y1="5882" x2="26754" y2="0"/>
                        <a14:backgroundMark x1="55263" y1="1357" x2="99561" y2="4525"/>
                        <a14:backgroundMark x1="91667" y1="3167" x2="99561" y2="11765"/>
                        <a14:backgroundMark x1="11842" y1="8597" x2="0" y2="15385"/>
                        <a14:backgroundMark x1="11404" y1="5882" x2="36842" y2="6335"/>
                        <a14:backgroundMark x1="36404" y1="7692" x2="61842" y2="1357"/>
                        <a14:backgroundMark x1="39035" y1="7692" x2="57018" y2="6787"/>
                        <a14:backgroundMark x1="57018" y1="7240" x2="65351" y2="0"/>
                      </a14:backgroundRemoval>
                    </a14:imgEffect>
                  </a14:imgLayer>
                </a14:imgProps>
              </a:ext>
              <a:ext uri="{28A0092B-C50C-407E-A947-70E740481C1C}">
                <a14:useLocalDpi xmlns:a14="http://schemas.microsoft.com/office/drawing/2010/main" val="0"/>
              </a:ext>
            </a:extLst>
          </a:blip>
          <a:stretch>
            <a:fillRect/>
          </a:stretch>
        </p:blipFill>
        <p:spPr>
          <a:xfrm>
            <a:off x="838200" y="1315117"/>
            <a:ext cx="3733800" cy="4825551"/>
          </a:xfrm>
          <a:prstGeom prst="rect">
            <a:avLst/>
          </a:prstGeom>
          <a:ln>
            <a:noFill/>
          </a:ln>
        </p:spPr>
      </p:pic>
      <p:sp>
        <p:nvSpPr>
          <p:cNvPr id="3" name="Title 1"/>
          <p:cNvSpPr txBox="1">
            <a:spLocks/>
          </p:cNvSpPr>
          <p:nvPr/>
        </p:nvSpPr>
        <p:spPr>
          <a:xfrm>
            <a:off x="457200" y="0"/>
            <a:ext cx="8229600" cy="10922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200" b="1" kern="1200">
                <a:solidFill>
                  <a:schemeClr val="bg1"/>
                </a:solidFill>
                <a:latin typeface="+mj-lt"/>
                <a:ea typeface="+mj-ea"/>
                <a:cs typeface="+mj-cs"/>
              </a:defRPr>
            </a:lvl1pPr>
          </a:lstStyle>
          <a:p>
            <a:r>
              <a:rPr lang="en-US" b="0" dirty="0" smtClean="0">
                <a:latin typeface="Segoe UI Light" pitchFamily="34" charset="0"/>
              </a:rPr>
              <a:t>Strategic Effect of Technical Debt</a:t>
            </a:r>
            <a:endParaRPr lang="en-US" b="0" dirty="0">
              <a:latin typeface="Segoe UI Light" pitchFamily="34" charset="0"/>
            </a:endParaRPr>
          </a:p>
        </p:txBody>
      </p:sp>
      <p:sp>
        <p:nvSpPr>
          <p:cNvPr id="4" name="Slide Number Placeholder 2"/>
          <p:cNvSpPr>
            <a:spLocks noGrp="1"/>
          </p:cNvSpPr>
          <p:nvPr>
            <p:ph type="sldNum" sz="quarter" idx="10"/>
          </p:nvPr>
        </p:nvSpPr>
        <p:spPr>
          <a:xfrm>
            <a:off x="457200" y="8657168"/>
            <a:ext cx="2133600" cy="486833"/>
          </a:xfrm>
        </p:spPr>
        <p:txBody>
          <a:bodyPr/>
          <a:lstStyle/>
          <a:p>
            <a:pPr>
              <a:defRPr/>
            </a:pPr>
            <a:fld id="{ABE84466-809A-4E33-AC89-8CD9D86A8ECE}" type="slidenum">
              <a:rPr lang="en-US" smtClean="0"/>
              <a:pPr>
                <a:defRPr/>
              </a:pPr>
              <a:t>92</a:t>
            </a:fld>
            <a:endParaRPr lang="en-US" dirty="0"/>
          </a:p>
        </p:txBody>
      </p:sp>
      <p:sp>
        <p:nvSpPr>
          <p:cNvPr id="6" name="Rectangle 5"/>
          <p:cNvSpPr/>
          <p:nvPr/>
        </p:nvSpPr>
        <p:spPr bwMode="auto">
          <a:xfrm>
            <a:off x="5029201" y="1498601"/>
            <a:ext cx="3647439" cy="4458585"/>
          </a:xfrm>
          <a:prstGeom prst="rect">
            <a:avLst/>
          </a:prstGeom>
          <a:gradFill flip="none" rotWithShape="1">
            <a:gsLst>
              <a:gs pos="0">
                <a:schemeClr val="accent3">
                  <a:lumMod val="95000"/>
                  <a:shade val="30000"/>
                  <a:satMod val="115000"/>
                  <a:alpha val="7000"/>
                </a:schemeClr>
              </a:gs>
              <a:gs pos="50000">
                <a:srgbClr val="C8DCA0"/>
              </a:gs>
              <a:gs pos="100000">
                <a:schemeClr val="accent3">
                  <a:lumMod val="95000"/>
                  <a:shade val="100000"/>
                  <a:satMod val="115000"/>
                </a:schemeClr>
              </a:gs>
            </a:gsLst>
            <a:lin ang="8100000" scaled="1"/>
            <a:tileRect/>
          </a:gra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82880" tIns="182880" rIns="91440" bIns="45720" numCol="1" rtlCol="0" anchor="t" anchorCtr="0" compatLnSpc="1">
            <a:prstTxWarp prst="textNoShape">
              <a:avLst/>
            </a:prstTxWarp>
          </a:bodyPr>
          <a:lstStyle/>
          <a:p>
            <a:pPr>
              <a:buFont typeface="Arial" pitchFamily="34" charset="0"/>
              <a:buChar char="•"/>
            </a:pPr>
            <a:r>
              <a:rPr lang="en-US" b="1" dirty="0">
                <a:latin typeface="Segoe UI Light" pitchFamily="34" charset="0"/>
              </a:rPr>
              <a:t> In applications with high technical debt, estimating accurately is nearly </a:t>
            </a:r>
            <a:r>
              <a:rPr lang="en-US" b="1" dirty="0" smtClean="0">
                <a:latin typeface="Segoe UI Light" pitchFamily="34" charset="0"/>
              </a:rPr>
              <a:t>impossible</a:t>
            </a:r>
          </a:p>
          <a:p>
            <a:endParaRPr lang="en-US" b="1" dirty="0">
              <a:latin typeface="Segoe UI Light" pitchFamily="34" charset="0"/>
            </a:endParaRPr>
          </a:p>
          <a:p>
            <a:pPr>
              <a:buFont typeface="Arial" pitchFamily="34" charset="0"/>
              <a:buChar char="•"/>
            </a:pPr>
            <a:r>
              <a:rPr lang="en-US" b="1" dirty="0" smtClean="0">
                <a:latin typeface="Segoe UI Light" pitchFamily="34" charset="0"/>
              </a:rPr>
              <a:t> Only </a:t>
            </a:r>
            <a:r>
              <a:rPr lang="en-US" b="1" dirty="0">
                <a:latin typeface="Segoe UI Light" pitchFamily="34" charset="0"/>
              </a:rPr>
              <a:t>3 strategies</a:t>
            </a:r>
          </a:p>
          <a:p>
            <a:pPr lvl="1">
              <a:buFontTx/>
              <a:buChar char="-"/>
            </a:pPr>
            <a:r>
              <a:rPr lang="en-US" b="1" dirty="0">
                <a:latin typeface="Segoe UI Light" pitchFamily="34" charset="0"/>
              </a:rPr>
              <a:t>Do nothing, it gets worse</a:t>
            </a:r>
          </a:p>
          <a:p>
            <a:pPr lvl="1">
              <a:buFontTx/>
              <a:buChar char="-"/>
            </a:pPr>
            <a:r>
              <a:rPr lang="en-US" b="1" dirty="0">
                <a:latin typeface="Segoe UI Light" pitchFamily="34" charset="0"/>
              </a:rPr>
              <a:t>Replace, high cost/risk</a:t>
            </a:r>
          </a:p>
          <a:p>
            <a:pPr lvl="1">
              <a:buFontTx/>
              <a:buChar char="-"/>
            </a:pPr>
            <a:r>
              <a:rPr lang="en-US" b="1" dirty="0">
                <a:latin typeface="Segoe UI Light" pitchFamily="34" charset="0"/>
              </a:rPr>
              <a:t>Incremental refactoring, commitment to </a:t>
            </a:r>
            <a:r>
              <a:rPr lang="en-US" b="1" dirty="0" smtClean="0">
                <a:latin typeface="Segoe UI Light" pitchFamily="34" charset="0"/>
              </a:rPr>
              <a:t>invest</a:t>
            </a:r>
            <a:endParaRPr lang="en-US" b="1" dirty="0">
              <a:latin typeface="Segoe UI Light" pitchFamily="34" charset="0"/>
            </a:endParaRPr>
          </a:p>
        </p:txBody>
      </p:sp>
      <p:sp>
        <p:nvSpPr>
          <p:cNvPr id="8" name="TextBox 7"/>
          <p:cNvSpPr txBox="1"/>
          <p:nvPr/>
        </p:nvSpPr>
        <p:spPr>
          <a:xfrm>
            <a:off x="900546" y="6477001"/>
            <a:ext cx="2452255" cy="246221"/>
          </a:xfrm>
          <a:prstGeom prst="rect">
            <a:avLst/>
          </a:prstGeom>
          <a:noFill/>
        </p:spPr>
        <p:txBody>
          <a:bodyPr wrap="square" rtlCol="0">
            <a:spAutoFit/>
          </a:bodyPr>
          <a:lstStyle/>
          <a:p>
            <a:r>
              <a:rPr lang="en-US" sz="900" dirty="0" smtClean="0"/>
              <a:t>©</a:t>
            </a:r>
            <a:r>
              <a:rPr lang="en-US" sz="1000" dirty="0" smtClean="0"/>
              <a:t>2008 InformationArchitects, Inc.</a:t>
            </a:r>
            <a:endParaRPr lang="en-US" sz="1000" dirty="0"/>
          </a:p>
        </p:txBody>
      </p:sp>
    </p:spTree>
    <p:extLst>
      <p:ext uri="{BB962C8B-B14F-4D97-AF65-F5344CB8AC3E}">
        <p14:creationId xmlns:p14="http://schemas.microsoft.com/office/powerpoint/2010/main" val="36030866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Arial" pitchFamily="34" charset="0"/>
                <a:cs typeface="Arial" pitchFamily="34" charset="0"/>
              </a:rPr>
              <a:t>Simplifying the conversation</a:t>
            </a:r>
            <a:r>
              <a:rPr lang="en-US" b="0" dirty="0" smtClean="0">
                <a:latin typeface="Segoe UI Light" pitchFamily="34" charset="0"/>
              </a:rPr>
              <a:t> </a:t>
            </a:r>
            <a:endParaRPr lang="en-US" b="0" dirty="0">
              <a:latin typeface="Segoe UI Light" pitchFamily="34" charset="0"/>
            </a:endParaRPr>
          </a:p>
        </p:txBody>
      </p:sp>
      <p:graphicFrame>
        <p:nvGraphicFramePr>
          <p:cNvPr id="3" name="Diagram 2"/>
          <p:cNvGraphicFramePr/>
          <p:nvPr>
            <p:extLst>
              <p:ext uri="{D42A27DB-BD31-4B8C-83A1-F6EECF244321}">
                <p14:modId xmlns:p14="http://schemas.microsoft.com/office/powerpoint/2010/main" val="1713275381"/>
              </p:ext>
            </p:extLst>
          </p:nvPr>
        </p:nvGraphicFramePr>
        <p:xfrm>
          <a:off x="1524000" y="889000"/>
          <a:ext cx="6096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1663701"/>
            <a:ext cx="1905000" cy="3289300"/>
          </a:xfrm>
          <a:prstGeom prst="rect">
            <a:avLst/>
          </a:prstGeom>
          <a:noFill/>
          <a:ln>
            <a:noFill/>
          </a:ln>
          <a:effectLst>
            <a:outerShdw blurRad="76200" dir="18900000" sy="23000" kx="-1200000" algn="bl" rotWithShape="0">
              <a:prstClr val="black">
                <a:alpha val="20000"/>
              </a:prstClr>
            </a:outerShdw>
          </a:effectLst>
          <a:scene3d>
            <a:camera prst="perspectiveHeroicExtremeLeftFacing"/>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1653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4.staticflickr.com/3203/3047986998_133a14a948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2313" y="3794125"/>
            <a:ext cx="7772400" cy="1362075"/>
          </a:xfrm>
        </p:spPr>
        <p:txBody>
          <a:bodyPr/>
          <a:lstStyle/>
          <a:p>
            <a:r>
              <a:rPr lang="en-US" dirty="0" smtClean="0">
                <a:solidFill>
                  <a:schemeClr val="bg1"/>
                </a:solidFill>
              </a:rPr>
              <a:t>Our Approach</a:t>
            </a:r>
            <a:endParaRPr lang="en-US" dirty="0">
              <a:solidFill>
                <a:schemeClr val="bg1"/>
              </a:solidFill>
            </a:endParaRPr>
          </a:p>
        </p:txBody>
      </p:sp>
      <p:sp>
        <p:nvSpPr>
          <p:cNvPr id="3" name="Text Placeholder 2"/>
          <p:cNvSpPr>
            <a:spLocks noGrp="1"/>
          </p:cNvSpPr>
          <p:nvPr>
            <p:ph type="body" idx="1"/>
          </p:nvPr>
        </p:nvSpPr>
        <p:spPr>
          <a:xfrm>
            <a:off x="762000" y="2497137"/>
            <a:ext cx="7772400" cy="1500187"/>
          </a:xfrm>
        </p:spPr>
        <p:txBody>
          <a:bodyPr/>
          <a:lstStyle/>
          <a:p>
            <a:r>
              <a:rPr lang="en-US" dirty="0" smtClean="0">
                <a:solidFill>
                  <a:schemeClr val="bg2"/>
                </a:solidFill>
                <a:latin typeface="Segoe UI Semibold" pitchFamily="34" charset="0"/>
              </a:rPr>
              <a:t>Practice Evolution</a:t>
            </a:r>
            <a:endParaRPr lang="en-US" dirty="0">
              <a:solidFill>
                <a:schemeClr val="bg2"/>
              </a:solidFill>
              <a:latin typeface="Segoe UI Semibold" pitchFamily="34" charset="0"/>
            </a:endParaRPr>
          </a:p>
        </p:txBody>
      </p:sp>
    </p:spTree>
    <p:extLst>
      <p:ext uri="{BB962C8B-B14F-4D97-AF65-F5344CB8AC3E}">
        <p14:creationId xmlns:p14="http://schemas.microsoft.com/office/powerpoint/2010/main" val="3148455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whitehorses.nl/sites/default/files/whitebooks/2011/2011-01/Sonar_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2426" y="4038600"/>
            <a:ext cx="2409175" cy="1996527"/>
          </a:xfrm>
          <a:prstGeom prst="rect">
            <a:avLst/>
          </a:prstGeom>
          <a:noFill/>
          <a:ln>
            <a:solidFill>
              <a:schemeClr val="tx1"/>
            </a:solidFill>
          </a:ln>
          <a:effectLst>
            <a:outerShdw blurRad="76200" dir="18900000" sy="23000" kx="-1200000" algn="bl" rotWithShape="0">
              <a:prstClr val="black">
                <a:alpha val="20000"/>
              </a:prstClr>
            </a:outerShdw>
          </a:effectLst>
          <a:scene3d>
            <a:camera prst="perspectiveHeroicExtremeLeftFacing"/>
            <a:lightRig rig="threePt" dir="t"/>
          </a:scene3d>
          <a:sp3d>
            <a:bevelT/>
          </a:sp3d>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257383150"/>
              </p:ext>
            </p:extLst>
          </p:nvPr>
        </p:nvGraphicFramePr>
        <p:xfrm>
          <a:off x="1524000" y="990600"/>
          <a:ext cx="6096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3"/>
          <p:cNvSpPr txBox="1">
            <a:spLocks/>
          </p:cNvSpPr>
          <p:nvPr/>
        </p:nvSpPr>
        <p:spPr>
          <a:xfrm>
            <a:off x="152400" y="1600200"/>
            <a:ext cx="1905000" cy="1607863"/>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200" b="1" kern="1200">
                <a:solidFill>
                  <a:schemeClr val="bg1"/>
                </a:solidFill>
                <a:latin typeface="Segoe UI Light" pitchFamily="34" charset="0"/>
                <a:ea typeface="+mj-ea"/>
                <a:cs typeface="+mj-cs"/>
              </a:defRPr>
            </a:lvl1pPr>
          </a:lstStyle>
          <a:p>
            <a:endParaRPr lang="en-US" b="0" dirty="0">
              <a:solidFill>
                <a:schemeClr val="tx2"/>
              </a:solidFill>
            </a:endParaRPr>
          </a:p>
        </p:txBody>
      </p:sp>
      <p:sp>
        <p:nvSpPr>
          <p:cNvPr id="7" name="Title 6"/>
          <p:cNvSpPr>
            <a:spLocks noGrp="1"/>
          </p:cNvSpPr>
          <p:nvPr>
            <p:ph type="title"/>
          </p:nvPr>
        </p:nvSpPr>
        <p:spPr/>
        <p:txBody>
          <a:bodyPr/>
          <a:lstStyle/>
          <a:p>
            <a:r>
              <a:rPr lang="en-US" dirty="0" smtClean="0"/>
              <a:t>Establishing our Practice</a:t>
            </a:r>
            <a:endParaRPr lang="en-US" dirty="0"/>
          </a:p>
        </p:txBody>
      </p:sp>
    </p:spTree>
    <p:extLst>
      <p:ext uri="{BB962C8B-B14F-4D97-AF65-F5344CB8AC3E}">
        <p14:creationId xmlns:p14="http://schemas.microsoft.com/office/powerpoint/2010/main" val="40102155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latin typeface="Arial" pitchFamily="34" charset="0"/>
                <a:cs typeface="Arial" pitchFamily="34" charset="0"/>
              </a:rPr>
              <a:t>M</a:t>
            </a:r>
            <a:r>
              <a:rPr lang="en-US" b="0" dirty="0" smtClean="0">
                <a:latin typeface="Arial" pitchFamily="34" charset="0"/>
                <a:cs typeface="Arial" pitchFamily="34" charset="0"/>
              </a:rPr>
              <a:t>easuring debt</a:t>
            </a:r>
            <a:endParaRPr lang="en-US" b="0" dirty="0">
              <a:latin typeface="Arial" pitchFamily="34" charset="0"/>
              <a:cs typeface="Arial" pitchFamily="34" charset="0"/>
            </a:endParaRPr>
          </a:p>
        </p:txBody>
      </p:sp>
      <p:sp>
        <p:nvSpPr>
          <p:cNvPr id="5" name="Content Placeholder 4"/>
          <p:cNvSpPr>
            <a:spLocks noGrp="1"/>
          </p:cNvSpPr>
          <p:nvPr>
            <p:ph sz="quarter" idx="15"/>
          </p:nvPr>
        </p:nvSpPr>
        <p:spPr>
          <a:xfrm>
            <a:off x="457200" y="1828799"/>
            <a:ext cx="4038600" cy="4648199"/>
          </a:xfrm>
        </p:spPr>
        <p:txBody>
          <a:bodyPr/>
          <a:lstStyle/>
          <a:p>
            <a:r>
              <a:rPr lang="en-US" sz="2400" dirty="0" smtClean="0">
                <a:latin typeface="Arial" pitchFamily="34" charset="0"/>
                <a:cs typeface="Arial" pitchFamily="34" charset="0"/>
              </a:rPr>
              <a:t>Measurement Pilot</a:t>
            </a:r>
          </a:p>
          <a:p>
            <a:pPr lvl="1"/>
            <a:r>
              <a:rPr lang="en-US" sz="2400" dirty="0" smtClean="0">
                <a:latin typeface="Arial" pitchFamily="34" charset="0"/>
                <a:cs typeface="Arial" pitchFamily="34" charset="0"/>
              </a:rPr>
              <a:t>Senior technical team</a:t>
            </a:r>
          </a:p>
          <a:p>
            <a:pPr lvl="1"/>
            <a:r>
              <a:rPr lang="en-US" sz="2400" dirty="0" smtClean="0">
                <a:latin typeface="Arial" pitchFamily="34" charset="0"/>
                <a:cs typeface="Arial" pitchFamily="34" charset="0"/>
              </a:rPr>
              <a:t>Tools usage</a:t>
            </a:r>
          </a:p>
          <a:p>
            <a:pPr lvl="1"/>
            <a:r>
              <a:rPr lang="en-US" sz="2400" dirty="0" smtClean="0">
                <a:latin typeface="Arial" pitchFamily="34" charset="0"/>
                <a:cs typeface="Arial" pitchFamily="34" charset="0"/>
              </a:rPr>
              <a:t>Challenges</a:t>
            </a:r>
          </a:p>
          <a:p>
            <a:r>
              <a:rPr lang="en-US" sz="2600" dirty="0" smtClean="0">
                <a:latin typeface="Arial" pitchFamily="34" charset="0"/>
                <a:cs typeface="Arial" pitchFamily="34" charset="0"/>
              </a:rPr>
              <a:t>Portfolio Analysis and Product Summaries</a:t>
            </a:r>
          </a:p>
          <a:p>
            <a:r>
              <a:rPr lang="en-US" sz="2600" dirty="0" smtClean="0">
                <a:latin typeface="Arial" pitchFamily="34" charset="0"/>
                <a:cs typeface="Arial" pitchFamily="34" charset="0"/>
              </a:rPr>
              <a:t>Measurement Practice</a:t>
            </a:r>
          </a:p>
          <a:p>
            <a:pPr lvl="1"/>
            <a:r>
              <a:rPr lang="en-US" sz="2200" dirty="0" smtClean="0">
                <a:latin typeface="Arial" pitchFamily="34" charset="0"/>
                <a:cs typeface="Arial" pitchFamily="34" charset="0"/>
              </a:rPr>
              <a:t>Baseline</a:t>
            </a:r>
          </a:p>
          <a:p>
            <a:pPr lvl="1"/>
            <a:r>
              <a:rPr lang="en-US" sz="2200" dirty="0" smtClean="0">
                <a:latin typeface="Arial" pitchFamily="34" charset="0"/>
                <a:cs typeface="Arial" pitchFamily="34" charset="0"/>
              </a:rPr>
              <a:t>Usage and frequency</a:t>
            </a:r>
          </a:p>
          <a:p>
            <a:pPr lvl="1"/>
            <a:endParaRPr lang="en-US" sz="2400" dirty="0" smtClean="0">
              <a:latin typeface="Arial" pitchFamily="34" charset="0"/>
              <a:cs typeface="Arial" pitchFamily="34" charset="0"/>
            </a:endParaRPr>
          </a:p>
          <a:p>
            <a:pPr lvl="1">
              <a:buNone/>
            </a:pPr>
            <a:endParaRPr lang="en-US" dirty="0" smtClean="0"/>
          </a:p>
          <a:p>
            <a:pPr lvl="1"/>
            <a:endParaRPr lang="en-US" dirty="0" smtClean="0"/>
          </a:p>
          <a:p>
            <a:endParaRPr lang="en-US" dirty="0" smtClean="0"/>
          </a:p>
          <a:p>
            <a:endParaRPr lang="en-US" dirty="0"/>
          </a:p>
        </p:txBody>
      </p:sp>
      <p:sp>
        <p:nvSpPr>
          <p:cNvPr id="6" name="Content Placeholder 5"/>
          <p:cNvSpPr>
            <a:spLocks noGrp="1"/>
          </p:cNvSpPr>
          <p:nvPr>
            <p:ph sz="quarter" idx="16"/>
          </p:nvPr>
        </p:nvSpPr>
        <p:spPr/>
        <p:txBody>
          <a:bodyPr/>
          <a:lstStyle/>
          <a:p>
            <a:pPr>
              <a:buNone/>
            </a:pPr>
            <a:endParaRPr lang="en-US" dirty="0"/>
          </a:p>
        </p:txBody>
      </p:sp>
      <p:pic>
        <p:nvPicPr>
          <p:cNvPr id="3074" name="Picture 2" descr="http://www.whitehorses.nl/sites/default/files/whitebooks/2011/2011-01/Sonar_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90601"/>
            <a:ext cx="5181600" cy="5180167"/>
          </a:xfrm>
          <a:prstGeom prst="rect">
            <a:avLst/>
          </a:prstGeom>
          <a:noFill/>
          <a:ln>
            <a:solidFill>
              <a:schemeClr val="tx1"/>
            </a:solidFill>
          </a:ln>
          <a:effectLst>
            <a:outerShdw blurRad="76200" dir="18900000" sy="23000" kx="-1200000" algn="bl" rotWithShape="0">
              <a:prstClr val="black">
                <a:alpha val="20000"/>
              </a:prstClr>
            </a:outerShdw>
          </a:effectLst>
          <a:scene3d>
            <a:camera prst="perspectiveHeroicExtremeLeftFacing"/>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0190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37860474"/>
              </p:ext>
            </p:extLst>
          </p:nvPr>
        </p:nvGraphicFramePr>
        <p:xfrm>
          <a:off x="4800600" y="1092200"/>
          <a:ext cx="4038600" cy="5317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p:cNvSpPr txBox="1">
            <a:spLocks/>
          </p:cNvSpPr>
          <p:nvPr/>
        </p:nvSpPr>
        <p:spPr>
          <a:xfrm>
            <a:off x="152400" y="1600200"/>
            <a:ext cx="1905000" cy="1607863"/>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200" b="1" kern="1200">
                <a:solidFill>
                  <a:schemeClr val="bg1"/>
                </a:solidFill>
                <a:latin typeface="Segoe UI Light" pitchFamily="34" charset="0"/>
                <a:ea typeface="+mj-ea"/>
                <a:cs typeface="+mj-cs"/>
              </a:defRPr>
            </a:lvl1pPr>
          </a:lstStyle>
          <a:p>
            <a:endParaRPr lang="en-US" b="0" dirty="0">
              <a:solidFill>
                <a:schemeClr val="tx2"/>
              </a:solidFill>
            </a:endParaRPr>
          </a:p>
        </p:txBody>
      </p:sp>
      <p:sp>
        <p:nvSpPr>
          <p:cNvPr id="7" name="Title 6"/>
          <p:cNvSpPr>
            <a:spLocks noGrp="1"/>
          </p:cNvSpPr>
          <p:nvPr>
            <p:ph type="title"/>
          </p:nvPr>
        </p:nvSpPr>
        <p:spPr/>
        <p:txBody>
          <a:bodyPr/>
          <a:lstStyle/>
          <a:p>
            <a:r>
              <a:rPr lang="en-US" dirty="0" smtClean="0">
                <a:latin typeface="Arial" pitchFamily="34" charset="0"/>
                <a:cs typeface="Arial" pitchFamily="34" charset="0"/>
              </a:rPr>
              <a:t>Communicate</a:t>
            </a:r>
            <a:endParaRPr lang="en-US" dirty="0">
              <a:latin typeface="Arial" pitchFamily="34" charset="0"/>
              <a:cs typeface="Arial" pitchFamily="34" charset="0"/>
            </a:endParaRPr>
          </a:p>
        </p:txBody>
      </p:sp>
      <p:sp>
        <p:nvSpPr>
          <p:cNvPr id="8" name="Content Placeholder 7"/>
          <p:cNvSpPr>
            <a:spLocks noGrp="1"/>
          </p:cNvSpPr>
          <p:nvPr>
            <p:ph sz="quarter" idx="15"/>
          </p:nvPr>
        </p:nvSpPr>
        <p:spPr>
          <a:xfrm>
            <a:off x="228600" y="1828800"/>
            <a:ext cx="4267200" cy="4476751"/>
          </a:xfrm>
        </p:spPr>
        <p:txBody>
          <a:bodyPr/>
          <a:lstStyle/>
          <a:p>
            <a:r>
              <a:rPr lang="en-US" sz="2400" dirty="0" smtClean="0">
                <a:latin typeface="Arial" pitchFamily="34" charset="0"/>
                <a:cs typeface="Arial" pitchFamily="34" charset="0"/>
              </a:rPr>
              <a:t>Executive Communication</a:t>
            </a:r>
          </a:p>
          <a:p>
            <a:pPr lvl="1"/>
            <a:r>
              <a:rPr lang="en-US" sz="2000" dirty="0" smtClean="0">
                <a:latin typeface="Arial" pitchFamily="34" charset="0"/>
                <a:cs typeface="Arial" pitchFamily="34" charset="0"/>
              </a:rPr>
              <a:t>Focus on funding</a:t>
            </a:r>
          </a:p>
          <a:p>
            <a:pPr lvl="1"/>
            <a:r>
              <a:rPr lang="en-US" sz="2000" dirty="0" smtClean="0">
                <a:latin typeface="Arial" pitchFamily="34" charset="0"/>
                <a:cs typeface="Arial" pitchFamily="34" charset="0"/>
              </a:rPr>
              <a:t>Establishing a consistent language and presentation</a:t>
            </a:r>
          </a:p>
          <a:p>
            <a:pPr lvl="1">
              <a:buFontTx/>
              <a:buChar char="-"/>
            </a:pPr>
            <a:r>
              <a:rPr lang="en-US" sz="2000" dirty="0" smtClean="0">
                <a:latin typeface="Arial" pitchFamily="34" charset="0"/>
                <a:cs typeface="Arial" pitchFamily="34" charset="0"/>
              </a:rPr>
              <a:t>Communicate business impact and don’t assume tech knowledge  </a:t>
            </a:r>
          </a:p>
          <a:p>
            <a:r>
              <a:rPr lang="en-US" sz="2400" dirty="0" smtClean="0">
                <a:latin typeface="Arial" pitchFamily="34" charset="0"/>
                <a:cs typeface="Arial" pitchFamily="34" charset="0"/>
              </a:rPr>
              <a:t>Technical Teams</a:t>
            </a:r>
          </a:p>
          <a:p>
            <a:pPr lvl="1">
              <a:buFontTx/>
              <a:buChar char="-"/>
            </a:pPr>
            <a:r>
              <a:rPr lang="en-US" sz="2000" dirty="0" smtClean="0">
                <a:latin typeface="Arial" pitchFamily="34" charset="0"/>
                <a:cs typeface="Arial" pitchFamily="34" charset="0"/>
              </a:rPr>
              <a:t>Focus on fixing</a:t>
            </a:r>
          </a:p>
          <a:p>
            <a:pPr lvl="1">
              <a:buFontTx/>
              <a:buChar char="-"/>
            </a:pPr>
            <a:r>
              <a:rPr lang="en-US" sz="2000" dirty="0" smtClean="0">
                <a:latin typeface="Arial" pitchFamily="34" charset="0"/>
                <a:cs typeface="Arial" pitchFamily="34" charset="0"/>
              </a:rPr>
              <a:t>Not one time effort</a:t>
            </a:r>
          </a:p>
          <a:p>
            <a:pPr lvl="1">
              <a:buFontTx/>
              <a:buChar char="-"/>
            </a:pPr>
            <a:r>
              <a:rPr lang="en-US" sz="2000" dirty="0" smtClean="0">
                <a:latin typeface="Arial" pitchFamily="34" charset="0"/>
                <a:cs typeface="Arial" pitchFamily="34" charset="0"/>
              </a:rPr>
              <a:t>Highlight wins</a:t>
            </a:r>
          </a:p>
          <a:p>
            <a:pPr lvl="1">
              <a:buNone/>
            </a:pPr>
            <a:r>
              <a:rPr lang="en-US" sz="2200" dirty="0" smtClean="0">
                <a:latin typeface="Arial" pitchFamily="34" charset="0"/>
                <a:cs typeface="Arial" pitchFamily="34" charset="0"/>
              </a:rPr>
              <a:t>	</a:t>
            </a:r>
            <a:endParaRPr lang="en-US" sz="2200" dirty="0">
              <a:latin typeface="Arial" pitchFamily="34" charset="0"/>
              <a:cs typeface="Arial" pitchFamily="34" charset="0"/>
            </a:endParaRPr>
          </a:p>
        </p:txBody>
      </p:sp>
      <p:sp>
        <p:nvSpPr>
          <p:cNvPr id="9" name="Content Placeholder 8"/>
          <p:cNvSpPr>
            <a:spLocks noGrp="1"/>
          </p:cNvSpPr>
          <p:nvPr>
            <p:ph sz="quarter" idx="16"/>
          </p:nvPr>
        </p:nvSpPr>
        <p:spPr/>
        <p:txBody>
          <a:bodyPr/>
          <a:lstStyle/>
          <a:p>
            <a:endParaRPr lang="en-US" dirty="0"/>
          </a:p>
        </p:txBody>
      </p:sp>
      <p:sp>
        <p:nvSpPr>
          <p:cNvPr id="11" name="Down Arrow 10"/>
          <p:cNvSpPr/>
          <p:nvPr/>
        </p:nvSpPr>
        <p:spPr>
          <a:xfrm rot="8100000">
            <a:off x="8199749" y="5295211"/>
            <a:ext cx="484632" cy="1304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5519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33231881"/>
              </p:ext>
            </p:extLst>
          </p:nvPr>
        </p:nvGraphicFramePr>
        <p:xfrm>
          <a:off x="4800600" y="1092200"/>
          <a:ext cx="4038600" cy="5317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p:cNvSpPr txBox="1">
            <a:spLocks/>
          </p:cNvSpPr>
          <p:nvPr/>
        </p:nvSpPr>
        <p:spPr>
          <a:xfrm>
            <a:off x="152400" y="1600200"/>
            <a:ext cx="1905000" cy="1607863"/>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200" b="1" kern="1200">
                <a:solidFill>
                  <a:schemeClr val="bg1"/>
                </a:solidFill>
                <a:latin typeface="Segoe UI Light" pitchFamily="34" charset="0"/>
                <a:ea typeface="+mj-ea"/>
                <a:cs typeface="+mj-cs"/>
              </a:defRPr>
            </a:lvl1pPr>
          </a:lstStyle>
          <a:p>
            <a:endParaRPr lang="en-US" b="0" dirty="0">
              <a:solidFill>
                <a:schemeClr val="tx2"/>
              </a:solidFill>
            </a:endParaRPr>
          </a:p>
        </p:txBody>
      </p:sp>
      <p:sp>
        <p:nvSpPr>
          <p:cNvPr id="7" name="Title 6"/>
          <p:cNvSpPr>
            <a:spLocks noGrp="1"/>
          </p:cNvSpPr>
          <p:nvPr>
            <p:ph type="title"/>
          </p:nvPr>
        </p:nvSpPr>
        <p:spPr/>
        <p:txBody>
          <a:bodyPr/>
          <a:lstStyle/>
          <a:p>
            <a:r>
              <a:rPr lang="en-US" dirty="0" smtClean="0">
                <a:latin typeface="Arial" pitchFamily="34" charset="0"/>
                <a:cs typeface="Arial" pitchFamily="34" charset="0"/>
              </a:rPr>
              <a:t>Adopt</a:t>
            </a:r>
            <a:endParaRPr lang="en-US" dirty="0">
              <a:latin typeface="Arial" pitchFamily="34" charset="0"/>
              <a:cs typeface="Arial" pitchFamily="34" charset="0"/>
            </a:endParaRPr>
          </a:p>
        </p:txBody>
      </p:sp>
      <p:sp>
        <p:nvSpPr>
          <p:cNvPr id="8" name="Content Placeholder 7"/>
          <p:cNvSpPr>
            <a:spLocks noGrp="1"/>
          </p:cNvSpPr>
          <p:nvPr>
            <p:ph sz="quarter" idx="15"/>
          </p:nvPr>
        </p:nvSpPr>
        <p:spPr>
          <a:xfrm>
            <a:off x="228600" y="1828800"/>
            <a:ext cx="4267200" cy="4476751"/>
          </a:xfrm>
        </p:spPr>
        <p:txBody>
          <a:bodyPr/>
          <a:lstStyle/>
          <a:p>
            <a:r>
              <a:rPr lang="en-US" sz="2400" dirty="0" smtClean="0">
                <a:latin typeface="Arial" pitchFamily="34" charset="0"/>
                <a:cs typeface="Arial" pitchFamily="34" charset="0"/>
              </a:rPr>
              <a:t>Data Visibility and Usage</a:t>
            </a:r>
          </a:p>
          <a:p>
            <a:r>
              <a:rPr lang="en-US" sz="2400" dirty="0" smtClean="0">
                <a:latin typeface="Arial" pitchFamily="34" charset="0"/>
                <a:cs typeface="Arial" pitchFamily="34" charset="0"/>
              </a:rPr>
              <a:t>Remediation</a:t>
            </a:r>
            <a:endParaRPr lang="en-US" sz="2000" dirty="0" smtClean="0">
              <a:latin typeface="Arial" pitchFamily="34" charset="0"/>
              <a:cs typeface="Arial" pitchFamily="34" charset="0"/>
            </a:endParaRPr>
          </a:p>
          <a:p>
            <a:pPr lvl="1"/>
            <a:r>
              <a:rPr lang="en-US" sz="2000" dirty="0" smtClean="0">
                <a:latin typeface="Arial" pitchFamily="34" charset="0"/>
                <a:cs typeface="Arial" pitchFamily="34" charset="0"/>
              </a:rPr>
              <a:t> Investment Prioritization</a:t>
            </a:r>
          </a:p>
          <a:p>
            <a:pPr lvl="1">
              <a:buFontTx/>
              <a:buChar char="-"/>
            </a:pPr>
            <a:r>
              <a:rPr lang="en-US" sz="2000" dirty="0" smtClean="0">
                <a:latin typeface="Arial" pitchFamily="34" charset="0"/>
                <a:cs typeface="Arial" pitchFamily="34" charset="0"/>
              </a:rPr>
              <a:t>Business Collaboration</a:t>
            </a:r>
          </a:p>
          <a:p>
            <a:pPr lvl="1">
              <a:buFontTx/>
              <a:buChar char="-"/>
            </a:pPr>
            <a:r>
              <a:rPr lang="en-US" sz="2000" dirty="0" err="1" smtClean="0">
                <a:latin typeface="Arial" pitchFamily="34" charset="0"/>
                <a:cs typeface="Arial" pitchFamily="34" charset="0"/>
              </a:rPr>
              <a:t>Refactor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vs</a:t>
            </a:r>
            <a:r>
              <a:rPr lang="en-US" sz="2000" dirty="0" smtClean="0">
                <a:latin typeface="Arial" pitchFamily="34" charset="0"/>
                <a:cs typeface="Arial" pitchFamily="34" charset="0"/>
              </a:rPr>
              <a:t> Rewrite</a:t>
            </a:r>
          </a:p>
          <a:p>
            <a:r>
              <a:rPr lang="en-US" sz="2400" dirty="0" smtClean="0">
                <a:latin typeface="Arial" pitchFamily="34" charset="0"/>
                <a:cs typeface="Arial" pitchFamily="34" charset="0"/>
              </a:rPr>
              <a:t>Prevention</a:t>
            </a:r>
          </a:p>
          <a:p>
            <a:pPr lvl="1">
              <a:buFontTx/>
              <a:buChar char="-"/>
            </a:pPr>
            <a:r>
              <a:rPr lang="en-US" sz="2000" dirty="0" smtClean="0">
                <a:latin typeface="Arial" pitchFamily="34" charset="0"/>
                <a:cs typeface="Arial" pitchFamily="34" charset="0"/>
              </a:rPr>
              <a:t>Measurement and Monitoring</a:t>
            </a:r>
          </a:p>
          <a:p>
            <a:pPr lvl="1">
              <a:buFontTx/>
              <a:buChar char="-"/>
            </a:pPr>
            <a:r>
              <a:rPr lang="en-US" sz="2000" dirty="0" smtClean="0">
                <a:latin typeface="Arial" pitchFamily="34" charset="0"/>
                <a:cs typeface="Arial" pitchFamily="34" charset="0"/>
              </a:rPr>
              <a:t>Training and tooling</a:t>
            </a:r>
          </a:p>
          <a:p>
            <a:pPr lvl="1">
              <a:buFontTx/>
              <a:buChar char="-"/>
            </a:pPr>
            <a:r>
              <a:rPr lang="en-US" sz="2000" dirty="0" smtClean="0">
                <a:latin typeface="Arial" pitchFamily="34" charset="0"/>
                <a:cs typeface="Arial" pitchFamily="34" charset="0"/>
              </a:rPr>
              <a:t>Code Stewardship</a:t>
            </a:r>
          </a:p>
          <a:p>
            <a:pPr lvl="1">
              <a:buFontTx/>
              <a:buChar char="-"/>
            </a:pPr>
            <a:endParaRPr lang="en-US" sz="2000" dirty="0" smtClean="0">
              <a:latin typeface="Arial" pitchFamily="34" charset="0"/>
              <a:cs typeface="Arial" pitchFamily="34" charset="0"/>
            </a:endParaRPr>
          </a:p>
          <a:p>
            <a:pPr lvl="1">
              <a:buNone/>
            </a:pPr>
            <a:endParaRPr lang="en-US" sz="2000" dirty="0" smtClean="0">
              <a:latin typeface="Arial" pitchFamily="34" charset="0"/>
              <a:cs typeface="Arial" pitchFamily="34" charset="0"/>
            </a:endParaRPr>
          </a:p>
          <a:p>
            <a:pPr lvl="1">
              <a:buNone/>
            </a:pPr>
            <a:r>
              <a:rPr lang="en-US" sz="2200" dirty="0" smtClean="0">
                <a:latin typeface="Arial" pitchFamily="34" charset="0"/>
                <a:cs typeface="Arial" pitchFamily="34" charset="0"/>
              </a:rPr>
              <a:t>	</a:t>
            </a:r>
            <a:endParaRPr lang="en-US" sz="2200" dirty="0">
              <a:latin typeface="Arial" pitchFamily="34" charset="0"/>
              <a:cs typeface="Arial" pitchFamily="34" charset="0"/>
            </a:endParaRPr>
          </a:p>
        </p:txBody>
      </p:sp>
      <p:sp>
        <p:nvSpPr>
          <p:cNvPr id="9" name="Content Placeholder 8"/>
          <p:cNvSpPr>
            <a:spLocks noGrp="1"/>
          </p:cNvSpPr>
          <p:nvPr>
            <p:ph sz="quarter" idx="16"/>
          </p:nvPr>
        </p:nvSpPr>
        <p:spPr/>
        <p:txBody>
          <a:bodyPr/>
          <a:lstStyle/>
          <a:p>
            <a:endParaRPr lang="en-US" dirty="0"/>
          </a:p>
        </p:txBody>
      </p:sp>
      <p:sp>
        <p:nvSpPr>
          <p:cNvPr id="11" name="Down Arrow 10"/>
          <p:cNvSpPr/>
          <p:nvPr/>
        </p:nvSpPr>
        <p:spPr>
          <a:xfrm rot="8100000">
            <a:off x="5685146" y="5295212"/>
            <a:ext cx="484632" cy="1304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572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77425421"/>
              </p:ext>
            </p:extLst>
          </p:nvPr>
        </p:nvGraphicFramePr>
        <p:xfrm>
          <a:off x="4800600" y="1092200"/>
          <a:ext cx="4038600" cy="5317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p:cNvSpPr txBox="1">
            <a:spLocks/>
          </p:cNvSpPr>
          <p:nvPr/>
        </p:nvSpPr>
        <p:spPr>
          <a:xfrm>
            <a:off x="152400" y="1600200"/>
            <a:ext cx="1905000" cy="1607863"/>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200" b="1" kern="1200">
                <a:solidFill>
                  <a:schemeClr val="bg1"/>
                </a:solidFill>
                <a:latin typeface="Segoe UI Light" pitchFamily="34" charset="0"/>
                <a:ea typeface="+mj-ea"/>
                <a:cs typeface="+mj-cs"/>
              </a:defRPr>
            </a:lvl1pPr>
          </a:lstStyle>
          <a:p>
            <a:endParaRPr lang="en-US" b="0" dirty="0">
              <a:solidFill>
                <a:schemeClr val="tx2"/>
              </a:solidFill>
            </a:endParaRPr>
          </a:p>
        </p:txBody>
      </p:sp>
      <p:sp>
        <p:nvSpPr>
          <p:cNvPr id="7" name="Title 6"/>
          <p:cNvSpPr>
            <a:spLocks noGrp="1"/>
          </p:cNvSpPr>
          <p:nvPr>
            <p:ph type="title"/>
          </p:nvPr>
        </p:nvSpPr>
        <p:spPr/>
        <p:txBody>
          <a:bodyPr/>
          <a:lstStyle/>
          <a:p>
            <a:r>
              <a:rPr lang="en-US" dirty="0" smtClean="0">
                <a:latin typeface="Arial" pitchFamily="34" charset="0"/>
                <a:cs typeface="Arial" pitchFamily="34" charset="0"/>
              </a:rPr>
              <a:t>Institutionalize</a:t>
            </a:r>
            <a:endParaRPr lang="en-US" dirty="0">
              <a:latin typeface="Arial" pitchFamily="34" charset="0"/>
              <a:cs typeface="Arial" pitchFamily="34" charset="0"/>
            </a:endParaRPr>
          </a:p>
        </p:txBody>
      </p:sp>
      <p:sp>
        <p:nvSpPr>
          <p:cNvPr id="8" name="Content Placeholder 7"/>
          <p:cNvSpPr>
            <a:spLocks noGrp="1"/>
          </p:cNvSpPr>
          <p:nvPr>
            <p:ph sz="quarter" idx="15"/>
          </p:nvPr>
        </p:nvSpPr>
        <p:spPr>
          <a:xfrm>
            <a:off x="228600" y="1905000"/>
            <a:ext cx="4267200" cy="4400551"/>
          </a:xfrm>
        </p:spPr>
        <p:txBody>
          <a:bodyPr/>
          <a:lstStyle/>
          <a:p>
            <a:r>
              <a:rPr lang="en-US" sz="2000" dirty="0" smtClean="0">
                <a:latin typeface="Arial" pitchFamily="34" charset="0"/>
                <a:cs typeface="Arial" pitchFamily="34" charset="0"/>
              </a:rPr>
              <a:t>Not there yet</a:t>
            </a:r>
          </a:p>
          <a:p>
            <a:r>
              <a:rPr lang="en-US" sz="2000" dirty="0" smtClean="0">
                <a:latin typeface="Arial" pitchFamily="34" charset="0"/>
                <a:cs typeface="Arial" pitchFamily="34" charset="0"/>
              </a:rPr>
              <a:t>Not a “tech” thing</a:t>
            </a:r>
          </a:p>
          <a:p>
            <a:pPr lvl="1"/>
            <a:r>
              <a:rPr lang="en-US" sz="2000" dirty="0" smtClean="0">
                <a:latin typeface="Arial" pitchFamily="34" charset="0"/>
                <a:cs typeface="Arial" pitchFamily="34" charset="0"/>
              </a:rPr>
              <a:t> Annual Budget planning</a:t>
            </a:r>
          </a:p>
          <a:p>
            <a:pPr lvl="1"/>
            <a:r>
              <a:rPr lang="en-US" sz="2000" dirty="0" smtClean="0">
                <a:latin typeface="Arial" pitchFamily="34" charset="0"/>
                <a:cs typeface="Arial" pitchFamily="34" charset="0"/>
              </a:rPr>
              <a:t>Technology transitions </a:t>
            </a:r>
          </a:p>
          <a:p>
            <a:pPr lvl="1"/>
            <a:r>
              <a:rPr lang="en-US" sz="2000" dirty="0" smtClean="0">
                <a:latin typeface="Arial" pitchFamily="34" charset="0"/>
                <a:cs typeface="Arial" pitchFamily="34" charset="0"/>
              </a:rPr>
              <a:t>Consideration in Acquisition process</a:t>
            </a:r>
          </a:p>
          <a:p>
            <a:r>
              <a:rPr lang="en-US" sz="2000" dirty="0" smtClean="0">
                <a:latin typeface="Arial" pitchFamily="34" charset="0"/>
                <a:cs typeface="Arial" pitchFamily="34" charset="0"/>
              </a:rPr>
              <a:t>Once remediated teams actively apply tech debt practices </a:t>
            </a:r>
          </a:p>
          <a:p>
            <a:pPr lvl="1"/>
            <a:r>
              <a:rPr lang="en-US" sz="1800" dirty="0" smtClean="0">
                <a:latin typeface="Arial" pitchFamily="34" charset="0"/>
                <a:cs typeface="Arial" pitchFamily="34" charset="0"/>
              </a:rPr>
              <a:t>Debt can be measured and  managed on an iteration basis</a:t>
            </a:r>
          </a:p>
          <a:p>
            <a:pPr lvl="1">
              <a:buFontTx/>
              <a:buChar char="-"/>
            </a:pPr>
            <a:endParaRPr lang="en-US" sz="2000" dirty="0" smtClean="0">
              <a:latin typeface="Arial" pitchFamily="34" charset="0"/>
              <a:cs typeface="Arial" pitchFamily="34" charset="0"/>
            </a:endParaRPr>
          </a:p>
          <a:p>
            <a:pPr lvl="1">
              <a:buNone/>
            </a:pPr>
            <a:endParaRPr lang="en-US" sz="2000" dirty="0" smtClean="0">
              <a:latin typeface="Arial" pitchFamily="34" charset="0"/>
              <a:cs typeface="Arial" pitchFamily="34" charset="0"/>
            </a:endParaRPr>
          </a:p>
          <a:p>
            <a:pPr lvl="1">
              <a:buNone/>
            </a:pPr>
            <a:r>
              <a:rPr lang="en-US" sz="2200" dirty="0" smtClean="0">
                <a:latin typeface="Arial" pitchFamily="34" charset="0"/>
                <a:cs typeface="Arial" pitchFamily="34" charset="0"/>
              </a:rPr>
              <a:t>	</a:t>
            </a:r>
            <a:endParaRPr lang="en-US" sz="2200" dirty="0">
              <a:latin typeface="Arial" pitchFamily="34" charset="0"/>
              <a:cs typeface="Arial" pitchFamily="34" charset="0"/>
            </a:endParaRPr>
          </a:p>
        </p:txBody>
      </p:sp>
      <p:sp>
        <p:nvSpPr>
          <p:cNvPr id="9" name="Content Placeholder 8"/>
          <p:cNvSpPr>
            <a:spLocks noGrp="1"/>
          </p:cNvSpPr>
          <p:nvPr>
            <p:ph sz="quarter" idx="16"/>
          </p:nvPr>
        </p:nvSpPr>
        <p:spPr/>
        <p:txBody>
          <a:bodyPr/>
          <a:lstStyle/>
          <a:p>
            <a:endParaRPr lang="en-US" dirty="0"/>
          </a:p>
        </p:txBody>
      </p:sp>
      <p:sp>
        <p:nvSpPr>
          <p:cNvPr id="11" name="Down Arrow 10"/>
          <p:cNvSpPr/>
          <p:nvPr/>
        </p:nvSpPr>
        <p:spPr>
          <a:xfrm rot="8100000">
            <a:off x="6447146" y="3161613"/>
            <a:ext cx="484632" cy="1304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0582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xVGq2TEfAWKiw9bW52kYu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22483</TotalTime>
  <Words>3654</Words>
  <Application>Microsoft Office PowerPoint</Application>
  <PresentationFormat>On-screen Show (4:3)</PresentationFormat>
  <Paragraphs>1071</Paragraphs>
  <Slides>144</Slides>
  <Notes>144</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144</vt:i4>
      </vt:variant>
    </vt:vector>
  </HeadingPairs>
  <TitlesOfParts>
    <vt:vector size="148" baseType="lpstr">
      <vt:lpstr>Office Theme</vt:lpstr>
      <vt:lpstr>Visio</vt:lpstr>
      <vt:lpstr>Chart</vt:lpstr>
      <vt:lpstr>Adobe Acrobat Document</vt:lpstr>
      <vt:lpstr>PowerPoint Presentation</vt:lpstr>
      <vt:lpstr>Challenges to Agile Adoption</vt:lpstr>
      <vt:lpstr>The Context of Feedback</vt:lpstr>
      <vt:lpstr>Most Important Drivers</vt:lpstr>
      <vt:lpstr>PowerPoint Presentation</vt:lpstr>
      <vt:lpstr>PowerPoint Presentation</vt:lpstr>
      <vt:lpstr>PowerPoint Presentation</vt:lpstr>
      <vt:lpstr>PowerPoint Presentation</vt:lpstr>
      <vt:lpstr>PowerPoint Presentation</vt:lpstr>
      <vt:lpstr>Surprises!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vt:lpstr>
      <vt:lpstr>PowerPoint Presentation</vt:lpstr>
      <vt:lpstr>PowerPoint Presentation</vt:lpstr>
      <vt:lpstr>PowerPoint Presentation</vt:lpstr>
      <vt:lpstr>PowerPoint Presentation</vt:lpstr>
      <vt:lpstr>PowerPoint Presentation</vt:lpstr>
      <vt:lpstr>PowerPoint Presentation</vt:lpstr>
      <vt:lpstr>SAAB AERONAUTICS</vt:lpstr>
      <vt:lpstr>PowerPoint Presentation</vt:lpstr>
      <vt:lpstr>SAAB AERONAUTICS’ HISTORY</vt:lpstr>
      <vt:lpstr>SAAB AERONAUTICS TODAY</vt:lpstr>
      <vt:lpstr>OUR JOURNEY – MY VIEW</vt:lpstr>
      <vt:lpstr>SOURCES OF INSPIRATION</vt:lpstr>
      <vt:lpstr>USE OF LEAN AND AGILE TOOLS</vt:lpstr>
      <vt:lpstr>LESSONS LEARNED</vt:lpstr>
      <vt:lpstr>GRIPEN NG</vt:lpstr>
      <vt:lpstr>HOW WE INTRODUCED SCRUM</vt:lpstr>
      <vt:lpstr>POSITIVE EXPERIENCE</vt:lpstr>
      <vt:lpstr>CHALLENGES  </vt:lpstr>
      <vt:lpstr>Building Complex Software Vision, Trust, Interfaces and Assumptions </vt:lpstr>
      <vt:lpstr>Landmark E&amp;P Ecosystem Collaborative Applications  –  Data Management  –  Modern Platform  –  Expert Services</vt:lpstr>
      <vt:lpstr>E&amp;P Upstream Applications</vt:lpstr>
      <vt:lpstr>Deployment Challenges and Models</vt:lpstr>
      <vt:lpstr>Contributing factor for the Software complexity Market Forces</vt:lpstr>
      <vt:lpstr>False perception of Quick Wins</vt:lpstr>
      <vt:lpstr>Agile Approach to Delivering Complex Software It’s not just about Agile Development</vt:lpstr>
      <vt:lpstr>Agile Approach to Delivering Complex Software It’s not just about Agile Development</vt:lpstr>
      <vt:lpstr>Customer Intimacy</vt:lpstr>
      <vt:lpstr>Organization Intimacy Inclusion in the Software development cycle </vt:lpstr>
      <vt:lpstr>Partnerships</vt:lpstr>
      <vt:lpstr>Architectural Alignment is the Key </vt:lpstr>
      <vt:lpstr>Innovation Emphasize and accelerate</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Strategy  </vt:lpstr>
      <vt:lpstr>Business Process Convergence Strategy</vt:lpstr>
      <vt:lpstr>Establishing a Technical Debt Practice</vt:lpstr>
      <vt:lpstr>What is it and why is it important ?</vt:lpstr>
      <vt:lpstr>Provides vocabulary to quantify the technical health of software in terms of business impact.</vt:lpstr>
      <vt:lpstr>PowerPoint Presentation</vt:lpstr>
      <vt:lpstr>Simplifying the conversation </vt:lpstr>
      <vt:lpstr>Our Approach</vt:lpstr>
      <vt:lpstr>Establishing our Practice</vt:lpstr>
      <vt:lpstr>Measuring debt</vt:lpstr>
      <vt:lpstr>Communicate</vt:lpstr>
      <vt:lpstr>Adopt</vt:lpstr>
      <vt:lpstr>Institutionalize</vt:lpstr>
      <vt:lpstr>Learnings: My Top 5</vt:lpstr>
      <vt:lpstr>Cost to Service is the key</vt:lpstr>
      <vt:lpstr>Don’t Mess With the Scrum Master</vt:lpstr>
      <vt:lpstr>Dedicated Scrum Master</vt:lpstr>
      <vt:lpstr>Team Member as Scrum Master (Dedicated)</vt:lpstr>
      <vt:lpstr>Team Member as Scrum Master  (Rolling Responsibility)</vt:lpstr>
      <vt:lpstr>Product Owner as Scrum Master </vt:lpstr>
      <vt:lpstr>Functional Manager as Scrum Master</vt:lpstr>
      <vt:lpstr>No Scrum Master   (responsibility shared among team members)</vt:lpstr>
      <vt:lpstr>Summary of Scrum Master Models Used At Nokia/NAVTEQ</vt:lpstr>
      <vt:lpstr>Summary of Scrum Master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Tries But The Business Is Not Happy</vt:lpstr>
      <vt:lpstr>Wasted Time &amp; Effort</vt:lpstr>
      <vt:lpstr>Challenges</vt:lpstr>
      <vt:lpstr>Self Examination</vt:lpstr>
      <vt:lpstr>Executive Sponsorship</vt:lpstr>
      <vt:lpstr>Volunteers Versus Experts</vt:lpstr>
      <vt:lpstr>Training &amp; Coaching</vt:lpstr>
      <vt:lpstr>Dilemma</vt:lpstr>
      <vt:lpstr>Management Control</vt:lpstr>
      <vt:lpstr>Agile Exposes Weaknesses</vt:lpstr>
      <vt:lpstr>Lessons Learned</vt:lpstr>
      <vt:lpstr>Strengths</vt:lpstr>
      <vt:lpstr>Balance the reality of uncertainty with the wish for certainty</vt:lpstr>
      <vt:lpstr>Standardize to reduce costs, Differentiate to generate value</vt:lpstr>
      <vt:lpstr>Standardize to reduce costs, Differentiate to generate value</vt:lpstr>
      <vt:lpstr>Optimize the whole</vt:lpstr>
      <vt:lpstr>Culture is important. Adjust your culture to be more agile, adjust your agility to match your culture(s).</vt:lpstr>
      <vt:lpstr>Understand your technical debt and the cost of servicing it.  Remember “craftsmanship over crap”</vt:lpstr>
      <vt:lpstr>The Scrum Master / Coach</vt:lpstr>
      <vt:lpstr>Discover and leverage the strengths of individuals</vt:lpstr>
      <vt:lpstr>PowerPoint Presentation</vt:lpstr>
    </vt:vector>
  </TitlesOfParts>
  <Company>Headwaters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In A Collaborative Culture</dc:title>
  <dc:creator>nnickolaisen</dc:creator>
  <cp:lastModifiedBy>Todd Little</cp:lastModifiedBy>
  <cp:revision>392</cp:revision>
  <cp:lastPrinted>2012-09-20T00:24:39Z</cp:lastPrinted>
  <dcterms:created xsi:type="dcterms:W3CDTF">2011-07-08T10:50:45Z</dcterms:created>
  <dcterms:modified xsi:type="dcterms:W3CDTF">2012-09-20T21:59:38Z</dcterms:modified>
</cp:coreProperties>
</file>