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6"/>
    <p:sldMasterId id="2147483714" r:id="rId7"/>
    <p:sldMasterId id="2147483726" r:id="rId8"/>
    <p:sldMasterId id="2147483738" r:id="rId9"/>
    <p:sldMasterId id="2147483750" r:id="rId10"/>
    <p:sldMasterId id="2147483816" r:id="rId11"/>
  </p:sldMasterIdLst>
  <p:notesMasterIdLst>
    <p:notesMasterId r:id="rId70"/>
  </p:notesMasterIdLst>
  <p:handoutMasterIdLst>
    <p:handoutMasterId r:id="rId71"/>
  </p:handoutMasterIdLst>
  <p:sldIdLst>
    <p:sldId id="399" r:id="rId12"/>
    <p:sldId id="403" r:id="rId13"/>
    <p:sldId id="478" r:id="rId14"/>
    <p:sldId id="479" r:id="rId15"/>
    <p:sldId id="484" r:id="rId16"/>
    <p:sldId id="404" r:id="rId17"/>
    <p:sldId id="405" r:id="rId18"/>
    <p:sldId id="406" r:id="rId19"/>
    <p:sldId id="407" r:id="rId20"/>
    <p:sldId id="408" r:id="rId21"/>
    <p:sldId id="485" r:id="rId22"/>
    <p:sldId id="409" r:id="rId23"/>
    <p:sldId id="410" r:id="rId24"/>
    <p:sldId id="411" r:id="rId25"/>
    <p:sldId id="486" r:id="rId26"/>
    <p:sldId id="413" r:id="rId27"/>
    <p:sldId id="414" r:id="rId28"/>
    <p:sldId id="415" r:id="rId29"/>
    <p:sldId id="416" r:id="rId30"/>
    <p:sldId id="417" r:id="rId31"/>
    <p:sldId id="418" r:id="rId32"/>
    <p:sldId id="420" r:id="rId33"/>
    <p:sldId id="423" r:id="rId34"/>
    <p:sldId id="491" r:id="rId35"/>
    <p:sldId id="424" r:id="rId36"/>
    <p:sldId id="425" r:id="rId37"/>
    <p:sldId id="426" r:id="rId38"/>
    <p:sldId id="427" r:id="rId39"/>
    <p:sldId id="428" r:id="rId40"/>
    <p:sldId id="429" r:id="rId41"/>
    <p:sldId id="487" r:id="rId42"/>
    <p:sldId id="430" r:id="rId43"/>
    <p:sldId id="431" r:id="rId44"/>
    <p:sldId id="492" r:id="rId45"/>
    <p:sldId id="493" r:id="rId46"/>
    <p:sldId id="494" r:id="rId47"/>
    <p:sldId id="470" r:id="rId48"/>
    <p:sldId id="433" r:id="rId49"/>
    <p:sldId id="434" r:id="rId50"/>
    <p:sldId id="474" r:id="rId51"/>
    <p:sldId id="475" r:id="rId52"/>
    <p:sldId id="437" r:id="rId53"/>
    <p:sldId id="438" r:id="rId54"/>
    <p:sldId id="439" r:id="rId55"/>
    <p:sldId id="440" r:id="rId56"/>
    <p:sldId id="442" r:id="rId57"/>
    <p:sldId id="446" r:id="rId58"/>
    <p:sldId id="447" r:id="rId59"/>
    <p:sldId id="448" r:id="rId60"/>
    <p:sldId id="449" r:id="rId61"/>
    <p:sldId id="450" r:id="rId62"/>
    <p:sldId id="451" r:id="rId63"/>
    <p:sldId id="452" r:id="rId64"/>
    <p:sldId id="454" r:id="rId65"/>
    <p:sldId id="455" r:id="rId66"/>
    <p:sldId id="456" r:id="rId67"/>
    <p:sldId id="458" r:id="rId68"/>
    <p:sldId id="490" r:id="rId69"/>
  </p:sldIdLst>
  <p:sldSz cx="9144000" cy="6858000" type="screen4x3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48">
          <p15:clr>
            <a:srgbClr val="A4A3A4"/>
          </p15:clr>
        </p15:guide>
        <p15:guide id="2" pos="240">
          <p15:clr>
            <a:srgbClr val="A4A3A4"/>
          </p15:clr>
        </p15:guide>
        <p15:guide id="3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3735"/>
    <a:srgbClr val="E6B9B8"/>
    <a:srgbClr val="0000FF"/>
    <a:srgbClr val="003399"/>
    <a:srgbClr val="000099"/>
    <a:srgbClr val="0066CC"/>
    <a:srgbClr val="0000CC"/>
    <a:srgbClr val="000066"/>
    <a:srgbClr val="0033CC"/>
    <a:srgbClr val="604A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41" autoAdjust="0"/>
    <p:restoredTop sz="56306" autoAdjust="0"/>
  </p:normalViewPr>
  <p:slideViewPr>
    <p:cSldViewPr>
      <p:cViewPr varScale="1">
        <p:scale>
          <a:sx n="62" d="100"/>
          <a:sy n="62" d="100"/>
        </p:scale>
        <p:origin x="1152" y="43"/>
      </p:cViewPr>
      <p:guideLst>
        <p:guide orient="horz" pos="3648"/>
        <p:guide pos="240"/>
        <p:guide pos="547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172" y="-102"/>
      </p:cViewPr>
      <p:guideLst>
        <p:guide orient="horz" pos="2934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" Type="http://schemas.openxmlformats.org/officeDocument/2006/relationships/slideMaster" Target="slideMasters/slideMaster2.xml"/><Relationship Id="rId71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40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Known Issues at Ship</c:v>
                </c:pt>
                <c:pt idx="1">
                  <c:v>Defects Found in Beta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104</c:v>
                </c:pt>
                <c:pt idx="1">
                  <c:v>222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Known Issues at Ship</c:v>
                </c:pt>
                <c:pt idx="1">
                  <c:v>Defects Found in Beta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</c:v>
                </c:pt>
                <c:pt idx="1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3009256"/>
        <c:axId val="218823176"/>
      </c:barChart>
      <c:catAx>
        <c:axId val="34300925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218823176"/>
        <c:crosses val="autoZero"/>
        <c:auto val="1"/>
        <c:lblAlgn val="ctr"/>
        <c:lblOffset val="100"/>
        <c:noMultiLvlLbl val="0"/>
      </c:catAx>
      <c:valAx>
        <c:axId val="21882317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34300925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2E01A9-1559-49B1-9FD9-2047E1EBFF3E}" type="doc">
      <dgm:prSet loTypeId="urn:microsoft.com/office/officeart/2011/layout/ConvergingTex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EF7C55-2C60-4947-881D-F37E15C1E778}">
      <dgm:prSet phldrT="[Text]"/>
      <dgm:spPr/>
      <dgm:t>
        <a:bodyPr/>
        <a:lstStyle/>
        <a:p>
          <a:r>
            <a:rPr lang="en-US"/>
            <a:t>Processes</a:t>
          </a:r>
        </a:p>
      </dgm:t>
    </dgm:pt>
    <dgm:pt modelId="{05D4648C-90BC-4F41-9C19-1220784C800F}" type="parTrans" cxnId="{EDE4A3F2-9266-4ADA-82ED-13F38AF1AF4F}">
      <dgm:prSet/>
      <dgm:spPr/>
      <dgm:t>
        <a:bodyPr/>
        <a:lstStyle/>
        <a:p>
          <a:endParaRPr lang="en-US"/>
        </a:p>
      </dgm:t>
    </dgm:pt>
    <dgm:pt modelId="{897C4825-BC5C-4498-8BC4-B403CB3CBB65}" type="sibTrans" cxnId="{EDE4A3F2-9266-4ADA-82ED-13F38AF1AF4F}">
      <dgm:prSet/>
      <dgm:spPr/>
      <dgm:t>
        <a:bodyPr/>
        <a:lstStyle/>
        <a:p>
          <a:endParaRPr lang="en-US"/>
        </a:p>
      </dgm:t>
    </dgm:pt>
    <dgm:pt modelId="{317BE2F6-AAD2-4964-97A4-B8F32CEF7C7E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6D43B903-9A72-463E-B0B2-30A135446169}" type="parTrans" cxnId="{73C9CFE9-691A-48F3-89EE-F510DB1EBEE0}">
      <dgm:prSet/>
      <dgm:spPr/>
      <dgm:t>
        <a:bodyPr/>
        <a:lstStyle/>
        <a:p>
          <a:endParaRPr lang="en-US"/>
        </a:p>
      </dgm:t>
    </dgm:pt>
    <dgm:pt modelId="{49B64F5B-2EC5-4808-8DF5-39E8E4526C5C}" type="sibTrans" cxnId="{73C9CFE9-691A-48F3-89EE-F510DB1EBEE0}">
      <dgm:prSet/>
      <dgm:spPr/>
      <dgm:t>
        <a:bodyPr/>
        <a:lstStyle/>
        <a:p>
          <a:endParaRPr lang="en-US"/>
        </a:p>
      </dgm:t>
    </dgm:pt>
    <dgm:pt modelId="{9EEB449D-7F40-410F-9602-AF77CEA990A0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2B99FA47-8589-4775-80E1-86C4D9DE47E5}" type="parTrans" cxnId="{63860BD5-243D-49DD-A5FC-FE02F928E661}">
      <dgm:prSet/>
      <dgm:spPr/>
      <dgm:t>
        <a:bodyPr/>
        <a:lstStyle/>
        <a:p>
          <a:endParaRPr lang="en-US"/>
        </a:p>
      </dgm:t>
    </dgm:pt>
    <dgm:pt modelId="{BF89413A-B2F9-452C-890D-D14391A8371D}" type="sibTrans" cxnId="{63860BD5-243D-49DD-A5FC-FE02F928E661}">
      <dgm:prSet/>
      <dgm:spPr/>
      <dgm:t>
        <a:bodyPr/>
        <a:lstStyle/>
        <a:p>
          <a:endParaRPr lang="en-US"/>
        </a:p>
      </dgm:t>
    </dgm:pt>
    <dgm:pt modelId="{6B1BA332-5978-4DA6-9B08-CE32423355F1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03C46FE3-61A4-4AA5-A5D2-043995DCBBD5}" type="parTrans" cxnId="{1759F8DE-BFD8-42F0-868B-EFC49BA95648}">
      <dgm:prSet/>
      <dgm:spPr/>
      <dgm:t>
        <a:bodyPr/>
        <a:lstStyle/>
        <a:p>
          <a:endParaRPr lang="en-US"/>
        </a:p>
      </dgm:t>
    </dgm:pt>
    <dgm:pt modelId="{36AB9D86-DE3A-404B-A29A-966D21E29902}" type="sibTrans" cxnId="{1759F8DE-BFD8-42F0-868B-EFC49BA95648}">
      <dgm:prSet/>
      <dgm:spPr/>
      <dgm:t>
        <a:bodyPr/>
        <a:lstStyle/>
        <a:p>
          <a:endParaRPr lang="en-US"/>
        </a:p>
      </dgm:t>
    </dgm:pt>
    <dgm:pt modelId="{110D120F-3438-44D1-BFE2-89B1C5218C9E}" type="pres">
      <dgm:prSet presAssocID="{982E01A9-1559-49B1-9FD9-2047E1EBFF3E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D2CED6-736C-40DF-AEFB-EA5B0FDD2BC5}" type="pres">
      <dgm:prSet presAssocID="{70EF7C55-2C60-4947-881D-F37E15C1E778}" presName="composite" presStyleCnt="0"/>
      <dgm:spPr/>
    </dgm:pt>
    <dgm:pt modelId="{A5D32274-993D-4D2C-AA78-86FF29754D01}" type="pres">
      <dgm:prSet presAssocID="{70EF7C55-2C60-4947-881D-F37E15C1E778}" presName="ParentAccent1" presStyleLbl="alignNode1" presStyleIdx="0" presStyleCnt="34"/>
      <dgm:spPr/>
    </dgm:pt>
    <dgm:pt modelId="{7F006B13-65B5-4977-AD37-F7ABC4110AAB}" type="pres">
      <dgm:prSet presAssocID="{70EF7C55-2C60-4947-881D-F37E15C1E778}" presName="ParentAccent2" presStyleLbl="alignNode1" presStyleIdx="1" presStyleCnt="34"/>
      <dgm:spPr/>
    </dgm:pt>
    <dgm:pt modelId="{2757286F-A161-40C5-8ED0-17B63B929DC3}" type="pres">
      <dgm:prSet presAssocID="{70EF7C55-2C60-4947-881D-F37E15C1E778}" presName="ParentAccent3" presStyleLbl="alignNode1" presStyleIdx="2" presStyleCnt="34"/>
      <dgm:spPr/>
    </dgm:pt>
    <dgm:pt modelId="{09257706-1EE7-40A8-B681-FC76F93CD7A9}" type="pres">
      <dgm:prSet presAssocID="{70EF7C55-2C60-4947-881D-F37E15C1E778}" presName="ParentAccent4" presStyleLbl="alignNode1" presStyleIdx="3" presStyleCnt="34"/>
      <dgm:spPr/>
    </dgm:pt>
    <dgm:pt modelId="{E8752E7F-384C-4CB3-A109-51632558B678}" type="pres">
      <dgm:prSet presAssocID="{70EF7C55-2C60-4947-881D-F37E15C1E778}" presName="ParentAccent5" presStyleLbl="alignNode1" presStyleIdx="4" presStyleCnt="34"/>
      <dgm:spPr/>
    </dgm:pt>
    <dgm:pt modelId="{8B58A520-61CE-4916-B656-AF838AE00CEA}" type="pres">
      <dgm:prSet presAssocID="{70EF7C55-2C60-4947-881D-F37E15C1E778}" presName="ParentAccent6" presStyleLbl="alignNode1" presStyleIdx="5" presStyleCnt="34"/>
      <dgm:spPr/>
    </dgm:pt>
    <dgm:pt modelId="{000BB870-A87B-4C24-ABAC-AF3BA30C9A5A}" type="pres">
      <dgm:prSet presAssocID="{70EF7C55-2C60-4947-881D-F37E15C1E778}" presName="ParentAccent7" presStyleLbl="alignNode1" presStyleIdx="6" presStyleCnt="34"/>
      <dgm:spPr/>
    </dgm:pt>
    <dgm:pt modelId="{7CFC3E25-34AE-4228-B2B9-7D1F0C3D48D8}" type="pres">
      <dgm:prSet presAssocID="{70EF7C55-2C60-4947-881D-F37E15C1E778}" presName="ParentAccent8" presStyleLbl="alignNode1" presStyleIdx="7" presStyleCnt="34"/>
      <dgm:spPr/>
    </dgm:pt>
    <dgm:pt modelId="{736E225E-7EBD-498F-A421-CE4C932D7791}" type="pres">
      <dgm:prSet presAssocID="{70EF7C55-2C60-4947-881D-F37E15C1E778}" presName="ParentAccent9" presStyleLbl="alignNode1" presStyleIdx="8" presStyleCnt="34"/>
      <dgm:spPr/>
    </dgm:pt>
    <dgm:pt modelId="{CCBB6F52-9EFD-48E4-9F83-F975F74FC105}" type="pres">
      <dgm:prSet presAssocID="{70EF7C55-2C60-4947-881D-F37E15C1E778}" presName="ParentAccent10" presStyleLbl="alignNode1" presStyleIdx="9" presStyleCnt="34"/>
      <dgm:spPr/>
    </dgm:pt>
    <dgm:pt modelId="{888EE50E-E6F7-477F-8A01-8C00D54FE292}" type="pres">
      <dgm:prSet presAssocID="{70EF7C55-2C60-4947-881D-F37E15C1E778}" presName="Parent" presStyleLbl="alignNode1" presStyleIdx="10" presStyleCnt="34">
        <dgm:presLayoutVars>
          <dgm:chMax val="5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C1D68F-10A7-47D9-88E7-721605677A39}" type="pres">
      <dgm:prSet presAssocID="{317BE2F6-AAD2-4964-97A4-B8F32CEF7C7E}" presName="Child1Accent1" presStyleLbl="alignNode1" presStyleIdx="11" presStyleCnt="34"/>
      <dgm:spPr/>
    </dgm:pt>
    <dgm:pt modelId="{F4655CE9-81AC-4BEC-9F15-A10DF8214B41}" type="pres">
      <dgm:prSet presAssocID="{317BE2F6-AAD2-4964-97A4-B8F32CEF7C7E}" presName="Child1Accent2" presStyleLbl="alignNode1" presStyleIdx="12" presStyleCnt="34"/>
      <dgm:spPr/>
    </dgm:pt>
    <dgm:pt modelId="{E84E1479-7837-4013-84FB-F91FE1516AAE}" type="pres">
      <dgm:prSet presAssocID="{317BE2F6-AAD2-4964-97A4-B8F32CEF7C7E}" presName="Child1Accent3" presStyleLbl="alignNode1" presStyleIdx="13" presStyleCnt="34"/>
      <dgm:spPr/>
    </dgm:pt>
    <dgm:pt modelId="{6209A150-D931-4CB9-B5B8-477691461261}" type="pres">
      <dgm:prSet presAssocID="{317BE2F6-AAD2-4964-97A4-B8F32CEF7C7E}" presName="Child1Accent4" presStyleLbl="alignNode1" presStyleIdx="14" presStyleCnt="34"/>
      <dgm:spPr/>
    </dgm:pt>
    <dgm:pt modelId="{777565F8-5517-44BA-B0DE-3D720641E549}" type="pres">
      <dgm:prSet presAssocID="{317BE2F6-AAD2-4964-97A4-B8F32CEF7C7E}" presName="Child1Accent5" presStyleLbl="alignNode1" presStyleIdx="15" presStyleCnt="34"/>
      <dgm:spPr/>
    </dgm:pt>
    <dgm:pt modelId="{B183BC60-6421-47B5-AD3F-5FEEE3133DC1}" type="pres">
      <dgm:prSet presAssocID="{317BE2F6-AAD2-4964-97A4-B8F32CEF7C7E}" presName="Child1Accent6" presStyleLbl="alignNode1" presStyleIdx="16" presStyleCnt="34"/>
      <dgm:spPr/>
    </dgm:pt>
    <dgm:pt modelId="{609D0F7C-FD64-416D-A92D-2FD4D61312F0}" type="pres">
      <dgm:prSet presAssocID="{317BE2F6-AAD2-4964-97A4-B8F32CEF7C7E}" presName="Child1Accent7" presStyleLbl="alignNode1" presStyleIdx="17" presStyleCnt="34"/>
      <dgm:spPr/>
    </dgm:pt>
    <dgm:pt modelId="{43C67B5C-6697-4BF8-9D3B-B1FE0FB94D99}" type="pres">
      <dgm:prSet presAssocID="{317BE2F6-AAD2-4964-97A4-B8F32CEF7C7E}" presName="Child1Accent8" presStyleLbl="alignNode1" presStyleIdx="18" presStyleCnt="34"/>
      <dgm:spPr/>
    </dgm:pt>
    <dgm:pt modelId="{61A4152D-1FEA-4841-A4C3-E7F7447EE9CE}" type="pres">
      <dgm:prSet presAssocID="{317BE2F6-AAD2-4964-97A4-B8F32CEF7C7E}" presName="Child1Accent9" presStyleLbl="alignNode1" presStyleIdx="19" presStyleCnt="34"/>
      <dgm:spPr/>
    </dgm:pt>
    <dgm:pt modelId="{AE811F67-E007-483E-8BF4-A0DCB69C9587}" type="pres">
      <dgm:prSet presAssocID="{317BE2F6-AAD2-4964-97A4-B8F32CEF7C7E}" presName="Child1" presStyleLbl="revTx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324C4-AFE1-4ADC-A0AA-2AB200652CD3}" type="pres">
      <dgm:prSet presAssocID="{9EEB449D-7F40-410F-9602-AF77CEA990A0}" presName="Child2Accent1" presStyleLbl="alignNode1" presStyleIdx="20" presStyleCnt="34"/>
      <dgm:spPr/>
    </dgm:pt>
    <dgm:pt modelId="{FD646C20-CA3B-47F7-8755-F73335B89D2A}" type="pres">
      <dgm:prSet presAssocID="{9EEB449D-7F40-410F-9602-AF77CEA990A0}" presName="Child2Accent2" presStyleLbl="alignNode1" presStyleIdx="21" presStyleCnt="34"/>
      <dgm:spPr/>
    </dgm:pt>
    <dgm:pt modelId="{7C91E3F3-8487-45ED-955E-ACB4F5348DE5}" type="pres">
      <dgm:prSet presAssocID="{9EEB449D-7F40-410F-9602-AF77CEA990A0}" presName="Child2Accent3" presStyleLbl="alignNode1" presStyleIdx="22" presStyleCnt="34"/>
      <dgm:spPr/>
    </dgm:pt>
    <dgm:pt modelId="{B4122735-33B3-4FC7-8D3C-C2A96516DD07}" type="pres">
      <dgm:prSet presAssocID="{9EEB449D-7F40-410F-9602-AF77CEA990A0}" presName="Child2Accent4" presStyleLbl="alignNode1" presStyleIdx="23" presStyleCnt="34"/>
      <dgm:spPr/>
    </dgm:pt>
    <dgm:pt modelId="{C10F6EF0-0412-40C9-93D7-16B7BB5B2D3E}" type="pres">
      <dgm:prSet presAssocID="{9EEB449D-7F40-410F-9602-AF77CEA990A0}" presName="Child2Accent5" presStyleLbl="alignNode1" presStyleIdx="24" presStyleCnt="34"/>
      <dgm:spPr/>
    </dgm:pt>
    <dgm:pt modelId="{2C41D1AE-7785-4B88-A34C-7E1A4E29B31D}" type="pres">
      <dgm:prSet presAssocID="{9EEB449D-7F40-410F-9602-AF77CEA990A0}" presName="Child2Accent6" presStyleLbl="alignNode1" presStyleIdx="25" presStyleCnt="34"/>
      <dgm:spPr/>
    </dgm:pt>
    <dgm:pt modelId="{11E38803-46E5-4161-8AE9-A740E11F3127}" type="pres">
      <dgm:prSet presAssocID="{9EEB449D-7F40-410F-9602-AF77CEA990A0}" presName="Child2Accent7" presStyleLbl="alignNode1" presStyleIdx="26" presStyleCnt="34"/>
      <dgm:spPr/>
    </dgm:pt>
    <dgm:pt modelId="{73AE6B4A-9B7B-4F6D-875B-D6DFCF05336D}" type="pres">
      <dgm:prSet presAssocID="{9EEB449D-7F40-410F-9602-AF77CEA990A0}" presName="Child2" presStyleLbl="revTx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B2B07-2AC1-4F21-B54C-35B8FCEA45FE}" type="pres">
      <dgm:prSet presAssocID="{6B1BA332-5978-4DA6-9B08-CE32423355F1}" presName="Child3Accent1" presStyleLbl="alignNode1" presStyleIdx="27" presStyleCnt="34"/>
      <dgm:spPr/>
    </dgm:pt>
    <dgm:pt modelId="{0C726BF0-DF17-4ACC-8F2D-698B9180CCFA}" type="pres">
      <dgm:prSet presAssocID="{6B1BA332-5978-4DA6-9B08-CE32423355F1}" presName="Child3Accent2" presStyleLbl="alignNode1" presStyleIdx="28" presStyleCnt="34"/>
      <dgm:spPr/>
    </dgm:pt>
    <dgm:pt modelId="{CC40B6B0-19CA-4A3C-8EC9-9B0ABEE4C857}" type="pres">
      <dgm:prSet presAssocID="{6B1BA332-5978-4DA6-9B08-CE32423355F1}" presName="Child3Accent3" presStyleLbl="alignNode1" presStyleIdx="29" presStyleCnt="34"/>
      <dgm:spPr/>
    </dgm:pt>
    <dgm:pt modelId="{B6C64D72-941C-4B8E-BDFF-330C7C40D9C6}" type="pres">
      <dgm:prSet presAssocID="{6B1BA332-5978-4DA6-9B08-CE32423355F1}" presName="Child3Accent4" presStyleLbl="alignNode1" presStyleIdx="30" presStyleCnt="34"/>
      <dgm:spPr/>
    </dgm:pt>
    <dgm:pt modelId="{899EA8C2-DF52-4C4E-A78C-A5D776325335}" type="pres">
      <dgm:prSet presAssocID="{6B1BA332-5978-4DA6-9B08-CE32423355F1}" presName="Child3Accent5" presStyleLbl="alignNode1" presStyleIdx="31" presStyleCnt="34"/>
      <dgm:spPr/>
    </dgm:pt>
    <dgm:pt modelId="{3AD6492F-C78C-4D82-827E-8E3719E06E3F}" type="pres">
      <dgm:prSet presAssocID="{6B1BA332-5978-4DA6-9B08-CE32423355F1}" presName="Child3Accent6" presStyleLbl="alignNode1" presStyleIdx="32" presStyleCnt="34"/>
      <dgm:spPr/>
    </dgm:pt>
    <dgm:pt modelId="{F85BB596-5335-4D02-81D8-A26B63885CFF}" type="pres">
      <dgm:prSet presAssocID="{6B1BA332-5978-4DA6-9B08-CE32423355F1}" presName="Child3Accent7" presStyleLbl="alignNode1" presStyleIdx="33" presStyleCnt="34"/>
      <dgm:spPr/>
    </dgm:pt>
    <dgm:pt modelId="{F4BB4DEB-00F9-47A8-B59A-38A2B8533D4A}" type="pres">
      <dgm:prSet presAssocID="{6B1BA332-5978-4DA6-9B08-CE32423355F1}" presName="Child3" presStyleLbl="revTx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C9CFE9-691A-48F3-89EE-F510DB1EBEE0}" srcId="{70EF7C55-2C60-4947-881D-F37E15C1E778}" destId="{317BE2F6-AAD2-4964-97A4-B8F32CEF7C7E}" srcOrd="0" destOrd="0" parTransId="{6D43B903-9A72-463E-B0B2-30A135446169}" sibTransId="{49B64F5B-2EC5-4808-8DF5-39E8E4526C5C}"/>
    <dgm:cxn modelId="{63860BD5-243D-49DD-A5FC-FE02F928E661}" srcId="{70EF7C55-2C60-4947-881D-F37E15C1E778}" destId="{9EEB449D-7F40-410F-9602-AF77CEA990A0}" srcOrd="1" destOrd="0" parTransId="{2B99FA47-8589-4775-80E1-86C4D9DE47E5}" sibTransId="{BF89413A-B2F9-452C-890D-D14391A8371D}"/>
    <dgm:cxn modelId="{AA95DC40-5E3E-496D-BB56-7553909E34A5}" type="presOf" srcId="{70EF7C55-2C60-4947-881D-F37E15C1E778}" destId="{888EE50E-E6F7-477F-8A01-8C00D54FE292}" srcOrd="0" destOrd="0" presId="urn:microsoft.com/office/officeart/2011/layout/ConvergingText"/>
    <dgm:cxn modelId="{08729F30-395E-4E95-B941-DA6A31479D62}" type="presOf" srcId="{317BE2F6-AAD2-4964-97A4-B8F32CEF7C7E}" destId="{AE811F67-E007-483E-8BF4-A0DCB69C9587}" srcOrd="0" destOrd="0" presId="urn:microsoft.com/office/officeart/2011/layout/ConvergingText"/>
    <dgm:cxn modelId="{EDE4A3F2-9266-4ADA-82ED-13F38AF1AF4F}" srcId="{982E01A9-1559-49B1-9FD9-2047E1EBFF3E}" destId="{70EF7C55-2C60-4947-881D-F37E15C1E778}" srcOrd="0" destOrd="0" parTransId="{05D4648C-90BC-4F41-9C19-1220784C800F}" sibTransId="{897C4825-BC5C-4498-8BC4-B403CB3CBB65}"/>
    <dgm:cxn modelId="{A95B3068-051A-43AC-9079-A161E30C982E}" type="presOf" srcId="{982E01A9-1559-49B1-9FD9-2047E1EBFF3E}" destId="{110D120F-3438-44D1-BFE2-89B1C5218C9E}" srcOrd="0" destOrd="0" presId="urn:microsoft.com/office/officeart/2011/layout/ConvergingText"/>
    <dgm:cxn modelId="{33506C02-95DD-47C3-B45A-B84481E89F41}" type="presOf" srcId="{6B1BA332-5978-4DA6-9B08-CE32423355F1}" destId="{F4BB4DEB-00F9-47A8-B59A-38A2B8533D4A}" srcOrd="0" destOrd="0" presId="urn:microsoft.com/office/officeart/2011/layout/ConvergingText"/>
    <dgm:cxn modelId="{A5EC520B-9489-46C6-BB5A-49AABBAA3BAC}" type="presOf" srcId="{9EEB449D-7F40-410F-9602-AF77CEA990A0}" destId="{73AE6B4A-9B7B-4F6D-875B-D6DFCF05336D}" srcOrd="0" destOrd="0" presId="urn:microsoft.com/office/officeart/2011/layout/ConvergingText"/>
    <dgm:cxn modelId="{1759F8DE-BFD8-42F0-868B-EFC49BA95648}" srcId="{70EF7C55-2C60-4947-881D-F37E15C1E778}" destId="{6B1BA332-5978-4DA6-9B08-CE32423355F1}" srcOrd="2" destOrd="0" parTransId="{03C46FE3-61A4-4AA5-A5D2-043995DCBBD5}" sibTransId="{36AB9D86-DE3A-404B-A29A-966D21E29902}"/>
    <dgm:cxn modelId="{ACC63B6F-8A70-486C-9A2A-EEDD7EAD059B}" type="presParOf" srcId="{110D120F-3438-44D1-BFE2-89B1C5218C9E}" destId="{ACD2CED6-736C-40DF-AEFB-EA5B0FDD2BC5}" srcOrd="0" destOrd="0" presId="urn:microsoft.com/office/officeart/2011/layout/ConvergingText"/>
    <dgm:cxn modelId="{39FE39A2-16F8-44B5-B1ED-9871207DA410}" type="presParOf" srcId="{ACD2CED6-736C-40DF-AEFB-EA5B0FDD2BC5}" destId="{A5D32274-993D-4D2C-AA78-86FF29754D01}" srcOrd="0" destOrd="0" presId="urn:microsoft.com/office/officeart/2011/layout/ConvergingText"/>
    <dgm:cxn modelId="{B742DE97-AD41-4CC3-8C5D-C38549072D08}" type="presParOf" srcId="{ACD2CED6-736C-40DF-AEFB-EA5B0FDD2BC5}" destId="{7F006B13-65B5-4977-AD37-F7ABC4110AAB}" srcOrd="1" destOrd="0" presId="urn:microsoft.com/office/officeart/2011/layout/ConvergingText"/>
    <dgm:cxn modelId="{62D86AE3-9B3D-4D50-B7F5-5EAA60282F48}" type="presParOf" srcId="{ACD2CED6-736C-40DF-AEFB-EA5B0FDD2BC5}" destId="{2757286F-A161-40C5-8ED0-17B63B929DC3}" srcOrd="2" destOrd="0" presId="urn:microsoft.com/office/officeart/2011/layout/ConvergingText"/>
    <dgm:cxn modelId="{80B56297-737A-4CC6-8838-91CF482D4D0F}" type="presParOf" srcId="{ACD2CED6-736C-40DF-AEFB-EA5B0FDD2BC5}" destId="{09257706-1EE7-40A8-B681-FC76F93CD7A9}" srcOrd="3" destOrd="0" presId="urn:microsoft.com/office/officeart/2011/layout/ConvergingText"/>
    <dgm:cxn modelId="{972497B2-2B32-48AA-9F37-8634F94885C8}" type="presParOf" srcId="{ACD2CED6-736C-40DF-AEFB-EA5B0FDD2BC5}" destId="{E8752E7F-384C-4CB3-A109-51632558B678}" srcOrd="4" destOrd="0" presId="urn:microsoft.com/office/officeart/2011/layout/ConvergingText"/>
    <dgm:cxn modelId="{3515C889-22EB-4256-9333-72CE5CABB7D0}" type="presParOf" srcId="{ACD2CED6-736C-40DF-AEFB-EA5B0FDD2BC5}" destId="{8B58A520-61CE-4916-B656-AF838AE00CEA}" srcOrd="5" destOrd="0" presId="urn:microsoft.com/office/officeart/2011/layout/ConvergingText"/>
    <dgm:cxn modelId="{7323BC95-C320-406C-BD11-71CE0342B395}" type="presParOf" srcId="{ACD2CED6-736C-40DF-AEFB-EA5B0FDD2BC5}" destId="{000BB870-A87B-4C24-ABAC-AF3BA30C9A5A}" srcOrd="6" destOrd="0" presId="urn:microsoft.com/office/officeart/2011/layout/ConvergingText"/>
    <dgm:cxn modelId="{802A2B36-023E-4440-AF3B-CA061D2D9D6D}" type="presParOf" srcId="{ACD2CED6-736C-40DF-AEFB-EA5B0FDD2BC5}" destId="{7CFC3E25-34AE-4228-B2B9-7D1F0C3D48D8}" srcOrd="7" destOrd="0" presId="urn:microsoft.com/office/officeart/2011/layout/ConvergingText"/>
    <dgm:cxn modelId="{FBBAE3BC-47A3-4792-8AE6-166416566286}" type="presParOf" srcId="{ACD2CED6-736C-40DF-AEFB-EA5B0FDD2BC5}" destId="{736E225E-7EBD-498F-A421-CE4C932D7791}" srcOrd="8" destOrd="0" presId="urn:microsoft.com/office/officeart/2011/layout/ConvergingText"/>
    <dgm:cxn modelId="{5C064B13-217E-4FAF-9992-66AA4BCD30E1}" type="presParOf" srcId="{ACD2CED6-736C-40DF-AEFB-EA5B0FDD2BC5}" destId="{CCBB6F52-9EFD-48E4-9F83-F975F74FC105}" srcOrd="9" destOrd="0" presId="urn:microsoft.com/office/officeart/2011/layout/ConvergingText"/>
    <dgm:cxn modelId="{BDF55C1A-0BC8-4183-B295-0F8C0367C2F1}" type="presParOf" srcId="{ACD2CED6-736C-40DF-AEFB-EA5B0FDD2BC5}" destId="{888EE50E-E6F7-477F-8A01-8C00D54FE292}" srcOrd="10" destOrd="0" presId="urn:microsoft.com/office/officeart/2011/layout/ConvergingText"/>
    <dgm:cxn modelId="{F597FD8C-38A9-445B-8879-DA20A43572F2}" type="presParOf" srcId="{ACD2CED6-736C-40DF-AEFB-EA5B0FDD2BC5}" destId="{53C1D68F-10A7-47D9-88E7-721605677A39}" srcOrd="11" destOrd="0" presId="urn:microsoft.com/office/officeart/2011/layout/ConvergingText"/>
    <dgm:cxn modelId="{EF6EFB04-81BC-4080-B3B2-DA5409869D18}" type="presParOf" srcId="{ACD2CED6-736C-40DF-AEFB-EA5B0FDD2BC5}" destId="{F4655CE9-81AC-4BEC-9F15-A10DF8214B41}" srcOrd="12" destOrd="0" presId="urn:microsoft.com/office/officeart/2011/layout/ConvergingText"/>
    <dgm:cxn modelId="{80434FC7-7E11-43E1-900B-566343D2E5BB}" type="presParOf" srcId="{ACD2CED6-736C-40DF-AEFB-EA5B0FDD2BC5}" destId="{E84E1479-7837-4013-84FB-F91FE1516AAE}" srcOrd="13" destOrd="0" presId="urn:microsoft.com/office/officeart/2011/layout/ConvergingText"/>
    <dgm:cxn modelId="{CBD11794-8C89-48FB-8399-DF83ECA60A27}" type="presParOf" srcId="{ACD2CED6-736C-40DF-AEFB-EA5B0FDD2BC5}" destId="{6209A150-D931-4CB9-B5B8-477691461261}" srcOrd="14" destOrd="0" presId="urn:microsoft.com/office/officeart/2011/layout/ConvergingText"/>
    <dgm:cxn modelId="{12B14561-3D80-4FD0-89CF-84CB6C89C7D5}" type="presParOf" srcId="{ACD2CED6-736C-40DF-AEFB-EA5B0FDD2BC5}" destId="{777565F8-5517-44BA-B0DE-3D720641E549}" srcOrd="15" destOrd="0" presId="urn:microsoft.com/office/officeart/2011/layout/ConvergingText"/>
    <dgm:cxn modelId="{43FE53A8-B8C5-4B02-980E-CA2F68AC52EB}" type="presParOf" srcId="{ACD2CED6-736C-40DF-AEFB-EA5B0FDD2BC5}" destId="{B183BC60-6421-47B5-AD3F-5FEEE3133DC1}" srcOrd="16" destOrd="0" presId="urn:microsoft.com/office/officeart/2011/layout/ConvergingText"/>
    <dgm:cxn modelId="{11FABF67-AAED-4E0B-92E1-380BF303034E}" type="presParOf" srcId="{ACD2CED6-736C-40DF-AEFB-EA5B0FDD2BC5}" destId="{609D0F7C-FD64-416D-A92D-2FD4D61312F0}" srcOrd="17" destOrd="0" presId="urn:microsoft.com/office/officeart/2011/layout/ConvergingText"/>
    <dgm:cxn modelId="{4A53412B-5741-429C-B820-C415CF52B33F}" type="presParOf" srcId="{ACD2CED6-736C-40DF-AEFB-EA5B0FDD2BC5}" destId="{43C67B5C-6697-4BF8-9D3B-B1FE0FB94D99}" srcOrd="18" destOrd="0" presId="urn:microsoft.com/office/officeart/2011/layout/ConvergingText"/>
    <dgm:cxn modelId="{A0CD5131-9B8F-4FDA-AE73-1862FB1C525A}" type="presParOf" srcId="{ACD2CED6-736C-40DF-AEFB-EA5B0FDD2BC5}" destId="{61A4152D-1FEA-4841-A4C3-E7F7447EE9CE}" srcOrd="19" destOrd="0" presId="urn:microsoft.com/office/officeart/2011/layout/ConvergingText"/>
    <dgm:cxn modelId="{CBD9E7B6-7FB4-40C6-952C-F8195036F5C1}" type="presParOf" srcId="{ACD2CED6-736C-40DF-AEFB-EA5B0FDD2BC5}" destId="{AE811F67-E007-483E-8BF4-A0DCB69C9587}" srcOrd="20" destOrd="0" presId="urn:microsoft.com/office/officeart/2011/layout/ConvergingText"/>
    <dgm:cxn modelId="{46DB09F8-C422-4707-B78F-28565EBAABBC}" type="presParOf" srcId="{ACD2CED6-736C-40DF-AEFB-EA5B0FDD2BC5}" destId="{62E324C4-AFE1-4ADC-A0AA-2AB200652CD3}" srcOrd="21" destOrd="0" presId="urn:microsoft.com/office/officeart/2011/layout/ConvergingText"/>
    <dgm:cxn modelId="{DB3EE389-1CD0-43A9-9016-6C49F56C8EAE}" type="presParOf" srcId="{ACD2CED6-736C-40DF-AEFB-EA5B0FDD2BC5}" destId="{FD646C20-CA3B-47F7-8755-F73335B89D2A}" srcOrd="22" destOrd="0" presId="urn:microsoft.com/office/officeart/2011/layout/ConvergingText"/>
    <dgm:cxn modelId="{A0E7033F-0543-4D06-BFD1-BEE413FDD85A}" type="presParOf" srcId="{ACD2CED6-736C-40DF-AEFB-EA5B0FDD2BC5}" destId="{7C91E3F3-8487-45ED-955E-ACB4F5348DE5}" srcOrd="23" destOrd="0" presId="urn:microsoft.com/office/officeart/2011/layout/ConvergingText"/>
    <dgm:cxn modelId="{D7D361B3-9D0A-4C40-8B27-C349361B4492}" type="presParOf" srcId="{ACD2CED6-736C-40DF-AEFB-EA5B0FDD2BC5}" destId="{B4122735-33B3-4FC7-8D3C-C2A96516DD07}" srcOrd="24" destOrd="0" presId="urn:microsoft.com/office/officeart/2011/layout/ConvergingText"/>
    <dgm:cxn modelId="{B87FA327-D6F0-4795-A749-B3252647FA6A}" type="presParOf" srcId="{ACD2CED6-736C-40DF-AEFB-EA5B0FDD2BC5}" destId="{C10F6EF0-0412-40C9-93D7-16B7BB5B2D3E}" srcOrd="25" destOrd="0" presId="urn:microsoft.com/office/officeart/2011/layout/ConvergingText"/>
    <dgm:cxn modelId="{5E644078-2ECE-4236-9B64-D04358B2BC3C}" type="presParOf" srcId="{ACD2CED6-736C-40DF-AEFB-EA5B0FDD2BC5}" destId="{2C41D1AE-7785-4B88-A34C-7E1A4E29B31D}" srcOrd="26" destOrd="0" presId="urn:microsoft.com/office/officeart/2011/layout/ConvergingText"/>
    <dgm:cxn modelId="{26921F8D-B090-4D3D-963C-1A8FB9235FAF}" type="presParOf" srcId="{ACD2CED6-736C-40DF-AEFB-EA5B0FDD2BC5}" destId="{11E38803-46E5-4161-8AE9-A740E11F3127}" srcOrd="27" destOrd="0" presId="urn:microsoft.com/office/officeart/2011/layout/ConvergingText"/>
    <dgm:cxn modelId="{6C38DD12-2F2B-4E2C-93F6-8B6E963D312B}" type="presParOf" srcId="{ACD2CED6-736C-40DF-AEFB-EA5B0FDD2BC5}" destId="{73AE6B4A-9B7B-4F6D-875B-D6DFCF05336D}" srcOrd="28" destOrd="0" presId="urn:microsoft.com/office/officeart/2011/layout/ConvergingText"/>
    <dgm:cxn modelId="{02303ED3-6E90-446E-991D-35AE2CE729CE}" type="presParOf" srcId="{ACD2CED6-736C-40DF-AEFB-EA5B0FDD2BC5}" destId="{6D6B2B07-2AC1-4F21-B54C-35B8FCEA45FE}" srcOrd="29" destOrd="0" presId="urn:microsoft.com/office/officeart/2011/layout/ConvergingText"/>
    <dgm:cxn modelId="{966839B1-0D6A-4F1E-9EC4-A803CD50CE20}" type="presParOf" srcId="{ACD2CED6-736C-40DF-AEFB-EA5B0FDD2BC5}" destId="{0C726BF0-DF17-4ACC-8F2D-698B9180CCFA}" srcOrd="30" destOrd="0" presId="urn:microsoft.com/office/officeart/2011/layout/ConvergingText"/>
    <dgm:cxn modelId="{FD47AA0A-75DF-41A1-A60C-C5755EF9A8A3}" type="presParOf" srcId="{ACD2CED6-736C-40DF-AEFB-EA5B0FDD2BC5}" destId="{CC40B6B0-19CA-4A3C-8EC9-9B0ABEE4C857}" srcOrd="31" destOrd="0" presId="urn:microsoft.com/office/officeart/2011/layout/ConvergingText"/>
    <dgm:cxn modelId="{BDE14E44-67F9-4283-9B03-CB71FBE56DC7}" type="presParOf" srcId="{ACD2CED6-736C-40DF-AEFB-EA5B0FDD2BC5}" destId="{B6C64D72-941C-4B8E-BDFF-330C7C40D9C6}" srcOrd="32" destOrd="0" presId="urn:microsoft.com/office/officeart/2011/layout/ConvergingText"/>
    <dgm:cxn modelId="{680398E6-B96F-466B-939F-88AE47196392}" type="presParOf" srcId="{ACD2CED6-736C-40DF-AEFB-EA5B0FDD2BC5}" destId="{899EA8C2-DF52-4C4E-A78C-A5D776325335}" srcOrd="33" destOrd="0" presId="urn:microsoft.com/office/officeart/2011/layout/ConvergingText"/>
    <dgm:cxn modelId="{4A0EB4E7-AABD-45A6-87F4-FA7C913240F8}" type="presParOf" srcId="{ACD2CED6-736C-40DF-AEFB-EA5B0FDD2BC5}" destId="{3AD6492F-C78C-4D82-827E-8E3719E06E3F}" srcOrd="34" destOrd="0" presId="urn:microsoft.com/office/officeart/2011/layout/ConvergingText"/>
    <dgm:cxn modelId="{653B8481-E6BC-4306-95B6-6B5B19D70570}" type="presParOf" srcId="{ACD2CED6-736C-40DF-AEFB-EA5B0FDD2BC5}" destId="{F85BB596-5335-4D02-81D8-A26B63885CFF}" srcOrd="35" destOrd="0" presId="urn:microsoft.com/office/officeart/2011/layout/ConvergingText"/>
    <dgm:cxn modelId="{EE2C55A3-8155-4636-86FD-35861E2532D7}" type="presParOf" srcId="{ACD2CED6-736C-40DF-AEFB-EA5B0FDD2BC5}" destId="{F4BB4DEB-00F9-47A8-B59A-38A2B8533D4A}" srcOrd="36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2E01A9-1559-49B1-9FD9-2047E1EBFF3E}" type="doc">
      <dgm:prSet loTypeId="urn:microsoft.com/office/officeart/2011/layout/ConvergingTex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EF7C55-2C60-4947-881D-F37E15C1E778}">
      <dgm:prSet phldrT="[Text]"/>
      <dgm:spPr/>
      <dgm:t>
        <a:bodyPr/>
        <a:lstStyle/>
        <a:p>
          <a:r>
            <a:rPr lang="en-US" dirty="0"/>
            <a:t>Processes</a:t>
          </a:r>
        </a:p>
      </dgm:t>
    </dgm:pt>
    <dgm:pt modelId="{05D4648C-90BC-4F41-9C19-1220784C800F}" type="parTrans" cxnId="{EDE4A3F2-9266-4ADA-82ED-13F38AF1AF4F}">
      <dgm:prSet/>
      <dgm:spPr/>
      <dgm:t>
        <a:bodyPr/>
        <a:lstStyle/>
        <a:p>
          <a:endParaRPr lang="en-US"/>
        </a:p>
      </dgm:t>
    </dgm:pt>
    <dgm:pt modelId="{897C4825-BC5C-4498-8BC4-B403CB3CBB65}" type="sibTrans" cxnId="{EDE4A3F2-9266-4ADA-82ED-13F38AF1AF4F}">
      <dgm:prSet/>
      <dgm:spPr/>
      <dgm:t>
        <a:bodyPr/>
        <a:lstStyle/>
        <a:p>
          <a:endParaRPr lang="en-US"/>
        </a:p>
      </dgm:t>
    </dgm:pt>
    <dgm:pt modelId="{317BE2F6-AAD2-4964-97A4-B8F32CEF7C7E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6D43B903-9A72-463E-B0B2-30A135446169}" type="parTrans" cxnId="{73C9CFE9-691A-48F3-89EE-F510DB1EBEE0}">
      <dgm:prSet/>
      <dgm:spPr/>
      <dgm:t>
        <a:bodyPr/>
        <a:lstStyle/>
        <a:p>
          <a:endParaRPr lang="en-US"/>
        </a:p>
      </dgm:t>
    </dgm:pt>
    <dgm:pt modelId="{49B64F5B-2EC5-4808-8DF5-39E8E4526C5C}" type="sibTrans" cxnId="{73C9CFE9-691A-48F3-89EE-F510DB1EBEE0}">
      <dgm:prSet/>
      <dgm:spPr/>
      <dgm:t>
        <a:bodyPr/>
        <a:lstStyle/>
        <a:p>
          <a:endParaRPr lang="en-US"/>
        </a:p>
      </dgm:t>
    </dgm:pt>
    <dgm:pt modelId="{9EEB449D-7F40-410F-9602-AF77CEA990A0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2B99FA47-8589-4775-80E1-86C4D9DE47E5}" type="parTrans" cxnId="{63860BD5-243D-49DD-A5FC-FE02F928E661}">
      <dgm:prSet/>
      <dgm:spPr/>
      <dgm:t>
        <a:bodyPr/>
        <a:lstStyle/>
        <a:p>
          <a:endParaRPr lang="en-US"/>
        </a:p>
      </dgm:t>
    </dgm:pt>
    <dgm:pt modelId="{BF89413A-B2F9-452C-890D-D14391A8371D}" type="sibTrans" cxnId="{63860BD5-243D-49DD-A5FC-FE02F928E661}">
      <dgm:prSet/>
      <dgm:spPr/>
      <dgm:t>
        <a:bodyPr/>
        <a:lstStyle/>
        <a:p>
          <a:endParaRPr lang="en-US"/>
        </a:p>
      </dgm:t>
    </dgm:pt>
    <dgm:pt modelId="{6B1BA332-5978-4DA6-9B08-CE32423355F1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03C46FE3-61A4-4AA5-A5D2-043995DCBBD5}" type="parTrans" cxnId="{1759F8DE-BFD8-42F0-868B-EFC49BA95648}">
      <dgm:prSet/>
      <dgm:spPr/>
      <dgm:t>
        <a:bodyPr/>
        <a:lstStyle/>
        <a:p>
          <a:endParaRPr lang="en-US"/>
        </a:p>
      </dgm:t>
    </dgm:pt>
    <dgm:pt modelId="{36AB9D86-DE3A-404B-A29A-966D21E29902}" type="sibTrans" cxnId="{1759F8DE-BFD8-42F0-868B-EFC49BA95648}">
      <dgm:prSet/>
      <dgm:spPr/>
      <dgm:t>
        <a:bodyPr/>
        <a:lstStyle/>
        <a:p>
          <a:endParaRPr lang="en-US"/>
        </a:p>
      </dgm:t>
    </dgm:pt>
    <dgm:pt modelId="{110D120F-3438-44D1-BFE2-89B1C5218C9E}" type="pres">
      <dgm:prSet presAssocID="{982E01A9-1559-49B1-9FD9-2047E1EBFF3E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D2CED6-736C-40DF-AEFB-EA5B0FDD2BC5}" type="pres">
      <dgm:prSet presAssocID="{70EF7C55-2C60-4947-881D-F37E15C1E778}" presName="composite" presStyleCnt="0"/>
      <dgm:spPr/>
    </dgm:pt>
    <dgm:pt modelId="{A5D32274-993D-4D2C-AA78-86FF29754D01}" type="pres">
      <dgm:prSet presAssocID="{70EF7C55-2C60-4947-881D-F37E15C1E778}" presName="ParentAccent1" presStyleLbl="alignNode1" presStyleIdx="0" presStyleCnt="34"/>
      <dgm:spPr/>
    </dgm:pt>
    <dgm:pt modelId="{7F006B13-65B5-4977-AD37-F7ABC4110AAB}" type="pres">
      <dgm:prSet presAssocID="{70EF7C55-2C60-4947-881D-F37E15C1E778}" presName="ParentAccent2" presStyleLbl="alignNode1" presStyleIdx="1" presStyleCnt="34"/>
      <dgm:spPr/>
    </dgm:pt>
    <dgm:pt modelId="{2757286F-A161-40C5-8ED0-17B63B929DC3}" type="pres">
      <dgm:prSet presAssocID="{70EF7C55-2C60-4947-881D-F37E15C1E778}" presName="ParentAccent3" presStyleLbl="alignNode1" presStyleIdx="2" presStyleCnt="34"/>
      <dgm:spPr/>
    </dgm:pt>
    <dgm:pt modelId="{09257706-1EE7-40A8-B681-FC76F93CD7A9}" type="pres">
      <dgm:prSet presAssocID="{70EF7C55-2C60-4947-881D-F37E15C1E778}" presName="ParentAccent4" presStyleLbl="alignNode1" presStyleIdx="3" presStyleCnt="34"/>
      <dgm:spPr/>
    </dgm:pt>
    <dgm:pt modelId="{E8752E7F-384C-4CB3-A109-51632558B678}" type="pres">
      <dgm:prSet presAssocID="{70EF7C55-2C60-4947-881D-F37E15C1E778}" presName="ParentAccent5" presStyleLbl="alignNode1" presStyleIdx="4" presStyleCnt="34"/>
      <dgm:spPr/>
    </dgm:pt>
    <dgm:pt modelId="{8B58A520-61CE-4916-B656-AF838AE00CEA}" type="pres">
      <dgm:prSet presAssocID="{70EF7C55-2C60-4947-881D-F37E15C1E778}" presName="ParentAccent6" presStyleLbl="alignNode1" presStyleIdx="5" presStyleCnt="34"/>
      <dgm:spPr/>
    </dgm:pt>
    <dgm:pt modelId="{000BB870-A87B-4C24-ABAC-AF3BA30C9A5A}" type="pres">
      <dgm:prSet presAssocID="{70EF7C55-2C60-4947-881D-F37E15C1E778}" presName="ParentAccent7" presStyleLbl="alignNode1" presStyleIdx="6" presStyleCnt="34"/>
      <dgm:spPr/>
    </dgm:pt>
    <dgm:pt modelId="{7CFC3E25-34AE-4228-B2B9-7D1F0C3D48D8}" type="pres">
      <dgm:prSet presAssocID="{70EF7C55-2C60-4947-881D-F37E15C1E778}" presName="ParentAccent8" presStyleLbl="alignNode1" presStyleIdx="7" presStyleCnt="34"/>
      <dgm:spPr/>
    </dgm:pt>
    <dgm:pt modelId="{736E225E-7EBD-498F-A421-CE4C932D7791}" type="pres">
      <dgm:prSet presAssocID="{70EF7C55-2C60-4947-881D-F37E15C1E778}" presName="ParentAccent9" presStyleLbl="alignNode1" presStyleIdx="8" presStyleCnt="34"/>
      <dgm:spPr/>
    </dgm:pt>
    <dgm:pt modelId="{CCBB6F52-9EFD-48E4-9F83-F975F74FC105}" type="pres">
      <dgm:prSet presAssocID="{70EF7C55-2C60-4947-881D-F37E15C1E778}" presName="ParentAccent10" presStyleLbl="alignNode1" presStyleIdx="9" presStyleCnt="34"/>
      <dgm:spPr/>
    </dgm:pt>
    <dgm:pt modelId="{888EE50E-E6F7-477F-8A01-8C00D54FE292}" type="pres">
      <dgm:prSet presAssocID="{70EF7C55-2C60-4947-881D-F37E15C1E778}" presName="Parent" presStyleLbl="alignNode1" presStyleIdx="10" presStyleCnt="34">
        <dgm:presLayoutVars>
          <dgm:chMax val="5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C1D68F-10A7-47D9-88E7-721605677A39}" type="pres">
      <dgm:prSet presAssocID="{317BE2F6-AAD2-4964-97A4-B8F32CEF7C7E}" presName="Child1Accent1" presStyleLbl="alignNode1" presStyleIdx="11" presStyleCnt="34"/>
      <dgm:spPr/>
    </dgm:pt>
    <dgm:pt modelId="{F4655CE9-81AC-4BEC-9F15-A10DF8214B41}" type="pres">
      <dgm:prSet presAssocID="{317BE2F6-AAD2-4964-97A4-B8F32CEF7C7E}" presName="Child1Accent2" presStyleLbl="alignNode1" presStyleIdx="12" presStyleCnt="34"/>
      <dgm:spPr/>
    </dgm:pt>
    <dgm:pt modelId="{E84E1479-7837-4013-84FB-F91FE1516AAE}" type="pres">
      <dgm:prSet presAssocID="{317BE2F6-AAD2-4964-97A4-B8F32CEF7C7E}" presName="Child1Accent3" presStyleLbl="alignNode1" presStyleIdx="13" presStyleCnt="34"/>
      <dgm:spPr/>
    </dgm:pt>
    <dgm:pt modelId="{6209A150-D931-4CB9-B5B8-477691461261}" type="pres">
      <dgm:prSet presAssocID="{317BE2F6-AAD2-4964-97A4-B8F32CEF7C7E}" presName="Child1Accent4" presStyleLbl="alignNode1" presStyleIdx="14" presStyleCnt="34"/>
      <dgm:spPr/>
    </dgm:pt>
    <dgm:pt modelId="{777565F8-5517-44BA-B0DE-3D720641E549}" type="pres">
      <dgm:prSet presAssocID="{317BE2F6-AAD2-4964-97A4-B8F32CEF7C7E}" presName="Child1Accent5" presStyleLbl="alignNode1" presStyleIdx="15" presStyleCnt="34"/>
      <dgm:spPr/>
    </dgm:pt>
    <dgm:pt modelId="{B183BC60-6421-47B5-AD3F-5FEEE3133DC1}" type="pres">
      <dgm:prSet presAssocID="{317BE2F6-AAD2-4964-97A4-B8F32CEF7C7E}" presName="Child1Accent6" presStyleLbl="alignNode1" presStyleIdx="16" presStyleCnt="34"/>
      <dgm:spPr/>
    </dgm:pt>
    <dgm:pt modelId="{609D0F7C-FD64-416D-A92D-2FD4D61312F0}" type="pres">
      <dgm:prSet presAssocID="{317BE2F6-AAD2-4964-97A4-B8F32CEF7C7E}" presName="Child1Accent7" presStyleLbl="alignNode1" presStyleIdx="17" presStyleCnt="34"/>
      <dgm:spPr/>
    </dgm:pt>
    <dgm:pt modelId="{43C67B5C-6697-4BF8-9D3B-B1FE0FB94D99}" type="pres">
      <dgm:prSet presAssocID="{317BE2F6-AAD2-4964-97A4-B8F32CEF7C7E}" presName="Child1Accent8" presStyleLbl="alignNode1" presStyleIdx="18" presStyleCnt="34"/>
      <dgm:spPr/>
    </dgm:pt>
    <dgm:pt modelId="{61A4152D-1FEA-4841-A4C3-E7F7447EE9CE}" type="pres">
      <dgm:prSet presAssocID="{317BE2F6-AAD2-4964-97A4-B8F32CEF7C7E}" presName="Child1Accent9" presStyleLbl="alignNode1" presStyleIdx="19" presStyleCnt="34"/>
      <dgm:spPr/>
    </dgm:pt>
    <dgm:pt modelId="{AE811F67-E007-483E-8BF4-A0DCB69C9587}" type="pres">
      <dgm:prSet presAssocID="{317BE2F6-AAD2-4964-97A4-B8F32CEF7C7E}" presName="Child1" presStyleLbl="revTx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324C4-AFE1-4ADC-A0AA-2AB200652CD3}" type="pres">
      <dgm:prSet presAssocID="{9EEB449D-7F40-410F-9602-AF77CEA990A0}" presName="Child2Accent1" presStyleLbl="alignNode1" presStyleIdx="20" presStyleCnt="34"/>
      <dgm:spPr/>
    </dgm:pt>
    <dgm:pt modelId="{FD646C20-CA3B-47F7-8755-F73335B89D2A}" type="pres">
      <dgm:prSet presAssocID="{9EEB449D-7F40-410F-9602-AF77CEA990A0}" presName="Child2Accent2" presStyleLbl="alignNode1" presStyleIdx="21" presStyleCnt="34"/>
      <dgm:spPr/>
    </dgm:pt>
    <dgm:pt modelId="{7C91E3F3-8487-45ED-955E-ACB4F5348DE5}" type="pres">
      <dgm:prSet presAssocID="{9EEB449D-7F40-410F-9602-AF77CEA990A0}" presName="Child2Accent3" presStyleLbl="alignNode1" presStyleIdx="22" presStyleCnt="34"/>
      <dgm:spPr/>
    </dgm:pt>
    <dgm:pt modelId="{B4122735-33B3-4FC7-8D3C-C2A96516DD07}" type="pres">
      <dgm:prSet presAssocID="{9EEB449D-7F40-410F-9602-AF77CEA990A0}" presName="Child2Accent4" presStyleLbl="alignNode1" presStyleIdx="23" presStyleCnt="34"/>
      <dgm:spPr/>
    </dgm:pt>
    <dgm:pt modelId="{C10F6EF0-0412-40C9-93D7-16B7BB5B2D3E}" type="pres">
      <dgm:prSet presAssocID="{9EEB449D-7F40-410F-9602-AF77CEA990A0}" presName="Child2Accent5" presStyleLbl="alignNode1" presStyleIdx="24" presStyleCnt="34"/>
      <dgm:spPr/>
    </dgm:pt>
    <dgm:pt modelId="{2C41D1AE-7785-4B88-A34C-7E1A4E29B31D}" type="pres">
      <dgm:prSet presAssocID="{9EEB449D-7F40-410F-9602-AF77CEA990A0}" presName="Child2Accent6" presStyleLbl="alignNode1" presStyleIdx="25" presStyleCnt="34"/>
      <dgm:spPr/>
    </dgm:pt>
    <dgm:pt modelId="{11E38803-46E5-4161-8AE9-A740E11F3127}" type="pres">
      <dgm:prSet presAssocID="{9EEB449D-7F40-410F-9602-AF77CEA990A0}" presName="Child2Accent7" presStyleLbl="alignNode1" presStyleIdx="26" presStyleCnt="34"/>
      <dgm:spPr/>
    </dgm:pt>
    <dgm:pt modelId="{73AE6B4A-9B7B-4F6D-875B-D6DFCF05336D}" type="pres">
      <dgm:prSet presAssocID="{9EEB449D-7F40-410F-9602-AF77CEA990A0}" presName="Child2" presStyleLbl="revTx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B2B07-2AC1-4F21-B54C-35B8FCEA45FE}" type="pres">
      <dgm:prSet presAssocID="{6B1BA332-5978-4DA6-9B08-CE32423355F1}" presName="Child3Accent1" presStyleLbl="alignNode1" presStyleIdx="27" presStyleCnt="34"/>
      <dgm:spPr/>
    </dgm:pt>
    <dgm:pt modelId="{0C726BF0-DF17-4ACC-8F2D-698B9180CCFA}" type="pres">
      <dgm:prSet presAssocID="{6B1BA332-5978-4DA6-9B08-CE32423355F1}" presName="Child3Accent2" presStyleLbl="alignNode1" presStyleIdx="28" presStyleCnt="34"/>
      <dgm:spPr/>
    </dgm:pt>
    <dgm:pt modelId="{CC40B6B0-19CA-4A3C-8EC9-9B0ABEE4C857}" type="pres">
      <dgm:prSet presAssocID="{6B1BA332-5978-4DA6-9B08-CE32423355F1}" presName="Child3Accent3" presStyleLbl="alignNode1" presStyleIdx="29" presStyleCnt="34"/>
      <dgm:spPr/>
    </dgm:pt>
    <dgm:pt modelId="{B6C64D72-941C-4B8E-BDFF-330C7C40D9C6}" type="pres">
      <dgm:prSet presAssocID="{6B1BA332-5978-4DA6-9B08-CE32423355F1}" presName="Child3Accent4" presStyleLbl="alignNode1" presStyleIdx="30" presStyleCnt="34"/>
      <dgm:spPr/>
    </dgm:pt>
    <dgm:pt modelId="{899EA8C2-DF52-4C4E-A78C-A5D776325335}" type="pres">
      <dgm:prSet presAssocID="{6B1BA332-5978-4DA6-9B08-CE32423355F1}" presName="Child3Accent5" presStyleLbl="alignNode1" presStyleIdx="31" presStyleCnt="34"/>
      <dgm:spPr/>
    </dgm:pt>
    <dgm:pt modelId="{3AD6492F-C78C-4D82-827E-8E3719E06E3F}" type="pres">
      <dgm:prSet presAssocID="{6B1BA332-5978-4DA6-9B08-CE32423355F1}" presName="Child3Accent6" presStyleLbl="alignNode1" presStyleIdx="32" presStyleCnt="34"/>
      <dgm:spPr/>
    </dgm:pt>
    <dgm:pt modelId="{F85BB596-5335-4D02-81D8-A26B63885CFF}" type="pres">
      <dgm:prSet presAssocID="{6B1BA332-5978-4DA6-9B08-CE32423355F1}" presName="Child3Accent7" presStyleLbl="alignNode1" presStyleIdx="33" presStyleCnt="34"/>
      <dgm:spPr/>
    </dgm:pt>
    <dgm:pt modelId="{F4BB4DEB-00F9-47A8-B59A-38A2B8533D4A}" type="pres">
      <dgm:prSet presAssocID="{6B1BA332-5978-4DA6-9B08-CE32423355F1}" presName="Child3" presStyleLbl="revTx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C3FC19-759D-4FB5-A8B1-73C9F3DC8D62}" type="presOf" srcId="{6B1BA332-5978-4DA6-9B08-CE32423355F1}" destId="{F4BB4DEB-00F9-47A8-B59A-38A2B8533D4A}" srcOrd="0" destOrd="0" presId="urn:microsoft.com/office/officeart/2011/layout/ConvergingText"/>
    <dgm:cxn modelId="{73C9CFE9-691A-48F3-89EE-F510DB1EBEE0}" srcId="{70EF7C55-2C60-4947-881D-F37E15C1E778}" destId="{317BE2F6-AAD2-4964-97A4-B8F32CEF7C7E}" srcOrd="0" destOrd="0" parTransId="{6D43B903-9A72-463E-B0B2-30A135446169}" sibTransId="{49B64F5B-2EC5-4808-8DF5-39E8E4526C5C}"/>
    <dgm:cxn modelId="{63860BD5-243D-49DD-A5FC-FE02F928E661}" srcId="{70EF7C55-2C60-4947-881D-F37E15C1E778}" destId="{9EEB449D-7F40-410F-9602-AF77CEA990A0}" srcOrd="1" destOrd="0" parTransId="{2B99FA47-8589-4775-80E1-86C4D9DE47E5}" sibTransId="{BF89413A-B2F9-452C-890D-D14391A8371D}"/>
    <dgm:cxn modelId="{7284C48A-F327-4FCD-85DB-20B1E5257E95}" type="presOf" srcId="{9EEB449D-7F40-410F-9602-AF77CEA990A0}" destId="{73AE6B4A-9B7B-4F6D-875B-D6DFCF05336D}" srcOrd="0" destOrd="0" presId="urn:microsoft.com/office/officeart/2011/layout/ConvergingText"/>
    <dgm:cxn modelId="{EDE4A3F2-9266-4ADA-82ED-13F38AF1AF4F}" srcId="{982E01A9-1559-49B1-9FD9-2047E1EBFF3E}" destId="{70EF7C55-2C60-4947-881D-F37E15C1E778}" srcOrd="0" destOrd="0" parTransId="{05D4648C-90BC-4F41-9C19-1220784C800F}" sibTransId="{897C4825-BC5C-4498-8BC4-B403CB3CBB65}"/>
    <dgm:cxn modelId="{A563DAF4-1789-4236-A039-9AD4254BB37E}" type="presOf" srcId="{982E01A9-1559-49B1-9FD9-2047E1EBFF3E}" destId="{110D120F-3438-44D1-BFE2-89B1C5218C9E}" srcOrd="0" destOrd="0" presId="urn:microsoft.com/office/officeart/2011/layout/ConvergingText"/>
    <dgm:cxn modelId="{BE21C996-A235-49D6-B0FF-69E9B3CF7884}" type="presOf" srcId="{70EF7C55-2C60-4947-881D-F37E15C1E778}" destId="{888EE50E-E6F7-477F-8A01-8C00D54FE292}" srcOrd="0" destOrd="0" presId="urn:microsoft.com/office/officeart/2011/layout/ConvergingText"/>
    <dgm:cxn modelId="{F039A4CC-D058-428B-8CC4-C08C03AD60BF}" type="presOf" srcId="{317BE2F6-AAD2-4964-97A4-B8F32CEF7C7E}" destId="{AE811F67-E007-483E-8BF4-A0DCB69C9587}" srcOrd="0" destOrd="0" presId="urn:microsoft.com/office/officeart/2011/layout/ConvergingText"/>
    <dgm:cxn modelId="{1759F8DE-BFD8-42F0-868B-EFC49BA95648}" srcId="{70EF7C55-2C60-4947-881D-F37E15C1E778}" destId="{6B1BA332-5978-4DA6-9B08-CE32423355F1}" srcOrd="2" destOrd="0" parTransId="{03C46FE3-61A4-4AA5-A5D2-043995DCBBD5}" sibTransId="{36AB9D86-DE3A-404B-A29A-966D21E29902}"/>
    <dgm:cxn modelId="{29F87F51-606D-4D60-998D-DD39AB814286}" type="presParOf" srcId="{110D120F-3438-44D1-BFE2-89B1C5218C9E}" destId="{ACD2CED6-736C-40DF-AEFB-EA5B0FDD2BC5}" srcOrd="0" destOrd="0" presId="urn:microsoft.com/office/officeart/2011/layout/ConvergingText"/>
    <dgm:cxn modelId="{913737FC-8283-4E43-8375-5A7DBA545795}" type="presParOf" srcId="{ACD2CED6-736C-40DF-AEFB-EA5B0FDD2BC5}" destId="{A5D32274-993D-4D2C-AA78-86FF29754D01}" srcOrd="0" destOrd="0" presId="urn:microsoft.com/office/officeart/2011/layout/ConvergingText"/>
    <dgm:cxn modelId="{3CF63619-CA3F-420A-B0F1-1E90BE7EB454}" type="presParOf" srcId="{ACD2CED6-736C-40DF-AEFB-EA5B0FDD2BC5}" destId="{7F006B13-65B5-4977-AD37-F7ABC4110AAB}" srcOrd="1" destOrd="0" presId="urn:microsoft.com/office/officeart/2011/layout/ConvergingText"/>
    <dgm:cxn modelId="{3AA16C95-AD09-4ADB-A037-CE8D5AC1FD38}" type="presParOf" srcId="{ACD2CED6-736C-40DF-AEFB-EA5B0FDD2BC5}" destId="{2757286F-A161-40C5-8ED0-17B63B929DC3}" srcOrd="2" destOrd="0" presId="urn:microsoft.com/office/officeart/2011/layout/ConvergingText"/>
    <dgm:cxn modelId="{22787FAD-18E7-4CF4-AE99-9A4F91401890}" type="presParOf" srcId="{ACD2CED6-736C-40DF-AEFB-EA5B0FDD2BC5}" destId="{09257706-1EE7-40A8-B681-FC76F93CD7A9}" srcOrd="3" destOrd="0" presId="urn:microsoft.com/office/officeart/2011/layout/ConvergingText"/>
    <dgm:cxn modelId="{9416958D-AC93-4106-BC46-00DC45FF9910}" type="presParOf" srcId="{ACD2CED6-736C-40DF-AEFB-EA5B0FDD2BC5}" destId="{E8752E7F-384C-4CB3-A109-51632558B678}" srcOrd="4" destOrd="0" presId="urn:microsoft.com/office/officeart/2011/layout/ConvergingText"/>
    <dgm:cxn modelId="{4BF74B4A-41C7-410D-B643-CDFA961B30AD}" type="presParOf" srcId="{ACD2CED6-736C-40DF-AEFB-EA5B0FDD2BC5}" destId="{8B58A520-61CE-4916-B656-AF838AE00CEA}" srcOrd="5" destOrd="0" presId="urn:microsoft.com/office/officeart/2011/layout/ConvergingText"/>
    <dgm:cxn modelId="{1C24FDF8-2E82-447D-8797-6C7CDFAC278D}" type="presParOf" srcId="{ACD2CED6-736C-40DF-AEFB-EA5B0FDD2BC5}" destId="{000BB870-A87B-4C24-ABAC-AF3BA30C9A5A}" srcOrd="6" destOrd="0" presId="urn:microsoft.com/office/officeart/2011/layout/ConvergingText"/>
    <dgm:cxn modelId="{686E3F45-D44F-4F79-95F1-019C2E571A27}" type="presParOf" srcId="{ACD2CED6-736C-40DF-AEFB-EA5B0FDD2BC5}" destId="{7CFC3E25-34AE-4228-B2B9-7D1F0C3D48D8}" srcOrd="7" destOrd="0" presId="urn:microsoft.com/office/officeart/2011/layout/ConvergingText"/>
    <dgm:cxn modelId="{52D97D60-6A15-4A13-BAFB-182FA14EFA44}" type="presParOf" srcId="{ACD2CED6-736C-40DF-AEFB-EA5B0FDD2BC5}" destId="{736E225E-7EBD-498F-A421-CE4C932D7791}" srcOrd="8" destOrd="0" presId="urn:microsoft.com/office/officeart/2011/layout/ConvergingText"/>
    <dgm:cxn modelId="{A1F7B4EB-4A41-490F-8997-E57B26C8F336}" type="presParOf" srcId="{ACD2CED6-736C-40DF-AEFB-EA5B0FDD2BC5}" destId="{CCBB6F52-9EFD-48E4-9F83-F975F74FC105}" srcOrd="9" destOrd="0" presId="urn:microsoft.com/office/officeart/2011/layout/ConvergingText"/>
    <dgm:cxn modelId="{B41882AD-AEC6-4160-9BD1-9B1743479BD7}" type="presParOf" srcId="{ACD2CED6-736C-40DF-AEFB-EA5B0FDD2BC5}" destId="{888EE50E-E6F7-477F-8A01-8C00D54FE292}" srcOrd="10" destOrd="0" presId="urn:microsoft.com/office/officeart/2011/layout/ConvergingText"/>
    <dgm:cxn modelId="{077F338D-F2BD-4131-B9A2-E6C164323446}" type="presParOf" srcId="{ACD2CED6-736C-40DF-AEFB-EA5B0FDD2BC5}" destId="{53C1D68F-10A7-47D9-88E7-721605677A39}" srcOrd="11" destOrd="0" presId="urn:microsoft.com/office/officeart/2011/layout/ConvergingText"/>
    <dgm:cxn modelId="{E1648D6D-9EF8-4F54-9E5F-C4EA1B9190D9}" type="presParOf" srcId="{ACD2CED6-736C-40DF-AEFB-EA5B0FDD2BC5}" destId="{F4655CE9-81AC-4BEC-9F15-A10DF8214B41}" srcOrd="12" destOrd="0" presId="urn:microsoft.com/office/officeart/2011/layout/ConvergingText"/>
    <dgm:cxn modelId="{C95C05A1-5BDC-4F25-846B-0788A8D64E83}" type="presParOf" srcId="{ACD2CED6-736C-40DF-AEFB-EA5B0FDD2BC5}" destId="{E84E1479-7837-4013-84FB-F91FE1516AAE}" srcOrd="13" destOrd="0" presId="urn:microsoft.com/office/officeart/2011/layout/ConvergingText"/>
    <dgm:cxn modelId="{323749FC-D837-4BEB-9CB9-76F4C3DD2433}" type="presParOf" srcId="{ACD2CED6-736C-40DF-AEFB-EA5B0FDD2BC5}" destId="{6209A150-D931-4CB9-B5B8-477691461261}" srcOrd="14" destOrd="0" presId="urn:microsoft.com/office/officeart/2011/layout/ConvergingText"/>
    <dgm:cxn modelId="{20591BDE-B755-4D53-A307-4A03B4184D61}" type="presParOf" srcId="{ACD2CED6-736C-40DF-AEFB-EA5B0FDD2BC5}" destId="{777565F8-5517-44BA-B0DE-3D720641E549}" srcOrd="15" destOrd="0" presId="urn:microsoft.com/office/officeart/2011/layout/ConvergingText"/>
    <dgm:cxn modelId="{83C628C1-8465-4AEE-967C-3BF1903F007F}" type="presParOf" srcId="{ACD2CED6-736C-40DF-AEFB-EA5B0FDD2BC5}" destId="{B183BC60-6421-47B5-AD3F-5FEEE3133DC1}" srcOrd="16" destOrd="0" presId="urn:microsoft.com/office/officeart/2011/layout/ConvergingText"/>
    <dgm:cxn modelId="{5F5D4E76-79C8-42BC-801C-7A88215E209E}" type="presParOf" srcId="{ACD2CED6-736C-40DF-AEFB-EA5B0FDD2BC5}" destId="{609D0F7C-FD64-416D-A92D-2FD4D61312F0}" srcOrd="17" destOrd="0" presId="urn:microsoft.com/office/officeart/2011/layout/ConvergingText"/>
    <dgm:cxn modelId="{FDC894D4-338A-4639-8BB7-95919011900F}" type="presParOf" srcId="{ACD2CED6-736C-40DF-AEFB-EA5B0FDD2BC5}" destId="{43C67B5C-6697-4BF8-9D3B-B1FE0FB94D99}" srcOrd="18" destOrd="0" presId="urn:microsoft.com/office/officeart/2011/layout/ConvergingText"/>
    <dgm:cxn modelId="{FA4F6ECB-FF67-4023-B7DF-5F1BCC079ECB}" type="presParOf" srcId="{ACD2CED6-736C-40DF-AEFB-EA5B0FDD2BC5}" destId="{61A4152D-1FEA-4841-A4C3-E7F7447EE9CE}" srcOrd="19" destOrd="0" presId="urn:microsoft.com/office/officeart/2011/layout/ConvergingText"/>
    <dgm:cxn modelId="{D2F3D45A-3373-4404-9233-300E8B266B01}" type="presParOf" srcId="{ACD2CED6-736C-40DF-AEFB-EA5B0FDD2BC5}" destId="{AE811F67-E007-483E-8BF4-A0DCB69C9587}" srcOrd="20" destOrd="0" presId="urn:microsoft.com/office/officeart/2011/layout/ConvergingText"/>
    <dgm:cxn modelId="{4A7AE1FC-ADC1-495B-AF60-EC82ED531260}" type="presParOf" srcId="{ACD2CED6-736C-40DF-AEFB-EA5B0FDD2BC5}" destId="{62E324C4-AFE1-4ADC-A0AA-2AB200652CD3}" srcOrd="21" destOrd="0" presId="urn:microsoft.com/office/officeart/2011/layout/ConvergingText"/>
    <dgm:cxn modelId="{84A385F4-DBF4-4707-A4FE-7ADEBFD77112}" type="presParOf" srcId="{ACD2CED6-736C-40DF-AEFB-EA5B0FDD2BC5}" destId="{FD646C20-CA3B-47F7-8755-F73335B89D2A}" srcOrd="22" destOrd="0" presId="urn:microsoft.com/office/officeart/2011/layout/ConvergingText"/>
    <dgm:cxn modelId="{8AAA8AB6-B34C-4F38-B4D4-0AF980E16ACD}" type="presParOf" srcId="{ACD2CED6-736C-40DF-AEFB-EA5B0FDD2BC5}" destId="{7C91E3F3-8487-45ED-955E-ACB4F5348DE5}" srcOrd="23" destOrd="0" presId="urn:microsoft.com/office/officeart/2011/layout/ConvergingText"/>
    <dgm:cxn modelId="{5C2826BD-4F66-4972-AEA9-5483E5DB20CF}" type="presParOf" srcId="{ACD2CED6-736C-40DF-AEFB-EA5B0FDD2BC5}" destId="{B4122735-33B3-4FC7-8D3C-C2A96516DD07}" srcOrd="24" destOrd="0" presId="urn:microsoft.com/office/officeart/2011/layout/ConvergingText"/>
    <dgm:cxn modelId="{ABBAC2CC-C840-4737-ABC9-29C88C6DB155}" type="presParOf" srcId="{ACD2CED6-736C-40DF-AEFB-EA5B0FDD2BC5}" destId="{C10F6EF0-0412-40C9-93D7-16B7BB5B2D3E}" srcOrd="25" destOrd="0" presId="urn:microsoft.com/office/officeart/2011/layout/ConvergingText"/>
    <dgm:cxn modelId="{E2E12D13-E37C-4EC6-B688-8CFD1FC0FEF7}" type="presParOf" srcId="{ACD2CED6-736C-40DF-AEFB-EA5B0FDD2BC5}" destId="{2C41D1AE-7785-4B88-A34C-7E1A4E29B31D}" srcOrd="26" destOrd="0" presId="urn:microsoft.com/office/officeart/2011/layout/ConvergingText"/>
    <dgm:cxn modelId="{FFBF097D-0095-49AE-B6D9-0D3EA09B00BA}" type="presParOf" srcId="{ACD2CED6-736C-40DF-AEFB-EA5B0FDD2BC5}" destId="{11E38803-46E5-4161-8AE9-A740E11F3127}" srcOrd="27" destOrd="0" presId="urn:microsoft.com/office/officeart/2011/layout/ConvergingText"/>
    <dgm:cxn modelId="{A789FD71-279F-4813-918F-36DE77D9CAC7}" type="presParOf" srcId="{ACD2CED6-736C-40DF-AEFB-EA5B0FDD2BC5}" destId="{73AE6B4A-9B7B-4F6D-875B-D6DFCF05336D}" srcOrd="28" destOrd="0" presId="urn:microsoft.com/office/officeart/2011/layout/ConvergingText"/>
    <dgm:cxn modelId="{BC29EA79-E227-4144-9566-277AB723CF0F}" type="presParOf" srcId="{ACD2CED6-736C-40DF-AEFB-EA5B0FDD2BC5}" destId="{6D6B2B07-2AC1-4F21-B54C-35B8FCEA45FE}" srcOrd="29" destOrd="0" presId="urn:microsoft.com/office/officeart/2011/layout/ConvergingText"/>
    <dgm:cxn modelId="{72F4C9E6-E103-466B-B531-2DCB7D12F0C1}" type="presParOf" srcId="{ACD2CED6-736C-40DF-AEFB-EA5B0FDD2BC5}" destId="{0C726BF0-DF17-4ACC-8F2D-698B9180CCFA}" srcOrd="30" destOrd="0" presId="urn:microsoft.com/office/officeart/2011/layout/ConvergingText"/>
    <dgm:cxn modelId="{1CE96C41-7AB3-4174-922E-7FCB786FE39B}" type="presParOf" srcId="{ACD2CED6-736C-40DF-AEFB-EA5B0FDD2BC5}" destId="{CC40B6B0-19CA-4A3C-8EC9-9B0ABEE4C857}" srcOrd="31" destOrd="0" presId="urn:microsoft.com/office/officeart/2011/layout/ConvergingText"/>
    <dgm:cxn modelId="{77253D01-7270-42A4-B909-DB78752AC24B}" type="presParOf" srcId="{ACD2CED6-736C-40DF-AEFB-EA5B0FDD2BC5}" destId="{B6C64D72-941C-4B8E-BDFF-330C7C40D9C6}" srcOrd="32" destOrd="0" presId="urn:microsoft.com/office/officeart/2011/layout/ConvergingText"/>
    <dgm:cxn modelId="{EBC376D8-ACA9-405E-B206-58BB17619F1A}" type="presParOf" srcId="{ACD2CED6-736C-40DF-AEFB-EA5B0FDD2BC5}" destId="{899EA8C2-DF52-4C4E-A78C-A5D776325335}" srcOrd="33" destOrd="0" presId="urn:microsoft.com/office/officeart/2011/layout/ConvergingText"/>
    <dgm:cxn modelId="{E609A17C-CB14-4DE4-97A3-EE68ACCBA92F}" type="presParOf" srcId="{ACD2CED6-736C-40DF-AEFB-EA5B0FDD2BC5}" destId="{3AD6492F-C78C-4D82-827E-8E3719E06E3F}" srcOrd="34" destOrd="0" presId="urn:microsoft.com/office/officeart/2011/layout/ConvergingText"/>
    <dgm:cxn modelId="{8F03B6B8-9BC7-467B-9BEC-0F178B709876}" type="presParOf" srcId="{ACD2CED6-736C-40DF-AEFB-EA5B0FDD2BC5}" destId="{F85BB596-5335-4D02-81D8-A26B63885CFF}" srcOrd="35" destOrd="0" presId="urn:microsoft.com/office/officeart/2011/layout/ConvergingText"/>
    <dgm:cxn modelId="{6D922114-6561-4E00-AB82-AF472446E765}" type="presParOf" srcId="{ACD2CED6-736C-40DF-AEFB-EA5B0FDD2BC5}" destId="{F4BB4DEB-00F9-47A8-B59A-38A2B8533D4A}" srcOrd="36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Converging Text"/>
  <dgm:desc val="Use to show multiple steps or parts that merge into a whole. Limited to one Level 1 shape that contains text and a maximum of five Level 2 shapes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Converging Text"/>
  <dgm:desc val="Use to show multiple steps or parts that merge into a whole. Limited to one Level 1 shape that contains text and a maximum of five Level 2 shapes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72421" cy="46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027" y="0"/>
            <a:ext cx="2972421" cy="46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846261"/>
            <a:ext cx="2972421" cy="46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027" y="8846261"/>
            <a:ext cx="2972421" cy="46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D465CD-0E1D-4596-83AF-849ED42A01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0031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72421" cy="46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027" y="0"/>
            <a:ext cx="2972421" cy="46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1725" y="698500"/>
            <a:ext cx="4654550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421" y="4424722"/>
            <a:ext cx="5485158" cy="419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46261"/>
            <a:ext cx="2972421" cy="46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027" y="8846261"/>
            <a:ext cx="2972421" cy="46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77AE740B-BC39-4269-B968-E6936F49F3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4708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Over the past 3 years Landmark has been incorporating Agile methodologies in our development processes.  </a:t>
            </a:r>
          </a:p>
        </p:txBody>
      </p:sp>
    </p:spTree>
    <p:extLst>
      <p:ext uri="{BB962C8B-B14F-4D97-AF65-F5344CB8AC3E}">
        <p14:creationId xmlns:p14="http://schemas.microsoft.com/office/powerpoint/2010/main" val="1199544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50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07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47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40472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47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88462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47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54380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49151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61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83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760B7F-E4D8-44CF-AE33-5DF8948869CA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35523" y="688281"/>
            <a:ext cx="2586954" cy="3428999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21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6DBC68-AFEE-4373-86E4-7A3145CC9C34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24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5FB37-FCC8-4928-A3D1-11140F7E5F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080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134A9A-CF93-49DF-8CFA-4436E436D7E7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35523" y="686214"/>
            <a:ext cx="2586954" cy="3429001"/>
          </a:xfrm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24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449381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9494BE-1AFA-4416-9CDE-F852928707B7}" type="slidenum">
              <a:rPr lang="en-US"/>
              <a:pPr/>
              <a:t>33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07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3"/>
          <p:cNvSpPr txBox="1">
            <a:spLocks noGrp="1" noChangeArrowheads="1"/>
          </p:cNvSpPr>
          <p:nvPr/>
        </p:nvSpPr>
        <p:spPr bwMode="auto">
          <a:xfrm>
            <a:off x="490079" y="334963"/>
            <a:ext cx="2737627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72" tIns="46136" rIns="92272" bIns="46136"/>
          <a:lstStyle/>
          <a:p>
            <a:pPr defTabSz="922338" eaLnBrk="0" hangingPunct="0"/>
            <a:fld id="{E6B7C600-D5FF-48ED-9302-B373824FDC2B}" type="datetime8">
              <a:rPr lang="en-US" sz="900">
                <a:solidFill>
                  <a:schemeClr val="accent1"/>
                </a:solidFill>
              </a:rPr>
              <a:pPr defTabSz="922338" eaLnBrk="0" hangingPunct="0"/>
              <a:t>2/26/2014 7:47 PM</a:t>
            </a:fld>
            <a:endParaRPr lang="en-US" sz="900">
              <a:solidFill>
                <a:schemeClr val="accent1"/>
              </a:solidFill>
            </a:endParaRPr>
          </a:p>
        </p:txBody>
      </p:sp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5564506" y="8386763"/>
            <a:ext cx="1106734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72" tIns="46136" rIns="92272" bIns="46136" anchor="b"/>
          <a:lstStyle/>
          <a:p>
            <a:pPr algn="r" defTabSz="922338" eaLnBrk="0" hangingPunct="0"/>
            <a:fld id="{5D355644-966C-40B6-A4ED-078EB6AD2482}" type="slidenum">
              <a:rPr lang="en-US" sz="900">
                <a:solidFill>
                  <a:schemeClr val="accent1"/>
                </a:solidFill>
              </a:rPr>
              <a:pPr algn="r" defTabSz="922338" eaLnBrk="0" hangingPunct="0"/>
              <a:t>35</a:t>
            </a:fld>
            <a:endParaRPr lang="en-US" sz="900">
              <a:solidFill>
                <a:schemeClr val="accent1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6913"/>
            <a:ext cx="4649788" cy="348615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4542" y="4416426"/>
            <a:ext cx="4824519" cy="4183063"/>
          </a:xfrm>
          <a:noFill/>
          <a:ln/>
        </p:spPr>
        <p:txBody>
          <a:bodyPr lIns="92272" tIns="46136" rIns="92272" bIns="46136"/>
          <a:lstStyle/>
          <a:p>
            <a:pPr eaLnBrk="1" hangingPunct="1"/>
            <a:r>
              <a:rPr lang="en-US" altLang="ja-JP" sz="800" dirty="0" smtClean="0">
                <a:latin typeface="Arial" charset="0"/>
                <a:ea typeface="ＭＳ Ｐゴシック"/>
              </a:rPr>
              <a:t>Our acquisitions have added many more customers to this list.</a:t>
            </a:r>
          </a:p>
          <a:p>
            <a:pPr eaLnBrk="1" hangingPunct="1"/>
            <a:r>
              <a:rPr lang="en-US" altLang="ja-JP" sz="800" dirty="0" smtClean="0">
                <a:latin typeface="Arial" charset="0"/>
                <a:ea typeface="ＭＳ Ｐゴシック"/>
              </a:rPr>
              <a:t>Over the years, we have been able to develop an outstanding client list</a:t>
            </a:r>
          </a:p>
          <a:p>
            <a:pPr eaLnBrk="1" hangingPunct="1"/>
            <a:r>
              <a:rPr lang="en-US" altLang="ja-JP" sz="800" dirty="0" smtClean="0">
                <a:latin typeface="Arial" charset="0"/>
                <a:ea typeface="ＭＳ Ｐゴシック"/>
              </a:rPr>
              <a:t>We have a powerful global reach:</a:t>
            </a:r>
          </a:p>
          <a:p>
            <a:pPr lvl="1" eaLnBrk="1" hangingPunct="1"/>
            <a:r>
              <a:rPr lang="en-US" altLang="ja-JP" sz="800" b="1" dirty="0" smtClean="0">
                <a:latin typeface="Arial" charset="0"/>
                <a:ea typeface="ＭＳ Ｐゴシック"/>
              </a:rPr>
              <a:t>We serve more than 55,000 customers in over 100 countries</a:t>
            </a:r>
          </a:p>
          <a:p>
            <a:pPr eaLnBrk="1" hangingPunct="1"/>
            <a:r>
              <a:rPr lang="en-US" altLang="ja-JP" sz="800" dirty="0" smtClean="0">
                <a:latin typeface="Arial" charset="0"/>
                <a:ea typeface="ＭＳ Ｐゴシック"/>
              </a:rPr>
              <a:t> </a:t>
            </a:r>
            <a:r>
              <a:rPr lang="en-US" sz="800" dirty="0" smtClean="0">
                <a:latin typeface="Arial" charset="0"/>
                <a:ea typeface="ＭＳ Ｐゴシック"/>
              </a:rPr>
              <a:t> IHS helps customers solve mission critical problems with critical information and insight </a:t>
            </a:r>
          </a:p>
          <a:p>
            <a:pPr eaLnBrk="1" hangingPunct="1"/>
            <a:r>
              <a:rPr lang="en-US" sz="800" dirty="0" smtClean="0">
                <a:latin typeface="Arial" charset="0"/>
                <a:ea typeface="ＭＳ Ｐゴシック"/>
              </a:rPr>
              <a:t>We see things from a customers point of view…</a:t>
            </a:r>
            <a:endParaRPr lang="en-US" sz="800" b="1" dirty="0" smtClean="0">
              <a:latin typeface="Arial" charset="0"/>
              <a:ea typeface="ＭＳ Ｐゴシック"/>
            </a:endParaRPr>
          </a:p>
          <a:p>
            <a:pPr eaLnBrk="1" hangingPunct="1"/>
            <a:endParaRPr lang="en-US" b="1" dirty="0" smtClean="0"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51348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FD3CB8-2AAF-444B-86E9-8534E32CDD6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582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FD3CB8-2AAF-444B-86E9-8534E32CDD6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082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8192" indent="-291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644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302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960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6189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276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934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592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33160" eaLnBrk="1" hangingPunct="1"/>
            <a:fld id="{A4C37612-2C5E-4613-9BF3-7124DB9642E7}" type="slidenum">
              <a:rPr lang="en-CA" smtClean="0"/>
              <a:pPr defTabSz="933160" eaLnBrk="1" hangingPunct="1"/>
              <a:t>38</a:t>
            </a:fld>
            <a:endParaRPr lang="en-CA" smtClean="0"/>
          </a:p>
        </p:txBody>
      </p:sp>
      <p:sp>
        <p:nvSpPr>
          <p:cNvPr id="94211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8275" y="227013"/>
            <a:ext cx="3025775" cy="2270125"/>
          </a:xfrm>
          <a:ln/>
        </p:spPr>
      </p:sp>
      <p:sp>
        <p:nvSpPr>
          <p:cNvPr id="94212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CA" smtClean="0"/>
              <a:t>[Purpose of slide]	[#]</a:t>
            </a:r>
          </a:p>
          <a:p>
            <a:pPr lvl="1" eaLnBrk="1" hangingPunct="1"/>
            <a:r>
              <a:rPr lang="en-CA" smtClean="0"/>
              <a:t>[Information]</a:t>
            </a:r>
          </a:p>
          <a:p>
            <a:pPr eaLnBrk="1" hangingPunct="1"/>
            <a:endParaRPr lang="en-CA" smtClean="0"/>
          </a:p>
        </p:txBody>
      </p:sp>
      <p:sp>
        <p:nvSpPr>
          <p:cNvPr id="9421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8192" indent="-291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644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302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960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6189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276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934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592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33160" eaLnBrk="1" hangingPunct="1"/>
            <a:r>
              <a:rPr lang="en-CA" smtClean="0"/>
              <a:t>© International Institute of Business Analysis</a:t>
            </a:r>
            <a:r>
              <a:rPr lang="en-CA" baseline="30000" smtClean="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40966114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8192" indent="-291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644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302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960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6189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276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934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592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33160" eaLnBrk="1" hangingPunct="1"/>
            <a:fld id="{4828432F-66A5-4D01-8E55-7EA77ACCCC6F}" type="slidenum">
              <a:rPr lang="en-CA" smtClean="0"/>
              <a:pPr defTabSz="933160" eaLnBrk="1" hangingPunct="1"/>
              <a:t>39</a:t>
            </a:fld>
            <a:endParaRPr lang="en-CA" smtClean="0"/>
          </a:p>
        </p:txBody>
      </p:sp>
      <p:sp>
        <p:nvSpPr>
          <p:cNvPr id="95235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8275" y="227013"/>
            <a:ext cx="3025775" cy="2270125"/>
          </a:xfrm>
          <a:ln/>
        </p:spPr>
      </p:sp>
      <p:sp>
        <p:nvSpPr>
          <p:cNvPr id="95236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CA" smtClean="0"/>
              <a:t>[Purpose of slide]	[#]</a:t>
            </a:r>
          </a:p>
          <a:p>
            <a:pPr lvl="1" eaLnBrk="1" hangingPunct="1"/>
            <a:r>
              <a:rPr lang="en-CA" smtClean="0"/>
              <a:t>[Information]</a:t>
            </a:r>
          </a:p>
          <a:p>
            <a:pPr eaLnBrk="1" hangingPunct="1"/>
            <a:endParaRPr lang="en-CA" smtClean="0"/>
          </a:p>
        </p:txBody>
      </p:sp>
      <p:sp>
        <p:nvSpPr>
          <p:cNvPr id="9523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8192" indent="-291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644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302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960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6189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276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934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592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33160" eaLnBrk="1" hangingPunct="1"/>
            <a:r>
              <a:rPr lang="en-CA" smtClean="0"/>
              <a:t>© International Institute of Business Analysis</a:t>
            </a:r>
            <a:r>
              <a:rPr lang="en-CA" baseline="30000" smtClean="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3355372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182563"/>
            <a:ext cx="2420938" cy="1814512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945037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8349379" y="6947747"/>
            <a:ext cx="125015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6" rIns="96652" bIns="48326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D8D713D-E8D8-4DD0-BBF9-EF1452F68441}" type="slidenum">
              <a:rPr lang="en-CA"/>
              <a:pPr algn="r" eaLnBrk="1" hangingPunct="1"/>
              <a:t>41</a:t>
            </a:fld>
            <a:endParaRPr lang="en-CA"/>
          </a:p>
        </p:txBody>
      </p:sp>
      <p:sp>
        <p:nvSpPr>
          <p:cNvPr id="97283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182563"/>
            <a:ext cx="2420938" cy="1814512"/>
          </a:xfrm>
          <a:ln/>
        </p:spPr>
      </p:sp>
      <p:sp>
        <p:nvSpPr>
          <p:cNvPr id="97284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CA" smtClean="0"/>
              <a:t>[Purpose of slide]	[#]</a:t>
            </a:r>
          </a:p>
          <a:p>
            <a:pPr lvl="1" eaLnBrk="1" hangingPunct="1"/>
            <a:r>
              <a:rPr lang="en-CA" smtClean="0"/>
              <a:t>[Information]</a:t>
            </a:r>
          </a:p>
          <a:p>
            <a:pPr eaLnBrk="1" hangingPunct="1"/>
            <a:endParaRPr lang="en-CA" smtClean="0"/>
          </a:p>
        </p:txBody>
      </p:sp>
      <p:sp>
        <p:nvSpPr>
          <p:cNvPr id="97285" name="Rectangle 6"/>
          <p:cNvSpPr txBox="1">
            <a:spLocks noGrp="1" noChangeArrowheads="1"/>
          </p:cNvSpPr>
          <p:nvPr/>
        </p:nvSpPr>
        <p:spPr bwMode="auto">
          <a:xfrm>
            <a:off x="0" y="7052734"/>
            <a:ext cx="8187690" cy="26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6" rIns="96652" bIns="48326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300"/>
              <a:t>© International Institute of Business Analysis</a:t>
            </a:r>
            <a:r>
              <a:rPr lang="en-CA" sz="1300" baseline="3000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633644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EE139-02A3-4804-9241-D6FCDC0B5F2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750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536446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8192" indent="-291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644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302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960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6189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276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934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592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33160" eaLnBrk="1" hangingPunct="1"/>
            <a:fld id="{46C2C93C-EB47-4456-838A-19EFD35462B5}" type="slidenum">
              <a:rPr lang="en-US" smtClean="0"/>
              <a:pPr defTabSz="933160" eaLnBrk="1" hangingPunct="1"/>
              <a:t>43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452100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526193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367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486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973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377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391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694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87647-E234-483B-8620-3E04EA288C9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92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07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6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7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8259" indent="-29163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6551" indent="-23331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3172" indent="-23331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9792" indent="-23331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6413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3033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9654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6274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33241" eaLnBrk="1" hangingPunct="1"/>
            <a:fld id="{8DA4EBA9-F824-46F3-8243-EAE1CA15B8D5}" type="slidenum">
              <a:rPr lang="en-US" smtClean="0"/>
              <a:pPr defTabSz="933241" eaLnBrk="1" hangingPunct="1"/>
              <a:t>12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24998" y="671747"/>
            <a:ext cx="2598649" cy="3443468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18484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We look at a typical software project…..</a:t>
            </a:r>
          </a:p>
        </p:txBody>
      </p:sp>
    </p:spTree>
    <p:extLst>
      <p:ext uri="{BB962C8B-B14F-4D97-AF65-F5344CB8AC3E}">
        <p14:creationId xmlns:p14="http://schemas.microsoft.com/office/powerpoint/2010/main" val="268019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8259" indent="-29163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6551" indent="-23331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3172" indent="-23331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9792" indent="-23331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6413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3033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9654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6274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33241" eaLnBrk="1" hangingPunct="1"/>
            <a:fld id="{9D50788B-4F04-48CA-AA53-2C3A80BE1F5B}" type="slidenum">
              <a:rPr lang="en-US" smtClean="0"/>
              <a:pPr defTabSz="933241" eaLnBrk="1" hangingPunct="1"/>
              <a:t>13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07778" y="670891"/>
            <a:ext cx="2632940" cy="3443496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18484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84732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Lessons learned:  If uncertainty is high, work on it earlier.  Reduce Technical Debt—Get to potentially shippable at each iteration.  Finding and fixing the last bugs has high uncertainty – plan on there being uncertainty.</a:t>
            </a: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0900" indent="-28880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5230" indent="-23104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7322" indent="-23104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9414" indent="-23104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41506" indent="-231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03598" indent="-231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65690" indent="-231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27782" indent="-231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24184" eaLnBrk="1" hangingPunct="1"/>
            <a:fld id="{6A105FD0-4EC6-4A6C-A347-2F0F9706F0A6}" type="slidenum">
              <a:rPr lang="en-US" smtClean="0"/>
              <a:pPr defTabSz="924184" eaLnBrk="1" hangingPunct="1"/>
              <a:t>14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4480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292100"/>
            <a:ext cx="9144000" cy="1050925"/>
            <a:chOff x="0" y="184"/>
            <a:chExt cx="5760" cy="662"/>
          </a:xfrm>
        </p:grpSpPr>
        <p:sp>
          <p:nvSpPr>
            <p:cNvPr id="5" name="Line 3"/>
            <p:cNvSpPr>
              <a:spLocks noChangeShapeType="1"/>
            </p:cNvSpPr>
            <p:nvPr userDrawn="1"/>
          </p:nvSpPr>
          <p:spPr bwMode="auto">
            <a:xfrm>
              <a:off x="0" y="846"/>
              <a:ext cx="576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pic>
          <p:nvPicPr>
            <p:cNvPr id="6" name="Picture 4" descr="IHS-Pr-sml-rgb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63" y="184"/>
              <a:ext cx="547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5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88938" y="1449388"/>
            <a:ext cx="7643812" cy="1371600"/>
          </a:xfrm>
        </p:spPr>
        <p:txBody>
          <a:bodyPr/>
          <a:lstStyle>
            <a:lvl1pPr>
              <a:lnSpc>
                <a:spcPct val="9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88938" y="2824163"/>
            <a:ext cx="7643812" cy="1063625"/>
          </a:xfrm>
          <a:ln/>
        </p:spPr>
        <p:txBody>
          <a:bodyPr/>
          <a:lstStyle>
            <a:lvl1pPr marL="0" indent="0">
              <a:buFont typeface="Times" pitchFamily="18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3CD6A9-D3E9-4D75-9ABE-69A578A0D7F2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7FEE-4EFC-4C67-86FA-D335F3913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5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4435"/>
      </p:ext>
    </p:extLst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32809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9223138"/>
      </p:ext>
    </p:extLst>
  </p:cSld>
  <p:clrMapOvr>
    <a:masterClrMapping/>
  </p:clrMapOvr>
  <p:transition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827213"/>
            <a:ext cx="3886200" cy="98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4213" y="1827213"/>
            <a:ext cx="3886200" cy="98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16151"/>
      </p:ext>
    </p:extLst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14998"/>
      </p:ext>
    </p:extLst>
  </p:cSld>
  <p:clrMapOvr>
    <a:masterClrMapping/>
  </p:clrMapOvr>
  <p:transition spd="med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35029"/>
      </p:ext>
    </p:extLst>
  </p:cSld>
  <p:clrMapOvr>
    <a:masterClrMapping/>
  </p:clrMapOvr>
  <p:transition spd="med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355042"/>
      </p:ext>
    </p:extLst>
  </p:cSld>
  <p:clrMapOvr>
    <a:masterClrMapping/>
  </p:clrMapOvr>
  <p:transition spd="med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5058541"/>
      </p:ext>
    </p:extLst>
  </p:cSld>
  <p:clrMapOvr>
    <a:masterClrMapping/>
  </p:clrMapOvr>
  <p:transition spd="med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9880901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467544" y="6381328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chemeClr val="accent1"/>
                </a:solidFill>
                <a:latin typeface="+mn-lt"/>
              </a:rPr>
              <a:t>Copyright </a:t>
            </a:r>
            <a:r>
              <a:rPr lang="en-US" altLang="ja-JP" sz="800" dirty="0" smtClean="0">
                <a:solidFill>
                  <a:schemeClr val="accent1"/>
                </a:solidFill>
                <a:latin typeface="+mn-lt"/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chemeClr val="accent1"/>
                </a:solidFill>
                <a:latin typeface="+mn-lt"/>
              </a:rPr>
              <a:t>2012 IHS Inc. All Rights Reserved.</a:t>
            </a:r>
            <a:endParaRPr lang="en-US" sz="800" dirty="0">
              <a:solidFill>
                <a:schemeClr val="accent1"/>
              </a:solidFill>
              <a:latin typeface="+mn-lt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77887"/>
      </p:ext>
    </p:extLst>
  </p:cSld>
  <p:clrMapOvr>
    <a:masterClrMapping/>
  </p:clrMapOvr>
  <p:transition spd="med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9213" y="776288"/>
            <a:ext cx="1981200" cy="203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776288"/>
            <a:ext cx="5791200" cy="203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15873"/>
      </p:ext>
    </p:extLst>
  </p:cSld>
  <p:clrMapOvr>
    <a:masterClrMapping/>
  </p:clrMapOvr>
  <p:transition spd="med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olor_ti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25" y="6008688"/>
            <a:ext cx="25606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71488" y="5448300"/>
            <a:ext cx="51752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0" hangingPunct="0">
              <a:lnSpc>
                <a:spcPts val="16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Prepared by [Market/Division/Tier 3] </a:t>
            </a: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Practice Group/Tier 4</a:t>
            </a:r>
          </a:p>
          <a:p>
            <a:pPr eaLnBrk="0" hangingPunct="0">
              <a:lnSpc>
                <a:spcPts val="1600"/>
              </a:lnSpc>
              <a:defRPr/>
            </a:pPr>
            <a:endParaRPr lang="en-US" sz="1200" dirty="0">
              <a:solidFill>
                <a:srgbClr val="000000"/>
              </a:solidFill>
              <a:latin typeface="Arial" pitchFamily="34" charset="0"/>
            </a:endParaRP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Presentation to [Insert Client Name Here]</a:t>
            </a:r>
          </a:p>
        </p:txBody>
      </p:sp>
      <p:sp>
        <p:nvSpPr>
          <p:cNvPr id="34509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57200" y="781050"/>
            <a:ext cx="7923213" cy="822325"/>
          </a:xfrm>
        </p:spPr>
        <p:txBody>
          <a:bodyPr anchor="t"/>
          <a:lstStyle>
            <a:lvl1pPr>
              <a:defRPr sz="2800" b="1">
                <a:ea typeface="ＭＳ Ｐゴシック"/>
                <a:cs typeface="ＭＳ Ｐゴシック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509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830388"/>
            <a:ext cx="7923213" cy="990600"/>
          </a:xfrm>
        </p:spPr>
        <p:txBody>
          <a:bodyPr/>
          <a:lstStyle>
            <a:lvl1pPr>
              <a:lnSpc>
                <a:spcPct val="75000"/>
              </a:lnSpc>
              <a:spcBef>
                <a:spcPct val="50000"/>
              </a:spcBef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1461811"/>
      </p:ext>
    </p:extLst>
  </p:cSld>
  <p:clrMapOvr>
    <a:masterClrMapping/>
  </p:clrMapOvr>
  <p:transition spd="med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75040-CB39-4FEA-BA83-E35D7A5A841D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471058979"/>
      </p:ext>
    </p:extLst>
  </p:cSld>
  <p:clrMapOvr>
    <a:masterClrMapping/>
  </p:clrMapOvr>
  <p:transition spd="med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02AE4-8A79-4CAE-84B1-25F4E6162102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463837509"/>
      </p:ext>
    </p:extLst>
  </p:cSld>
  <p:clrMapOvr>
    <a:masterClrMapping/>
  </p:clrMapOvr>
  <p:transition spd="med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141413"/>
            <a:ext cx="4037012" cy="495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141413"/>
            <a:ext cx="4037013" cy="495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8A29A-EE52-4A97-AD85-8CA0A226D180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4533289"/>
      </p:ext>
    </p:extLst>
  </p:cSld>
  <p:clrMapOvr>
    <a:masterClrMapping/>
  </p:clrMapOvr>
  <p:transition spd="med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495D2-FD73-4FE3-85DC-1E5000DFB328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165965742"/>
      </p:ext>
    </p:extLst>
  </p:cSld>
  <p:clrMapOvr>
    <a:masterClrMapping/>
  </p:clrMapOvr>
  <p:transition spd="med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9F132-E1D4-4873-9C9F-DF339E6CFF5F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892832940"/>
      </p:ext>
    </p:extLst>
  </p:cSld>
  <p:clrMapOvr>
    <a:masterClrMapping/>
  </p:clrMapOvr>
  <p:transition spd="med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5097463" cy="28575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75FBB-4CCF-4B42-B115-3EEDF6535BB0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98482"/>
      </p:ext>
    </p:extLst>
  </p:cSld>
  <p:clrMapOvr>
    <a:masterClrMapping/>
  </p:clrMapOvr>
  <p:transition spd="med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26F08-F748-4557-B2B5-8AA7D9E53E78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402111313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D39C4-3EB8-4289-B131-5731353FD5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84E99-6523-4516-A933-F1F4FD3F63FE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435147381"/>
      </p:ext>
    </p:extLst>
  </p:cSld>
  <p:clrMapOvr>
    <a:masterClrMapping/>
  </p:clrMapOvr>
  <p:transition spd="med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BECD9-5E48-4B4C-A615-18D26D1740CA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696370765"/>
      </p:ext>
    </p:extLst>
  </p:cSld>
  <p:clrMapOvr>
    <a:masterClrMapping/>
  </p:clrMapOvr>
  <p:transition spd="med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301625"/>
            <a:ext cx="2055813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301625"/>
            <a:ext cx="6018212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511B6-C70C-4BE9-A76B-0C6CB1B91AF9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439078086"/>
      </p:ext>
    </p:extLst>
  </p:cSld>
  <p:clrMapOvr>
    <a:masterClrMapping/>
  </p:clrMapOvr>
  <p:transition spd="med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olor_ti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25" y="6008688"/>
            <a:ext cx="25606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71488" y="5448300"/>
            <a:ext cx="51752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0" hangingPunct="0">
              <a:lnSpc>
                <a:spcPts val="16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Prepared by [Market/Division/Tier 3] </a:t>
            </a: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Practice Group/Tier 4</a:t>
            </a:r>
          </a:p>
          <a:p>
            <a:pPr eaLnBrk="0" hangingPunct="0">
              <a:lnSpc>
                <a:spcPts val="1600"/>
              </a:lnSpc>
              <a:defRPr/>
            </a:pPr>
            <a:endParaRPr lang="en-US" sz="1200" dirty="0">
              <a:solidFill>
                <a:srgbClr val="000000"/>
              </a:solidFill>
              <a:latin typeface="Arial" pitchFamily="34" charset="0"/>
            </a:endParaRP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Presentation to [Insert Client Name Here]</a:t>
            </a:r>
          </a:p>
        </p:txBody>
      </p:sp>
      <p:sp>
        <p:nvSpPr>
          <p:cNvPr id="34509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57200" y="781050"/>
            <a:ext cx="7923213" cy="822325"/>
          </a:xfrm>
        </p:spPr>
        <p:txBody>
          <a:bodyPr anchor="t"/>
          <a:lstStyle>
            <a:lvl1pPr>
              <a:defRPr sz="2800" b="1">
                <a:ea typeface="ＭＳ Ｐゴシック"/>
                <a:cs typeface="ＭＳ Ｐゴシック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509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830388"/>
            <a:ext cx="7923213" cy="990600"/>
          </a:xfrm>
        </p:spPr>
        <p:txBody>
          <a:bodyPr/>
          <a:lstStyle>
            <a:lvl1pPr>
              <a:lnSpc>
                <a:spcPct val="75000"/>
              </a:lnSpc>
              <a:spcBef>
                <a:spcPct val="50000"/>
              </a:spcBef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14222567"/>
      </p:ext>
    </p:extLst>
  </p:cSld>
  <p:clrMapOvr>
    <a:masterClrMapping/>
  </p:clrMapOvr>
  <p:transition spd="med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75040-CB39-4FEA-BA83-E35D7A5A841D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551812560"/>
      </p:ext>
    </p:extLst>
  </p:cSld>
  <p:clrMapOvr>
    <a:masterClrMapping/>
  </p:clrMapOvr>
  <p:transition spd="med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02AE4-8A79-4CAE-84B1-25F4E6162102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216285581"/>
      </p:ext>
    </p:extLst>
  </p:cSld>
  <p:clrMapOvr>
    <a:masterClrMapping/>
  </p:clrMapOvr>
  <p:transition spd="med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141413"/>
            <a:ext cx="4037012" cy="495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141413"/>
            <a:ext cx="4037013" cy="495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8A29A-EE52-4A97-AD85-8CA0A226D180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307967834"/>
      </p:ext>
    </p:extLst>
  </p:cSld>
  <p:clrMapOvr>
    <a:masterClrMapping/>
  </p:clrMapOvr>
  <p:transition spd="med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495D2-FD73-4FE3-85DC-1E5000DFB328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93233338"/>
      </p:ext>
    </p:extLst>
  </p:cSld>
  <p:clrMapOvr>
    <a:masterClrMapping/>
  </p:clrMapOvr>
  <p:transition spd="med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9F132-E1D4-4873-9C9F-DF339E6CFF5F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282238288"/>
      </p:ext>
    </p:extLst>
  </p:cSld>
  <p:clrMapOvr>
    <a:masterClrMapping/>
  </p:clrMapOvr>
  <p:transition spd="med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5097463" cy="28575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75FBB-4CCF-4B42-B115-3EEDF6535BB0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55759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EE24E-E1BB-49C4-8174-67B1DC0313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26F08-F748-4557-B2B5-8AA7D9E53E78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3685483890"/>
      </p:ext>
    </p:extLst>
  </p:cSld>
  <p:clrMapOvr>
    <a:masterClrMapping/>
  </p:clrMapOvr>
  <p:transition spd="med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84E99-6523-4516-A933-F1F4FD3F63FE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3728057509"/>
      </p:ext>
    </p:extLst>
  </p:cSld>
  <p:clrMapOvr>
    <a:masterClrMapping/>
  </p:clrMapOvr>
  <p:transition spd="med"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BECD9-5E48-4B4C-A615-18D26D1740CA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67358711"/>
      </p:ext>
    </p:extLst>
  </p:cSld>
  <p:clrMapOvr>
    <a:masterClrMapping/>
  </p:clrMapOvr>
  <p:transition spd="med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301625"/>
            <a:ext cx="2055813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301625"/>
            <a:ext cx="6018212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511B6-C70C-4BE9-A76B-0C6CB1B91AF9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246304812"/>
      </p:ext>
    </p:extLst>
  </p:cSld>
  <p:clrMapOvr>
    <a:masterClrMapping/>
  </p:clrMapOvr>
  <p:transition spd="med"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olor_ti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25" y="6008688"/>
            <a:ext cx="25606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71488" y="5448300"/>
            <a:ext cx="51752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0" hangingPunct="0">
              <a:lnSpc>
                <a:spcPts val="16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Prepared by [Market/Division/Tier 3] </a:t>
            </a: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Practice Group/Tier 4</a:t>
            </a:r>
          </a:p>
          <a:p>
            <a:pPr eaLnBrk="0" hangingPunct="0">
              <a:lnSpc>
                <a:spcPts val="1600"/>
              </a:lnSpc>
              <a:defRPr/>
            </a:pPr>
            <a:endParaRPr lang="en-US" sz="1200" dirty="0">
              <a:solidFill>
                <a:srgbClr val="000000"/>
              </a:solidFill>
              <a:latin typeface="Arial" pitchFamily="34" charset="0"/>
            </a:endParaRP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Presentation to [Insert Client Name Here]</a:t>
            </a:r>
          </a:p>
        </p:txBody>
      </p:sp>
      <p:sp>
        <p:nvSpPr>
          <p:cNvPr id="34509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57200" y="781050"/>
            <a:ext cx="7923213" cy="822325"/>
          </a:xfrm>
        </p:spPr>
        <p:txBody>
          <a:bodyPr anchor="t"/>
          <a:lstStyle>
            <a:lvl1pPr>
              <a:defRPr sz="2800" b="1">
                <a:ea typeface="ＭＳ Ｐゴシック"/>
                <a:cs typeface="ＭＳ Ｐゴシック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509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830388"/>
            <a:ext cx="7923213" cy="990600"/>
          </a:xfrm>
        </p:spPr>
        <p:txBody>
          <a:bodyPr/>
          <a:lstStyle>
            <a:lvl1pPr>
              <a:lnSpc>
                <a:spcPct val="75000"/>
              </a:lnSpc>
              <a:spcBef>
                <a:spcPct val="50000"/>
              </a:spcBef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049316"/>
      </p:ext>
    </p:extLst>
  </p:cSld>
  <p:clrMapOvr>
    <a:masterClrMapping/>
  </p:clrMapOvr>
  <p:transition spd="med"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75040-CB39-4FEA-BA83-E35D7A5A841D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3836969917"/>
      </p:ext>
    </p:extLst>
  </p:cSld>
  <p:clrMapOvr>
    <a:masterClrMapping/>
  </p:clrMapOvr>
  <p:transition spd="med"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02AE4-8A79-4CAE-84B1-25F4E6162102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916395964"/>
      </p:ext>
    </p:extLst>
  </p:cSld>
  <p:clrMapOvr>
    <a:masterClrMapping/>
  </p:clrMapOvr>
  <p:transition spd="med"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141413"/>
            <a:ext cx="4037012" cy="495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141413"/>
            <a:ext cx="4037013" cy="495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8A29A-EE52-4A97-AD85-8CA0A226D180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102246901"/>
      </p:ext>
    </p:extLst>
  </p:cSld>
  <p:clrMapOvr>
    <a:masterClrMapping/>
  </p:clrMapOvr>
  <p:transition spd="med"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495D2-FD73-4FE3-85DC-1E5000DFB328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373343424"/>
      </p:ext>
    </p:extLst>
  </p:cSld>
  <p:clrMapOvr>
    <a:masterClrMapping/>
  </p:clrMapOvr>
  <p:transition spd="med"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9F132-E1D4-4873-9C9F-DF339E6CFF5F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3731627705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188913"/>
            <a:ext cx="7521575" cy="1131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09550" y="1562100"/>
            <a:ext cx="8537575" cy="45085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SmartArt graphic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B6DBC-8BA2-47D4-A57C-6FA1E68939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5097463" cy="28575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75FBB-4CCF-4B42-B115-3EEDF6535BB0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89938"/>
      </p:ext>
    </p:extLst>
  </p:cSld>
  <p:clrMapOvr>
    <a:masterClrMapping/>
  </p:clrMapOvr>
  <p:transition spd="med"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26F08-F748-4557-B2B5-8AA7D9E53E78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754249684"/>
      </p:ext>
    </p:extLst>
  </p:cSld>
  <p:clrMapOvr>
    <a:masterClrMapping/>
  </p:clrMapOvr>
  <p:transition spd="med"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84E99-6523-4516-A933-F1F4FD3F63FE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799816765"/>
      </p:ext>
    </p:extLst>
  </p:cSld>
  <p:clrMapOvr>
    <a:masterClrMapping/>
  </p:clrMapOvr>
  <p:transition spd="med"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BECD9-5E48-4B4C-A615-18D26D1740CA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677721975"/>
      </p:ext>
    </p:extLst>
  </p:cSld>
  <p:clrMapOvr>
    <a:masterClrMapping/>
  </p:clrMapOvr>
  <p:transition spd="med"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301625"/>
            <a:ext cx="2055813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301625"/>
            <a:ext cx="6018212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511B6-C70C-4BE9-A76B-0C6CB1B91AF9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251368602"/>
      </p:ext>
    </p:extLst>
  </p:cSld>
  <p:clrMapOvr>
    <a:masterClrMapping/>
  </p:clrMapOvr>
  <p:transition spd="med"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292100"/>
            <a:ext cx="9144000" cy="1050925"/>
            <a:chOff x="0" y="184"/>
            <a:chExt cx="5760" cy="662"/>
          </a:xfrm>
        </p:grpSpPr>
        <p:sp>
          <p:nvSpPr>
            <p:cNvPr id="5" name="Line 3"/>
            <p:cNvSpPr>
              <a:spLocks noChangeShapeType="1"/>
            </p:cNvSpPr>
            <p:nvPr userDrawn="1"/>
          </p:nvSpPr>
          <p:spPr bwMode="auto">
            <a:xfrm>
              <a:off x="0" y="846"/>
              <a:ext cx="576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pic>
          <p:nvPicPr>
            <p:cNvPr id="6" name="Picture 4" descr="IHS-Pr-sml-rgb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63" y="184"/>
              <a:ext cx="547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5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88938" y="1449388"/>
            <a:ext cx="7643812" cy="1371600"/>
          </a:xfrm>
        </p:spPr>
        <p:txBody>
          <a:bodyPr/>
          <a:lstStyle>
            <a:lvl1pPr>
              <a:lnSpc>
                <a:spcPct val="9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88938" y="2824163"/>
            <a:ext cx="7643812" cy="1063625"/>
          </a:xfrm>
          <a:ln/>
        </p:spPr>
        <p:txBody>
          <a:bodyPr/>
          <a:lstStyle>
            <a:lvl1pPr marL="0" indent="0">
              <a:buFont typeface="Times" pitchFamily="18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457200" y="6324600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808080"/>
                </a:solidFill>
              </a:rPr>
              <a:t>Copyright </a:t>
            </a:r>
            <a:r>
              <a:rPr lang="en-US" altLang="ja-JP" sz="800" dirty="0" smtClean="0">
                <a:solidFill>
                  <a:srgbClr val="808080"/>
                </a:solidFill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rgbClr val="808080"/>
                </a:solidFill>
              </a:rPr>
              <a:t>2010 IHS Inc. All Rights Reserved.</a:t>
            </a:r>
            <a:endParaRPr lang="en-US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62953"/>
      </p:ext>
    </p:extLst>
  </p:cSld>
  <p:clrMapOvr>
    <a:masterClrMapping/>
  </p:clrMapOvr>
  <p:transition spd="med"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65BD5-0232-4F69-8370-19916C6CA2D7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57200" y="6324600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808080"/>
                </a:solidFill>
              </a:rPr>
              <a:t>Copyright </a:t>
            </a:r>
            <a:r>
              <a:rPr lang="en-US" altLang="ja-JP" sz="800" dirty="0" smtClean="0">
                <a:solidFill>
                  <a:srgbClr val="808080"/>
                </a:solidFill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rgbClr val="808080"/>
                </a:solidFill>
              </a:rPr>
              <a:t>2010 IHS Inc. All Rights Reserved.</a:t>
            </a:r>
            <a:endParaRPr lang="en-US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82027"/>
      </p:ext>
    </p:extLst>
  </p:cSld>
  <p:clrMapOvr>
    <a:masterClrMapping/>
  </p:clrMapOvr>
  <p:transition spd="med"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D39C4-3EB8-4289-B131-5731353FD55D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57200" y="6324600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808080"/>
                </a:solidFill>
              </a:rPr>
              <a:t>Copyright </a:t>
            </a:r>
            <a:r>
              <a:rPr lang="en-US" altLang="ja-JP" sz="800" dirty="0" smtClean="0">
                <a:solidFill>
                  <a:srgbClr val="808080"/>
                </a:solidFill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rgbClr val="808080"/>
                </a:solidFill>
              </a:rPr>
              <a:t>2010 IHS Inc. All Rights Reserved.</a:t>
            </a:r>
            <a:endParaRPr lang="en-US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8342"/>
      </p:ext>
    </p:extLst>
  </p:cSld>
  <p:clrMapOvr>
    <a:masterClrMapping/>
  </p:clrMapOvr>
  <p:transition spd="med"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EE24E-E1BB-49C4-8174-67B1DC0313BA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457200" y="6324600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808080"/>
                </a:solidFill>
              </a:rPr>
              <a:t>Copyright </a:t>
            </a:r>
            <a:r>
              <a:rPr lang="en-US" altLang="ja-JP" sz="800" dirty="0" smtClean="0">
                <a:solidFill>
                  <a:srgbClr val="808080"/>
                </a:solidFill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rgbClr val="808080"/>
                </a:solidFill>
              </a:rPr>
              <a:t>2010 IHS Inc. All Rights Reserved.</a:t>
            </a:r>
            <a:endParaRPr lang="en-US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03337"/>
      </p:ext>
    </p:extLst>
  </p:cSld>
  <p:clrMapOvr>
    <a:masterClrMapping/>
  </p:clrMapOvr>
  <p:transition spd="med"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188913"/>
            <a:ext cx="7521575" cy="1131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09550" y="1562100"/>
            <a:ext cx="8537575" cy="45085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SmartArt graphic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B6DBC-8BA2-47D4-A57C-6FA1E68939E2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457200" y="6324600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808080"/>
                </a:solidFill>
              </a:rPr>
              <a:t>Copyright </a:t>
            </a:r>
            <a:r>
              <a:rPr lang="en-US" altLang="ja-JP" sz="800" dirty="0" smtClean="0">
                <a:solidFill>
                  <a:srgbClr val="808080"/>
                </a:solidFill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rgbClr val="808080"/>
                </a:solidFill>
              </a:rPr>
              <a:t>2010 IHS Inc. All Rights Reserved.</a:t>
            </a:r>
            <a:endParaRPr lang="en-US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2265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7A041-DA20-4B9F-A19D-9C3BFA54DB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11"/>
          <p:cNvSpPr>
            <a:spLocks noGrp="1"/>
          </p:cNvSpPr>
          <p:nvPr userDrawn="1">
            <p:ph type="title"/>
          </p:nvPr>
        </p:nvSpPr>
        <p:spPr>
          <a:xfrm>
            <a:off x="382588" y="871870"/>
            <a:ext cx="7521575" cy="448930"/>
          </a:xfrm>
        </p:spPr>
        <p:txBody>
          <a:bodyPr/>
          <a:lstStyle>
            <a:lvl1pPr>
              <a:defRPr sz="24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62100"/>
            <a:ext cx="40005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62100"/>
            <a:ext cx="40005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5EFDF-E556-4F6E-8962-59692D03E7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25450" y="166688"/>
            <a:ext cx="8261350" cy="863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38600" cy="2312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4038600" cy="2312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84588"/>
            <a:ext cx="4038600" cy="231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84588"/>
            <a:ext cx="4038600" cy="231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2533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295400"/>
            <a:ext cx="44958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4958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4958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/>
          <a:lstStyle>
            <a:lvl1pPr algn="l">
              <a:spcAft>
                <a:spcPct val="0"/>
              </a:spcAft>
              <a:defRPr sz="1400" b="0">
                <a:solidFill>
                  <a:srgbClr val="8EA3FA"/>
                </a:solidFill>
                <a:latin typeface="Arial" charset="0"/>
              </a:defRPr>
            </a:lvl1pPr>
          </a:lstStyle>
          <a:p>
            <a:endParaRPr lang="en-US" sz="1600">
              <a:solidFill>
                <a:srgbClr val="D5D5FF"/>
              </a:solidFill>
              <a:latin typeface="Arial"/>
            </a:endParaRPr>
          </a:p>
          <a:p>
            <a:endParaRPr lang="en-US" sz="1600">
              <a:solidFill>
                <a:srgbClr val="D5D5FF"/>
              </a:solidFill>
              <a:latin typeface="Arial"/>
            </a:endParaRPr>
          </a:p>
          <a:p>
            <a:pPr algn="ctr">
              <a:spcAft>
                <a:spcPct val="30000"/>
              </a:spcAft>
            </a:pPr>
            <a:endParaRPr lang="en-US" b="1">
              <a:latin typeface="Verdana" pitchFamily="34" charset="0"/>
            </a:endParaRPr>
          </a:p>
          <a:p>
            <a:pPr algn="ctr">
              <a:spcAft>
                <a:spcPct val="30000"/>
              </a:spcAft>
            </a:pPr>
            <a:endParaRPr lang="en-US" sz="100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782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292100"/>
            <a:ext cx="9144000" cy="1050925"/>
            <a:chOff x="0" y="184"/>
            <a:chExt cx="5760" cy="662"/>
          </a:xfrm>
        </p:grpSpPr>
        <p:sp>
          <p:nvSpPr>
            <p:cNvPr id="5123" name="Line 3"/>
            <p:cNvSpPr>
              <a:spLocks noChangeShapeType="1"/>
            </p:cNvSpPr>
            <p:nvPr userDrawn="1"/>
          </p:nvSpPr>
          <p:spPr bwMode="auto">
            <a:xfrm>
              <a:off x="0" y="846"/>
              <a:ext cx="576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pic>
          <p:nvPicPr>
            <p:cNvPr id="1031" name="Picture 4" descr="IHS-Pr-sml-rgb"/>
            <p:cNvPicPr>
              <a:picLocks noChangeAspect="1" noChangeArrowheads="1"/>
            </p:cNvPicPr>
            <p:nvPr userDrawn="1"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63" y="184"/>
              <a:ext cx="547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194425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accent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55A3E5B-87E8-4F1A-872C-FB2868EC7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9550" y="1562100"/>
            <a:ext cx="8537575" cy="450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2588" y="188913"/>
            <a:ext cx="7521575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2" r:id="rId2"/>
    <p:sldLayoutId id="2147483706" r:id="rId3"/>
    <p:sldLayoutId id="2147483707" r:id="rId4"/>
    <p:sldLayoutId id="2147483712" r:id="rId5"/>
    <p:sldLayoutId id="2147483822" r:id="rId6"/>
    <p:sldLayoutId id="2147483823" r:id="rId7"/>
    <p:sldLayoutId id="2147483826" r:id="rId8"/>
    <p:sldLayoutId id="2147483827" r:id="rId9"/>
    <p:sldLayoutId id="2147483828" r:id="rId10"/>
  </p:sldLayoutIdLst>
  <p:transition spd="med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9pPr>
    </p:titleStyle>
    <p:bodyStyle>
      <a:lvl1pPr marL="1714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2200">
          <a:solidFill>
            <a:schemeClr val="hlink"/>
          </a:solidFill>
          <a:latin typeface="+mn-lt"/>
          <a:ea typeface="+mn-ea"/>
          <a:cs typeface="+mn-cs"/>
        </a:defRPr>
      </a:lvl1pPr>
      <a:lvl2pPr marL="573088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>
          <a:solidFill>
            <a:schemeClr val="hlink"/>
          </a:solidFill>
          <a:latin typeface="+mn-lt"/>
        </a:defRPr>
      </a:lvl2pPr>
      <a:lvl3pPr marL="917575" indent="-1730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400">
          <a:solidFill>
            <a:schemeClr val="hlink"/>
          </a:solidFill>
          <a:latin typeface="+mn-lt"/>
        </a:defRPr>
      </a:lvl3pPr>
      <a:lvl4pPr marL="1196975" indent="-1651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4pPr>
      <a:lvl5pPr marL="15398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5pPr>
      <a:lvl6pPr marL="19970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6pPr>
      <a:lvl7pPr marL="24542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7pPr>
      <a:lvl8pPr marL="29114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8pPr>
      <a:lvl9pPr marL="33686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Picture1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71488" y="5448300"/>
            <a:ext cx="51752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0" hangingPunct="0">
              <a:lnSpc>
                <a:spcPts val="1600"/>
              </a:lnSpc>
              <a:defRPr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</a:rPr>
              <a:t>Prepared by Consulting</a:t>
            </a: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Talent &amp; Rewards</a:t>
            </a:r>
          </a:p>
          <a:p>
            <a:pPr eaLnBrk="0" hangingPunct="0">
              <a:lnSpc>
                <a:spcPts val="1600"/>
              </a:lnSpc>
              <a:defRPr/>
            </a:pPr>
            <a:endParaRPr lang="en-US" sz="1200" dirty="0">
              <a:solidFill>
                <a:srgbClr val="FFFFFF"/>
              </a:solidFill>
              <a:latin typeface="Arial" pitchFamily="34" charset="0"/>
            </a:endParaRP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Presentation 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</a:rPr>
              <a:t>to IHS</a:t>
            </a:r>
            <a:endParaRPr lang="en-US" sz="12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560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776288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827213"/>
            <a:ext cx="79248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5606" name="Picture 10" descr="black_title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43625" y="6008688"/>
            <a:ext cx="25606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290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med"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282575" indent="60325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568325" indent="117475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858838" indent="16986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1598613" indent="227013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055813" indent="227013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2513013" indent="227013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2970213" indent="227013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301625"/>
            <a:ext cx="82264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4070" name="Line 6"/>
          <p:cNvSpPr>
            <a:spLocks noChangeShapeType="1"/>
          </p:cNvSpPr>
          <p:nvPr/>
        </p:nvSpPr>
        <p:spPr bwMode="auto">
          <a:xfrm>
            <a:off x="457200" y="914400"/>
            <a:ext cx="8229600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407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343650"/>
            <a:ext cx="50974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 b="1"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Consulting</a:t>
            </a:r>
            <a:r>
              <a:rPr lang="en-US" dirty="0">
                <a:solidFill>
                  <a:srgbClr val="4D4F53"/>
                </a:solidFill>
                <a:latin typeface="Arial" pitchFamily="34" charset="0"/>
              </a:rPr>
              <a:t>  |  Talent &amp; Rewards </a:t>
            </a:r>
            <a:br>
              <a:rPr lang="en-US" dirty="0">
                <a:solidFill>
                  <a:srgbClr val="4D4F53"/>
                </a:solidFill>
                <a:latin typeface="Arial" pitchFamily="34" charset="0"/>
              </a:rPr>
            </a:br>
            <a:r>
              <a:rPr lang="en-US" dirty="0">
                <a:solidFill>
                  <a:srgbClr val="4D4F53"/>
                </a:solidFill>
                <a:latin typeface="Arial" pitchFamily="34" charset="0"/>
              </a:rPr>
              <a:t>Proprietary &amp; Confidential  |  03881117.PPT/ATL/T&amp;R/82658  03/2011</a:t>
            </a:r>
          </a:p>
        </p:txBody>
      </p:sp>
      <p:sp>
        <p:nvSpPr>
          <p:cNvPr id="34407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03938" y="6327775"/>
            <a:ext cx="2952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15E6381-757B-4EB3-BBD8-58F2D8CB6681}" type="slidenum">
              <a:rPr lang="en-US">
                <a:solidFill>
                  <a:srgbClr val="4D4F53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  <a:latin typeface="Arial" pitchFamily="34" charset="0"/>
            </a:endParaRPr>
          </a:p>
        </p:txBody>
      </p:sp>
      <p:pic>
        <p:nvPicPr>
          <p:cNvPr id="1030" name="Picture 10" descr="color_slid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32663" y="6302375"/>
            <a:ext cx="1371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141413"/>
            <a:ext cx="8226425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554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med">
    <p:wipe dir="r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0"/>
        </a:spcAft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2286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rgbClr val="000000"/>
          </a:solidFill>
          <a:latin typeface="+mn-lt"/>
          <a:ea typeface="+mn-ea"/>
          <a:cs typeface="+mn-cs"/>
        </a:defRPr>
      </a:lvl2pPr>
      <a:lvl3pPr marL="4572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1400">
          <a:solidFill>
            <a:srgbClr val="000000"/>
          </a:solidFill>
          <a:latin typeface="+mn-lt"/>
          <a:ea typeface="+mn-ea"/>
          <a:cs typeface="+mn-cs"/>
        </a:defRPr>
      </a:lvl3pPr>
      <a:lvl4pPr marL="6858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4pPr>
      <a:lvl5pPr marL="911225" indent="-223838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13684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18256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22828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27400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301625"/>
            <a:ext cx="82264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4070" name="Line 6"/>
          <p:cNvSpPr>
            <a:spLocks noChangeShapeType="1"/>
          </p:cNvSpPr>
          <p:nvPr/>
        </p:nvSpPr>
        <p:spPr bwMode="auto">
          <a:xfrm>
            <a:off x="457200" y="914400"/>
            <a:ext cx="8229600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407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343650"/>
            <a:ext cx="50974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 b="1"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Consulting</a:t>
            </a:r>
            <a:r>
              <a:rPr lang="en-US" dirty="0">
                <a:solidFill>
                  <a:srgbClr val="4D4F53"/>
                </a:solidFill>
                <a:latin typeface="Arial" pitchFamily="34" charset="0"/>
              </a:rPr>
              <a:t>  |  Talent &amp; Rewards </a:t>
            </a:r>
            <a:br>
              <a:rPr lang="en-US" dirty="0">
                <a:solidFill>
                  <a:srgbClr val="4D4F53"/>
                </a:solidFill>
                <a:latin typeface="Arial" pitchFamily="34" charset="0"/>
              </a:rPr>
            </a:br>
            <a:r>
              <a:rPr lang="en-US" dirty="0">
                <a:solidFill>
                  <a:srgbClr val="4D4F53"/>
                </a:solidFill>
                <a:latin typeface="Arial" pitchFamily="34" charset="0"/>
              </a:rPr>
              <a:t>Proprietary &amp; Confidential  |  03881117.PPT/ATL/T&amp;R/82658  03/2011</a:t>
            </a:r>
          </a:p>
        </p:txBody>
      </p:sp>
      <p:sp>
        <p:nvSpPr>
          <p:cNvPr id="34407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03938" y="6327775"/>
            <a:ext cx="2952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15E6381-757B-4EB3-BBD8-58F2D8CB6681}" type="slidenum">
              <a:rPr lang="en-US">
                <a:solidFill>
                  <a:srgbClr val="4D4F53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  <a:latin typeface="Arial" pitchFamily="34" charset="0"/>
            </a:endParaRPr>
          </a:p>
        </p:txBody>
      </p:sp>
      <p:pic>
        <p:nvPicPr>
          <p:cNvPr id="1030" name="Picture 10" descr="color_slid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32663" y="6302375"/>
            <a:ext cx="1371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141413"/>
            <a:ext cx="8226425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3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med">
    <p:wipe dir="r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0"/>
        </a:spcAft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2286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rgbClr val="000000"/>
          </a:solidFill>
          <a:latin typeface="+mn-lt"/>
          <a:ea typeface="+mn-ea"/>
          <a:cs typeface="+mn-cs"/>
        </a:defRPr>
      </a:lvl2pPr>
      <a:lvl3pPr marL="4572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1400">
          <a:solidFill>
            <a:srgbClr val="000000"/>
          </a:solidFill>
          <a:latin typeface="+mn-lt"/>
          <a:ea typeface="+mn-ea"/>
          <a:cs typeface="+mn-cs"/>
        </a:defRPr>
      </a:lvl3pPr>
      <a:lvl4pPr marL="6858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4pPr>
      <a:lvl5pPr marL="911225" indent="-223838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13684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18256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22828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27400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301625"/>
            <a:ext cx="82264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4070" name="Line 6"/>
          <p:cNvSpPr>
            <a:spLocks noChangeShapeType="1"/>
          </p:cNvSpPr>
          <p:nvPr/>
        </p:nvSpPr>
        <p:spPr bwMode="auto">
          <a:xfrm>
            <a:off x="457200" y="914400"/>
            <a:ext cx="8229600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407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343650"/>
            <a:ext cx="50974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 b="1"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Consulting</a:t>
            </a:r>
            <a:r>
              <a:rPr lang="en-US" dirty="0">
                <a:solidFill>
                  <a:srgbClr val="4D4F53"/>
                </a:solidFill>
                <a:latin typeface="Arial" pitchFamily="34" charset="0"/>
              </a:rPr>
              <a:t>  |  Talent &amp; Rewards </a:t>
            </a:r>
            <a:br>
              <a:rPr lang="en-US" dirty="0">
                <a:solidFill>
                  <a:srgbClr val="4D4F53"/>
                </a:solidFill>
                <a:latin typeface="Arial" pitchFamily="34" charset="0"/>
              </a:rPr>
            </a:br>
            <a:r>
              <a:rPr lang="en-US" dirty="0">
                <a:solidFill>
                  <a:srgbClr val="4D4F53"/>
                </a:solidFill>
                <a:latin typeface="Arial" pitchFamily="34" charset="0"/>
              </a:rPr>
              <a:t>Proprietary &amp; Confidential  |  03881117.PPT/ATL/T&amp;R/82658  03/2011</a:t>
            </a:r>
          </a:p>
        </p:txBody>
      </p:sp>
      <p:sp>
        <p:nvSpPr>
          <p:cNvPr id="34407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03938" y="6327775"/>
            <a:ext cx="2952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15E6381-757B-4EB3-BBD8-58F2D8CB6681}" type="slidenum">
              <a:rPr lang="en-US">
                <a:solidFill>
                  <a:srgbClr val="4D4F53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  <a:latin typeface="Arial" pitchFamily="34" charset="0"/>
            </a:endParaRPr>
          </a:p>
        </p:txBody>
      </p:sp>
      <p:pic>
        <p:nvPicPr>
          <p:cNvPr id="1030" name="Picture 10" descr="color_slid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32663" y="6302375"/>
            <a:ext cx="1371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141413"/>
            <a:ext cx="8226425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922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med">
    <p:wipe dir="r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0"/>
        </a:spcAft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2286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rgbClr val="000000"/>
          </a:solidFill>
          <a:latin typeface="+mn-lt"/>
          <a:ea typeface="+mn-ea"/>
          <a:cs typeface="+mn-cs"/>
        </a:defRPr>
      </a:lvl2pPr>
      <a:lvl3pPr marL="4572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1400">
          <a:solidFill>
            <a:srgbClr val="000000"/>
          </a:solidFill>
          <a:latin typeface="+mn-lt"/>
          <a:ea typeface="+mn-ea"/>
          <a:cs typeface="+mn-cs"/>
        </a:defRPr>
      </a:lvl3pPr>
      <a:lvl4pPr marL="6858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4pPr>
      <a:lvl5pPr marL="911225" indent="-223838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13684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18256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22828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27400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292100"/>
            <a:ext cx="9144000" cy="1050925"/>
            <a:chOff x="0" y="184"/>
            <a:chExt cx="5760" cy="662"/>
          </a:xfrm>
        </p:grpSpPr>
        <p:sp>
          <p:nvSpPr>
            <p:cNvPr id="5123" name="Line 3"/>
            <p:cNvSpPr>
              <a:spLocks noChangeShapeType="1"/>
            </p:cNvSpPr>
            <p:nvPr userDrawn="1"/>
          </p:nvSpPr>
          <p:spPr bwMode="auto">
            <a:xfrm>
              <a:off x="0" y="846"/>
              <a:ext cx="576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pic>
          <p:nvPicPr>
            <p:cNvPr id="1031" name="Picture 4" descr="IHS-Pr-sml-rgb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63" y="184"/>
              <a:ext cx="547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194425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accent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55A3E5B-87E8-4F1A-872C-FB2868EC7472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9550" y="1562100"/>
            <a:ext cx="8537575" cy="450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2588" y="188913"/>
            <a:ext cx="7521575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435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</p:sldLayoutIdLst>
  <p:transition spd="med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9pPr>
    </p:titleStyle>
    <p:bodyStyle>
      <a:lvl1pPr marL="1714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2200">
          <a:solidFill>
            <a:schemeClr val="hlink"/>
          </a:solidFill>
          <a:latin typeface="+mn-lt"/>
          <a:ea typeface="+mn-ea"/>
          <a:cs typeface="+mn-cs"/>
        </a:defRPr>
      </a:lvl1pPr>
      <a:lvl2pPr marL="573088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>
          <a:solidFill>
            <a:schemeClr val="hlink"/>
          </a:solidFill>
          <a:latin typeface="+mn-lt"/>
        </a:defRPr>
      </a:lvl2pPr>
      <a:lvl3pPr marL="917575" indent="-1730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400">
          <a:solidFill>
            <a:schemeClr val="hlink"/>
          </a:solidFill>
          <a:latin typeface="+mn-lt"/>
        </a:defRPr>
      </a:lvl3pPr>
      <a:lvl4pPr marL="1196975" indent="-1651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4pPr>
      <a:lvl5pPr marL="15398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5pPr>
      <a:lvl6pPr marL="19970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6pPr>
      <a:lvl7pPr marL="24542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7pPr>
      <a:lvl8pPr marL="29114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8pPr>
      <a:lvl9pPr marL="33686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6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9.wav"/><Relationship Id="rId11" Type="http://schemas.openxmlformats.org/officeDocument/2006/relationships/image" Target="../media/image28.png"/><Relationship Id="rId5" Type="http://schemas.openxmlformats.org/officeDocument/2006/relationships/audio" Target="../media/audio8.wav"/><Relationship Id="rId10" Type="http://schemas.openxmlformats.org/officeDocument/2006/relationships/image" Target="../media/image31.png"/><Relationship Id="rId4" Type="http://schemas.openxmlformats.org/officeDocument/2006/relationships/audio" Target="../media/audio7.wav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eg"/><Relationship Id="rId4" Type="http://schemas.openxmlformats.org/officeDocument/2006/relationships/image" Target="../media/image8.jpg"/><Relationship Id="rId9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emf"/><Relationship Id="rId4" Type="http://schemas.openxmlformats.org/officeDocument/2006/relationships/oleObject" Target="../embeddings/Microsoft_Excel_97-2003_Worksheet1.xls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18" Type="http://schemas.openxmlformats.org/officeDocument/2006/relationships/image" Target="../media/image6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17" Type="http://schemas.openxmlformats.org/officeDocument/2006/relationships/image" Target="../media/image68.jpe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67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6.jpeg"/><Relationship Id="rId10" Type="http://schemas.openxmlformats.org/officeDocument/2006/relationships/image" Target="../media/image61.jpeg"/><Relationship Id="rId19" Type="http://schemas.openxmlformats.org/officeDocument/2006/relationships/image" Target="../media/image70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mailto:todd.little@ihs.com" TargetMode="External"/><Relationship Id="rId7" Type="http://schemas.openxmlformats.org/officeDocument/2006/relationships/hyperlink" Target="http://www.toddlittleweb.com/Downloads/books/StandBackAndDeliver.pdf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ccelinnova.com/" TargetMode="External"/><Relationship Id="rId5" Type="http://schemas.openxmlformats.org/officeDocument/2006/relationships/hyperlink" Target="http://www.toddlittleweb.com/" TargetMode="External"/><Relationship Id="rId10" Type="http://schemas.openxmlformats.org/officeDocument/2006/relationships/image" Target="../media/image42.jpg"/><Relationship Id="rId4" Type="http://schemas.openxmlformats.org/officeDocument/2006/relationships/hyperlink" Target="mailto:toddelittle@gmail.com" TargetMode="External"/><Relationship Id="rId9" Type="http://schemas.openxmlformats.org/officeDocument/2006/relationships/image" Target="../media/image76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s.cdn4.123rf.com/168nwm/quido/quido0901/quido090100056/4207462-doughnut-structured-earth-in-black-spa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592" y="1361088"/>
            <a:ext cx="7330008" cy="5497506"/>
          </a:xfrm>
          <a:prstGeom prst="rect">
            <a:avLst/>
          </a:prstGeom>
          <a:noFill/>
        </p:spPr>
      </p:pic>
      <p:sp>
        <p:nvSpPr>
          <p:cNvPr id="57345" name="Title 1"/>
          <p:cNvSpPr>
            <a:spLocks noGrp="1"/>
          </p:cNvSpPr>
          <p:nvPr>
            <p:ph type="ctrTitle"/>
          </p:nvPr>
        </p:nvSpPr>
        <p:spPr>
          <a:xfrm>
            <a:off x="-76199" y="-9748"/>
            <a:ext cx="7168479" cy="12065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Leveraging Global Talent for Effective Agility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09135" y="6309320"/>
            <a:ext cx="7982465" cy="77728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Todd Little, VP Product Development at IHS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79421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66688"/>
            <a:ext cx="2779190" cy="863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Computing</a:t>
            </a:r>
            <a:br>
              <a:rPr lang="en-US" dirty="0" smtClean="0"/>
            </a:br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0710" y="2971112"/>
            <a:ext cx="4806090" cy="318464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Some Simulations take hours or even days, or even …</a:t>
            </a:r>
          </a:p>
          <a:p>
            <a:r>
              <a:rPr lang="en-US" sz="2400" dirty="0" smtClean="0"/>
              <a:t>Our Testers are Petroleum Engineers, not Test Automation Specialists</a:t>
            </a:r>
          </a:p>
          <a:p>
            <a:r>
              <a:rPr lang="en-US" sz="2400" dirty="0" smtClean="0"/>
              <a:t>Numerical Simulation is an approximation and as such is subject to round-off and/or perturbation differences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472066" name="Picture 2" descr="structure pl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5" y="3048000"/>
            <a:ext cx="3362325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2068" name="Picture 4" descr="http://ars.sciencedirect.com/content/image/1-s2.0-S0021999103003462-si106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0"/>
          <a:stretch/>
        </p:blipFill>
        <p:spPr bwMode="auto">
          <a:xfrm>
            <a:off x="2209800" y="266218"/>
            <a:ext cx="6848475" cy="26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7474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Problem(s)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" y="1562100"/>
            <a:ext cx="8034857" cy="4508500"/>
          </a:xfrm>
        </p:spPr>
        <p:txBody>
          <a:bodyPr/>
          <a:lstStyle/>
          <a:p>
            <a:r>
              <a:rPr lang="en-US" dirty="0" smtClean="0"/>
              <a:t>Too many defects found in beta</a:t>
            </a:r>
          </a:p>
          <a:p>
            <a:r>
              <a:rPr lang="en-US" dirty="0" smtClean="0"/>
              <a:t>Too much back end testing</a:t>
            </a:r>
          </a:p>
          <a:p>
            <a:r>
              <a:rPr lang="en-US" dirty="0" smtClean="0"/>
              <a:t>Not getting sufficient coverage early</a:t>
            </a:r>
          </a:p>
          <a:p>
            <a:r>
              <a:rPr lang="en-US" dirty="0" smtClean="0"/>
              <a:t>Tests take a long time</a:t>
            </a:r>
          </a:p>
          <a:p>
            <a:r>
              <a:rPr lang="en-US" dirty="0" smtClean="0"/>
              <a:t>Global shortage of Petroleum Engineers</a:t>
            </a:r>
          </a:p>
          <a:p>
            <a:r>
              <a:rPr lang="en-US" dirty="0" smtClean="0"/>
              <a:t>Our testers do not have automation skills</a:t>
            </a:r>
          </a:p>
          <a:p>
            <a:r>
              <a:rPr lang="en-US" dirty="0" smtClean="0"/>
              <a:t>Limited unit tests</a:t>
            </a:r>
          </a:p>
          <a:p>
            <a:r>
              <a:rPr lang="en-US" dirty="0" smtClean="0"/>
              <a:t>Approximation breaks abstraction</a:t>
            </a:r>
          </a:p>
        </p:txBody>
      </p:sp>
    </p:spTree>
    <p:extLst>
      <p:ext uri="{BB962C8B-B14F-4D97-AF65-F5344CB8AC3E}">
        <p14:creationId xmlns:p14="http://schemas.microsoft.com/office/powerpoint/2010/main" val="406388136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Big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8"/>
          <a:stretch>
            <a:fillRect/>
          </a:stretch>
        </p:blipFill>
        <p:spPr bwMode="auto">
          <a:xfrm>
            <a:off x="0" y="0"/>
            <a:ext cx="921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2400" y="274638"/>
            <a:ext cx="8991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solidFill>
                  <a:srgbClr val="FFFFCC"/>
                </a:solidFill>
              </a:rPr>
              <a:t>Managing the Coming Storm </a:t>
            </a:r>
            <a:br>
              <a:rPr lang="en-US" sz="4000" dirty="0" smtClean="0">
                <a:solidFill>
                  <a:srgbClr val="FFFFCC"/>
                </a:solidFill>
              </a:rPr>
            </a:br>
            <a:r>
              <a:rPr lang="en-US" sz="3200" dirty="0" smtClean="0">
                <a:solidFill>
                  <a:srgbClr val="FFFFCC"/>
                </a:solidFill>
              </a:rPr>
              <a:t>Inside the Tornado</a:t>
            </a:r>
            <a:r>
              <a:rPr lang="en-US" sz="4000" dirty="0" smtClean="0"/>
              <a:t>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3238" y="1676400"/>
            <a:ext cx="4983162" cy="463550"/>
            <a:chOff x="317" y="1056"/>
            <a:chExt cx="3139" cy="292"/>
          </a:xfrm>
        </p:grpSpPr>
        <p:sp>
          <p:nvSpPr>
            <p:cNvPr id="42021" name="Text Box 5"/>
            <p:cNvSpPr txBox="1">
              <a:spLocks noChangeArrowheads="1"/>
            </p:cNvSpPr>
            <p:nvPr/>
          </p:nvSpPr>
          <p:spPr bwMode="auto">
            <a:xfrm>
              <a:off x="528" y="1056"/>
              <a:ext cx="29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When will we get the requirements?</a:t>
              </a:r>
            </a:p>
          </p:txBody>
        </p:sp>
        <p:pic>
          <p:nvPicPr>
            <p:cNvPr id="42022" name="Picture 6" descr="dorothy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" y="1056"/>
              <a:ext cx="157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00063" y="2057400"/>
            <a:ext cx="6815137" cy="484188"/>
            <a:chOff x="315" y="1296"/>
            <a:chExt cx="4293" cy="305"/>
          </a:xfrm>
        </p:grpSpPr>
        <p:sp>
          <p:nvSpPr>
            <p:cNvPr id="42019" name="Text Box 8"/>
            <p:cNvSpPr txBox="1">
              <a:spLocks noChangeArrowheads="1"/>
            </p:cNvSpPr>
            <p:nvPr/>
          </p:nvSpPr>
          <p:spPr bwMode="auto">
            <a:xfrm>
              <a:off x="528" y="129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All in good time, my little pretty, all in good time</a:t>
              </a:r>
            </a:p>
          </p:txBody>
        </p:sp>
        <p:pic>
          <p:nvPicPr>
            <p:cNvPr id="42020" name="Picture 9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1339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00063" y="2438400"/>
            <a:ext cx="6815137" cy="525463"/>
            <a:chOff x="315" y="1536"/>
            <a:chExt cx="4293" cy="331"/>
          </a:xfrm>
        </p:grpSpPr>
        <p:sp>
          <p:nvSpPr>
            <p:cNvPr id="42017" name="Text Box 11"/>
            <p:cNvSpPr txBox="1">
              <a:spLocks noChangeArrowheads="1"/>
            </p:cNvSpPr>
            <p:nvPr/>
          </p:nvSpPr>
          <p:spPr bwMode="auto">
            <a:xfrm>
              <a:off x="528" y="153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But I guess it doesn't matter anyway</a:t>
              </a:r>
            </a:p>
          </p:txBody>
        </p:sp>
        <p:pic>
          <p:nvPicPr>
            <p:cNvPr id="42018" name="Picture 12" descr="dorothy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1567"/>
              <a:ext cx="161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00063" y="5314950"/>
            <a:ext cx="6815137" cy="476250"/>
            <a:chOff x="315" y="3120"/>
            <a:chExt cx="4293" cy="300"/>
          </a:xfrm>
        </p:grpSpPr>
        <p:sp>
          <p:nvSpPr>
            <p:cNvPr id="42015" name="Text Box 14"/>
            <p:cNvSpPr txBox="1">
              <a:spLocks noChangeArrowheads="1"/>
            </p:cNvSpPr>
            <p:nvPr/>
          </p:nvSpPr>
          <p:spPr bwMode="auto">
            <a:xfrm>
              <a:off x="528" y="312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Doesn't anybody believe me?</a:t>
              </a:r>
            </a:p>
          </p:txBody>
        </p:sp>
        <p:pic>
          <p:nvPicPr>
            <p:cNvPr id="42016" name="Picture 15" descr="dorothy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3120"/>
              <a:ext cx="161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500063" y="6086475"/>
            <a:ext cx="6815137" cy="542925"/>
            <a:chOff x="315" y="3606"/>
            <a:chExt cx="4293" cy="342"/>
          </a:xfrm>
        </p:grpSpPr>
        <p:sp>
          <p:nvSpPr>
            <p:cNvPr id="42013" name="Text Box 17"/>
            <p:cNvSpPr txBox="1">
              <a:spLocks noChangeArrowheads="1"/>
            </p:cNvSpPr>
            <p:nvPr/>
          </p:nvSpPr>
          <p:spPr bwMode="auto">
            <a:xfrm>
              <a:off x="528" y="360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You're a very bad man!</a:t>
              </a:r>
            </a:p>
          </p:txBody>
        </p:sp>
        <p:pic>
          <p:nvPicPr>
            <p:cNvPr id="42014" name="Picture 18" descr="dorothy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3648"/>
              <a:ext cx="161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500063" y="2819400"/>
            <a:ext cx="6815137" cy="492125"/>
            <a:chOff x="315" y="1776"/>
            <a:chExt cx="4293" cy="310"/>
          </a:xfrm>
        </p:grpSpPr>
        <p:sp>
          <p:nvSpPr>
            <p:cNvPr id="42011" name="Text Box 20"/>
            <p:cNvSpPr txBox="1">
              <a:spLocks noChangeArrowheads="1"/>
            </p:cNvSpPr>
            <p:nvPr/>
          </p:nvSpPr>
          <p:spPr bwMode="auto">
            <a:xfrm>
              <a:off x="528" y="177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Just give me your estimates by this afternoon</a:t>
              </a:r>
            </a:p>
          </p:txBody>
        </p:sp>
        <p:pic>
          <p:nvPicPr>
            <p:cNvPr id="42012" name="Picture 21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1824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500063" y="4171950"/>
            <a:ext cx="6815137" cy="466725"/>
            <a:chOff x="315" y="2400"/>
            <a:chExt cx="4293" cy="294"/>
          </a:xfrm>
        </p:grpSpPr>
        <p:sp>
          <p:nvSpPr>
            <p:cNvPr id="42009" name="Text Box 23"/>
            <p:cNvSpPr txBox="1">
              <a:spLocks noChangeArrowheads="1"/>
            </p:cNvSpPr>
            <p:nvPr/>
          </p:nvSpPr>
          <p:spPr bwMode="auto">
            <a:xfrm>
              <a:off x="528" y="240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No, we need something today!</a:t>
              </a:r>
            </a:p>
          </p:txBody>
        </p:sp>
        <p:pic>
          <p:nvPicPr>
            <p:cNvPr id="42010" name="Picture 24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2400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500063" y="5705475"/>
            <a:ext cx="7729537" cy="482600"/>
            <a:chOff x="315" y="3366"/>
            <a:chExt cx="4869" cy="304"/>
          </a:xfrm>
        </p:grpSpPr>
        <p:sp>
          <p:nvSpPr>
            <p:cNvPr id="42007" name="Text Box 26"/>
            <p:cNvSpPr txBox="1">
              <a:spLocks noChangeArrowheads="1"/>
            </p:cNvSpPr>
            <p:nvPr/>
          </p:nvSpPr>
          <p:spPr bwMode="auto">
            <a:xfrm>
              <a:off x="528" y="3366"/>
              <a:ext cx="46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I already promised the customer it will be out in 6 months</a:t>
              </a:r>
            </a:p>
          </p:txBody>
        </p:sp>
        <p:pic>
          <p:nvPicPr>
            <p:cNvPr id="42008" name="Picture 27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3408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500063" y="4933950"/>
            <a:ext cx="6815137" cy="466725"/>
            <a:chOff x="315" y="2880"/>
            <a:chExt cx="4293" cy="294"/>
          </a:xfrm>
        </p:grpSpPr>
        <p:sp>
          <p:nvSpPr>
            <p:cNvPr id="42005" name="Text Box 29"/>
            <p:cNvSpPr txBox="1">
              <a:spLocks noChangeArrowheads="1"/>
            </p:cNvSpPr>
            <p:nvPr/>
          </p:nvSpPr>
          <p:spPr bwMode="auto">
            <a:xfrm>
              <a:off x="528" y="288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No, we need it sooner.</a:t>
              </a:r>
            </a:p>
          </p:txBody>
        </p:sp>
        <p:pic>
          <p:nvPicPr>
            <p:cNvPr id="42006" name="Picture 30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2880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31"/>
          <p:cNvGrpSpPr>
            <a:grpSpLocks/>
          </p:cNvGrpSpPr>
          <p:nvPr/>
        </p:nvGrpSpPr>
        <p:grpSpPr bwMode="auto">
          <a:xfrm>
            <a:off x="381000" y="3594100"/>
            <a:ext cx="8229600" cy="676275"/>
            <a:chOff x="240" y="2016"/>
            <a:chExt cx="5184" cy="426"/>
          </a:xfrm>
        </p:grpSpPr>
        <p:sp>
          <p:nvSpPr>
            <p:cNvPr id="42003" name="Text Box 32"/>
            <p:cNvSpPr txBox="1">
              <a:spLocks noChangeArrowheads="1"/>
            </p:cNvSpPr>
            <p:nvPr/>
          </p:nvSpPr>
          <p:spPr bwMode="auto">
            <a:xfrm>
              <a:off x="528" y="2016"/>
              <a:ext cx="4896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Not so fast! Not so fast! ... I'll have to give the matter a little thought. Go away and come back tomorrow</a:t>
              </a:r>
            </a:p>
          </p:txBody>
        </p:sp>
        <p:pic>
          <p:nvPicPr>
            <p:cNvPr id="42004" name="Picture 33" descr="trio1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9"/>
                </a:clrFrom>
                <a:clrTo>
                  <a:srgbClr val="FEFE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064"/>
              <a:ext cx="311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381000" y="4562475"/>
            <a:ext cx="6934200" cy="457200"/>
            <a:chOff x="240" y="2646"/>
            <a:chExt cx="4368" cy="288"/>
          </a:xfrm>
        </p:grpSpPr>
        <p:sp>
          <p:nvSpPr>
            <p:cNvPr id="42001" name="Text Box 35"/>
            <p:cNvSpPr txBox="1">
              <a:spLocks noChangeArrowheads="1"/>
            </p:cNvSpPr>
            <p:nvPr/>
          </p:nvSpPr>
          <p:spPr bwMode="auto">
            <a:xfrm>
              <a:off x="528" y="264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Ok then, it will take 2 years.</a:t>
              </a:r>
            </a:p>
          </p:txBody>
        </p:sp>
        <p:pic>
          <p:nvPicPr>
            <p:cNvPr id="42002" name="Picture 36" descr="trio1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9"/>
                </a:clrFrom>
                <a:clrTo>
                  <a:srgbClr val="FEFE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688"/>
              <a:ext cx="311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7861" name="Text Box 37"/>
          <p:cNvSpPr txBox="1">
            <a:spLocks noChangeArrowheads="1"/>
          </p:cNvSpPr>
          <p:nvPr/>
        </p:nvSpPr>
        <p:spPr bwMode="auto">
          <a:xfrm>
            <a:off x="990600" y="32766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Team Unity</a:t>
            </a:r>
          </a:p>
        </p:txBody>
      </p:sp>
      <p:sp>
        <p:nvSpPr>
          <p:cNvPr id="77862" name="Text Box 38"/>
          <p:cNvSpPr txBox="1">
            <a:spLocks noChangeArrowheads="1"/>
          </p:cNvSpPr>
          <p:nvPr/>
        </p:nvSpPr>
        <p:spPr bwMode="auto">
          <a:xfrm>
            <a:off x="990600" y="13716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Project Kickoff</a:t>
            </a:r>
          </a:p>
        </p:txBody>
      </p:sp>
    </p:spTree>
    <p:extLst>
      <p:ext uri="{BB962C8B-B14F-4D97-AF65-F5344CB8AC3E}">
        <p14:creationId xmlns:p14="http://schemas.microsoft.com/office/powerpoint/2010/main" val="3462775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l_in_good_t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esnt_mat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t_so_fa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ieve_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d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61" grpId="0" autoUpdateAnimBg="0"/>
      <p:bldP spid="7786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Big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8"/>
          <a:stretch>
            <a:fillRect/>
          </a:stretch>
        </p:blipFill>
        <p:spPr bwMode="auto">
          <a:xfrm>
            <a:off x="0" y="0"/>
            <a:ext cx="921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CC"/>
                </a:solidFill>
              </a:rPr>
              <a:t>We’re not in Kansas Anymore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28663" y="3754438"/>
            <a:ext cx="6972300" cy="588962"/>
            <a:chOff x="485" y="2355"/>
            <a:chExt cx="4075" cy="390"/>
          </a:xfrm>
        </p:grpSpPr>
        <p:sp>
          <p:nvSpPr>
            <p:cNvPr id="43025" name="Text Box 5"/>
            <p:cNvSpPr txBox="1">
              <a:spLocks noChangeArrowheads="1"/>
            </p:cNvSpPr>
            <p:nvPr/>
          </p:nvSpPr>
          <p:spPr bwMode="auto">
            <a:xfrm>
              <a:off x="487" y="2442"/>
              <a:ext cx="4073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My! People come and go so quickly here!</a:t>
              </a:r>
            </a:p>
          </p:txBody>
        </p:sp>
        <p:pic>
          <p:nvPicPr>
            <p:cNvPr id="43026" name="Picture 6" descr="dorothy1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" y="2355"/>
              <a:ext cx="188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28663" y="2533650"/>
            <a:ext cx="8115300" cy="579438"/>
            <a:chOff x="457" y="1540"/>
            <a:chExt cx="4199" cy="385"/>
          </a:xfrm>
        </p:grpSpPr>
        <p:sp>
          <p:nvSpPr>
            <p:cNvPr id="43023" name="Text Box 8"/>
            <p:cNvSpPr txBox="1">
              <a:spLocks noChangeArrowheads="1"/>
            </p:cNvSpPr>
            <p:nvPr/>
          </p:nvSpPr>
          <p:spPr bwMode="auto">
            <a:xfrm>
              <a:off x="534" y="1578"/>
              <a:ext cx="4122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I may not come out alive, but I'm goin' in there!</a:t>
              </a:r>
            </a:p>
          </p:txBody>
        </p:sp>
        <p:pic>
          <p:nvPicPr>
            <p:cNvPr id="43024" name="Picture 9" descr="lion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EFE"/>
                </a:clrFrom>
                <a:clrTo>
                  <a:srgbClr val="FF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" y="1540"/>
              <a:ext cx="189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660400" y="3324225"/>
            <a:ext cx="7650163" cy="488950"/>
            <a:chOff x="466" y="2073"/>
            <a:chExt cx="4910" cy="323"/>
          </a:xfrm>
        </p:grpSpPr>
        <p:sp>
          <p:nvSpPr>
            <p:cNvPr id="43021" name="Text Box 11"/>
            <p:cNvSpPr txBox="1">
              <a:spLocks noChangeArrowheads="1"/>
            </p:cNvSpPr>
            <p:nvPr/>
          </p:nvSpPr>
          <p:spPr bwMode="auto">
            <a:xfrm>
              <a:off x="480" y="2142"/>
              <a:ext cx="4896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The Great and Powerful Oz has got matters well in hand.</a:t>
              </a:r>
            </a:p>
          </p:txBody>
        </p:sp>
        <p:pic>
          <p:nvPicPr>
            <p:cNvPr id="43022" name="Picture 12" descr="wizofoz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" y="2073"/>
              <a:ext cx="2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60400" y="4648200"/>
            <a:ext cx="6843713" cy="822325"/>
            <a:chOff x="461" y="3024"/>
            <a:chExt cx="4311" cy="518"/>
          </a:xfrm>
        </p:grpSpPr>
        <p:sp>
          <p:nvSpPr>
            <p:cNvPr id="43019" name="Text Box 14"/>
            <p:cNvSpPr txBox="1">
              <a:spLocks noChangeArrowheads="1"/>
            </p:cNvSpPr>
            <p:nvPr/>
          </p:nvSpPr>
          <p:spPr bwMode="auto">
            <a:xfrm>
              <a:off x="528" y="3024"/>
              <a:ext cx="424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"Hee hee hee ha ha! Going so soon? I wouldn't hear of it! Why, my little party's just beginning!</a:t>
              </a:r>
            </a:p>
          </p:txBody>
        </p:sp>
        <p:pic>
          <p:nvPicPr>
            <p:cNvPr id="43020" name="Picture 15" descr="wwitch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" y="3034"/>
              <a:ext cx="21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9888" name="Text Box 16"/>
          <p:cNvSpPr txBox="1">
            <a:spLocks noChangeArrowheads="1"/>
          </p:cNvSpPr>
          <p:nvPr/>
        </p:nvSpPr>
        <p:spPr bwMode="auto">
          <a:xfrm>
            <a:off x="1219200" y="22098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Developer Hero</a:t>
            </a:r>
          </a:p>
        </p:txBody>
      </p:sp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1219200" y="29718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Reorg</a:t>
            </a:r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1219200" y="42672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2629158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in_in_th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ell_in_h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ople_come_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ing_so_s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8" grpId="0" autoUpdateAnimBg="0"/>
      <p:bldP spid="79889" grpId="0" autoUpdateAnimBg="0"/>
      <p:bldP spid="7989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200" dirty="0" err="1" smtClean="0"/>
              <a:t>Lan</a:t>
            </a:r>
            <a:r>
              <a:rPr lang="en-US" sz="3200" dirty="0" smtClean="0"/>
              <a:t> Cao - Estimating Agile Software Project Effort: An Empirical Study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04" name="Picture 2" descr="http://www.oraclealchemist.com/wp-content/uploads/2008/07/bug-fea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1600200"/>
            <a:ext cx="5994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685800" y="2514600"/>
            <a:ext cx="3567113" cy="22463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2X </a:t>
            </a:r>
          </a:p>
          <a:p>
            <a:pPr algn="ctr"/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Uncertainty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9396388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Strength(s)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Experienced and committed team</a:t>
            </a:r>
          </a:p>
          <a:p>
            <a:r>
              <a:rPr lang="en-US" dirty="0"/>
              <a:t>Passionate about the domain</a:t>
            </a:r>
          </a:p>
          <a:p>
            <a:r>
              <a:rPr lang="en-US" dirty="0"/>
              <a:t>Good collection of lightweight integration </a:t>
            </a:r>
            <a:r>
              <a:rPr lang="en-US" dirty="0" smtClean="0"/>
              <a:t>tests</a:t>
            </a:r>
          </a:p>
          <a:p>
            <a:r>
              <a:rPr lang="en-US" dirty="0" smtClean="0"/>
              <a:t>Developer discipline</a:t>
            </a:r>
            <a:endParaRPr lang="en-US" dirty="0"/>
          </a:p>
          <a:p>
            <a:r>
              <a:rPr lang="en-US" dirty="0"/>
              <a:t>Excellent collaborative relationship with customers</a:t>
            </a:r>
          </a:p>
          <a:p>
            <a:r>
              <a:rPr lang="en-US" dirty="0"/>
              <a:t>Access to challenging customer data</a:t>
            </a:r>
          </a:p>
          <a:p>
            <a:r>
              <a:rPr lang="en-US" dirty="0"/>
              <a:t>Willingness to </a:t>
            </a:r>
            <a:r>
              <a:rPr lang="en-US" dirty="0" smtClean="0"/>
              <a:t>invest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3159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Proposed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 our current testing strategy and look to fill in gaps and automate where possible.</a:t>
            </a:r>
          </a:p>
          <a:p>
            <a:r>
              <a:rPr lang="en-US" dirty="0" smtClean="0"/>
              <a:t>Augment current team with global teams</a:t>
            </a:r>
          </a:p>
          <a:p>
            <a:r>
              <a:rPr lang="en-US" dirty="0" smtClean="0"/>
              <a:t>Find partners to augment missing skills</a:t>
            </a:r>
          </a:p>
          <a:p>
            <a:pPr lvl="1"/>
            <a:r>
              <a:rPr lang="en-US" dirty="0" smtClean="0"/>
              <a:t>Romania (Petroleum Engineers/Software Developers)</a:t>
            </a:r>
          </a:p>
          <a:p>
            <a:pPr lvl="1"/>
            <a:r>
              <a:rPr lang="en-US" dirty="0" smtClean="0"/>
              <a:t>Vietnam (Test Automation specialists)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53880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7521575" cy="590537"/>
          </a:xfrm>
        </p:spPr>
        <p:txBody>
          <a:bodyPr/>
          <a:lstStyle/>
          <a:p>
            <a:r>
              <a:rPr lang="en-US" dirty="0" smtClean="0"/>
              <a:t>System Workflow</a:t>
            </a:r>
            <a:endParaRPr lang="en-US" dirty="0"/>
          </a:p>
        </p:txBody>
      </p:sp>
      <p:pic>
        <p:nvPicPr>
          <p:cNvPr id="643074" name="Picture 2" descr="http://www.clusterconnection.com/wordpress/wp-content/uploads/2009/05/cluster-300x3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9900" y="4800600"/>
            <a:ext cx="2857500" cy="1676400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165860"/>
            <a:ext cx="2311722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8194" name="Picture 2"/>
          <p:cNvPicPr>
            <a:picLocks noChangeAspect="1" noChangeArrowheads="1"/>
          </p:cNvPicPr>
          <p:nvPr/>
        </p:nvPicPr>
        <p:blipFill>
          <a:blip r:embed="rId5"/>
          <a:srcRect l="756" r="1260"/>
          <a:stretch>
            <a:fillRect/>
          </a:stretch>
        </p:blipFill>
        <p:spPr bwMode="auto">
          <a:xfrm>
            <a:off x="3251200" y="1066800"/>
            <a:ext cx="2291867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8195" name="Picture 3" descr="3dview_manifolds"/>
          <p:cNvPicPr>
            <a:picLocks noChangeAspect="1" noChangeArrowheads="1"/>
          </p:cNvPicPr>
          <p:nvPr/>
        </p:nvPicPr>
        <p:blipFill>
          <a:blip r:embed="rId6"/>
          <a:srcRect r="6386"/>
          <a:stretch>
            <a:fillRect/>
          </a:stretch>
        </p:blipFill>
        <p:spPr bwMode="auto">
          <a:xfrm>
            <a:off x="6444921" y="1089660"/>
            <a:ext cx="2241879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Elbow Connector 11"/>
          <p:cNvCxnSpPr>
            <a:stCxn id="6" idx="2"/>
          </p:cNvCxnSpPr>
          <p:nvPr/>
        </p:nvCxnSpPr>
        <p:spPr>
          <a:xfrm rot="16200000" flipH="1">
            <a:off x="2361010" y="1751410"/>
            <a:ext cx="624842" cy="273034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Magnetic Disk 16"/>
          <p:cNvSpPr/>
          <p:nvPr/>
        </p:nvSpPr>
        <p:spPr>
          <a:xfrm>
            <a:off x="4000500" y="3352800"/>
            <a:ext cx="800100" cy="7239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Elbow Connector 20"/>
          <p:cNvCxnSpPr>
            <a:stCxn id="648194" idx="2"/>
            <a:endCxn id="17" idx="1"/>
          </p:cNvCxnSpPr>
          <p:nvPr/>
        </p:nvCxnSpPr>
        <p:spPr>
          <a:xfrm rot="16200000" flipH="1">
            <a:off x="4124522" y="3076772"/>
            <a:ext cx="548640" cy="3416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17" idx="2"/>
            <a:endCxn id="643074" idx="1"/>
          </p:cNvCxnSpPr>
          <p:nvPr/>
        </p:nvCxnSpPr>
        <p:spPr>
          <a:xfrm rot="10800000" flipV="1">
            <a:off x="3009900" y="3714750"/>
            <a:ext cx="990600" cy="1924050"/>
          </a:xfrm>
          <a:prstGeom prst="bentConnector3">
            <a:avLst>
              <a:gd name="adj1" fmla="val 12307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643074" idx="3"/>
            <a:endCxn id="17" idx="4"/>
          </p:cNvCxnSpPr>
          <p:nvPr/>
        </p:nvCxnSpPr>
        <p:spPr>
          <a:xfrm flipH="1" flipV="1">
            <a:off x="4800600" y="3714750"/>
            <a:ext cx="1066800" cy="1924050"/>
          </a:xfrm>
          <a:prstGeom prst="bentConnector3">
            <a:avLst>
              <a:gd name="adj1" fmla="val -2142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hape 40"/>
          <p:cNvCxnSpPr>
            <a:endCxn id="648195" idx="2"/>
          </p:cNvCxnSpPr>
          <p:nvPr/>
        </p:nvCxnSpPr>
        <p:spPr>
          <a:xfrm flipV="1">
            <a:off x="4800600" y="2804160"/>
            <a:ext cx="2765261" cy="662940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90500" y="2933700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User Interface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971800" y="2895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Graphical Pre-Processing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096000" y="28956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Graphical Post-Processing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009900" y="43931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Performance Cluster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447800" y="3619500"/>
            <a:ext cx="6019800" cy="2971800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800100"/>
            <a:ext cx="9144000" cy="5943600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7389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Automation Workflow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" name="Group 23"/>
          <p:cNvGrpSpPr>
            <a:grpSpLocks noChangeAspect="1"/>
          </p:cNvGrpSpPr>
          <p:nvPr/>
        </p:nvGrpSpPr>
        <p:grpSpPr bwMode="auto">
          <a:xfrm>
            <a:off x="155425" y="1892800"/>
            <a:ext cx="8671254" cy="2800094"/>
            <a:chOff x="0" y="0"/>
            <a:chExt cx="80874" cy="26115"/>
          </a:xfrm>
        </p:grpSpPr>
        <p:sp>
          <p:nvSpPr>
            <p:cNvPr id="6" name="Flowchart: Document 2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13825" cy="8833"/>
            </a:xfrm>
            <a:prstGeom prst="flowChartDocumen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Input</a:t>
              </a: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Flowchart: Document 3"/>
            <p:cNvSpPr>
              <a:spLocks noChangeAspect="1" noChangeArrowheads="1"/>
            </p:cNvSpPr>
            <p:nvPr/>
          </p:nvSpPr>
          <p:spPr bwMode="auto">
            <a:xfrm>
              <a:off x="33796" y="0"/>
              <a:ext cx="13826" cy="8833"/>
            </a:xfrm>
            <a:prstGeom prst="flowChartDocumen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Output</a:t>
              </a: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Flowchart: Document 4"/>
            <p:cNvSpPr>
              <a:spLocks noChangeAspect="1" noChangeArrowheads="1"/>
            </p:cNvSpPr>
            <p:nvPr/>
          </p:nvSpPr>
          <p:spPr bwMode="auto">
            <a:xfrm>
              <a:off x="33865" y="17282"/>
              <a:ext cx="13826" cy="8833"/>
            </a:xfrm>
            <a:prstGeom prst="flowChartDocumen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Baseline</a:t>
              </a: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Flowchart: Process 5"/>
            <p:cNvSpPr>
              <a:spLocks noChangeAspect="1" noChangeArrowheads="1"/>
            </p:cNvSpPr>
            <p:nvPr/>
          </p:nvSpPr>
          <p:spPr bwMode="auto">
            <a:xfrm>
              <a:off x="17282" y="576"/>
              <a:ext cx="13442" cy="7681"/>
            </a:xfrm>
            <a:prstGeom prst="flowChartProcess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Simulate</a:t>
              </a: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Elbow Connector 6"/>
            <p:cNvSpPr>
              <a:spLocks noChangeAspect="1" noChangeShapeType="1"/>
            </p:cNvSpPr>
            <p:nvPr/>
          </p:nvSpPr>
          <p:spPr bwMode="auto">
            <a:xfrm flipV="1">
              <a:off x="13825" y="4416"/>
              <a:ext cx="3457" cy="0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4A7EBB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/>
            </a:p>
          </p:txBody>
        </p:sp>
        <p:sp>
          <p:nvSpPr>
            <p:cNvPr id="11" name="Elbow Connector 7"/>
            <p:cNvSpPr>
              <a:spLocks noChangeAspect="1" noChangeShapeType="1"/>
            </p:cNvSpPr>
            <p:nvPr/>
          </p:nvSpPr>
          <p:spPr bwMode="auto">
            <a:xfrm>
              <a:off x="30724" y="4416"/>
              <a:ext cx="3072" cy="0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4A7EBB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/>
            </a:p>
          </p:txBody>
        </p:sp>
        <p:sp>
          <p:nvSpPr>
            <p:cNvPr id="12" name="Flowchart: Process 8"/>
            <p:cNvSpPr>
              <a:spLocks noChangeAspect="1" noChangeArrowheads="1"/>
            </p:cNvSpPr>
            <p:nvPr/>
          </p:nvSpPr>
          <p:spPr bwMode="auto">
            <a:xfrm>
              <a:off x="50310" y="8877"/>
              <a:ext cx="13442" cy="7681"/>
            </a:xfrm>
            <a:prstGeom prst="flowChartProcess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Difference </a:t>
              </a: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Engine</a:t>
              </a: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Elbow Connector 9"/>
            <p:cNvSpPr>
              <a:spLocks noChangeAspect="1" noChangeShapeType="1"/>
            </p:cNvSpPr>
            <p:nvPr/>
          </p:nvSpPr>
          <p:spPr bwMode="auto">
            <a:xfrm>
              <a:off x="47622" y="4416"/>
              <a:ext cx="9409" cy="4461"/>
            </a:xfrm>
            <a:prstGeom prst="bentConnector2">
              <a:avLst/>
            </a:prstGeom>
            <a:noFill/>
            <a:ln w="9525">
              <a:solidFill>
                <a:srgbClr val="4A7EBB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/>
            </a:p>
          </p:txBody>
        </p:sp>
        <p:sp>
          <p:nvSpPr>
            <p:cNvPr id="14" name="Elbow Connector 10"/>
            <p:cNvSpPr>
              <a:spLocks noChangeAspect="1" noChangeShapeType="1"/>
            </p:cNvSpPr>
            <p:nvPr/>
          </p:nvSpPr>
          <p:spPr bwMode="auto">
            <a:xfrm flipV="1">
              <a:off x="47691" y="16558"/>
              <a:ext cx="9340" cy="5140"/>
            </a:xfrm>
            <a:prstGeom prst="bentConnector2">
              <a:avLst/>
            </a:prstGeom>
            <a:noFill/>
            <a:ln w="9525">
              <a:solidFill>
                <a:srgbClr val="4A7EBB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/>
            </a:p>
          </p:txBody>
        </p:sp>
        <p:sp>
          <p:nvSpPr>
            <p:cNvPr id="15" name="Elbow Connector 11"/>
            <p:cNvSpPr>
              <a:spLocks noChangeAspect="1" noChangeShapeType="1"/>
            </p:cNvSpPr>
            <p:nvPr/>
          </p:nvSpPr>
          <p:spPr bwMode="auto">
            <a:xfrm>
              <a:off x="63752" y="12718"/>
              <a:ext cx="3296" cy="0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4A7EBB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/>
            </a:p>
          </p:txBody>
        </p:sp>
        <p:sp>
          <p:nvSpPr>
            <p:cNvPr id="16" name="Flowchart: Document 12"/>
            <p:cNvSpPr>
              <a:spLocks noChangeAspect="1" noChangeArrowheads="1"/>
            </p:cNvSpPr>
            <p:nvPr/>
          </p:nvSpPr>
          <p:spPr bwMode="auto">
            <a:xfrm>
              <a:off x="67048" y="8301"/>
              <a:ext cx="13826" cy="8833"/>
            </a:xfrm>
            <a:prstGeom prst="flowChartDocument">
              <a:avLst/>
            </a:prstGeom>
            <a:solidFill>
              <a:srgbClr val="92D05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Report</a:t>
              </a: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64256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and Automation Strategy</a:t>
            </a:r>
          </a:p>
        </p:txBody>
      </p:sp>
      <p:sp>
        <p:nvSpPr>
          <p:cNvPr id="413698" name="Rectangle 4"/>
          <p:cNvSpPr>
            <a:spLocks noChangeArrowheads="1"/>
          </p:cNvSpPr>
          <p:nvPr/>
        </p:nvSpPr>
        <p:spPr bwMode="auto">
          <a:xfrm>
            <a:off x="1192213" y="1547813"/>
            <a:ext cx="6375400" cy="403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3699" name="Line 5"/>
          <p:cNvSpPr>
            <a:spLocks noChangeShapeType="1"/>
          </p:cNvSpPr>
          <p:nvPr/>
        </p:nvSpPr>
        <p:spPr bwMode="auto">
          <a:xfrm>
            <a:off x="1192213" y="3582988"/>
            <a:ext cx="637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700" name="Line 6"/>
          <p:cNvSpPr>
            <a:spLocks noChangeShapeType="1"/>
          </p:cNvSpPr>
          <p:nvPr/>
        </p:nvSpPr>
        <p:spPr bwMode="auto">
          <a:xfrm>
            <a:off x="4379913" y="1547813"/>
            <a:ext cx="0" cy="403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701" name="Text Box 7"/>
          <p:cNvSpPr txBox="1">
            <a:spLocks noChangeArrowheads="1"/>
          </p:cNvSpPr>
          <p:nvPr/>
        </p:nvSpPr>
        <p:spPr bwMode="auto">
          <a:xfrm>
            <a:off x="3073400" y="5810250"/>
            <a:ext cx="2573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Breadth of Coverage</a:t>
            </a:r>
          </a:p>
        </p:txBody>
      </p:sp>
      <p:sp>
        <p:nvSpPr>
          <p:cNvPr id="413702" name="Text Box 8"/>
          <p:cNvSpPr txBox="1">
            <a:spLocks noChangeArrowheads="1"/>
          </p:cNvSpPr>
          <p:nvPr/>
        </p:nvSpPr>
        <p:spPr bwMode="auto">
          <a:xfrm rot="-5400000">
            <a:off x="-564356" y="3418682"/>
            <a:ext cx="2419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Complexity of Tests</a:t>
            </a:r>
          </a:p>
        </p:txBody>
      </p:sp>
      <p:sp>
        <p:nvSpPr>
          <p:cNvPr id="413709" name="Text Box 9"/>
          <p:cNvSpPr txBox="1">
            <a:spLocks noChangeArrowheads="1"/>
          </p:cNvSpPr>
          <p:nvPr/>
        </p:nvSpPr>
        <p:spPr bwMode="auto">
          <a:xfrm>
            <a:off x="6134100" y="4921250"/>
            <a:ext cx="1304925" cy="64135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Developer Tests</a:t>
            </a:r>
          </a:p>
        </p:txBody>
      </p:sp>
      <p:sp>
        <p:nvSpPr>
          <p:cNvPr id="413710" name="Text Box 10"/>
          <p:cNvSpPr txBox="1">
            <a:spLocks noChangeArrowheads="1"/>
          </p:cNvSpPr>
          <p:nvPr/>
        </p:nvSpPr>
        <p:spPr bwMode="auto">
          <a:xfrm>
            <a:off x="2857500" y="1752600"/>
            <a:ext cx="1304925" cy="64135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Customer Models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994275" y="4933732"/>
            <a:ext cx="1304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Every </a:t>
            </a:r>
            <a:r>
              <a:rPr lang="en-US" dirty="0" err="1" smtClean="0"/>
              <a:t>Checkin</a:t>
            </a:r>
            <a:endParaRPr lang="en-US" dirty="0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897808" y="5002768"/>
            <a:ext cx="1304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/>
              <a:t>Nightly</a:t>
            </a:r>
            <a:endParaRPr lang="en-US" dirty="0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895600" y="2476500"/>
            <a:ext cx="1304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Weekly</a:t>
            </a:r>
            <a:endParaRPr lang="en-US" dirty="0"/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1790700" y="4724400"/>
            <a:ext cx="1524000" cy="646331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Smoke Tests (manual)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76997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Todd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71" y="1905000"/>
            <a:ext cx="1445935" cy="7822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06" y="3789040"/>
            <a:ext cx="1447800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97152"/>
            <a:ext cx="2057400" cy="6000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0940" y="2780928"/>
            <a:ext cx="4114800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s.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nolen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associates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6" y="5444196"/>
            <a:ext cx="1593528" cy="11936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351" y="4368166"/>
            <a:ext cx="1524000" cy="1041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640801"/>
            <a:ext cx="1524000" cy="749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301" y="1791006"/>
            <a:ext cx="1766888" cy="2203791"/>
          </a:xfrm>
          <a:prstGeom prst="rect">
            <a:avLst/>
          </a:prstGeom>
        </p:spPr>
      </p:pic>
      <p:pic>
        <p:nvPicPr>
          <p:cNvPr id="15" name="Picture 14" descr="51sOIwJFqRL"/>
          <p:cNvPicPr>
            <a:picLocks noChangeAspect="1" noChangeArrowheads="1"/>
          </p:cNvPicPr>
          <p:nvPr/>
        </p:nvPicPr>
        <p:blipFill>
          <a:blip r:embed="rId10"/>
          <a:srcRect l="12202" r="12228"/>
          <a:stretch>
            <a:fillRect/>
          </a:stretch>
        </p:blipFill>
        <p:spPr bwMode="auto">
          <a:xfrm>
            <a:off x="5954120" y="2132856"/>
            <a:ext cx="2938359" cy="3888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714449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and Automation Strategy</a:t>
            </a:r>
          </a:p>
        </p:txBody>
      </p:sp>
      <p:sp>
        <p:nvSpPr>
          <p:cNvPr id="413698" name="Rectangle 4"/>
          <p:cNvSpPr>
            <a:spLocks noChangeArrowheads="1"/>
          </p:cNvSpPr>
          <p:nvPr/>
        </p:nvSpPr>
        <p:spPr bwMode="auto">
          <a:xfrm>
            <a:off x="1192213" y="1547813"/>
            <a:ext cx="6375400" cy="403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3699" name="Line 5"/>
          <p:cNvSpPr>
            <a:spLocks noChangeShapeType="1"/>
          </p:cNvSpPr>
          <p:nvPr/>
        </p:nvSpPr>
        <p:spPr bwMode="auto">
          <a:xfrm>
            <a:off x="1192213" y="3582988"/>
            <a:ext cx="637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700" name="Line 6"/>
          <p:cNvSpPr>
            <a:spLocks noChangeShapeType="1"/>
          </p:cNvSpPr>
          <p:nvPr/>
        </p:nvSpPr>
        <p:spPr bwMode="auto">
          <a:xfrm>
            <a:off x="4379913" y="1547813"/>
            <a:ext cx="0" cy="403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701" name="Text Box 7"/>
          <p:cNvSpPr txBox="1">
            <a:spLocks noChangeArrowheads="1"/>
          </p:cNvSpPr>
          <p:nvPr/>
        </p:nvSpPr>
        <p:spPr bwMode="auto">
          <a:xfrm>
            <a:off x="3073400" y="5810250"/>
            <a:ext cx="2573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Breadth of Coverage</a:t>
            </a:r>
          </a:p>
        </p:txBody>
      </p:sp>
      <p:sp>
        <p:nvSpPr>
          <p:cNvPr id="413702" name="Text Box 8"/>
          <p:cNvSpPr txBox="1">
            <a:spLocks noChangeArrowheads="1"/>
          </p:cNvSpPr>
          <p:nvPr/>
        </p:nvSpPr>
        <p:spPr bwMode="auto">
          <a:xfrm rot="-5400000">
            <a:off x="-564356" y="3418682"/>
            <a:ext cx="2419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Complexity of Tests</a:t>
            </a:r>
          </a:p>
        </p:txBody>
      </p:sp>
      <p:sp>
        <p:nvSpPr>
          <p:cNvPr id="413709" name="Text Box 9"/>
          <p:cNvSpPr txBox="1">
            <a:spLocks noChangeArrowheads="1"/>
          </p:cNvSpPr>
          <p:nvPr/>
        </p:nvSpPr>
        <p:spPr bwMode="auto">
          <a:xfrm>
            <a:off x="6134100" y="4921250"/>
            <a:ext cx="1304925" cy="64135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Developer Tests</a:t>
            </a:r>
          </a:p>
        </p:txBody>
      </p:sp>
      <p:sp>
        <p:nvSpPr>
          <p:cNvPr id="413710" name="Text Box 10"/>
          <p:cNvSpPr txBox="1">
            <a:spLocks noChangeArrowheads="1"/>
          </p:cNvSpPr>
          <p:nvPr/>
        </p:nvSpPr>
        <p:spPr bwMode="auto">
          <a:xfrm>
            <a:off x="2857500" y="1752600"/>
            <a:ext cx="1304925" cy="64135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Customer Models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994275" y="4933732"/>
            <a:ext cx="1304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Every </a:t>
            </a:r>
            <a:r>
              <a:rPr lang="en-US" dirty="0" err="1" smtClean="0"/>
              <a:t>Checkin</a:t>
            </a:r>
            <a:endParaRPr lang="en-US" dirty="0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897808" y="5002768"/>
            <a:ext cx="1304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/>
              <a:t>Nightly</a:t>
            </a:r>
            <a:endParaRPr lang="en-US" dirty="0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895600" y="2476500"/>
            <a:ext cx="1304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Weekly</a:t>
            </a:r>
            <a:endParaRPr lang="en-US" dirty="0"/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1790700" y="4724400"/>
            <a:ext cx="1524000" cy="646331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Smoke Tests (manual)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360069" y="2393950"/>
            <a:ext cx="1939131" cy="2417763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2937828">
            <a:off x="4770892" y="3030471"/>
            <a:ext cx="1421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Gap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1384385" y="4504340"/>
            <a:ext cx="2995528" cy="130591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3644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and Automation Strategy</a:t>
            </a:r>
          </a:p>
        </p:txBody>
      </p:sp>
      <p:sp>
        <p:nvSpPr>
          <p:cNvPr id="413698" name="Rectangle 4"/>
          <p:cNvSpPr>
            <a:spLocks noChangeArrowheads="1"/>
          </p:cNvSpPr>
          <p:nvPr/>
        </p:nvSpPr>
        <p:spPr bwMode="auto">
          <a:xfrm>
            <a:off x="1192213" y="1547813"/>
            <a:ext cx="6375400" cy="403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3699" name="Line 5"/>
          <p:cNvSpPr>
            <a:spLocks noChangeShapeType="1"/>
          </p:cNvSpPr>
          <p:nvPr/>
        </p:nvSpPr>
        <p:spPr bwMode="auto">
          <a:xfrm>
            <a:off x="1192213" y="3582988"/>
            <a:ext cx="637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700" name="Line 6"/>
          <p:cNvSpPr>
            <a:spLocks noChangeShapeType="1"/>
          </p:cNvSpPr>
          <p:nvPr/>
        </p:nvSpPr>
        <p:spPr bwMode="auto">
          <a:xfrm>
            <a:off x="4379913" y="1547813"/>
            <a:ext cx="0" cy="403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701" name="Text Box 7"/>
          <p:cNvSpPr txBox="1">
            <a:spLocks noChangeArrowheads="1"/>
          </p:cNvSpPr>
          <p:nvPr/>
        </p:nvSpPr>
        <p:spPr bwMode="auto">
          <a:xfrm>
            <a:off x="3073400" y="5810250"/>
            <a:ext cx="2573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Breadth of Coverage</a:t>
            </a:r>
          </a:p>
        </p:txBody>
      </p:sp>
      <p:sp>
        <p:nvSpPr>
          <p:cNvPr id="413702" name="Text Box 8"/>
          <p:cNvSpPr txBox="1">
            <a:spLocks noChangeArrowheads="1"/>
          </p:cNvSpPr>
          <p:nvPr/>
        </p:nvSpPr>
        <p:spPr bwMode="auto">
          <a:xfrm rot="-5400000">
            <a:off x="-564356" y="3418682"/>
            <a:ext cx="2419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Complexity of Tests</a:t>
            </a:r>
          </a:p>
        </p:txBody>
      </p:sp>
      <p:sp>
        <p:nvSpPr>
          <p:cNvPr id="413705" name="Text Box 11"/>
          <p:cNvSpPr txBox="1">
            <a:spLocks noChangeArrowheads="1"/>
          </p:cNvSpPr>
          <p:nvPr/>
        </p:nvSpPr>
        <p:spPr bwMode="auto">
          <a:xfrm>
            <a:off x="5331308" y="3502749"/>
            <a:ext cx="1074496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Mid-Tier</a:t>
            </a:r>
            <a:r>
              <a:rPr lang="en-US" dirty="0"/>
              <a:t> </a:t>
            </a:r>
            <a:r>
              <a:rPr lang="en-US" dirty="0" smtClean="0"/>
              <a:t>Tests</a:t>
            </a:r>
          </a:p>
        </p:txBody>
      </p:sp>
      <p:sp>
        <p:nvSpPr>
          <p:cNvPr id="413709" name="Text Box 9"/>
          <p:cNvSpPr txBox="1">
            <a:spLocks noChangeArrowheads="1"/>
          </p:cNvSpPr>
          <p:nvPr/>
        </p:nvSpPr>
        <p:spPr bwMode="auto">
          <a:xfrm>
            <a:off x="6134100" y="4921250"/>
            <a:ext cx="1304925" cy="64135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Developer Tests</a:t>
            </a:r>
          </a:p>
        </p:txBody>
      </p:sp>
      <p:sp>
        <p:nvSpPr>
          <p:cNvPr id="413710" name="Text Box 10"/>
          <p:cNvSpPr txBox="1">
            <a:spLocks noChangeArrowheads="1"/>
          </p:cNvSpPr>
          <p:nvPr/>
        </p:nvSpPr>
        <p:spPr bwMode="auto">
          <a:xfrm>
            <a:off x="2857500" y="1752600"/>
            <a:ext cx="1304925" cy="64135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Customer Models</a:t>
            </a:r>
          </a:p>
        </p:txBody>
      </p:sp>
      <p:sp>
        <p:nvSpPr>
          <p:cNvPr id="413711" name="Text Box 12"/>
          <p:cNvSpPr txBox="1">
            <a:spLocks noChangeArrowheads="1"/>
          </p:cNvSpPr>
          <p:nvPr/>
        </p:nvSpPr>
        <p:spPr bwMode="auto">
          <a:xfrm>
            <a:off x="4411662" y="4343400"/>
            <a:ext cx="1417638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GUI Tests (automated)</a:t>
            </a:r>
            <a:endParaRPr lang="en-US" dirty="0"/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096000" y="5524500"/>
            <a:ext cx="1304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Every </a:t>
            </a:r>
            <a:r>
              <a:rPr lang="en-US" dirty="0" err="1" smtClean="0"/>
              <a:t>Checkin</a:t>
            </a:r>
            <a:endParaRPr lang="en-US" dirty="0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3000375" y="5002768"/>
            <a:ext cx="1304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/>
              <a:t>Nightly</a:t>
            </a:r>
            <a:endParaRPr lang="en-US" dirty="0"/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139283" y="3133418"/>
            <a:ext cx="1304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/>
              <a:t>Nightly</a:t>
            </a:r>
            <a:endParaRPr lang="en-US" dirty="0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895600" y="2476500"/>
            <a:ext cx="1304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Weekly</a:t>
            </a:r>
            <a:endParaRPr lang="en-US" dirty="0"/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1790700" y="4724400"/>
            <a:ext cx="1524000" cy="646331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Smoke Tests (manual)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>
            <a:off x="3467100" y="4610100"/>
            <a:ext cx="800100" cy="342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639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Simulator Regression Tests over time</a:t>
            </a:r>
          </a:p>
        </p:txBody>
      </p:sp>
      <p:graphicFrame>
        <p:nvGraphicFramePr>
          <p:cNvPr id="46899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776288" y="1246188"/>
          <a:ext cx="7551737" cy="488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Worksheet" r:id="rId4" imgW="7658033" imgH="4952992" progId="Excel.Sheet.8">
                  <p:embed/>
                </p:oleObj>
              </mc:Choice>
              <mc:Fallback>
                <p:oleObj name="Worksheet" r:id="rId4" imgW="7658033" imgH="495299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1246188"/>
                        <a:ext cx="7551737" cy="4884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53300" y="2835955"/>
            <a:ext cx="800100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0" rtlCol="0">
            <a:spAutoFit/>
          </a:bodyPr>
          <a:lstStyle/>
          <a:p>
            <a:r>
              <a:rPr lang="en-US" sz="900" dirty="0" smtClean="0"/>
              <a:t>Customer X</a:t>
            </a:r>
            <a:endParaRPr lang="en-US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7353300" y="3236269"/>
            <a:ext cx="8001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tlCol="0">
            <a:spAutoFit/>
          </a:bodyPr>
          <a:lstStyle/>
          <a:p>
            <a:r>
              <a:rPr lang="en-US" sz="900" dirty="0" smtClean="0"/>
              <a:t>Customer Other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7269293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Expertise </a:t>
            </a:r>
            <a:br>
              <a:rPr lang="en-US" dirty="0" smtClean="0"/>
            </a:br>
            <a:r>
              <a:rPr lang="en-US" sz="2400" dirty="0" smtClean="0"/>
              <a:t>(Houston, Bucharest, Ho Chi Minh City)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4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" y="1319514"/>
            <a:ext cx="747712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9222" name="Picture 6" descr="http://media.cnbc.com/i/CNBC/Sections/News_And_Analysis/_News/_SLIDESHOWS/HighestPaidDegrees2009/SS_highest_paid_petro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1447800"/>
            <a:ext cx="2114550" cy="1409700"/>
          </a:xfrm>
          <a:prstGeom prst="rect">
            <a:avLst/>
          </a:prstGeom>
          <a:noFill/>
        </p:spPr>
      </p:pic>
      <p:pic>
        <p:nvPicPr>
          <p:cNvPr id="649224" name="Picture 8" descr="http://softtest.ie/wp-content/uploads/2011/03/LogiGea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2700" y="4191000"/>
            <a:ext cx="1858379" cy="73342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2" descr="http://www.clusterconnection.com/wordpress/wp-content/uploads/2009/05/cluster-300x3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" y="3738372"/>
            <a:ext cx="1485900" cy="871728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 rot="19224820">
            <a:off x="2667000" y="2781300"/>
            <a:ext cx="1295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2375180" flipV="1">
            <a:off x="5760690" y="3238439"/>
            <a:ext cx="1295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00335" y="4619555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15 Dev</a:t>
            </a:r>
          </a:p>
          <a:p>
            <a:pPr algn="ctr"/>
            <a:r>
              <a:rPr lang="en-US" dirty="0"/>
              <a:t>6</a:t>
            </a:r>
            <a:r>
              <a:rPr lang="en-US" dirty="0" smtClean="0"/>
              <a:t> PE Test</a:t>
            </a:r>
          </a:p>
          <a:p>
            <a:pPr algn="ctr"/>
            <a:r>
              <a:rPr lang="en-US" dirty="0" smtClean="0"/>
              <a:t>2 </a:t>
            </a:r>
            <a:r>
              <a:rPr lang="en-US" dirty="0" err="1" smtClean="0"/>
              <a:t>Pgm</a:t>
            </a:r>
            <a:r>
              <a:rPr lang="en-US" dirty="0" smtClean="0"/>
              <a:t> </a:t>
            </a:r>
            <a:r>
              <a:rPr lang="en-US" dirty="0" err="1" smtClean="0"/>
              <a:t>Mgr</a:t>
            </a:r>
            <a:endParaRPr lang="en-US" dirty="0" smtClean="0"/>
          </a:p>
          <a:p>
            <a:pPr algn="ctr"/>
            <a:r>
              <a:rPr lang="en-US" dirty="0" smtClean="0"/>
              <a:t>2 Prod </a:t>
            </a:r>
            <a:r>
              <a:rPr lang="en-US" dirty="0" err="1" smtClean="0"/>
              <a:t>Mgr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62500" y="1372969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3 Dev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3 PE Test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7400" y="50408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Auto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1531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with Partners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1" y="1562100"/>
            <a:ext cx="5010522" cy="4508500"/>
          </a:xfrm>
        </p:spPr>
        <p:txBody>
          <a:bodyPr/>
          <a:lstStyle/>
          <a:p>
            <a:r>
              <a:rPr lang="en-US" dirty="0" smtClean="0"/>
              <a:t>Romania</a:t>
            </a:r>
          </a:p>
          <a:p>
            <a:pPr lvl="1"/>
            <a:r>
              <a:rPr lang="en-US" dirty="0" smtClean="0"/>
              <a:t>3 Software Developers</a:t>
            </a:r>
          </a:p>
          <a:p>
            <a:pPr lvl="1"/>
            <a:r>
              <a:rPr lang="en-US" dirty="0" smtClean="0"/>
              <a:t>3 Reservoir Simulation Experts</a:t>
            </a:r>
          </a:p>
          <a:p>
            <a:pPr lvl="1"/>
            <a:r>
              <a:rPr lang="en-US" dirty="0" smtClean="0"/>
              <a:t>Owner was Professor of Reservoir Simulation (and a benevolent dictator)</a:t>
            </a:r>
          </a:p>
          <a:p>
            <a:pPr lvl="1"/>
            <a:r>
              <a:rPr lang="en-US" dirty="0" smtClean="0"/>
              <a:t>Communicated in the language of reservoir simulation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Vietnam</a:t>
            </a:r>
          </a:p>
          <a:p>
            <a:pPr lvl="1"/>
            <a:r>
              <a:rPr lang="en-US" dirty="0" smtClean="0"/>
              <a:t>4 automation test experts</a:t>
            </a:r>
          </a:p>
          <a:p>
            <a:pPr lvl="1"/>
            <a:r>
              <a:rPr lang="en-US" dirty="0" smtClean="0"/>
              <a:t>Specialized in Action Based Testing</a:t>
            </a:r>
          </a:p>
          <a:p>
            <a:pPr lvl="1"/>
            <a:r>
              <a:rPr lang="en-US" dirty="0" smtClean="0"/>
              <a:t>Communication from domain experts (US and Romania) via </a:t>
            </a:r>
            <a:r>
              <a:rPr lang="en-US" dirty="0" err="1"/>
              <a:t>C</a:t>
            </a:r>
            <a:r>
              <a:rPr lang="en-US" dirty="0" err="1" smtClean="0"/>
              <a:t>amtasia</a:t>
            </a:r>
            <a:r>
              <a:rPr lang="en-US" dirty="0" smtClean="0"/>
              <a:t> videos.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" name="Picture 6" descr="http://media.cnbc.com/i/CNBC/Sections/News_And_Analysis/_News/_SLIDESHOWS/HighestPaidDegrees2009/SS_highest_paid_petro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168" y="1772816"/>
            <a:ext cx="2114550" cy="14097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08068" y="1697985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3 Dev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3 PE Test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8" descr="http://softtest.ie/wp-content/uploads/2011/03/LogiGea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8889" y="4332709"/>
            <a:ext cx="1858379" cy="7334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2109485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Bottom Line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219200"/>
          <a:ext cx="8229600" cy="4779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 rot="728119">
            <a:off x="1673059" y="4036558"/>
            <a:ext cx="5147563" cy="923330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97% Reduction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499482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and Offshore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42" name="Picture 2" descr="http://www.xgenapplications.net/images/distributedTe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2" y="1531564"/>
            <a:ext cx="6754383" cy="506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94374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ttp://4.bp.blogspot.com/-sDHWwKPd8_4/To3AErvyDlI/AAAAAAAAIeg/LHKiCESYFcU/s1600/manifes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5" y="1"/>
            <a:ext cx="9202181" cy="688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67600" y="612616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Alexey </a:t>
            </a:r>
            <a:r>
              <a:rPr lang="en-US" b="1" dirty="0" err="1"/>
              <a:t>Krivitsky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87714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pPr algn="ctr">
              <a:spcAft>
                <a:spcPct val="30000"/>
              </a:spcAft>
            </a:pPr>
            <a:endParaRPr lang="en-US" b="1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Aft>
                <a:spcPct val="30000"/>
              </a:spcAft>
            </a:pPr>
            <a:endParaRPr lang="en-US" sz="1000">
              <a:solidFill>
                <a:srgbClr val="3333CC"/>
              </a:solidFill>
            </a:endParaRPr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Long Ago and Far, Far Away…</a:t>
            </a:r>
          </a:p>
        </p:txBody>
      </p:sp>
    </p:spTree>
    <p:extLst>
      <p:ext uri="{BB962C8B-B14F-4D97-AF65-F5344CB8AC3E}">
        <p14:creationId xmlns:p14="http://schemas.microsoft.com/office/powerpoint/2010/main" val="115031271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pPr algn="ctr">
              <a:spcAft>
                <a:spcPct val="30000"/>
              </a:spcAft>
            </a:pPr>
            <a:endParaRPr lang="en-US" b="1">
              <a:latin typeface="Verdana" pitchFamily="34" charset="0"/>
            </a:endParaRPr>
          </a:p>
          <a:p>
            <a:pPr algn="ctr">
              <a:spcAft>
                <a:spcPct val="30000"/>
              </a:spcAft>
            </a:pPr>
            <a:endParaRPr lang="en-US" sz="1000">
              <a:solidFill>
                <a:srgbClr val="3333CC"/>
              </a:solidFill>
            </a:endParaRPr>
          </a:p>
        </p:txBody>
      </p:sp>
      <p:sp>
        <p:nvSpPr>
          <p:cNvPr id="83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    </a:t>
            </a:r>
          </a:p>
        </p:txBody>
      </p:sp>
      <p:pic>
        <p:nvPicPr>
          <p:cNvPr id="3" name="Step1MR.wmv">
            <a:hlinkClick r:id="" action="ppaction://media"/>
          </p:cNvPr>
          <p:cNvPicPr>
            <a:picLocks noGrp="1" noChangeAspect="1"/>
          </p:cNvPicPr>
          <p:nvPr>
            <p:ph sz="quarter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4624"/>
            <a:ext cx="9199262" cy="6899447"/>
          </a:xfrm>
        </p:spPr>
      </p:pic>
    </p:spTree>
    <p:extLst>
      <p:ext uri="{BB962C8B-B14F-4D97-AF65-F5344CB8AC3E}">
        <p14:creationId xmlns:p14="http://schemas.microsoft.com/office/powerpoint/2010/main" val="317766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utsourced - Todd the Toa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19" y="188913"/>
            <a:ext cx="8736607" cy="655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0752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gileLeadershi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6934" y="-43305"/>
            <a:ext cx="9200934" cy="690130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pPr algn="ctr">
              <a:spcAft>
                <a:spcPct val="30000"/>
              </a:spcAft>
            </a:pPr>
            <a:endParaRPr lang="en-US" b="1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Aft>
                <a:spcPct val="30000"/>
              </a:spcAft>
            </a:pPr>
            <a:endParaRPr lang="en-US" sz="1000">
              <a:solidFill>
                <a:srgbClr val="3333CC"/>
              </a:solidFill>
            </a:endParaRPr>
          </a:p>
        </p:txBody>
      </p:sp>
      <p:sp>
        <p:nvSpPr>
          <p:cNvPr id="67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Agile Leadership</a:t>
            </a:r>
          </a:p>
        </p:txBody>
      </p:sp>
    </p:spTree>
    <p:extLst>
      <p:ext uri="{BB962C8B-B14F-4D97-AF65-F5344CB8AC3E}">
        <p14:creationId xmlns:p14="http://schemas.microsoft.com/office/powerpoint/2010/main" val="390018659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Coding Monkey to Empowered </a:t>
            </a:r>
            <a:r>
              <a:rPr lang="en-US" dirty="0" err="1" smtClean="0"/>
              <a:t>Ewok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r="4040"/>
          <a:stretch/>
        </p:blipFill>
        <p:spPr>
          <a:xfrm>
            <a:off x="251520" y="2184665"/>
            <a:ext cx="4392488" cy="3829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38" y="1556792"/>
            <a:ext cx="3600450" cy="508635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139952" y="3501008"/>
            <a:ext cx="1080120" cy="9361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2298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A8EFF6">
                  <a:alpha val="67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342900">
              <a:buClr>
                <a:srgbClr val="3C3CB4"/>
              </a:buClr>
            </a:pPr>
            <a:r>
              <a:rPr lang="en-US" sz="3200">
                <a:solidFill>
                  <a:srgbClr val="3C3CB4"/>
                </a:solidFill>
              </a:rPr>
              <a:t>   </a:t>
            </a:r>
          </a:p>
        </p:txBody>
      </p:sp>
      <p:sp>
        <p:nvSpPr>
          <p:cNvPr id="52224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6" tIns="41148" rIns="82296" bIns="41148"/>
          <a:lstStyle/>
          <a:p>
            <a:pPr algn="ctr"/>
            <a:r>
              <a:rPr lang="en-GB" sz="4000" b="1" i="0" dirty="0" smtClean="0">
                <a:solidFill>
                  <a:srgbClr val="003300"/>
                </a:solidFill>
                <a:latin typeface="Verdana" pitchFamily="34" charset="0"/>
              </a:rPr>
              <a:t>Trust/Ownership Model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312988" y="5791200"/>
            <a:ext cx="51816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12988" y="3657600"/>
            <a:ext cx="24384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  <a:cs typeface="Arial" pitchFamily="34" charset="0"/>
              </a:rPr>
              <a:t>Command &amp; </a:t>
            </a:r>
            <a:r>
              <a:rPr lang="en-GB" b="1" dirty="0" smtClean="0">
                <a:solidFill>
                  <a:schemeClr val="tx1"/>
                </a:solidFill>
                <a:cs typeface="Arial" pitchFamily="34" charset="0"/>
              </a:rPr>
              <a:t>Control</a:t>
            </a:r>
            <a:endParaRPr lang="en-GB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51388" y="3657600"/>
            <a:ext cx="2438400" cy="2133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Conflict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1388" y="1524000"/>
            <a:ext cx="2438400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>
                <a:cs typeface="Arial" pitchFamily="34" charset="0"/>
              </a:rPr>
              <a:t>Energy &amp; </a:t>
            </a:r>
            <a:r>
              <a:rPr lang="en-GB" b="1" dirty="0" smtClean="0">
                <a:cs typeface="Arial" pitchFamily="34" charset="0"/>
              </a:rPr>
              <a:t>Innovation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12988" y="1524000"/>
            <a:ext cx="2438400" cy="2133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Abdication</a:t>
            </a:r>
            <a:endParaRPr lang="en-GB" sz="1400" b="1" dirty="0">
              <a:cs typeface="Arial" pitchFamily="34" charset="0"/>
            </a:endParaRPr>
          </a:p>
        </p:txBody>
      </p:sp>
      <p:sp>
        <p:nvSpPr>
          <p:cNvPr id="522250" name="TextBox 21"/>
          <p:cNvSpPr txBox="1">
            <a:spLocks noChangeArrowheads="1"/>
          </p:cNvSpPr>
          <p:nvPr/>
        </p:nvSpPr>
        <p:spPr bwMode="auto">
          <a:xfrm>
            <a:off x="6884988" y="59436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High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61175" y="1563688"/>
            <a:ext cx="2282825" cy="1095375"/>
            <a:chOff x="6757988" y="1563688"/>
            <a:chExt cx="2282825" cy="1095375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rot="10800000" flipV="1">
              <a:off x="6757988" y="1563688"/>
              <a:ext cx="1671638" cy="642937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2253" name="TextBox 26"/>
            <p:cNvSpPr txBox="1">
              <a:spLocks noChangeArrowheads="1"/>
            </p:cNvSpPr>
            <p:nvPr/>
          </p:nvSpPr>
          <p:spPr bwMode="auto">
            <a:xfrm rot="-1221411">
              <a:off x="7077116" y="1704508"/>
              <a:ext cx="1963697" cy="954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rgbClr val="002060"/>
                  </a:solidFill>
                  <a:cs typeface="Arial" pitchFamily="34" charset="0"/>
                </a:rPr>
                <a:t>How do we</a:t>
              </a:r>
              <a:br>
                <a:rPr lang="en-GB">
                  <a:solidFill>
                    <a:srgbClr val="002060"/>
                  </a:solidFill>
                  <a:cs typeface="Arial" pitchFamily="34" charset="0"/>
                </a:rPr>
              </a:br>
              <a:r>
                <a:rPr lang="en-GB">
                  <a:solidFill>
                    <a:srgbClr val="002060"/>
                  </a:solidFill>
                  <a:cs typeface="Arial" pitchFamily="34" charset="0"/>
                </a:rPr>
                <a:t>get here?</a:t>
              </a:r>
            </a:p>
          </p:txBody>
        </p:sp>
      </p:grpSp>
      <p:sp>
        <p:nvSpPr>
          <p:cNvPr id="522254" name="Text Box 6"/>
          <p:cNvSpPr txBox="1">
            <a:spLocks noChangeArrowheads="1"/>
          </p:cNvSpPr>
          <p:nvPr/>
        </p:nvSpPr>
        <p:spPr bwMode="auto">
          <a:xfrm>
            <a:off x="3379788" y="6019800"/>
            <a:ext cx="2638425" cy="457200"/>
          </a:xfrm>
          <a:prstGeom prst="rect">
            <a:avLst/>
          </a:prstGeom>
          <a:solidFill>
            <a:srgbClr val="FFFFFF">
              <a:alpha val="41176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Team Ownership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256" name="TextBox 19"/>
          <p:cNvSpPr txBox="1">
            <a:spLocks noChangeArrowheads="1"/>
          </p:cNvSpPr>
          <p:nvPr/>
        </p:nvSpPr>
        <p:spPr bwMode="auto">
          <a:xfrm>
            <a:off x="1219200" y="54864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522257" name="TextBox 20"/>
          <p:cNvSpPr txBox="1">
            <a:spLocks noChangeArrowheads="1"/>
          </p:cNvSpPr>
          <p:nvPr/>
        </p:nvSpPr>
        <p:spPr bwMode="auto">
          <a:xfrm>
            <a:off x="1509713" y="1371600"/>
            <a:ext cx="74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Trust</a:t>
            </a:r>
          </a:p>
        </p:txBody>
      </p:sp>
      <p:grpSp>
        <p:nvGrpSpPr>
          <p:cNvPr id="522258" name="Group 35"/>
          <p:cNvGrpSpPr>
            <a:grpSpLocks/>
          </p:cNvGrpSpPr>
          <p:nvPr/>
        </p:nvGrpSpPr>
        <p:grpSpPr bwMode="auto">
          <a:xfrm>
            <a:off x="304800" y="2438400"/>
            <a:ext cx="1752600" cy="2057400"/>
            <a:chOff x="-2057400" y="381000"/>
            <a:chExt cx="1428750" cy="1938992"/>
          </a:xfrm>
        </p:grpSpPr>
        <p:sp>
          <p:nvSpPr>
            <p:cNvPr id="522259" name="Text Box 3"/>
            <p:cNvSpPr txBox="1">
              <a:spLocks noChangeArrowheads="1"/>
            </p:cNvSpPr>
            <p:nvPr/>
          </p:nvSpPr>
          <p:spPr bwMode="auto">
            <a:xfrm>
              <a:off x="-2057400" y="381000"/>
              <a:ext cx="1428750" cy="1938992"/>
            </a:xfrm>
            <a:prstGeom prst="rect">
              <a:avLst/>
            </a:prstGeom>
            <a:solidFill>
              <a:srgbClr val="FFFFFF">
                <a:alpha val="47842"/>
              </a:srgbClr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</p:txBody>
        </p:sp>
        <p:sp>
          <p:nvSpPr>
            <p:cNvPr id="522260" name="Oval 3"/>
            <p:cNvSpPr>
              <a:spLocks noChangeArrowheads="1"/>
            </p:cNvSpPr>
            <p:nvPr/>
          </p:nvSpPr>
          <p:spPr bwMode="auto">
            <a:xfrm>
              <a:off x="-1503362" y="685800"/>
              <a:ext cx="330200" cy="390525"/>
            </a:xfrm>
            <a:prstGeom prst="ellipse">
              <a:avLst/>
            </a:prstGeom>
            <a:solidFill>
              <a:srgbClr val="CC6600"/>
            </a:solidFill>
            <a:ln w="25400" algn="ctr">
              <a:solidFill>
                <a:srgbClr val="CC33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1" name="Oval 4"/>
            <p:cNvSpPr>
              <a:spLocks noChangeArrowheads="1"/>
            </p:cNvSpPr>
            <p:nvPr/>
          </p:nvSpPr>
          <p:spPr bwMode="auto">
            <a:xfrm>
              <a:off x="-1147762" y="1604963"/>
              <a:ext cx="330200" cy="390525"/>
            </a:xfrm>
            <a:prstGeom prst="ellipse">
              <a:avLst/>
            </a:prstGeom>
            <a:solidFill>
              <a:srgbClr val="6600FF"/>
            </a:solidFill>
            <a:ln w="25400" algn="ctr">
              <a:solidFill>
                <a:srgbClr val="00956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40" name="Oval 5"/>
            <p:cNvSpPr/>
            <p:nvPr/>
          </p:nvSpPr>
          <p:spPr>
            <a:xfrm>
              <a:off x="-1851629" y="1604839"/>
              <a:ext cx="330010" cy="3904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anchor="ctr"/>
            <a:lstStyle/>
            <a:p>
              <a:pPr algn="ctr">
                <a:defRPr/>
              </a:pPr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3" name="Oval 6"/>
            <p:cNvSpPr>
              <a:spLocks noChangeArrowheads="1"/>
            </p:cNvSpPr>
            <p:nvPr/>
          </p:nvSpPr>
          <p:spPr bwMode="auto">
            <a:xfrm>
              <a:off x="-1025525" y="960438"/>
              <a:ext cx="330200" cy="390525"/>
            </a:xfrm>
            <a:prstGeom prst="ellipse">
              <a:avLst/>
            </a:prstGeom>
            <a:solidFill>
              <a:srgbClr val="FFC000"/>
            </a:solidFill>
            <a:ln w="25400" algn="ctr">
              <a:solidFill>
                <a:srgbClr val="FFC0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4" name="Oval 7"/>
            <p:cNvSpPr>
              <a:spLocks noChangeArrowheads="1"/>
            </p:cNvSpPr>
            <p:nvPr/>
          </p:nvSpPr>
          <p:spPr bwMode="auto">
            <a:xfrm>
              <a:off x="-1981200" y="960438"/>
              <a:ext cx="330200" cy="390525"/>
            </a:xfrm>
            <a:prstGeom prst="ellipse">
              <a:avLst/>
            </a:prstGeom>
            <a:solidFill>
              <a:srgbClr val="FF6600"/>
            </a:solidFill>
            <a:ln w="25400" algn="ctr">
              <a:solidFill>
                <a:srgbClr val="FF66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5" name="Oval 8"/>
            <p:cNvSpPr>
              <a:spLocks noChangeArrowheads="1"/>
            </p:cNvSpPr>
            <p:nvPr/>
          </p:nvSpPr>
          <p:spPr bwMode="auto">
            <a:xfrm>
              <a:off x="-1503362" y="1198563"/>
              <a:ext cx="330200" cy="392112"/>
            </a:xfrm>
            <a:prstGeom prst="ellipse">
              <a:avLst/>
            </a:prstGeom>
            <a:solidFill>
              <a:srgbClr val="CC66FF"/>
            </a:solidFill>
            <a:ln w="25400" algn="ctr">
              <a:solidFill>
                <a:srgbClr val="CC66F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chemeClr val="tx1"/>
                </a:solidFill>
              </a:endParaRPr>
            </a:p>
          </p:txBody>
        </p:sp>
      </p:grpSp>
      <p:sp>
        <p:nvSpPr>
          <p:cNvPr id="522266" name="TextBox 19"/>
          <p:cNvSpPr txBox="1">
            <a:spLocks noChangeArrowheads="1"/>
          </p:cNvSpPr>
          <p:nvPr/>
        </p:nvSpPr>
        <p:spPr bwMode="auto">
          <a:xfrm>
            <a:off x="2286000" y="59436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35693731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     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143000" y="1905000"/>
            <a:ext cx="6705600" cy="4267200"/>
          </a:xfrm>
          <a:prstGeom prst="rect">
            <a:avLst/>
          </a:prstGeom>
          <a:solidFill>
            <a:srgbClr val="CC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A5A5FF"/>
                </a:solidFill>
              </a14:hiddenFill>
            </a:ext>
          </a:extLst>
        </p:spPr>
        <p:txBody>
          <a:bodyPr/>
          <a:lstStyle/>
          <a:p>
            <a:r>
              <a:rPr lang="en-US" dirty="0"/>
              <a:t>Get the Right People</a:t>
            </a:r>
          </a:p>
        </p:txBody>
      </p:sp>
      <p:sp>
        <p:nvSpPr>
          <p:cNvPr id="3077" name="Oval 5"/>
          <p:cNvSpPr>
            <a:spLocks noChangeArrowheads="1"/>
          </p:cNvSpPr>
          <p:nvPr/>
        </p:nvSpPr>
        <p:spPr bwMode="auto">
          <a:xfrm>
            <a:off x="2514600" y="3733800"/>
            <a:ext cx="2133600" cy="2133600"/>
          </a:xfrm>
          <a:prstGeom prst="ellipse">
            <a:avLst/>
          </a:prstGeom>
          <a:solidFill>
            <a:srgbClr val="99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Oval 6"/>
          <p:cNvSpPr>
            <a:spLocks noChangeArrowheads="1"/>
          </p:cNvSpPr>
          <p:nvPr/>
        </p:nvSpPr>
        <p:spPr bwMode="auto">
          <a:xfrm>
            <a:off x="2362200" y="2057400"/>
            <a:ext cx="2209800" cy="2209800"/>
          </a:xfrm>
          <a:prstGeom prst="ellipse">
            <a:avLst/>
          </a:prstGeom>
          <a:solidFill>
            <a:srgbClr val="A5A5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514600" y="27432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Tahoma" pitchFamily="34" charset="0"/>
                <a:cs typeface="Times New Roman" pitchFamily="18" charset="0"/>
              </a:rPr>
              <a:t>Passion</a:t>
            </a:r>
          </a:p>
        </p:txBody>
      </p:sp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3962400" y="2743200"/>
            <a:ext cx="2133600" cy="2133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4724400" y="3505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Ability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438400" y="4724400"/>
            <a:ext cx="2209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Organizational  Fit</a:t>
            </a:r>
          </a:p>
        </p:txBody>
      </p:sp>
      <p:sp>
        <p:nvSpPr>
          <p:cNvPr id="3083" name="Oval 11"/>
          <p:cNvSpPr>
            <a:spLocks noChangeArrowheads="1"/>
          </p:cNvSpPr>
          <p:nvPr/>
        </p:nvSpPr>
        <p:spPr bwMode="auto">
          <a:xfrm>
            <a:off x="2362200" y="2057400"/>
            <a:ext cx="2209800" cy="22098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12"/>
          <p:cNvSpPr>
            <a:spLocks noChangeArrowheads="1"/>
          </p:cNvSpPr>
          <p:nvPr/>
        </p:nvSpPr>
        <p:spPr bwMode="auto">
          <a:xfrm>
            <a:off x="2514600" y="3733800"/>
            <a:ext cx="2133600" cy="2133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00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Freeform 13"/>
          <p:cNvSpPr>
            <a:spLocks/>
          </p:cNvSpPr>
          <p:nvPr/>
        </p:nvSpPr>
        <p:spPr bwMode="auto">
          <a:xfrm>
            <a:off x="3956050" y="3805238"/>
            <a:ext cx="277813" cy="331787"/>
          </a:xfrm>
          <a:custGeom>
            <a:avLst/>
            <a:gdLst>
              <a:gd name="T0" fmla="*/ 6 w 175"/>
              <a:gd name="T1" fmla="*/ 0 h 209"/>
              <a:gd name="T2" fmla="*/ 36 w 175"/>
              <a:gd name="T3" fmla="*/ 12 h 209"/>
              <a:gd name="T4" fmla="*/ 85 w 175"/>
              <a:gd name="T5" fmla="*/ 35 h 209"/>
              <a:gd name="T6" fmla="*/ 99 w 175"/>
              <a:gd name="T7" fmla="*/ 44 h 209"/>
              <a:gd name="T8" fmla="*/ 111 w 175"/>
              <a:gd name="T9" fmla="*/ 51 h 209"/>
              <a:gd name="T10" fmla="*/ 133 w 175"/>
              <a:gd name="T11" fmla="*/ 65 h 209"/>
              <a:gd name="T12" fmla="*/ 156 w 175"/>
              <a:gd name="T13" fmla="*/ 78 h 209"/>
              <a:gd name="T14" fmla="*/ 175 w 175"/>
              <a:gd name="T15" fmla="*/ 95 h 209"/>
              <a:gd name="T16" fmla="*/ 166 w 175"/>
              <a:gd name="T17" fmla="*/ 101 h 209"/>
              <a:gd name="T18" fmla="*/ 160 w 175"/>
              <a:gd name="T19" fmla="*/ 110 h 209"/>
              <a:gd name="T20" fmla="*/ 144 w 175"/>
              <a:gd name="T21" fmla="*/ 123 h 209"/>
              <a:gd name="T22" fmla="*/ 105 w 175"/>
              <a:gd name="T23" fmla="*/ 153 h 209"/>
              <a:gd name="T24" fmla="*/ 88 w 175"/>
              <a:gd name="T25" fmla="*/ 168 h 209"/>
              <a:gd name="T26" fmla="*/ 67 w 175"/>
              <a:gd name="T27" fmla="*/ 180 h 209"/>
              <a:gd name="T28" fmla="*/ 46 w 175"/>
              <a:gd name="T29" fmla="*/ 192 h 209"/>
              <a:gd name="T30" fmla="*/ 28 w 175"/>
              <a:gd name="T31" fmla="*/ 204 h 209"/>
              <a:gd name="T32" fmla="*/ 19 w 175"/>
              <a:gd name="T33" fmla="*/ 207 h 209"/>
              <a:gd name="T34" fmla="*/ 16 w 175"/>
              <a:gd name="T35" fmla="*/ 189 h 209"/>
              <a:gd name="T36" fmla="*/ 4 w 175"/>
              <a:gd name="T37" fmla="*/ 128 h 209"/>
              <a:gd name="T38" fmla="*/ 0 w 175"/>
              <a:gd name="T39" fmla="*/ 99 h 209"/>
              <a:gd name="T40" fmla="*/ 4 w 175"/>
              <a:gd name="T41" fmla="*/ 71 h 209"/>
              <a:gd name="T42" fmla="*/ 6 w 175"/>
              <a:gd name="T43" fmla="*/ 0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75" h="209">
                <a:moveTo>
                  <a:pt x="6" y="0"/>
                </a:moveTo>
                <a:cubicBezTo>
                  <a:pt x="15" y="4"/>
                  <a:pt x="27" y="10"/>
                  <a:pt x="36" y="12"/>
                </a:cubicBezTo>
                <a:cubicBezTo>
                  <a:pt x="52" y="20"/>
                  <a:pt x="69" y="25"/>
                  <a:pt x="85" y="35"/>
                </a:cubicBezTo>
                <a:cubicBezTo>
                  <a:pt x="90" y="38"/>
                  <a:pt x="94" y="41"/>
                  <a:pt x="99" y="44"/>
                </a:cubicBezTo>
                <a:cubicBezTo>
                  <a:pt x="103" y="46"/>
                  <a:pt x="111" y="51"/>
                  <a:pt x="111" y="51"/>
                </a:cubicBezTo>
                <a:cubicBezTo>
                  <a:pt x="116" y="57"/>
                  <a:pt x="125" y="61"/>
                  <a:pt x="133" y="65"/>
                </a:cubicBezTo>
                <a:cubicBezTo>
                  <a:pt x="138" y="71"/>
                  <a:pt x="148" y="76"/>
                  <a:pt x="156" y="78"/>
                </a:cubicBezTo>
                <a:cubicBezTo>
                  <a:pt x="161" y="86"/>
                  <a:pt x="167" y="91"/>
                  <a:pt x="175" y="95"/>
                </a:cubicBezTo>
                <a:cubicBezTo>
                  <a:pt x="172" y="97"/>
                  <a:pt x="168" y="98"/>
                  <a:pt x="166" y="101"/>
                </a:cubicBezTo>
                <a:cubicBezTo>
                  <a:pt x="158" y="113"/>
                  <a:pt x="173" y="102"/>
                  <a:pt x="160" y="110"/>
                </a:cubicBezTo>
                <a:cubicBezTo>
                  <a:pt x="156" y="116"/>
                  <a:pt x="150" y="119"/>
                  <a:pt x="144" y="123"/>
                </a:cubicBezTo>
                <a:cubicBezTo>
                  <a:pt x="136" y="137"/>
                  <a:pt x="118" y="143"/>
                  <a:pt x="105" y="153"/>
                </a:cubicBezTo>
                <a:cubicBezTo>
                  <a:pt x="101" y="159"/>
                  <a:pt x="94" y="164"/>
                  <a:pt x="88" y="168"/>
                </a:cubicBezTo>
                <a:cubicBezTo>
                  <a:pt x="82" y="176"/>
                  <a:pt x="77" y="178"/>
                  <a:pt x="67" y="180"/>
                </a:cubicBezTo>
                <a:cubicBezTo>
                  <a:pt x="61" y="187"/>
                  <a:pt x="55" y="191"/>
                  <a:pt x="46" y="192"/>
                </a:cubicBezTo>
                <a:cubicBezTo>
                  <a:pt x="41" y="198"/>
                  <a:pt x="36" y="202"/>
                  <a:pt x="28" y="204"/>
                </a:cubicBezTo>
                <a:cubicBezTo>
                  <a:pt x="27" y="204"/>
                  <a:pt x="20" y="209"/>
                  <a:pt x="19" y="207"/>
                </a:cubicBezTo>
                <a:cubicBezTo>
                  <a:pt x="16" y="201"/>
                  <a:pt x="16" y="189"/>
                  <a:pt x="16" y="189"/>
                </a:cubicBezTo>
                <a:cubicBezTo>
                  <a:pt x="15" y="170"/>
                  <a:pt x="12" y="145"/>
                  <a:pt x="4" y="128"/>
                </a:cubicBezTo>
                <a:cubicBezTo>
                  <a:pt x="2" y="118"/>
                  <a:pt x="1" y="109"/>
                  <a:pt x="0" y="99"/>
                </a:cubicBezTo>
                <a:cubicBezTo>
                  <a:pt x="1" y="88"/>
                  <a:pt x="3" y="82"/>
                  <a:pt x="4" y="71"/>
                </a:cubicBezTo>
                <a:cubicBezTo>
                  <a:pt x="2" y="46"/>
                  <a:pt x="2" y="25"/>
                  <a:pt x="6" y="0"/>
                </a:cubicBezTo>
                <a:close/>
              </a:path>
            </a:pathLst>
          </a:custGeom>
          <a:solidFill>
            <a:srgbClr val="F40000"/>
          </a:solidFill>
          <a:ln w="9525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AutoShape 14"/>
          <p:cNvSpPr>
            <a:spLocks noChangeArrowheads="1"/>
          </p:cNvSpPr>
          <p:nvPr/>
        </p:nvSpPr>
        <p:spPr bwMode="auto">
          <a:xfrm>
            <a:off x="3048000" y="3810000"/>
            <a:ext cx="609600" cy="409575"/>
          </a:xfrm>
          <a:custGeom>
            <a:avLst/>
            <a:gdLst>
              <a:gd name="G0" fmla="+- 13100 0 0"/>
              <a:gd name="G1" fmla="+- 6424 0 0"/>
              <a:gd name="G2" fmla="+- 21600 0 6424"/>
              <a:gd name="G3" fmla="+- 10800 0 6424"/>
              <a:gd name="G4" fmla="+- 21600 0 13100"/>
              <a:gd name="G5" fmla="*/ G4 G3 10800"/>
              <a:gd name="G6" fmla="+- 21600 0 G5"/>
              <a:gd name="T0" fmla="*/ 13100 w 21600"/>
              <a:gd name="T1" fmla="*/ 0 h 21600"/>
              <a:gd name="T2" fmla="*/ 0 w 21600"/>
              <a:gd name="T3" fmla="*/ 10800 h 21600"/>
              <a:gd name="T4" fmla="*/ 131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100" y="0"/>
                </a:moveTo>
                <a:lnTo>
                  <a:pt x="13100" y="6424"/>
                </a:lnTo>
                <a:lnTo>
                  <a:pt x="3375" y="6424"/>
                </a:lnTo>
                <a:lnTo>
                  <a:pt x="3375" y="15176"/>
                </a:lnTo>
                <a:lnTo>
                  <a:pt x="13100" y="15176"/>
                </a:lnTo>
                <a:lnTo>
                  <a:pt x="131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6424"/>
                </a:moveTo>
                <a:lnTo>
                  <a:pt x="1350" y="15176"/>
                </a:lnTo>
                <a:lnTo>
                  <a:pt x="2700" y="15176"/>
                </a:lnTo>
                <a:lnTo>
                  <a:pt x="2700" y="6424"/>
                </a:lnTo>
                <a:close/>
              </a:path>
              <a:path w="21600" h="21600">
                <a:moveTo>
                  <a:pt x="0" y="6424"/>
                </a:moveTo>
                <a:lnTo>
                  <a:pt x="0" y="15176"/>
                </a:lnTo>
                <a:lnTo>
                  <a:pt x="675" y="15176"/>
                </a:lnTo>
                <a:lnTo>
                  <a:pt x="675" y="6424"/>
                </a:lnTo>
                <a:close/>
              </a:path>
            </a:pathLst>
          </a:custGeom>
          <a:solidFill>
            <a:srgbClr val="F4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5181600" y="5181600"/>
            <a:ext cx="2438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9144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Clr>
                <a:srgbClr val="333399"/>
              </a:buClr>
              <a:buFont typeface="Wingdings" pitchFamily="2" charset="2"/>
              <a:buNone/>
            </a:pPr>
            <a:r>
              <a:rPr lang="en-US" sz="2800" b="1">
                <a:solidFill>
                  <a:schemeClr val="accent2"/>
                </a:solidFill>
                <a:cs typeface="Times New Roman" pitchFamily="18" charset="0"/>
              </a:rPr>
              <a:t>Values</a:t>
            </a:r>
          </a:p>
        </p:txBody>
      </p:sp>
    </p:spTree>
    <p:extLst>
      <p:ext uri="{BB962C8B-B14F-4D97-AF65-F5344CB8AC3E}">
        <p14:creationId xmlns:p14="http://schemas.microsoft.com/office/powerpoint/2010/main" val="290113682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IHS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805" t="9499" r="7917" b="4822"/>
          <a:stretch/>
        </p:blipFill>
        <p:spPr>
          <a:xfrm>
            <a:off x="0" y="1511299"/>
            <a:ext cx="9144000" cy="516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3726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Number Placeholder 3"/>
          <p:cNvSpPr txBox="1">
            <a:spLocks noGrp="1"/>
          </p:cNvSpPr>
          <p:nvPr/>
        </p:nvSpPr>
        <p:spPr bwMode="auto">
          <a:xfrm>
            <a:off x="417513" y="6086475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fld id="{CC4CD9C7-46EA-4BAE-B30D-2C6C03FC9326}" type="slidenum">
              <a:rPr lang="en-US" sz="800">
                <a:solidFill>
                  <a:schemeClr val="bg2"/>
                </a:solidFill>
              </a:rPr>
              <a:pPr eaLnBrk="0" hangingPunct="0"/>
              <a:t>35</a:t>
            </a:fld>
            <a:endParaRPr lang="en-US" sz="800">
              <a:solidFill>
                <a:schemeClr val="bg2"/>
              </a:solidFill>
            </a:endParaRPr>
          </a:p>
        </p:txBody>
      </p:sp>
      <p:pic>
        <p:nvPicPr>
          <p:cNvPr id="72706" name="Picture 2" descr="ihs_logos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1196752"/>
            <a:ext cx="9140825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ja-JP" b="1" dirty="0" smtClean="0">
                <a:ea typeface="ＭＳ Ｐゴシック"/>
              </a:rPr>
              <a:t>We have a diversified customer base</a:t>
            </a:r>
            <a:br>
              <a:rPr lang="en-US" altLang="ja-JP" b="1" dirty="0" smtClean="0">
                <a:ea typeface="ＭＳ Ｐゴシック"/>
              </a:rPr>
            </a:br>
            <a:endParaRPr lang="en-US" altLang="ja-JP" sz="1600" b="1" dirty="0" smtClean="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9276947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Multiple Industry Sectors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513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5130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188913"/>
            <a:ext cx="7521575" cy="791815"/>
          </a:xfrm>
        </p:spPr>
        <p:txBody>
          <a:bodyPr/>
          <a:lstStyle/>
          <a:p>
            <a:r>
              <a:rPr lang="en-US" dirty="0" smtClean="0"/>
              <a:t>Get Alignment on the Purpose</a:t>
            </a:r>
            <a:endParaRPr lang="en-US" dirty="0"/>
          </a:p>
        </p:txBody>
      </p:sp>
      <p:pic>
        <p:nvPicPr>
          <p:cNvPr id="240642" name="Picture 2" descr="C:\Program Files (x86)\Microsoft Office\MEDIA\CAGCAT10\j0301252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62231"/>
            <a:ext cx="1829714" cy="156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4" name="Picture 4" descr="C:\Users\hbl4052\AppData\Local\Microsoft\Windows\Temporary Internet Files\Content.IE5\OHFQLDVE\MP90044229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711" y="4769710"/>
            <a:ext cx="1326292" cy="19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89624" y="1340768"/>
            <a:ext cx="5944909" cy="1896748"/>
          </a:xfrm>
          <a:prstGeom prst="wedgeRoundRect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Bradley Hand ITC" pitchFamily="66" charset="0"/>
              </a:rPr>
              <a:t>Powerful Questions are:</a:t>
            </a: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Bradley Hand ITC" pitchFamily="66" charset="0"/>
              </a:rPr>
              <a:t>What are we building?</a:t>
            </a: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Bradley Hand ITC" pitchFamily="66" charset="0"/>
              </a:rPr>
              <a:t>What Business are we in?</a:t>
            </a:r>
          </a:p>
          <a:p>
            <a:pPr algn="ctr"/>
            <a:endParaRPr lang="en-US" sz="3200" b="1" dirty="0">
              <a:solidFill>
                <a:schemeClr val="tx1"/>
              </a:solidFill>
              <a:latin typeface="Bradley Hand ITC" pitchFamily="66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4497849" y="3200391"/>
            <a:ext cx="3842951" cy="2082845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Bradley Hand ITC" pitchFamily="66" charset="0"/>
              </a:rPr>
              <a:t>What Building are we in?</a:t>
            </a:r>
            <a:endParaRPr lang="en-US" sz="3200" b="1" dirty="0">
              <a:solidFill>
                <a:schemeClr val="tx1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86115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fld id="{9DA6E185-55FB-4D96-9FE8-5874CC140C17}" type="slidenum">
              <a:rPr lang="en-US" smtClean="0"/>
              <a:pPr algn="l" eaLnBrk="1" hangingPunct="1"/>
              <a:t>38</a:t>
            </a:fld>
            <a:endParaRPr lang="en-US" smtClean="0"/>
          </a:p>
        </p:txBody>
      </p:sp>
      <p:sp>
        <p:nvSpPr>
          <p:cNvPr id="36867" name="Rectangle 1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CA" dirty="0" smtClean="0"/>
              <a:t>The Purpose Alignment Model</a:t>
            </a:r>
          </a:p>
        </p:txBody>
      </p:sp>
      <p:pic>
        <p:nvPicPr>
          <p:cNvPr id="36868" name="Picture 5" descr="SBDFig2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843713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936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fld id="{C289B0EF-A372-4F17-B797-045FB1D5B98B}" type="slidenum">
              <a:rPr lang="en-US" smtClean="0"/>
              <a:pPr algn="l" eaLnBrk="1" hangingPunct="1"/>
              <a:t>39</a:t>
            </a:fld>
            <a:endParaRPr lang="en-US" smtClean="0"/>
          </a:p>
        </p:txBody>
      </p:sp>
      <p:sp>
        <p:nvSpPr>
          <p:cNvPr id="37891" name="Rectangle 1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CA" dirty="0" smtClean="0"/>
              <a:t>In Practice</a:t>
            </a:r>
          </a:p>
        </p:txBody>
      </p:sp>
      <p:pic>
        <p:nvPicPr>
          <p:cNvPr id="37892" name="Picture 5" descr="SBDFig2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843713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16"/>
          <p:cNvSpPr txBox="1">
            <a:spLocks noChangeArrowheads="1"/>
          </p:cNvSpPr>
          <p:nvPr/>
        </p:nvSpPr>
        <p:spPr bwMode="auto">
          <a:xfrm>
            <a:off x="2063750" y="1828800"/>
            <a:ext cx="266065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b="1" dirty="0">
                <a:latin typeface="Bradley Hand ITC" pitchFamily="66" charset="0"/>
              </a:rPr>
              <a:t>CAN WE </a:t>
            </a:r>
          </a:p>
          <a:p>
            <a:pPr algn="ctr"/>
            <a:r>
              <a:rPr lang="en-US" sz="2400" b="1" dirty="0">
                <a:latin typeface="Bradley Hand ITC" pitchFamily="66" charset="0"/>
              </a:rPr>
              <a:t>CREATE A</a:t>
            </a:r>
          </a:p>
          <a:p>
            <a:pPr algn="ctr"/>
            <a:r>
              <a:rPr lang="en-US" sz="2400" b="1" dirty="0">
                <a:latin typeface="Bradley Hand ITC" pitchFamily="66" charset="0"/>
              </a:rPr>
              <a:t>DIFFERENTIATED</a:t>
            </a:r>
          </a:p>
          <a:p>
            <a:pPr algn="ctr"/>
            <a:r>
              <a:rPr lang="en-US" sz="2400" b="1" dirty="0">
                <a:latin typeface="Bradley Hand ITC" pitchFamily="66" charset="0"/>
              </a:rPr>
              <a:t>PARTNERSHIP?</a:t>
            </a:r>
          </a:p>
        </p:txBody>
      </p:sp>
      <p:sp>
        <p:nvSpPr>
          <p:cNvPr id="37894" name="Text Box 17"/>
          <p:cNvSpPr txBox="1">
            <a:spLocks noChangeArrowheads="1"/>
          </p:cNvSpPr>
          <p:nvPr/>
        </p:nvSpPr>
        <p:spPr bwMode="auto">
          <a:xfrm>
            <a:off x="5029200" y="2178050"/>
            <a:ext cx="2746375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latin typeface="Bradley Hand ITC" pitchFamily="66" charset="0"/>
              </a:rPr>
              <a:t>INNOVATE, </a:t>
            </a:r>
          </a:p>
          <a:p>
            <a:pPr algn="ctr"/>
            <a:r>
              <a:rPr lang="en-US" sz="2800" b="1" dirty="0">
                <a:latin typeface="Bradley Hand ITC" pitchFamily="66" charset="0"/>
              </a:rPr>
              <a:t>CREATE</a:t>
            </a:r>
          </a:p>
        </p:txBody>
      </p:sp>
      <p:sp>
        <p:nvSpPr>
          <p:cNvPr id="37895" name="Text Box 18"/>
          <p:cNvSpPr txBox="1">
            <a:spLocks noChangeArrowheads="1"/>
          </p:cNvSpPr>
          <p:nvPr/>
        </p:nvSpPr>
        <p:spPr bwMode="auto">
          <a:xfrm>
            <a:off x="2286000" y="4221088"/>
            <a:ext cx="2438400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latin typeface="Bradley Hand ITC" pitchFamily="66" charset="0"/>
              </a:rPr>
              <a:t>MINIMIZE /</a:t>
            </a:r>
          </a:p>
          <a:p>
            <a:pPr algn="ctr"/>
            <a:r>
              <a:rPr lang="en-US" sz="2800" b="1" dirty="0">
                <a:latin typeface="Bradley Hand ITC" pitchFamily="66" charset="0"/>
              </a:rPr>
              <a:t>ELIMINATE</a:t>
            </a:r>
          </a:p>
        </p:txBody>
      </p:sp>
      <p:sp>
        <p:nvSpPr>
          <p:cNvPr id="37896" name="Text Box 19"/>
          <p:cNvSpPr txBox="1">
            <a:spLocks noChangeArrowheads="1"/>
          </p:cNvSpPr>
          <p:nvPr/>
        </p:nvSpPr>
        <p:spPr bwMode="auto">
          <a:xfrm>
            <a:off x="5029200" y="3886200"/>
            <a:ext cx="2667000" cy="2227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latin typeface="Bradley Hand ITC" pitchFamily="66" charset="0"/>
              </a:rPr>
              <a:t>ACHIEVE AND</a:t>
            </a:r>
          </a:p>
          <a:p>
            <a:pPr algn="ctr"/>
            <a:r>
              <a:rPr lang="en-US" sz="2800" b="1" dirty="0">
                <a:latin typeface="Bradley Hand ITC" pitchFamily="66" charset="0"/>
              </a:rPr>
              <a:t>MAINTAIN PARITY, MIMIC, SIMPLIFY</a:t>
            </a:r>
          </a:p>
        </p:txBody>
      </p:sp>
    </p:spTree>
    <p:extLst>
      <p:ext uri="{BB962C8B-B14F-4D97-AF65-F5344CB8AC3E}">
        <p14:creationId xmlns:p14="http://schemas.microsoft.com/office/powerpoint/2010/main" val="2126138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nimBg="1"/>
      <p:bldP spid="37894" grpId="0" animBg="1"/>
      <p:bldP spid="37895" grpId="0" animBg="1"/>
      <p:bldP spid="3789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Globally Distributed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2873" t="14914" r="22124" b="22862"/>
          <a:stretch/>
        </p:blipFill>
        <p:spPr>
          <a:xfrm>
            <a:off x="455936" y="1418482"/>
            <a:ext cx="8364536" cy="5322886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2423484" y="4213380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2349912" y="4201656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2176304" y="3975754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2014702" y="3530136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4592484" y="3523955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4696584" y="3193544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6208752" y="4167660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6300192" y="4293096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7020272" y="4653136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5165650" y="3770630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6383924" y="4627842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6274898" y="4544292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5364088" y="3697600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6300192" y="4633704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2417622" y="4213380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2178376" y="3971886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2014702" y="3530136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4727740" y="3717032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4523440" y="3501008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6345912" y="4640751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6383924" y="4627842"/>
            <a:ext cx="91440" cy="91440"/>
          </a:xfrm>
          <a:prstGeom prst="star5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6358630" y="4526706"/>
            <a:ext cx="91440" cy="91440"/>
          </a:xfrm>
          <a:prstGeom prst="star5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2392328" y="4140238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6050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800" smtClean="0"/>
              <a:t>Applicable at all Levels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23975"/>
            <a:ext cx="3886200" cy="5362575"/>
          </a:xfrm>
        </p:spPr>
        <p:txBody>
          <a:bodyPr/>
          <a:lstStyle/>
          <a:p>
            <a:r>
              <a:rPr lang="en-US" dirty="0" smtClean="0"/>
              <a:t>Corporate Strategy</a:t>
            </a:r>
          </a:p>
          <a:p>
            <a:endParaRPr lang="en-US" dirty="0" smtClean="0"/>
          </a:p>
          <a:p>
            <a:r>
              <a:rPr lang="en-US" dirty="0" smtClean="0"/>
              <a:t>Product Strategy</a:t>
            </a:r>
          </a:p>
          <a:p>
            <a:endParaRPr lang="en-US" dirty="0"/>
          </a:p>
          <a:p>
            <a:r>
              <a:rPr lang="en-US" dirty="0" smtClean="0"/>
              <a:t>Feature</a:t>
            </a:r>
          </a:p>
        </p:txBody>
      </p:sp>
      <p:pic>
        <p:nvPicPr>
          <p:cNvPr id="38916" name="Picture 5" descr="home_img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25563"/>
            <a:ext cx="533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66956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8337550" y="0"/>
            <a:ext cx="80645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B6D33A6-A876-4CC7-9252-37BE0CB69BD7}" type="slidenum"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pPr algn="r">
                <a:defRPr/>
              </a:pPr>
              <a:t>41</a:t>
            </a:fld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39939" name="Rectangle 1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CA" smtClean="0"/>
              <a:t>A View of Strategy - Apple</a:t>
            </a:r>
          </a:p>
        </p:txBody>
      </p:sp>
      <p:pic>
        <p:nvPicPr>
          <p:cNvPr id="39940" name="Picture 5" descr="SBDFig2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843713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12"/>
          <p:cNvSpPr txBox="1">
            <a:spLocks noChangeArrowheads="1"/>
          </p:cNvSpPr>
          <p:nvPr/>
        </p:nvSpPr>
        <p:spPr bwMode="auto">
          <a:xfrm>
            <a:off x="2514600" y="2362200"/>
            <a:ext cx="1752600" cy="866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0" bIns="32146">
            <a:spAutoFit/>
          </a:bodyPr>
          <a:lstStyle>
            <a:lvl1pPr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ATT</a:t>
            </a:r>
          </a:p>
          <a:p>
            <a:pPr eaLnBrk="1" hangingPunct="1">
              <a:spcBef>
                <a:spcPct val="20000"/>
              </a:spcBef>
              <a:buSzPct val="139000"/>
            </a:pPr>
            <a:endParaRPr lang="en-US" sz="2400" b="1" dirty="0">
              <a:solidFill>
                <a:srgbClr val="000000"/>
              </a:solidFill>
              <a:latin typeface="Bradley Hand ITC" pitchFamily="66" charset="0"/>
              <a:sym typeface="Trebuchet MS" pitchFamily="34" charset="0"/>
            </a:endParaRPr>
          </a:p>
        </p:txBody>
      </p:sp>
      <p:sp>
        <p:nvSpPr>
          <p:cNvPr id="39942" name="Text Box 11"/>
          <p:cNvSpPr txBox="1">
            <a:spLocks noChangeArrowheads="1"/>
          </p:cNvSpPr>
          <p:nvPr/>
        </p:nvSpPr>
        <p:spPr bwMode="auto">
          <a:xfrm>
            <a:off x="4981575" y="1612900"/>
            <a:ext cx="2895600" cy="2035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0" bIns="32146">
            <a:spAutoFit/>
          </a:bodyPr>
          <a:lstStyle>
            <a:lvl1pPr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NEW PRODUCT DESIGN </a:t>
            </a:r>
          </a:p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USER EXPERIENCE</a:t>
            </a:r>
          </a:p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CONTENT DISTRIBUTION</a:t>
            </a:r>
          </a:p>
        </p:txBody>
      </p:sp>
      <p:sp>
        <p:nvSpPr>
          <p:cNvPr id="39943" name="Text Box 10"/>
          <p:cNvSpPr txBox="1">
            <a:spLocks noChangeArrowheads="1"/>
          </p:cNvSpPr>
          <p:nvPr/>
        </p:nvSpPr>
        <p:spPr bwMode="auto">
          <a:xfrm>
            <a:off x="5029200" y="4038600"/>
            <a:ext cx="2819400" cy="167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0" bIns="32146">
            <a:spAutoFit/>
          </a:bodyPr>
          <a:lstStyle>
            <a:lvl1pPr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MS OFFICE</a:t>
            </a:r>
          </a:p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INTEL HARDWARE</a:t>
            </a:r>
          </a:p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OTHER SOFTWARE</a:t>
            </a:r>
          </a:p>
        </p:txBody>
      </p:sp>
      <p:sp>
        <p:nvSpPr>
          <p:cNvPr id="39944" name="Text Box 12"/>
          <p:cNvSpPr txBox="1">
            <a:spLocks noChangeArrowheads="1"/>
          </p:cNvSpPr>
          <p:nvPr/>
        </p:nvSpPr>
        <p:spPr bwMode="auto">
          <a:xfrm>
            <a:off x="2286000" y="4543425"/>
            <a:ext cx="2362200" cy="866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0" bIns="32146">
            <a:spAutoFit/>
          </a:bodyPr>
          <a:lstStyle>
            <a:lvl1pPr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PERIPHERALS</a:t>
            </a:r>
          </a:p>
          <a:p>
            <a:pPr eaLnBrk="1" hangingPunct="1">
              <a:spcBef>
                <a:spcPct val="20000"/>
              </a:spcBef>
              <a:buSzPct val="139000"/>
            </a:pPr>
            <a:endParaRPr lang="en-US" sz="2400" b="1" dirty="0">
              <a:solidFill>
                <a:srgbClr val="000000"/>
              </a:solidFill>
              <a:latin typeface="Bradley Hand ITC" pitchFamily="66" charset="0"/>
              <a:sym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450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animBg="1"/>
      <p:bldP spid="39942" grpId="0" animBg="1"/>
      <p:bldP spid="39943" grpId="0" animBg="1"/>
      <p:bldP spid="3994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A8EFF6">
                  <a:alpha val="67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342900">
              <a:buClr>
                <a:srgbClr val="3C3CB4"/>
              </a:buClr>
            </a:pPr>
            <a:r>
              <a:rPr lang="en-US" sz="3200">
                <a:solidFill>
                  <a:srgbClr val="3C3CB4"/>
                </a:solidFill>
              </a:rPr>
              <a:t>   </a:t>
            </a:r>
          </a:p>
        </p:txBody>
      </p:sp>
      <p:sp>
        <p:nvSpPr>
          <p:cNvPr id="52224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6" tIns="41148" rIns="82296" bIns="41148"/>
          <a:lstStyle/>
          <a:p>
            <a:pPr algn="ctr"/>
            <a:r>
              <a:rPr lang="en-GB" sz="4000" b="1" i="0" dirty="0" smtClean="0">
                <a:solidFill>
                  <a:srgbClr val="003300"/>
                </a:solidFill>
                <a:latin typeface="Verdana" pitchFamily="34" charset="0"/>
              </a:rPr>
              <a:t>Trust/Ownership Model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312988" y="5791200"/>
            <a:ext cx="51816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12988" y="3657600"/>
            <a:ext cx="24384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  <a:cs typeface="Arial" pitchFamily="34" charset="0"/>
              </a:rPr>
              <a:t>Command &amp; </a:t>
            </a:r>
            <a:r>
              <a:rPr lang="en-GB" b="1" dirty="0" smtClean="0">
                <a:solidFill>
                  <a:schemeClr val="tx1"/>
                </a:solidFill>
                <a:cs typeface="Arial" pitchFamily="34" charset="0"/>
              </a:rPr>
              <a:t>Control</a:t>
            </a:r>
            <a:endParaRPr lang="en-GB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51388" y="3657600"/>
            <a:ext cx="2438400" cy="2133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Conflict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1388" y="1524000"/>
            <a:ext cx="2438400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>
                <a:cs typeface="Arial" pitchFamily="34" charset="0"/>
              </a:rPr>
              <a:t>Energy &amp; </a:t>
            </a:r>
            <a:r>
              <a:rPr lang="en-GB" b="1" dirty="0" smtClean="0">
                <a:cs typeface="Arial" pitchFamily="34" charset="0"/>
              </a:rPr>
              <a:t>Innovation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12988" y="1524000"/>
            <a:ext cx="2438400" cy="2133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Abdication</a:t>
            </a:r>
            <a:endParaRPr lang="en-GB" sz="1400" b="1" dirty="0">
              <a:cs typeface="Arial" pitchFamily="34" charset="0"/>
            </a:endParaRPr>
          </a:p>
        </p:txBody>
      </p:sp>
      <p:sp>
        <p:nvSpPr>
          <p:cNvPr id="522250" name="TextBox 21"/>
          <p:cNvSpPr txBox="1">
            <a:spLocks noChangeArrowheads="1"/>
          </p:cNvSpPr>
          <p:nvPr/>
        </p:nvSpPr>
        <p:spPr bwMode="auto">
          <a:xfrm>
            <a:off x="6884988" y="59436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High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61175" y="1563688"/>
            <a:ext cx="2282825" cy="1095375"/>
            <a:chOff x="6757988" y="1563688"/>
            <a:chExt cx="2282825" cy="1095375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rot="10800000" flipV="1">
              <a:off x="6757988" y="1563688"/>
              <a:ext cx="1671638" cy="642937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2253" name="TextBox 26"/>
            <p:cNvSpPr txBox="1">
              <a:spLocks noChangeArrowheads="1"/>
            </p:cNvSpPr>
            <p:nvPr/>
          </p:nvSpPr>
          <p:spPr bwMode="auto">
            <a:xfrm rot="-1221411">
              <a:off x="7077116" y="1704508"/>
              <a:ext cx="1963697" cy="954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rgbClr val="002060"/>
                  </a:solidFill>
                  <a:cs typeface="Arial" pitchFamily="34" charset="0"/>
                </a:rPr>
                <a:t>How do we</a:t>
              </a:r>
              <a:br>
                <a:rPr lang="en-GB">
                  <a:solidFill>
                    <a:srgbClr val="002060"/>
                  </a:solidFill>
                  <a:cs typeface="Arial" pitchFamily="34" charset="0"/>
                </a:rPr>
              </a:br>
              <a:r>
                <a:rPr lang="en-GB">
                  <a:solidFill>
                    <a:srgbClr val="002060"/>
                  </a:solidFill>
                  <a:cs typeface="Arial" pitchFamily="34" charset="0"/>
                </a:rPr>
                <a:t>get here?</a:t>
              </a:r>
            </a:p>
          </p:txBody>
        </p:sp>
      </p:grpSp>
      <p:sp>
        <p:nvSpPr>
          <p:cNvPr id="522254" name="Text Box 6"/>
          <p:cNvSpPr txBox="1">
            <a:spLocks noChangeArrowheads="1"/>
          </p:cNvSpPr>
          <p:nvPr/>
        </p:nvSpPr>
        <p:spPr bwMode="auto">
          <a:xfrm>
            <a:off x="3379788" y="6019800"/>
            <a:ext cx="2638425" cy="457200"/>
          </a:xfrm>
          <a:prstGeom prst="rect">
            <a:avLst/>
          </a:prstGeom>
          <a:solidFill>
            <a:srgbClr val="FFFFFF">
              <a:alpha val="41176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Team Ownership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256" name="TextBox 19"/>
          <p:cNvSpPr txBox="1">
            <a:spLocks noChangeArrowheads="1"/>
          </p:cNvSpPr>
          <p:nvPr/>
        </p:nvSpPr>
        <p:spPr bwMode="auto">
          <a:xfrm>
            <a:off x="1219200" y="54864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522257" name="TextBox 20"/>
          <p:cNvSpPr txBox="1">
            <a:spLocks noChangeArrowheads="1"/>
          </p:cNvSpPr>
          <p:nvPr/>
        </p:nvSpPr>
        <p:spPr bwMode="auto">
          <a:xfrm>
            <a:off x="1509713" y="1371600"/>
            <a:ext cx="74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Trust</a:t>
            </a:r>
          </a:p>
        </p:txBody>
      </p:sp>
      <p:grpSp>
        <p:nvGrpSpPr>
          <p:cNvPr id="522258" name="Group 35"/>
          <p:cNvGrpSpPr>
            <a:grpSpLocks/>
          </p:cNvGrpSpPr>
          <p:nvPr/>
        </p:nvGrpSpPr>
        <p:grpSpPr bwMode="auto">
          <a:xfrm>
            <a:off x="304800" y="2438400"/>
            <a:ext cx="1752600" cy="2057400"/>
            <a:chOff x="-2057400" y="381000"/>
            <a:chExt cx="1428750" cy="1938992"/>
          </a:xfrm>
        </p:grpSpPr>
        <p:sp>
          <p:nvSpPr>
            <p:cNvPr id="522259" name="Text Box 3"/>
            <p:cNvSpPr txBox="1">
              <a:spLocks noChangeArrowheads="1"/>
            </p:cNvSpPr>
            <p:nvPr/>
          </p:nvSpPr>
          <p:spPr bwMode="auto">
            <a:xfrm>
              <a:off x="-2057400" y="381000"/>
              <a:ext cx="1428750" cy="1938992"/>
            </a:xfrm>
            <a:prstGeom prst="rect">
              <a:avLst/>
            </a:prstGeom>
            <a:solidFill>
              <a:srgbClr val="FFFFFF">
                <a:alpha val="47842"/>
              </a:srgbClr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</p:txBody>
        </p:sp>
        <p:sp>
          <p:nvSpPr>
            <p:cNvPr id="522260" name="Oval 3"/>
            <p:cNvSpPr>
              <a:spLocks noChangeArrowheads="1"/>
            </p:cNvSpPr>
            <p:nvPr/>
          </p:nvSpPr>
          <p:spPr bwMode="auto">
            <a:xfrm>
              <a:off x="-1503362" y="685800"/>
              <a:ext cx="330200" cy="390525"/>
            </a:xfrm>
            <a:prstGeom prst="ellipse">
              <a:avLst/>
            </a:prstGeom>
            <a:solidFill>
              <a:srgbClr val="CC6600"/>
            </a:solidFill>
            <a:ln w="25400" algn="ctr">
              <a:solidFill>
                <a:srgbClr val="CC33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1" name="Oval 4"/>
            <p:cNvSpPr>
              <a:spLocks noChangeArrowheads="1"/>
            </p:cNvSpPr>
            <p:nvPr/>
          </p:nvSpPr>
          <p:spPr bwMode="auto">
            <a:xfrm>
              <a:off x="-1147762" y="1604963"/>
              <a:ext cx="330200" cy="390525"/>
            </a:xfrm>
            <a:prstGeom prst="ellipse">
              <a:avLst/>
            </a:prstGeom>
            <a:solidFill>
              <a:srgbClr val="6600FF"/>
            </a:solidFill>
            <a:ln w="25400" algn="ctr">
              <a:solidFill>
                <a:srgbClr val="00956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40" name="Oval 5"/>
            <p:cNvSpPr/>
            <p:nvPr/>
          </p:nvSpPr>
          <p:spPr>
            <a:xfrm>
              <a:off x="-1851629" y="1604839"/>
              <a:ext cx="330010" cy="3904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anchor="ctr"/>
            <a:lstStyle/>
            <a:p>
              <a:pPr algn="ctr">
                <a:defRPr/>
              </a:pPr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3" name="Oval 6"/>
            <p:cNvSpPr>
              <a:spLocks noChangeArrowheads="1"/>
            </p:cNvSpPr>
            <p:nvPr/>
          </p:nvSpPr>
          <p:spPr bwMode="auto">
            <a:xfrm>
              <a:off x="-1025525" y="960438"/>
              <a:ext cx="330200" cy="390525"/>
            </a:xfrm>
            <a:prstGeom prst="ellipse">
              <a:avLst/>
            </a:prstGeom>
            <a:solidFill>
              <a:srgbClr val="FFC000"/>
            </a:solidFill>
            <a:ln w="25400" algn="ctr">
              <a:solidFill>
                <a:srgbClr val="FFC0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4" name="Oval 7"/>
            <p:cNvSpPr>
              <a:spLocks noChangeArrowheads="1"/>
            </p:cNvSpPr>
            <p:nvPr/>
          </p:nvSpPr>
          <p:spPr bwMode="auto">
            <a:xfrm>
              <a:off x="-1981200" y="960438"/>
              <a:ext cx="330200" cy="390525"/>
            </a:xfrm>
            <a:prstGeom prst="ellipse">
              <a:avLst/>
            </a:prstGeom>
            <a:solidFill>
              <a:srgbClr val="FF6600"/>
            </a:solidFill>
            <a:ln w="25400" algn="ctr">
              <a:solidFill>
                <a:srgbClr val="FF66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5" name="Oval 8"/>
            <p:cNvSpPr>
              <a:spLocks noChangeArrowheads="1"/>
            </p:cNvSpPr>
            <p:nvPr/>
          </p:nvSpPr>
          <p:spPr bwMode="auto">
            <a:xfrm>
              <a:off x="-1503362" y="1198563"/>
              <a:ext cx="330200" cy="392112"/>
            </a:xfrm>
            <a:prstGeom prst="ellipse">
              <a:avLst/>
            </a:prstGeom>
            <a:solidFill>
              <a:srgbClr val="CC66FF"/>
            </a:solidFill>
            <a:ln w="25400" algn="ctr">
              <a:solidFill>
                <a:srgbClr val="CC66F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chemeClr val="tx1"/>
                </a:solidFill>
              </a:endParaRPr>
            </a:p>
          </p:txBody>
        </p:sp>
      </p:grpSp>
      <p:sp>
        <p:nvSpPr>
          <p:cNvPr id="522266" name="TextBox 19"/>
          <p:cNvSpPr txBox="1">
            <a:spLocks noChangeArrowheads="1"/>
          </p:cNvSpPr>
          <p:nvPr/>
        </p:nvSpPr>
        <p:spPr bwMode="auto">
          <a:xfrm>
            <a:off x="2286000" y="59436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2282028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4800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Gordon the Guided Missile</a:t>
            </a:r>
          </a:p>
        </p:txBody>
      </p:sp>
      <p:pic>
        <p:nvPicPr>
          <p:cNvPr id="11267" name="Picture 2" descr="http://www.tpub.com/content/aviation/14313/img/14313_79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http://dreamsofspace.nfshost.com/spacebookdraft07July-webpage_files/image0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2588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leese Gord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22098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168392646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355976" y="4263427"/>
            <a:ext cx="3744416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7400" y="1752600"/>
            <a:ext cx="31242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Systems</a:t>
            </a:r>
            <a:endParaRPr lang="en-US" dirty="0"/>
          </a:p>
        </p:txBody>
      </p:sp>
      <p:graphicFrame>
        <p:nvGraphicFramePr>
          <p:cNvPr id="5" name="Diagram 4"/>
          <p:cNvGraphicFramePr>
            <a:graphicFrameLocks noChangeAspect="1"/>
          </p:cNvGraphicFramePr>
          <p:nvPr>
            <p:extLst/>
          </p:nvPr>
        </p:nvGraphicFramePr>
        <p:xfrm>
          <a:off x="1676400" y="1676400"/>
          <a:ext cx="5314972" cy="206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>
            <a:graphicFrameLocks noChangeAspect="1"/>
          </p:cNvGraphicFramePr>
          <p:nvPr>
            <p:extLst/>
          </p:nvPr>
        </p:nvGraphicFramePr>
        <p:xfrm>
          <a:off x="1676400" y="4343400"/>
          <a:ext cx="5314972" cy="206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Curved Up Arrow 7"/>
          <p:cNvSpPr>
            <a:spLocks noChangeAspect="1"/>
          </p:cNvSpPr>
          <p:nvPr/>
        </p:nvSpPr>
        <p:spPr>
          <a:xfrm rot="575575" flipH="1" flipV="1">
            <a:off x="4539625" y="4406071"/>
            <a:ext cx="1768505" cy="67437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04037" y="3006505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Command &amp; Control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72200" y="426342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Agile Leadership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096000" y="4632760"/>
            <a:ext cx="9906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60232" y="5301208"/>
            <a:ext cx="1450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712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Graphic spid="7" grpId="0">
        <p:bldAsOne/>
      </p:bldGraphic>
      <p:bldP spid="8" grpId="0" animBg="1"/>
      <p:bldP spid="11" grpId="0"/>
      <p:bldP spid="12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A8EFF6">
                  <a:alpha val="67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342900">
              <a:buClr>
                <a:srgbClr val="3C3CB4"/>
              </a:buClr>
            </a:pPr>
            <a:r>
              <a:rPr lang="en-US" sz="3200">
                <a:solidFill>
                  <a:srgbClr val="3C3CB4"/>
                </a:solidFill>
              </a:rPr>
              <a:t>   </a:t>
            </a:r>
          </a:p>
        </p:txBody>
      </p:sp>
      <p:sp>
        <p:nvSpPr>
          <p:cNvPr id="52224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6" tIns="41148" rIns="82296" bIns="41148"/>
          <a:lstStyle/>
          <a:p>
            <a:pPr algn="ctr"/>
            <a:r>
              <a:rPr lang="en-GB" sz="4000" b="1" i="0" dirty="0" smtClean="0">
                <a:solidFill>
                  <a:srgbClr val="003300"/>
                </a:solidFill>
                <a:latin typeface="Verdana" pitchFamily="34" charset="0"/>
              </a:rPr>
              <a:t>Trust/Ownership Model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312988" y="5791200"/>
            <a:ext cx="51816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12988" y="3657600"/>
            <a:ext cx="24384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  <a:cs typeface="Arial" pitchFamily="34" charset="0"/>
              </a:rPr>
              <a:t>Command &amp; </a:t>
            </a:r>
            <a:r>
              <a:rPr lang="en-GB" b="1" dirty="0" smtClean="0">
                <a:solidFill>
                  <a:schemeClr val="tx1"/>
                </a:solidFill>
                <a:cs typeface="Arial" pitchFamily="34" charset="0"/>
              </a:rPr>
              <a:t>Control</a:t>
            </a:r>
            <a:endParaRPr lang="en-GB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51388" y="3657600"/>
            <a:ext cx="2438400" cy="2133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Conflict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1388" y="1524000"/>
            <a:ext cx="2438400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>
                <a:cs typeface="Arial" pitchFamily="34" charset="0"/>
              </a:rPr>
              <a:t>Energy &amp; </a:t>
            </a:r>
            <a:r>
              <a:rPr lang="en-GB" b="1" dirty="0" smtClean="0">
                <a:cs typeface="Arial" pitchFamily="34" charset="0"/>
              </a:rPr>
              <a:t>Innovation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12988" y="1524000"/>
            <a:ext cx="2438400" cy="2133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Abdication</a:t>
            </a:r>
            <a:endParaRPr lang="en-GB" sz="1400" b="1" dirty="0">
              <a:cs typeface="Arial" pitchFamily="34" charset="0"/>
            </a:endParaRPr>
          </a:p>
        </p:txBody>
      </p:sp>
      <p:sp>
        <p:nvSpPr>
          <p:cNvPr id="522250" name="TextBox 21"/>
          <p:cNvSpPr txBox="1">
            <a:spLocks noChangeArrowheads="1"/>
          </p:cNvSpPr>
          <p:nvPr/>
        </p:nvSpPr>
        <p:spPr bwMode="auto">
          <a:xfrm>
            <a:off x="6884988" y="59436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High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61175" y="1563688"/>
            <a:ext cx="2282825" cy="1095375"/>
            <a:chOff x="6757988" y="1563688"/>
            <a:chExt cx="2282825" cy="1095375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rot="10800000" flipV="1">
              <a:off x="6757988" y="1563688"/>
              <a:ext cx="1671638" cy="642937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2253" name="TextBox 26"/>
            <p:cNvSpPr txBox="1">
              <a:spLocks noChangeArrowheads="1"/>
            </p:cNvSpPr>
            <p:nvPr/>
          </p:nvSpPr>
          <p:spPr bwMode="auto">
            <a:xfrm rot="-1221411">
              <a:off x="7077116" y="1704508"/>
              <a:ext cx="1963697" cy="954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rgbClr val="002060"/>
                  </a:solidFill>
                  <a:cs typeface="Arial" pitchFamily="34" charset="0"/>
                </a:rPr>
                <a:t>How do we</a:t>
              </a:r>
              <a:br>
                <a:rPr lang="en-GB">
                  <a:solidFill>
                    <a:srgbClr val="002060"/>
                  </a:solidFill>
                  <a:cs typeface="Arial" pitchFamily="34" charset="0"/>
                </a:rPr>
              </a:br>
              <a:r>
                <a:rPr lang="en-GB">
                  <a:solidFill>
                    <a:srgbClr val="002060"/>
                  </a:solidFill>
                  <a:cs typeface="Arial" pitchFamily="34" charset="0"/>
                </a:rPr>
                <a:t>get here?</a:t>
              </a:r>
            </a:p>
          </p:txBody>
        </p:sp>
      </p:grpSp>
      <p:sp>
        <p:nvSpPr>
          <p:cNvPr id="522254" name="Text Box 6"/>
          <p:cNvSpPr txBox="1">
            <a:spLocks noChangeArrowheads="1"/>
          </p:cNvSpPr>
          <p:nvPr/>
        </p:nvSpPr>
        <p:spPr bwMode="auto">
          <a:xfrm>
            <a:off x="3379788" y="6019800"/>
            <a:ext cx="2638425" cy="457200"/>
          </a:xfrm>
          <a:prstGeom prst="rect">
            <a:avLst/>
          </a:prstGeom>
          <a:solidFill>
            <a:srgbClr val="FFFFFF">
              <a:alpha val="41176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Team Ownership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256" name="TextBox 19"/>
          <p:cNvSpPr txBox="1">
            <a:spLocks noChangeArrowheads="1"/>
          </p:cNvSpPr>
          <p:nvPr/>
        </p:nvSpPr>
        <p:spPr bwMode="auto">
          <a:xfrm>
            <a:off x="1219200" y="54864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522257" name="TextBox 20"/>
          <p:cNvSpPr txBox="1">
            <a:spLocks noChangeArrowheads="1"/>
          </p:cNvSpPr>
          <p:nvPr/>
        </p:nvSpPr>
        <p:spPr bwMode="auto">
          <a:xfrm>
            <a:off x="1509713" y="1371600"/>
            <a:ext cx="74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Trust</a:t>
            </a:r>
          </a:p>
        </p:txBody>
      </p:sp>
      <p:grpSp>
        <p:nvGrpSpPr>
          <p:cNvPr id="522258" name="Group 35"/>
          <p:cNvGrpSpPr>
            <a:grpSpLocks/>
          </p:cNvGrpSpPr>
          <p:nvPr/>
        </p:nvGrpSpPr>
        <p:grpSpPr bwMode="auto">
          <a:xfrm>
            <a:off x="304800" y="2438400"/>
            <a:ext cx="1752600" cy="2057400"/>
            <a:chOff x="-2057400" y="381000"/>
            <a:chExt cx="1428750" cy="1938992"/>
          </a:xfrm>
        </p:grpSpPr>
        <p:sp>
          <p:nvSpPr>
            <p:cNvPr id="522259" name="Text Box 3"/>
            <p:cNvSpPr txBox="1">
              <a:spLocks noChangeArrowheads="1"/>
            </p:cNvSpPr>
            <p:nvPr/>
          </p:nvSpPr>
          <p:spPr bwMode="auto">
            <a:xfrm>
              <a:off x="-2057400" y="381000"/>
              <a:ext cx="1428750" cy="1938992"/>
            </a:xfrm>
            <a:prstGeom prst="rect">
              <a:avLst/>
            </a:prstGeom>
            <a:solidFill>
              <a:srgbClr val="FFFFFF">
                <a:alpha val="47842"/>
              </a:srgbClr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</p:txBody>
        </p:sp>
        <p:sp>
          <p:nvSpPr>
            <p:cNvPr id="522260" name="Oval 3"/>
            <p:cNvSpPr>
              <a:spLocks noChangeArrowheads="1"/>
            </p:cNvSpPr>
            <p:nvPr/>
          </p:nvSpPr>
          <p:spPr bwMode="auto">
            <a:xfrm>
              <a:off x="-1503362" y="685800"/>
              <a:ext cx="330200" cy="390525"/>
            </a:xfrm>
            <a:prstGeom prst="ellipse">
              <a:avLst/>
            </a:prstGeom>
            <a:solidFill>
              <a:srgbClr val="CC6600"/>
            </a:solidFill>
            <a:ln w="25400" algn="ctr">
              <a:solidFill>
                <a:srgbClr val="CC33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1" name="Oval 4"/>
            <p:cNvSpPr>
              <a:spLocks noChangeArrowheads="1"/>
            </p:cNvSpPr>
            <p:nvPr/>
          </p:nvSpPr>
          <p:spPr bwMode="auto">
            <a:xfrm>
              <a:off x="-1147762" y="1604963"/>
              <a:ext cx="330200" cy="390525"/>
            </a:xfrm>
            <a:prstGeom prst="ellipse">
              <a:avLst/>
            </a:prstGeom>
            <a:solidFill>
              <a:srgbClr val="6600FF"/>
            </a:solidFill>
            <a:ln w="25400" algn="ctr">
              <a:solidFill>
                <a:srgbClr val="00956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40" name="Oval 5"/>
            <p:cNvSpPr/>
            <p:nvPr/>
          </p:nvSpPr>
          <p:spPr>
            <a:xfrm>
              <a:off x="-1851629" y="1604839"/>
              <a:ext cx="330010" cy="3904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anchor="ctr"/>
            <a:lstStyle/>
            <a:p>
              <a:pPr algn="ctr">
                <a:defRPr/>
              </a:pPr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3" name="Oval 6"/>
            <p:cNvSpPr>
              <a:spLocks noChangeArrowheads="1"/>
            </p:cNvSpPr>
            <p:nvPr/>
          </p:nvSpPr>
          <p:spPr bwMode="auto">
            <a:xfrm>
              <a:off x="-1025525" y="960438"/>
              <a:ext cx="330200" cy="390525"/>
            </a:xfrm>
            <a:prstGeom prst="ellipse">
              <a:avLst/>
            </a:prstGeom>
            <a:solidFill>
              <a:srgbClr val="FFC000"/>
            </a:solidFill>
            <a:ln w="25400" algn="ctr">
              <a:solidFill>
                <a:srgbClr val="FFC0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4" name="Oval 7"/>
            <p:cNvSpPr>
              <a:spLocks noChangeArrowheads="1"/>
            </p:cNvSpPr>
            <p:nvPr/>
          </p:nvSpPr>
          <p:spPr bwMode="auto">
            <a:xfrm>
              <a:off x="-1981200" y="960438"/>
              <a:ext cx="330200" cy="390525"/>
            </a:xfrm>
            <a:prstGeom prst="ellipse">
              <a:avLst/>
            </a:prstGeom>
            <a:solidFill>
              <a:srgbClr val="FF6600"/>
            </a:solidFill>
            <a:ln w="25400" algn="ctr">
              <a:solidFill>
                <a:srgbClr val="FF66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5" name="Oval 8"/>
            <p:cNvSpPr>
              <a:spLocks noChangeArrowheads="1"/>
            </p:cNvSpPr>
            <p:nvPr/>
          </p:nvSpPr>
          <p:spPr bwMode="auto">
            <a:xfrm>
              <a:off x="-1503362" y="1198563"/>
              <a:ext cx="330200" cy="392112"/>
            </a:xfrm>
            <a:prstGeom prst="ellipse">
              <a:avLst/>
            </a:prstGeom>
            <a:solidFill>
              <a:srgbClr val="CC66FF"/>
            </a:solidFill>
            <a:ln w="25400" algn="ctr">
              <a:solidFill>
                <a:srgbClr val="CC66F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chemeClr val="tx1"/>
                </a:solidFill>
              </a:endParaRPr>
            </a:p>
          </p:txBody>
        </p:sp>
      </p:grpSp>
      <p:sp>
        <p:nvSpPr>
          <p:cNvPr id="522266" name="TextBox 19"/>
          <p:cNvSpPr txBox="1">
            <a:spLocks noChangeArrowheads="1"/>
          </p:cNvSpPr>
          <p:nvPr/>
        </p:nvSpPr>
        <p:spPr bwMode="auto">
          <a:xfrm>
            <a:off x="2286000" y="59436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Low</a:t>
            </a:r>
          </a:p>
        </p:txBody>
      </p:sp>
      <p:sp>
        <p:nvSpPr>
          <p:cNvPr id="27" name="Freeform 26"/>
          <p:cNvSpPr/>
          <p:nvPr/>
        </p:nvSpPr>
        <p:spPr>
          <a:xfrm>
            <a:off x="2312988" y="1524000"/>
            <a:ext cx="4876800" cy="4296074"/>
          </a:xfrm>
          <a:custGeom>
            <a:avLst/>
            <a:gdLst>
              <a:gd name="connsiteX0" fmla="*/ 9525 w 3028950"/>
              <a:gd name="connsiteY0" fmla="*/ 1885950 h 2667000"/>
              <a:gd name="connsiteX1" fmla="*/ 0 w 3028950"/>
              <a:gd name="connsiteY1" fmla="*/ 2638425 h 2667000"/>
              <a:gd name="connsiteX2" fmla="*/ 581025 w 3028950"/>
              <a:gd name="connsiteY2" fmla="*/ 2667000 h 2667000"/>
              <a:gd name="connsiteX3" fmla="*/ 3028950 w 3028950"/>
              <a:gd name="connsiteY3" fmla="*/ 695325 h 2667000"/>
              <a:gd name="connsiteX4" fmla="*/ 3028950 w 3028950"/>
              <a:gd name="connsiteY4" fmla="*/ 19050 h 2667000"/>
              <a:gd name="connsiteX5" fmla="*/ 2447925 w 3028950"/>
              <a:gd name="connsiteY5" fmla="*/ 0 h 2667000"/>
              <a:gd name="connsiteX6" fmla="*/ 1219200 w 3028950"/>
              <a:gd name="connsiteY6" fmla="*/ 933450 h 2667000"/>
              <a:gd name="connsiteX0" fmla="*/ 9525 w 3028950"/>
              <a:gd name="connsiteY0" fmla="*/ 1885950 h 2667000"/>
              <a:gd name="connsiteX1" fmla="*/ 0 w 3028950"/>
              <a:gd name="connsiteY1" fmla="*/ 2638425 h 2667000"/>
              <a:gd name="connsiteX2" fmla="*/ 581025 w 3028950"/>
              <a:gd name="connsiteY2" fmla="*/ 2667000 h 2667000"/>
              <a:gd name="connsiteX3" fmla="*/ 3028950 w 3028950"/>
              <a:gd name="connsiteY3" fmla="*/ 695325 h 2667000"/>
              <a:gd name="connsiteX4" fmla="*/ 3028950 w 3028950"/>
              <a:gd name="connsiteY4" fmla="*/ 19050 h 2667000"/>
              <a:gd name="connsiteX5" fmla="*/ 2447925 w 3028950"/>
              <a:gd name="connsiteY5" fmla="*/ 0 h 2667000"/>
              <a:gd name="connsiteX6" fmla="*/ 0 w 3028950"/>
              <a:gd name="connsiteY6" fmla="*/ 1866900 h 2667000"/>
              <a:gd name="connsiteX0" fmla="*/ 9525 w 3028950"/>
              <a:gd name="connsiteY0" fmla="*/ 1885950 h 2667000"/>
              <a:gd name="connsiteX1" fmla="*/ 0 w 3028950"/>
              <a:gd name="connsiteY1" fmla="*/ 2638425 h 2667000"/>
              <a:gd name="connsiteX2" fmla="*/ 581025 w 3028950"/>
              <a:gd name="connsiteY2" fmla="*/ 2667000 h 2667000"/>
              <a:gd name="connsiteX3" fmla="*/ 3028950 w 3028950"/>
              <a:gd name="connsiteY3" fmla="*/ 695325 h 2667000"/>
              <a:gd name="connsiteX4" fmla="*/ 3028950 w 3028950"/>
              <a:gd name="connsiteY4" fmla="*/ 19050 h 2667000"/>
              <a:gd name="connsiteX5" fmla="*/ 2447925 w 3028950"/>
              <a:gd name="connsiteY5" fmla="*/ 0 h 2667000"/>
              <a:gd name="connsiteX6" fmla="*/ 0 w 3028950"/>
              <a:gd name="connsiteY6" fmla="*/ 1866900 h 2667000"/>
              <a:gd name="connsiteX7" fmla="*/ 9525 w 3028950"/>
              <a:gd name="connsiteY7" fmla="*/ 1885950 h 2667000"/>
              <a:gd name="connsiteX0" fmla="*/ 9525 w 3028950"/>
              <a:gd name="connsiteY0" fmla="*/ 1885950 h 2644706"/>
              <a:gd name="connsiteX1" fmla="*/ 0 w 3028950"/>
              <a:gd name="connsiteY1" fmla="*/ 2638425 h 2644706"/>
              <a:gd name="connsiteX2" fmla="*/ 609140 w 3028950"/>
              <a:gd name="connsiteY2" fmla="*/ 2644706 h 2644706"/>
              <a:gd name="connsiteX3" fmla="*/ 3028950 w 3028950"/>
              <a:gd name="connsiteY3" fmla="*/ 695325 h 2644706"/>
              <a:gd name="connsiteX4" fmla="*/ 3028950 w 3028950"/>
              <a:gd name="connsiteY4" fmla="*/ 19050 h 2644706"/>
              <a:gd name="connsiteX5" fmla="*/ 2447925 w 3028950"/>
              <a:gd name="connsiteY5" fmla="*/ 0 h 2644706"/>
              <a:gd name="connsiteX6" fmla="*/ 0 w 3028950"/>
              <a:gd name="connsiteY6" fmla="*/ 1866900 h 2644706"/>
              <a:gd name="connsiteX7" fmla="*/ 9525 w 3028950"/>
              <a:gd name="connsiteY7" fmla="*/ 1885950 h 2644706"/>
              <a:gd name="connsiteX0" fmla="*/ 9525 w 3028950"/>
              <a:gd name="connsiteY0" fmla="*/ 2019712 h 2644706"/>
              <a:gd name="connsiteX1" fmla="*/ 0 w 3028950"/>
              <a:gd name="connsiteY1" fmla="*/ 2638425 h 2644706"/>
              <a:gd name="connsiteX2" fmla="*/ 609140 w 3028950"/>
              <a:gd name="connsiteY2" fmla="*/ 2644706 h 2644706"/>
              <a:gd name="connsiteX3" fmla="*/ 3028950 w 3028950"/>
              <a:gd name="connsiteY3" fmla="*/ 695325 h 2644706"/>
              <a:gd name="connsiteX4" fmla="*/ 3028950 w 3028950"/>
              <a:gd name="connsiteY4" fmla="*/ 19050 h 2644706"/>
              <a:gd name="connsiteX5" fmla="*/ 2447925 w 3028950"/>
              <a:gd name="connsiteY5" fmla="*/ 0 h 2644706"/>
              <a:gd name="connsiteX6" fmla="*/ 0 w 3028950"/>
              <a:gd name="connsiteY6" fmla="*/ 1866900 h 2644706"/>
              <a:gd name="connsiteX7" fmla="*/ 9525 w 3028950"/>
              <a:gd name="connsiteY7" fmla="*/ 2019712 h 2644706"/>
              <a:gd name="connsiteX0" fmla="*/ 9525 w 3028950"/>
              <a:gd name="connsiteY0" fmla="*/ 2019712 h 2644706"/>
              <a:gd name="connsiteX1" fmla="*/ 0 w 3028950"/>
              <a:gd name="connsiteY1" fmla="*/ 2638425 h 2644706"/>
              <a:gd name="connsiteX2" fmla="*/ 609140 w 3028950"/>
              <a:gd name="connsiteY2" fmla="*/ 2644706 h 2644706"/>
              <a:gd name="connsiteX3" fmla="*/ 3028950 w 3028950"/>
              <a:gd name="connsiteY3" fmla="*/ 695325 h 2644706"/>
              <a:gd name="connsiteX4" fmla="*/ 3028950 w 3028950"/>
              <a:gd name="connsiteY4" fmla="*/ 19050 h 2644706"/>
              <a:gd name="connsiteX5" fmla="*/ 2447925 w 3028950"/>
              <a:gd name="connsiteY5" fmla="*/ 0 h 2644706"/>
              <a:gd name="connsiteX6" fmla="*/ 22492 w 3028950"/>
              <a:gd name="connsiteY6" fmla="*/ 2000662 h 2644706"/>
              <a:gd name="connsiteX7" fmla="*/ 9525 w 3028950"/>
              <a:gd name="connsiteY7" fmla="*/ 2019712 h 26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8950" h="2644706">
                <a:moveTo>
                  <a:pt x="9525" y="2019712"/>
                </a:moveTo>
                <a:lnTo>
                  <a:pt x="0" y="2638425"/>
                </a:lnTo>
                <a:lnTo>
                  <a:pt x="609140" y="2644706"/>
                </a:lnTo>
                <a:lnTo>
                  <a:pt x="3028950" y="695325"/>
                </a:lnTo>
                <a:lnTo>
                  <a:pt x="3028950" y="19050"/>
                </a:lnTo>
                <a:lnTo>
                  <a:pt x="2447925" y="0"/>
                </a:lnTo>
                <a:lnTo>
                  <a:pt x="22492" y="2000662"/>
                </a:lnTo>
                <a:lnTo>
                  <a:pt x="9525" y="2019712"/>
                </a:lnTo>
                <a:close/>
              </a:path>
            </a:pathLst>
          </a:custGeom>
          <a:gradFill flip="none" rotWithShape="1">
            <a:gsLst>
              <a:gs pos="53000">
                <a:schemeClr val="tx2">
                  <a:lumMod val="60000"/>
                  <a:lumOff val="40000"/>
                  <a:alpha val="3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 rot="19312436">
            <a:off x="3556314" y="3161074"/>
            <a:ext cx="2377440" cy="92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Zone of </a:t>
            </a:r>
            <a:endParaRPr lang="en-US" sz="16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Stable Control</a:t>
            </a:r>
            <a:endParaRPr lang="en-US" sz="16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4" name="Straight Connector 3"/>
          <p:cNvCxnSpPr>
            <a:stCxn id="27" idx="1"/>
            <a:endCxn id="27" idx="4"/>
          </p:cNvCxnSpPr>
          <p:nvPr/>
        </p:nvCxnSpPr>
        <p:spPr>
          <a:xfrm flipV="1">
            <a:off x="2312988" y="1554945"/>
            <a:ext cx="4876800" cy="425492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2854860" y="4943192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3352800" y="4495800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3845460" y="4088394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4343400" y="3657600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4800600" y="3250194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5293260" y="2819400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5791200" y="2362200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6289140" y="1919106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 rot="10800000">
            <a:off x="2849580" y="4935647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 rot="10800000">
            <a:off x="3347520" y="4488255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 rot="10800000">
            <a:off x="3840180" y="4080849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 rot="10800000">
            <a:off x="4338120" y="3650055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 rot="10800000">
            <a:off x="4795320" y="3242649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 rot="10800000">
            <a:off x="5287980" y="2811855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 rot="10800000">
            <a:off x="5785920" y="2354655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 rot="10800000">
            <a:off x="6283860" y="1911561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63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18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Empowered Distributed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42" name="Picture 2" descr="http://www.xgenapplications.net/images/distributedTe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2" y="1459556"/>
            <a:ext cx="6754383" cy="506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9550" y="4266962"/>
            <a:ext cx="20581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Autonomy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Test</a:t>
            </a:r>
          </a:p>
          <a:p>
            <a:r>
              <a:rPr lang="en-US" dirty="0" smtClean="0"/>
              <a:t>Ownership</a:t>
            </a:r>
          </a:p>
          <a:p>
            <a:r>
              <a:rPr lang="en-US" dirty="0" smtClean="0"/>
              <a:t>Trust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flipH="1">
            <a:off x="1835696" y="4437112"/>
            <a:ext cx="432048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6253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Outsourcing/Distributed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72066" name="Picture 2" descr="http://blog.softheme.com/wp-content/uploads/2010/08/software-outsourcing-trend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16" y="1480916"/>
            <a:ext cx="7692794" cy="511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47809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Outsourcing Challenge: Proprietary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74826" y="4598988"/>
            <a:ext cx="8661166" cy="1751224"/>
            <a:chOff x="174826" y="4598988"/>
            <a:chExt cx="8661166" cy="1751224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457200" y="4598988"/>
              <a:ext cx="8229600" cy="1587"/>
            </a:xfrm>
            <a:prstGeom prst="line">
              <a:avLst/>
            </a:prstGeom>
            <a:solidFill>
              <a:srgbClr val="FFFF00"/>
            </a:solidFill>
            <a:ln w="3175" cap="flat" cmpd="sng" algn="ctr">
              <a:solidFill>
                <a:schemeClr val="bg1">
                  <a:lumMod val="6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 bwMode="auto">
            <a:xfrm rot="16200000">
              <a:off x="1872457" y="5188744"/>
              <a:ext cx="1143000" cy="1587"/>
            </a:xfrm>
            <a:prstGeom prst="line">
              <a:avLst/>
            </a:prstGeom>
            <a:solidFill>
              <a:srgbClr val="FFFF00"/>
            </a:solidFill>
            <a:ln w="3175" cap="flat" cmpd="sng" algn="ctr">
              <a:solidFill>
                <a:schemeClr val="bg1">
                  <a:lumMod val="6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7" name="Picture 52" descr="http://t2.gstatic.com/images?q=tbn:ANd9GcSj01wxvyznrRxHOnr2_LI8eJPAcBRmqs2S8acl5fuJNntiIuQJ7Q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02212" y="4781576"/>
              <a:ext cx="1033780" cy="1033781"/>
            </a:xfrm>
            <a:prstGeom prst="rect">
              <a:avLst/>
            </a:prstGeom>
            <a:noFill/>
          </p:spPr>
        </p:pic>
        <p:grpSp>
          <p:nvGrpSpPr>
            <p:cNvPr id="8" name="Group 7"/>
            <p:cNvGrpSpPr/>
            <p:nvPr/>
          </p:nvGrpSpPr>
          <p:grpSpPr>
            <a:xfrm>
              <a:off x="174826" y="4907693"/>
              <a:ext cx="8333907" cy="1442519"/>
              <a:chOff x="174826" y="4907693"/>
              <a:chExt cx="8333907" cy="1442519"/>
            </a:xfrm>
          </p:grpSpPr>
          <p:pic>
            <p:nvPicPr>
              <p:cNvPr id="9" name="Picture 2" descr="Oilfield Services | Halliburton Solving challenges.™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34141" b="-9904"/>
              <a:stretch>
                <a:fillRect/>
              </a:stretch>
            </p:blipFill>
            <p:spPr bwMode="auto">
              <a:xfrm>
                <a:off x="3731814" y="5611039"/>
                <a:ext cx="2091472" cy="179822"/>
              </a:xfrm>
              <a:prstGeom prst="rect">
                <a:avLst/>
              </a:prstGeom>
              <a:noFill/>
            </p:spPr>
          </p:pic>
          <p:pic>
            <p:nvPicPr>
              <p:cNvPr id="10" name="Picture 10" descr="http://www.heatingoil.com/wp-content/uploads/2009/12/shell-logo-t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4826" y="5800121"/>
                <a:ext cx="575945" cy="498604"/>
              </a:xfrm>
              <a:prstGeom prst="rect">
                <a:avLst/>
              </a:prstGeom>
              <a:noFill/>
            </p:spPr>
          </p:pic>
          <p:pic>
            <p:nvPicPr>
              <p:cNvPr id="11" name="Picture 12" descr="http://t1.gstatic.com/images?q=tbn:ANd9GcShYCTnA6PBVCE_qWwwBRVipBu1H00HDbc8UbC9uWP68St4Encem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642044" y="5100199"/>
                <a:ext cx="396103" cy="473392"/>
              </a:xfrm>
              <a:prstGeom prst="rect">
                <a:avLst/>
              </a:prstGeom>
              <a:noFill/>
            </p:spPr>
          </p:pic>
          <p:pic>
            <p:nvPicPr>
              <p:cNvPr id="12" name="Picture 18" descr="http://media.tumblr.com/tumblr_ktxkuiGhWU1qzr5ik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032504" y="5606734"/>
                <a:ext cx="547066" cy="718025"/>
              </a:xfrm>
              <a:prstGeom prst="rect">
                <a:avLst/>
              </a:prstGeom>
              <a:noFill/>
            </p:spPr>
          </p:pic>
          <p:pic>
            <p:nvPicPr>
              <p:cNvPr id="13" name="Picture 20" descr="http://t1.gstatic.com/images?q=tbn:ANd9GcSQnWKmrdvQ_GcYaJQ7xrj84bgJ3tb1LzInFw8DRBfFZgB4qJ0m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359219" y="4972981"/>
                <a:ext cx="933650" cy="393968"/>
              </a:xfrm>
              <a:prstGeom prst="rect">
                <a:avLst/>
              </a:prstGeom>
              <a:noFill/>
            </p:spPr>
          </p:pic>
          <p:pic>
            <p:nvPicPr>
              <p:cNvPr id="14" name="Picture 24" descr="http://t0.gstatic.com/images?q=tbn:ANd9GcTaiJ1L0Eie0HAJEFt0NMdiTchA-eO94u6zOuFMePXdmF_ja-1q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87010" y="5077523"/>
                <a:ext cx="725771" cy="543628"/>
              </a:xfrm>
              <a:prstGeom prst="rect">
                <a:avLst/>
              </a:prstGeom>
              <a:noFill/>
            </p:spPr>
          </p:pic>
          <p:pic>
            <p:nvPicPr>
              <p:cNvPr id="15" name="Picture 26" descr="http://t3.gstatic.com/images?q=tbn:ANd9GcRIAVczKUudpRV13XIB7aHjbNFmPfVF2zhVViFjwXun3KahO18ZZwt3rUv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035650" y="5764337"/>
                <a:ext cx="720284" cy="489035"/>
              </a:xfrm>
              <a:prstGeom prst="rect">
                <a:avLst/>
              </a:prstGeom>
              <a:noFill/>
            </p:spPr>
          </p:pic>
          <p:pic>
            <p:nvPicPr>
              <p:cNvPr id="16" name="Picture 30" descr="http://t2.gstatic.com/images?q=tbn:ANd9GcS1HzmiNtLK1kNG0h0qRALDuVmiGpwmeStFICt0_fp1hI0yGKb1DUUW4B_g5g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469817" y="5080947"/>
                <a:ext cx="682258" cy="498157"/>
              </a:xfrm>
              <a:prstGeom prst="rect">
                <a:avLst/>
              </a:prstGeom>
              <a:noFill/>
            </p:spPr>
          </p:pic>
          <p:pic>
            <p:nvPicPr>
              <p:cNvPr id="17" name="Picture 16" descr="http://t1.gstatic.com/images?q=tbn:ANd9GcTi2J5O5COEHobEqXkw9WSNjIEvyn3zDIj7e9Yb5eoZ_h_KS5HK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874077" y="5792850"/>
                <a:ext cx="793149" cy="451484"/>
              </a:xfrm>
              <a:prstGeom prst="rect">
                <a:avLst/>
              </a:prstGeom>
              <a:noFill/>
            </p:spPr>
          </p:pic>
          <p:pic>
            <p:nvPicPr>
              <p:cNvPr id="18" name="Picture 36" descr="http://www.localizedusa.com/logos/conocophillips_logo.jp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121183" y="6007619"/>
                <a:ext cx="1124585" cy="281834"/>
              </a:xfrm>
              <a:prstGeom prst="rect">
                <a:avLst/>
              </a:prstGeom>
              <a:noFill/>
            </p:spPr>
          </p:pic>
          <p:pic>
            <p:nvPicPr>
              <p:cNvPr id="19" name="Picture 38" descr="http://t3.gstatic.com/images?q=tbn:ANd9GcTumXHn7djUIXOVYJWSN0Y5eN1QfSPBtUwomxN9gac2gXivAc4Y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808757" y="5127782"/>
                <a:ext cx="908650" cy="235440"/>
              </a:xfrm>
              <a:prstGeom prst="rect">
                <a:avLst/>
              </a:prstGeom>
              <a:noFill/>
            </p:spPr>
          </p:pic>
          <p:pic>
            <p:nvPicPr>
              <p:cNvPr id="20" name="Picture 40" descr="http://t3.gstatic.com/images?q=tbn:ANd9GcQdbRopbjRq_vpE62ON5lIbGFK69f9rUtNwpglAD_L2jhsm73pj_JybuMvRJA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6204417" y="4907693"/>
                <a:ext cx="557997" cy="557997"/>
              </a:xfrm>
              <a:prstGeom prst="rect">
                <a:avLst/>
              </a:prstGeom>
              <a:noFill/>
            </p:spPr>
          </p:pic>
          <p:pic>
            <p:nvPicPr>
              <p:cNvPr id="21" name="Picture 42" descr="http://t2.gstatic.com/images?q=tbn:ANd9GcTnM1juIeR4ujJxzITi3Efr3OwdahiAOG9LJYq8D1BOGUN5OxmC1mDCs0_wF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5829034" y="5690757"/>
                <a:ext cx="552516" cy="659455"/>
              </a:xfrm>
              <a:prstGeom prst="rect">
                <a:avLst/>
              </a:prstGeom>
              <a:noFill/>
            </p:spPr>
          </p:pic>
          <p:pic>
            <p:nvPicPr>
              <p:cNvPr id="22" name="Picture 48" descr="http://4.bp.blogspot.com/_PiLNVeFLCEc/SPJLd3b0QqI/AAAAAAAAANg/ptjF45oq7vI/s400/sonatrach+logo.JP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6822306" y="5704703"/>
                <a:ext cx="425517" cy="509668"/>
              </a:xfrm>
              <a:prstGeom prst="rect">
                <a:avLst/>
              </a:prstGeom>
              <a:noFill/>
            </p:spPr>
          </p:pic>
          <p:pic>
            <p:nvPicPr>
              <p:cNvPr id="23" name="Picture 50" descr="http://t1.gstatic.com/images?q=tbn:ANd9GcSvrkeRPqpPTvhnsq3M2XMfLHN97fH-by4YuyODJZ73j1r9cqJHf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7715584" y="5714323"/>
                <a:ext cx="793149" cy="386722"/>
              </a:xfrm>
              <a:prstGeom prst="rect">
                <a:avLst/>
              </a:prstGeom>
              <a:noFill/>
            </p:spPr>
          </p:pic>
          <p:pic>
            <p:nvPicPr>
              <p:cNvPr id="24" name="Picture 54" descr="http://t3.gstatic.com/images?q=tbn:ANd9GcQSMDDyt07gx1Mc4olWiU9ismWSv7JZR9Jt7DUek3fDM6DhsptgMw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7109193" y="4990868"/>
                <a:ext cx="716147" cy="522815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5" name="Picture 5" descr="KOC Image"/>
          <p:cNvPicPr>
            <a:picLocks noChangeAspect="1" noChangeArrowheads="1"/>
          </p:cNvPicPr>
          <p:nvPr/>
        </p:nvPicPr>
        <p:blipFill>
          <a:blip r:embed="rId20"/>
          <a:srcRect t="5009"/>
          <a:stretch>
            <a:fillRect/>
          </a:stretch>
        </p:blipFill>
        <p:spPr bwMode="auto">
          <a:xfrm>
            <a:off x="1873845" y="1547155"/>
            <a:ext cx="4772025" cy="2716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781429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Challenge</a:t>
            </a:r>
            <a:r>
              <a:rPr lang="en-US" dirty="0" smtClean="0"/>
              <a:t>: Time Shift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33595" y="2445188"/>
            <a:ext cx="119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8 hours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61085" y="3382897"/>
            <a:ext cx="119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12 hours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8820" y="1219200"/>
            <a:ext cx="7386360" cy="477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2330468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Globally Distributed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2873" t="14914" r="22124" b="22862"/>
          <a:stretch/>
        </p:blipFill>
        <p:spPr>
          <a:xfrm>
            <a:off x="455936" y="1418482"/>
            <a:ext cx="8364536" cy="5322886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2423484" y="4213380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2349912" y="4201656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2176304" y="3975754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2014702" y="3530136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4592484" y="3523955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4696584" y="3193544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6208752" y="4167660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6300192" y="4293096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7020272" y="4653136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5165650" y="3770630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6383924" y="4627842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6274898" y="4544292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5364088" y="3697600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6300192" y="4633704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2417622" y="4213380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2178376" y="3971886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2014702" y="3530136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4727740" y="3717032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4523440" y="3501008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6345912" y="4640751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6383924" y="4627842"/>
            <a:ext cx="91440" cy="91440"/>
          </a:xfrm>
          <a:prstGeom prst="star5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6358630" y="4526706"/>
            <a:ext cx="91440" cy="91440"/>
          </a:xfrm>
          <a:prstGeom prst="star5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2392328" y="4140238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>
            <a:spLocks noChangeAspect="1"/>
          </p:cNvSpPr>
          <p:nvPr/>
        </p:nvSpPr>
        <p:spPr>
          <a:xfrm>
            <a:off x="2699792" y="3881217"/>
            <a:ext cx="182880" cy="18288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5233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Challenge</a:t>
            </a:r>
            <a:r>
              <a:rPr lang="en-US" dirty="0" smtClean="0"/>
              <a:t>: Time Shift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78820" y="1219200"/>
            <a:ext cx="7386360" cy="477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33595" y="2445188"/>
            <a:ext cx="119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8 hours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61085" y="3382897"/>
            <a:ext cx="119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12 hours</a:t>
            </a:r>
            <a:endParaRPr lang="en-US" b="1" dirty="0"/>
          </a:p>
        </p:txBody>
      </p:sp>
      <p:sp>
        <p:nvSpPr>
          <p:cNvPr id="3" name="Right Arrow 2"/>
          <p:cNvSpPr/>
          <p:nvPr/>
        </p:nvSpPr>
        <p:spPr>
          <a:xfrm rot="12381939">
            <a:off x="5263290" y="2814520"/>
            <a:ext cx="1805035" cy="1075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5851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Challenge: Time Shift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78820" y="1219200"/>
            <a:ext cx="7386360" cy="477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33595" y="2445188"/>
            <a:ext cx="119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8 hours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61085" y="3382897"/>
            <a:ext cx="119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12 hours</a:t>
            </a:r>
            <a:endParaRPr lang="en-US" b="1" dirty="0"/>
          </a:p>
        </p:txBody>
      </p:sp>
      <p:sp>
        <p:nvSpPr>
          <p:cNvPr id="3" name="Right Arrow 2"/>
          <p:cNvSpPr/>
          <p:nvPr/>
        </p:nvSpPr>
        <p:spPr>
          <a:xfrm rot="12381939">
            <a:off x="5263290" y="2814520"/>
            <a:ext cx="1805035" cy="1075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261954">
            <a:off x="1988210" y="2743408"/>
            <a:ext cx="2942431" cy="1075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1827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Distributed </a:t>
            </a:r>
            <a:r>
              <a:rPr lang="en-US" dirty="0"/>
              <a:t>Challenge: </a:t>
            </a:r>
            <a:r>
              <a:rPr lang="en-US" dirty="0" smtClean="0"/>
              <a:t>Xenophobia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0121"/>
            <a:ext cx="5904656" cy="4728430"/>
          </a:xfrm>
        </p:spPr>
      </p:pic>
    </p:spTree>
    <p:extLst>
      <p:ext uri="{BB962C8B-B14F-4D97-AF65-F5344CB8AC3E}">
        <p14:creationId xmlns:p14="http://schemas.microsoft.com/office/powerpoint/2010/main" val="126093726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Outsourcing Challenge: Transparency and Honesty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3185163" cy="417646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1" y="1628800"/>
            <a:ext cx="5104925" cy="3240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891960"/>
            <a:ext cx="23050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7068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Take </a:t>
            </a:r>
            <a:r>
              <a:rPr lang="en-US" dirty="0" err="1" smtClean="0"/>
              <a:t>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1" indent="0">
              <a:buClr>
                <a:srgbClr val="CC0000"/>
              </a:buClr>
              <a:buNone/>
            </a:pPr>
            <a:r>
              <a:rPr lang="en-US" b="1" i="1" dirty="0" smtClean="0"/>
              <a:t>Software Quality</a:t>
            </a:r>
          </a:p>
          <a:p>
            <a:pPr marL="230188" lvl="1" indent="-230188">
              <a:buClr>
                <a:srgbClr val="CC0000"/>
              </a:buClr>
            </a:pPr>
            <a:r>
              <a:rPr lang="en-US" b="1" i="1" dirty="0" smtClean="0"/>
              <a:t>Build Quality in</a:t>
            </a:r>
          </a:p>
          <a:p>
            <a:pPr marL="230188" lvl="1" indent="-230188">
              <a:buClr>
                <a:srgbClr val="CC0000"/>
              </a:buClr>
            </a:pPr>
            <a:r>
              <a:rPr lang="en-US" b="1" i="1" dirty="0" smtClean="0"/>
              <a:t>Find and Correct Defects Early to Reduce Uncertainty</a:t>
            </a:r>
          </a:p>
          <a:p>
            <a:pPr marL="230188" lvl="1" indent="-230188">
              <a:buClr>
                <a:srgbClr val="CC0000"/>
              </a:buClr>
            </a:pPr>
            <a:r>
              <a:rPr lang="en-US" b="1" i="1" dirty="0" smtClean="0"/>
              <a:t>A </a:t>
            </a:r>
            <a:r>
              <a:rPr lang="en-US" b="1" i="1" dirty="0"/>
              <a:t>Testing Strategy Helps to Maximize Efficiency</a:t>
            </a:r>
          </a:p>
          <a:p>
            <a:pPr marL="230188" lvl="1" indent="-230188">
              <a:buClr>
                <a:srgbClr val="CC0000"/>
              </a:buClr>
            </a:pPr>
            <a:r>
              <a:rPr lang="en-US" b="1" i="1" dirty="0" smtClean="0"/>
              <a:t>Test </a:t>
            </a:r>
            <a:r>
              <a:rPr lang="en-US" b="1" i="1" dirty="0"/>
              <a:t>Automation Helps to Maintain </a:t>
            </a:r>
            <a:r>
              <a:rPr lang="en-US" b="1" i="1" dirty="0" smtClean="0"/>
              <a:t>Velocity</a:t>
            </a:r>
          </a:p>
          <a:p>
            <a:pPr marL="230188" lvl="1" indent="-230188">
              <a:buClr>
                <a:srgbClr val="CC0000"/>
              </a:buClr>
            </a:pPr>
            <a:r>
              <a:rPr lang="en-US" b="1" i="1" dirty="0"/>
              <a:t>Test Automation Does not Replace Exploratory Testing</a:t>
            </a:r>
          </a:p>
          <a:p>
            <a:pPr marL="230188" lvl="1" indent="-230188">
              <a:buClr>
                <a:srgbClr val="CC0000"/>
              </a:buClr>
            </a:pPr>
            <a:r>
              <a:rPr lang="en-US" b="1" i="1" dirty="0"/>
              <a:t>Action Based Testing Reduces Test Brittleness</a:t>
            </a:r>
          </a:p>
          <a:p>
            <a:pPr marL="0" lvl="1" indent="0">
              <a:buClr>
                <a:srgbClr val="CC0000"/>
              </a:buClr>
              <a:buNone/>
            </a:pPr>
            <a:endParaRPr lang="en-US" b="1" i="1" dirty="0" smtClean="0"/>
          </a:p>
          <a:p>
            <a:pPr marL="0" lvl="1" indent="0">
              <a:buClr>
                <a:srgbClr val="CC0000"/>
              </a:buClr>
              <a:buNone/>
            </a:pPr>
            <a:r>
              <a:rPr lang="en-US" b="1" i="1" dirty="0" smtClean="0"/>
              <a:t>Distributed Teams</a:t>
            </a:r>
            <a:endParaRPr lang="en-US" b="1" i="1" dirty="0"/>
          </a:p>
          <a:p>
            <a:pPr marL="230188" lvl="1" indent="-230188">
              <a:buClr>
                <a:srgbClr val="CC0000"/>
              </a:buClr>
            </a:pPr>
            <a:r>
              <a:rPr lang="en-US" b="1" i="1" dirty="0"/>
              <a:t>Distributed Teams Can be </a:t>
            </a:r>
            <a:r>
              <a:rPr lang="en-US" b="1" i="1" dirty="0" smtClean="0"/>
              <a:t>Effective</a:t>
            </a:r>
          </a:p>
          <a:p>
            <a:pPr marL="230188" lvl="1" indent="-230188">
              <a:buClr>
                <a:srgbClr val="CC0000"/>
              </a:buClr>
            </a:pPr>
            <a:r>
              <a:rPr lang="en-US" b="1" i="1" dirty="0" smtClean="0"/>
              <a:t>Autonomy and Feedback Builds Trust and Ownership</a:t>
            </a:r>
            <a:endParaRPr lang="en-US" b="1" i="1" dirty="0"/>
          </a:p>
          <a:p>
            <a:pPr marL="230188" lvl="1" indent="-230188">
              <a:buClr>
                <a:srgbClr val="CC0000"/>
              </a:buClr>
            </a:pPr>
            <a:r>
              <a:rPr lang="en-US" b="1" i="1" dirty="0" smtClean="0"/>
              <a:t>Treat </a:t>
            </a:r>
            <a:r>
              <a:rPr lang="en-US" b="1" i="1" dirty="0"/>
              <a:t>Outsourcer as a Partner</a:t>
            </a:r>
          </a:p>
          <a:p>
            <a:pPr marL="230188" lvl="1" indent="-230188">
              <a:buClr>
                <a:srgbClr val="CC0000"/>
              </a:buClr>
            </a:pPr>
            <a:r>
              <a:rPr lang="en-US" b="1" i="1" dirty="0" smtClean="0"/>
              <a:t>Distributed Teams are Reality -- Leverage Global </a:t>
            </a:r>
            <a:r>
              <a:rPr lang="en-US" b="1" i="1" dirty="0"/>
              <a:t>Talent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8416880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Leverage Global Talent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9458" name="Picture 2" descr="http://hrclubsydney.com/wp-content/uploads/2010/03/global-tale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363980"/>
            <a:ext cx="8119262" cy="5341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956611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448800" cy="688504"/>
          </a:xfrm>
        </p:spPr>
        <p:txBody>
          <a:bodyPr>
            <a:normAutofit/>
          </a:bodyPr>
          <a:lstStyle/>
          <a:p>
            <a:r>
              <a:rPr lang="en-US" dirty="0" smtClean="0"/>
              <a:t>Think Globally and Optimize the Whole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9762" name="Picture 2" descr="http://us.cdn4.123rf.com/168nwm/quido/quido0901/quido090100056/4207462-doughnut-structured-earth-in-black-spa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" y="1268760"/>
            <a:ext cx="7429500" cy="5572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598881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40200" cy="1143000"/>
          </a:xfrm>
        </p:spPr>
        <p:txBody>
          <a:bodyPr/>
          <a:lstStyle/>
          <a:p>
            <a:pPr algn="l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2400" y="1762416"/>
            <a:ext cx="4648200" cy="4236747"/>
          </a:xfrm>
        </p:spPr>
        <p:txBody>
          <a:bodyPr/>
          <a:lstStyle/>
          <a:p>
            <a:r>
              <a:rPr lang="en-US" dirty="0" smtClean="0"/>
              <a:t>Todd Little</a:t>
            </a:r>
          </a:p>
          <a:p>
            <a:pPr lvl="1"/>
            <a:r>
              <a:rPr lang="en-US" dirty="0" smtClean="0">
                <a:hlinkClick r:id="rId3"/>
              </a:rPr>
              <a:t>todd.little@ihs.com</a:t>
            </a:r>
            <a:endParaRPr lang="en-US" dirty="0" smtClean="0"/>
          </a:p>
          <a:p>
            <a:pPr lvl="1"/>
            <a:r>
              <a:rPr lang="en-US" dirty="0" smtClean="0">
                <a:hlinkClick r:id="rId4"/>
              </a:rPr>
              <a:t>toddelittle@gmail.com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>
                <a:hlinkClick r:id="rId5"/>
              </a:rPr>
              <a:t>www.toddlittleweb.com</a:t>
            </a:r>
            <a:endParaRPr lang="en-US" dirty="0" smtClean="0"/>
          </a:p>
          <a:p>
            <a:pPr lvl="1"/>
            <a:r>
              <a:rPr lang="en-US" dirty="0" smtClean="0">
                <a:hlinkClick r:id="rId6"/>
              </a:rPr>
              <a:t>www.accelinnova.com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51sOIwJFqRL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 l="12202" r="12228"/>
          <a:stretch>
            <a:fillRect/>
          </a:stretch>
        </p:blipFill>
        <p:spPr bwMode="auto">
          <a:xfrm>
            <a:off x="4847208" y="1412776"/>
            <a:ext cx="4045272" cy="5353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71951" y="4365104"/>
            <a:ext cx="244406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May the Force Be With You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13" y="4259346"/>
            <a:ext cx="2571750" cy="1781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82" y="4005064"/>
            <a:ext cx="18002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7348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38600"/>
            <a:ext cx="38100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Integrating Offshore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10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 - Offshore</a:t>
            </a:r>
          </a:p>
          <a:p>
            <a:pPr lvl="1"/>
            <a:r>
              <a:rPr lang="en-US" dirty="0"/>
              <a:t>Offshore Team Lead</a:t>
            </a:r>
          </a:p>
          <a:p>
            <a:pPr lvl="1"/>
            <a:r>
              <a:rPr lang="en-US" dirty="0"/>
              <a:t>Domain </a:t>
            </a:r>
            <a:r>
              <a:rPr lang="en-US" dirty="0" smtClean="0"/>
              <a:t>Specialist</a:t>
            </a:r>
          </a:p>
          <a:p>
            <a:r>
              <a:rPr lang="en-US" dirty="0" smtClean="0"/>
              <a:t>B - Onshore</a:t>
            </a:r>
            <a:endParaRPr lang="en-US" dirty="0"/>
          </a:p>
          <a:p>
            <a:pPr lvl="1"/>
            <a:r>
              <a:rPr lang="en-US" dirty="0" smtClean="0"/>
              <a:t>Technical Leader/ Coordinator of Offshore team</a:t>
            </a:r>
          </a:p>
          <a:p>
            <a:r>
              <a:rPr lang="en-US" dirty="0" smtClean="0"/>
              <a:t>B - Offshore</a:t>
            </a:r>
          </a:p>
          <a:p>
            <a:pPr lvl="1"/>
            <a:r>
              <a:rPr lang="en-US" dirty="0" smtClean="0"/>
              <a:t>2-3 Developers</a:t>
            </a:r>
          </a:p>
          <a:p>
            <a:pPr lvl="1"/>
            <a:r>
              <a:rPr lang="en-US" dirty="0" smtClean="0"/>
              <a:t>Testers</a:t>
            </a:r>
          </a:p>
          <a:p>
            <a:r>
              <a:rPr lang="en-US" dirty="0" smtClean="0"/>
              <a:t>C – Offshore</a:t>
            </a:r>
          </a:p>
          <a:p>
            <a:pPr lvl="1"/>
            <a:r>
              <a:rPr lang="en-US" dirty="0" smtClean="0"/>
              <a:t>Junior Developers and Testers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855298" y="4038600"/>
            <a:ext cx="3831502" cy="2514600"/>
            <a:chOff x="4838700" y="4038600"/>
            <a:chExt cx="3831502" cy="25146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8700" y="4038600"/>
              <a:ext cx="3771900" cy="2514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0952" y="4086697"/>
              <a:ext cx="1619250" cy="1466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014" y="1569267"/>
            <a:ext cx="41243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46025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004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Houston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Austin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Denver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Calgary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London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Stavanger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24200" y="1600200"/>
            <a:ext cx="3200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953735"/>
                </a:solidFill>
              </a:rPr>
              <a:t>Islamabad</a:t>
            </a:r>
          </a:p>
          <a:p>
            <a:r>
              <a:rPr lang="en-US" sz="2800" dirty="0" smtClean="0">
                <a:solidFill>
                  <a:srgbClr val="953735"/>
                </a:solidFill>
              </a:rPr>
              <a:t>New Delhi</a:t>
            </a:r>
            <a:endParaRPr lang="en-US" sz="2800" dirty="0">
              <a:solidFill>
                <a:srgbClr val="953735"/>
              </a:solidFill>
            </a:endParaRPr>
          </a:p>
          <a:p>
            <a:r>
              <a:rPr lang="en-US" sz="2800" dirty="0" smtClean="0">
                <a:solidFill>
                  <a:srgbClr val="953735"/>
                </a:solidFill>
              </a:rPr>
              <a:t>Chennai</a:t>
            </a:r>
          </a:p>
          <a:p>
            <a:r>
              <a:rPr lang="en-US" sz="2800" dirty="0" smtClean="0">
                <a:solidFill>
                  <a:srgbClr val="953735"/>
                </a:solidFill>
              </a:rPr>
              <a:t>Pune</a:t>
            </a:r>
          </a:p>
          <a:p>
            <a:r>
              <a:rPr lang="en-US" sz="2800" dirty="0" smtClean="0">
                <a:solidFill>
                  <a:srgbClr val="953735"/>
                </a:solidFill>
              </a:rPr>
              <a:t>Mysore</a:t>
            </a:r>
          </a:p>
          <a:p>
            <a:r>
              <a:rPr lang="en-US" sz="2800" dirty="0" smtClean="0">
                <a:solidFill>
                  <a:srgbClr val="953735"/>
                </a:solidFill>
              </a:rPr>
              <a:t>Bucharest</a:t>
            </a:r>
          </a:p>
          <a:p>
            <a:r>
              <a:rPr lang="en-US" sz="2800" dirty="0" smtClean="0">
                <a:solidFill>
                  <a:srgbClr val="953735"/>
                </a:solidFill>
              </a:rPr>
              <a:t>Ho Chi Men</a:t>
            </a:r>
          </a:p>
          <a:p>
            <a:r>
              <a:rPr lang="en-US" sz="2800" dirty="0" err="1">
                <a:solidFill>
                  <a:srgbClr val="953735"/>
                </a:solidFill>
              </a:rPr>
              <a:t>Dnipropetrovsk</a:t>
            </a:r>
            <a:endParaRPr lang="en-US" sz="2800" dirty="0" smtClean="0">
              <a:solidFill>
                <a:srgbClr val="953735"/>
              </a:solidFill>
            </a:endParaRPr>
          </a:p>
          <a:p>
            <a:endParaRPr lang="en-US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0" y="1600200"/>
            <a:ext cx="32004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Houston</a:t>
            </a:r>
          </a:p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Dallas</a:t>
            </a:r>
          </a:p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Denver</a:t>
            </a:r>
          </a:p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Calgary</a:t>
            </a:r>
          </a:p>
          <a:p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Tetbury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Geneva</a:t>
            </a:r>
          </a:p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Bangalore</a:t>
            </a:r>
          </a:p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Chennai</a:t>
            </a:r>
          </a:p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Hyderabad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3918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Nexus Reservoir Simulation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2475" y="1530350"/>
            <a:ext cx="4362450" cy="4718050"/>
          </a:xfrm>
        </p:spPr>
        <p:txBody>
          <a:bodyPr/>
          <a:lstStyle/>
          <a:p>
            <a:r>
              <a:rPr lang="en-US" dirty="0"/>
              <a:t>Next Generation Reservoir Simulation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9438" y="1530350"/>
            <a:ext cx="3125787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 descr="KOC Image"/>
          <p:cNvPicPr>
            <a:picLocks noChangeAspect="1" noChangeArrowheads="1"/>
          </p:cNvPicPr>
          <p:nvPr/>
        </p:nvPicPr>
        <p:blipFill>
          <a:blip r:embed="rId4"/>
          <a:srcRect t="5009"/>
          <a:stretch>
            <a:fillRect/>
          </a:stretch>
        </p:blipFill>
        <p:spPr bwMode="auto">
          <a:xfrm>
            <a:off x="638175" y="2657475"/>
            <a:ext cx="4772025" cy="2716213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456" y="5709245"/>
            <a:ext cx="205740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23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Petroleum Reservoir Simulation</a:t>
            </a:r>
            <a:endParaRPr lang="en-US" dirty="0"/>
          </a:p>
        </p:txBody>
      </p:sp>
      <p:pic>
        <p:nvPicPr>
          <p:cNvPr id="7" name="whole320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5888" y="1412776"/>
            <a:ext cx="6373812" cy="4779963"/>
          </a:xfrm>
        </p:spPr>
      </p:pic>
    </p:spTree>
    <p:extLst>
      <p:ext uri="{BB962C8B-B14F-4D97-AF65-F5344CB8AC3E}">
        <p14:creationId xmlns:p14="http://schemas.microsoft.com/office/powerpoint/2010/main" val="68898366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188913"/>
            <a:ext cx="7521575" cy="691199"/>
          </a:xfrm>
        </p:spPr>
        <p:txBody>
          <a:bodyPr/>
          <a:lstStyle/>
          <a:p>
            <a:r>
              <a:rPr lang="en-US" dirty="0" smtClean="0"/>
              <a:t>System Workflow</a:t>
            </a:r>
            <a:endParaRPr lang="en-US" dirty="0"/>
          </a:p>
        </p:txBody>
      </p:sp>
      <p:pic>
        <p:nvPicPr>
          <p:cNvPr id="643074" name="Picture 2" descr="http://www.clusterconnection.com/wordpress/wp-content/uploads/2009/05/cluster-300x3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9900" y="4800600"/>
            <a:ext cx="2857500" cy="1676400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165860"/>
            <a:ext cx="2311722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8194" name="Picture 2"/>
          <p:cNvPicPr>
            <a:picLocks noChangeAspect="1" noChangeArrowheads="1"/>
          </p:cNvPicPr>
          <p:nvPr/>
        </p:nvPicPr>
        <p:blipFill>
          <a:blip r:embed="rId5"/>
          <a:srcRect l="756" r="1260"/>
          <a:stretch>
            <a:fillRect/>
          </a:stretch>
        </p:blipFill>
        <p:spPr bwMode="auto">
          <a:xfrm>
            <a:off x="3251200" y="1066800"/>
            <a:ext cx="2291867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8195" name="Picture 3" descr="3dview_manifolds"/>
          <p:cNvPicPr>
            <a:picLocks noChangeAspect="1" noChangeArrowheads="1"/>
          </p:cNvPicPr>
          <p:nvPr/>
        </p:nvPicPr>
        <p:blipFill>
          <a:blip r:embed="rId6"/>
          <a:srcRect r="6386"/>
          <a:stretch>
            <a:fillRect/>
          </a:stretch>
        </p:blipFill>
        <p:spPr bwMode="auto">
          <a:xfrm>
            <a:off x="6444921" y="1089660"/>
            <a:ext cx="2241879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Elbow Connector 11"/>
          <p:cNvCxnSpPr>
            <a:stCxn id="6" idx="2"/>
          </p:cNvCxnSpPr>
          <p:nvPr/>
        </p:nvCxnSpPr>
        <p:spPr>
          <a:xfrm rot="16200000" flipH="1">
            <a:off x="2361010" y="1751410"/>
            <a:ext cx="624842" cy="273034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Magnetic Disk 16"/>
          <p:cNvSpPr/>
          <p:nvPr/>
        </p:nvSpPr>
        <p:spPr>
          <a:xfrm>
            <a:off x="4000500" y="3352800"/>
            <a:ext cx="800100" cy="7239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Elbow Connector 20"/>
          <p:cNvCxnSpPr>
            <a:stCxn id="648194" idx="2"/>
            <a:endCxn id="17" idx="1"/>
          </p:cNvCxnSpPr>
          <p:nvPr/>
        </p:nvCxnSpPr>
        <p:spPr>
          <a:xfrm rot="16200000" flipH="1">
            <a:off x="4124522" y="3076772"/>
            <a:ext cx="548640" cy="3416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17" idx="2"/>
            <a:endCxn id="643074" idx="1"/>
          </p:cNvCxnSpPr>
          <p:nvPr/>
        </p:nvCxnSpPr>
        <p:spPr>
          <a:xfrm rot="10800000" flipV="1">
            <a:off x="3009900" y="3714750"/>
            <a:ext cx="990600" cy="1924050"/>
          </a:xfrm>
          <a:prstGeom prst="bentConnector3">
            <a:avLst>
              <a:gd name="adj1" fmla="val 12307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643074" idx="3"/>
            <a:endCxn id="17" idx="4"/>
          </p:cNvCxnSpPr>
          <p:nvPr/>
        </p:nvCxnSpPr>
        <p:spPr>
          <a:xfrm flipH="1" flipV="1">
            <a:off x="4800600" y="3714750"/>
            <a:ext cx="1066800" cy="1924050"/>
          </a:xfrm>
          <a:prstGeom prst="bentConnector3">
            <a:avLst>
              <a:gd name="adj1" fmla="val -2142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hape 40"/>
          <p:cNvCxnSpPr>
            <a:endCxn id="648195" idx="2"/>
          </p:cNvCxnSpPr>
          <p:nvPr/>
        </p:nvCxnSpPr>
        <p:spPr>
          <a:xfrm flipV="1">
            <a:off x="4800600" y="2804160"/>
            <a:ext cx="2765261" cy="662940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90500" y="2933700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User Interface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971800" y="2895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Graphical Pre-Processing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096000" y="28956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Graphical Post-Processing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009900" y="43931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Performance Cluster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65746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1 CID OBJECTIVES">
  <a:themeElements>
    <a:clrScheme name="3_Blank Presentation 1">
      <a:dk1>
        <a:srgbClr val="000000"/>
      </a:dk1>
      <a:lt1>
        <a:srgbClr val="FFFFFF"/>
      </a:lt1>
      <a:dk2>
        <a:srgbClr val="000000"/>
      </a:dk2>
      <a:lt2>
        <a:srgbClr val="CCCCCC"/>
      </a:lt2>
      <a:accent1>
        <a:srgbClr val="808080"/>
      </a:accent1>
      <a:accent2>
        <a:srgbClr val="3390E1"/>
      </a:accent2>
      <a:accent3>
        <a:srgbClr val="FFFFFF"/>
      </a:accent3>
      <a:accent4>
        <a:srgbClr val="000000"/>
      </a:accent4>
      <a:accent5>
        <a:srgbClr val="C0C0C0"/>
      </a:accent5>
      <a:accent6>
        <a:srgbClr val="2D82CC"/>
      </a:accent6>
      <a:hlink>
        <a:srgbClr val="003399"/>
      </a:hlink>
      <a:folHlink>
        <a:srgbClr val="1C146A"/>
      </a:folHlink>
    </a:clrScheme>
    <a:fontScheme name="3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lank Presentation 1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8080"/>
        </a:accent1>
        <a:accent2>
          <a:srgbClr val="3390E1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2D82CC"/>
        </a:accent6>
        <a:hlink>
          <a:srgbClr val="003399"/>
        </a:hlink>
        <a:folHlink>
          <a:srgbClr val="1C14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ark Image Title Cover">
  <a:themeElements>
    <a:clrScheme name="Dark Image Title Cov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rk Image Title Cover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lnDef>
  </a:objectDefaults>
  <a:extraClrSchemeLst>
    <a:extraClrScheme>
      <a:clrScheme name="Dark Image Title Co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Image Title Cov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Image Title Cov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Image Title Cov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Image Title Cov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Image Title Cov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Image Title Cov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Image Title Cov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Image Title Cov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Image Title Cov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Image Title Cov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Image Title Cov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est Print ltr_guide_ppt_03_ah_11302010">
  <a:themeElements>
    <a:clrScheme name="Best Print ltr_guide_ppt_03_ah_11302010 2">
      <a:dk1>
        <a:srgbClr val="000000"/>
      </a:dk1>
      <a:lt1>
        <a:srgbClr val="FFFFFF"/>
      </a:lt1>
      <a:dk2>
        <a:srgbClr val="5EB6E4"/>
      </a:dk2>
      <a:lt2>
        <a:srgbClr val="4D4F53"/>
      </a:lt2>
      <a:accent1>
        <a:srgbClr val="D3CD8B"/>
      </a:accent1>
      <a:accent2>
        <a:srgbClr val="7AB800"/>
      </a:accent2>
      <a:accent3>
        <a:srgbClr val="FFFFFF"/>
      </a:accent3>
      <a:accent4>
        <a:srgbClr val="000000"/>
      </a:accent4>
      <a:accent5>
        <a:srgbClr val="E6E3C4"/>
      </a:accent5>
      <a:accent6>
        <a:srgbClr val="6EA600"/>
      </a:accent6>
      <a:hlink>
        <a:srgbClr val="00338D"/>
      </a:hlink>
      <a:folHlink>
        <a:srgbClr val="0083A9"/>
      </a:folHlink>
    </a:clrScheme>
    <a:fontScheme name="Best Print ltr_guide_ppt_03_ah_11302010">
      <a:majorFont>
        <a:latin typeface="Arial"/>
        <a:ea typeface=""/>
        <a:cs typeface="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lnDef>
  </a:objectDefaults>
  <a:extraClrSchemeLst>
    <a:extraClrScheme>
      <a:clrScheme name="Best Print ltr_guide_ppt_03_ah_11302010 1">
        <a:dk1>
          <a:srgbClr val="000000"/>
        </a:dk1>
        <a:lt1>
          <a:srgbClr val="FFFFFF"/>
        </a:lt1>
        <a:dk2>
          <a:srgbClr val="263C6B"/>
        </a:dk2>
        <a:lt2>
          <a:srgbClr val="ABAFB2"/>
        </a:lt2>
        <a:accent1>
          <a:srgbClr val="6280AF"/>
        </a:accent1>
        <a:accent2>
          <a:srgbClr val="BDD172"/>
        </a:accent2>
        <a:accent3>
          <a:srgbClr val="FFFFFF"/>
        </a:accent3>
        <a:accent4>
          <a:srgbClr val="000000"/>
        </a:accent4>
        <a:accent5>
          <a:srgbClr val="B7C0D4"/>
        </a:accent5>
        <a:accent6>
          <a:srgbClr val="ABBD67"/>
        </a:accent6>
        <a:hlink>
          <a:srgbClr val="C64120"/>
        </a:hlink>
        <a:folHlink>
          <a:srgbClr val="E989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st Print ltr_guide_ppt_03_ah_11302010 2">
        <a:dk1>
          <a:srgbClr val="000000"/>
        </a:dk1>
        <a:lt1>
          <a:srgbClr val="FFFFFF"/>
        </a:lt1>
        <a:dk2>
          <a:srgbClr val="5EB6E4"/>
        </a:dk2>
        <a:lt2>
          <a:srgbClr val="4D4F53"/>
        </a:lt2>
        <a:accent1>
          <a:srgbClr val="D3CD8B"/>
        </a:accent1>
        <a:accent2>
          <a:srgbClr val="7AB800"/>
        </a:accent2>
        <a:accent3>
          <a:srgbClr val="FFFFFF"/>
        </a:accent3>
        <a:accent4>
          <a:srgbClr val="000000"/>
        </a:accent4>
        <a:accent5>
          <a:srgbClr val="E6E3C4"/>
        </a:accent5>
        <a:accent6>
          <a:srgbClr val="6EA600"/>
        </a:accent6>
        <a:hlink>
          <a:srgbClr val="00338D"/>
        </a:hlink>
        <a:folHlink>
          <a:srgbClr val="0083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est Print ltr_guide_ppt_03_ah_11302010">
  <a:themeElements>
    <a:clrScheme name="Best Print ltr_guide_ppt_03_ah_11302010 2">
      <a:dk1>
        <a:srgbClr val="000000"/>
      </a:dk1>
      <a:lt1>
        <a:srgbClr val="FFFFFF"/>
      </a:lt1>
      <a:dk2>
        <a:srgbClr val="5EB6E4"/>
      </a:dk2>
      <a:lt2>
        <a:srgbClr val="4D4F53"/>
      </a:lt2>
      <a:accent1>
        <a:srgbClr val="D3CD8B"/>
      </a:accent1>
      <a:accent2>
        <a:srgbClr val="7AB800"/>
      </a:accent2>
      <a:accent3>
        <a:srgbClr val="FFFFFF"/>
      </a:accent3>
      <a:accent4>
        <a:srgbClr val="000000"/>
      </a:accent4>
      <a:accent5>
        <a:srgbClr val="E6E3C4"/>
      </a:accent5>
      <a:accent6>
        <a:srgbClr val="6EA600"/>
      </a:accent6>
      <a:hlink>
        <a:srgbClr val="00338D"/>
      </a:hlink>
      <a:folHlink>
        <a:srgbClr val="0083A9"/>
      </a:folHlink>
    </a:clrScheme>
    <a:fontScheme name="Best Print ltr_guide_ppt_03_ah_11302010">
      <a:majorFont>
        <a:latin typeface="Arial"/>
        <a:ea typeface=""/>
        <a:cs typeface="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lnDef>
  </a:objectDefaults>
  <a:extraClrSchemeLst>
    <a:extraClrScheme>
      <a:clrScheme name="Best Print ltr_guide_ppt_03_ah_11302010 1">
        <a:dk1>
          <a:srgbClr val="000000"/>
        </a:dk1>
        <a:lt1>
          <a:srgbClr val="FFFFFF"/>
        </a:lt1>
        <a:dk2>
          <a:srgbClr val="263C6B"/>
        </a:dk2>
        <a:lt2>
          <a:srgbClr val="ABAFB2"/>
        </a:lt2>
        <a:accent1>
          <a:srgbClr val="6280AF"/>
        </a:accent1>
        <a:accent2>
          <a:srgbClr val="BDD172"/>
        </a:accent2>
        <a:accent3>
          <a:srgbClr val="FFFFFF"/>
        </a:accent3>
        <a:accent4>
          <a:srgbClr val="000000"/>
        </a:accent4>
        <a:accent5>
          <a:srgbClr val="B7C0D4"/>
        </a:accent5>
        <a:accent6>
          <a:srgbClr val="ABBD67"/>
        </a:accent6>
        <a:hlink>
          <a:srgbClr val="C64120"/>
        </a:hlink>
        <a:folHlink>
          <a:srgbClr val="E989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st Print ltr_guide_ppt_03_ah_11302010 2">
        <a:dk1>
          <a:srgbClr val="000000"/>
        </a:dk1>
        <a:lt1>
          <a:srgbClr val="FFFFFF"/>
        </a:lt1>
        <a:dk2>
          <a:srgbClr val="5EB6E4"/>
        </a:dk2>
        <a:lt2>
          <a:srgbClr val="4D4F53"/>
        </a:lt2>
        <a:accent1>
          <a:srgbClr val="D3CD8B"/>
        </a:accent1>
        <a:accent2>
          <a:srgbClr val="7AB800"/>
        </a:accent2>
        <a:accent3>
          <a:srgbClr val="FFFFFF"/>
        </a:accent3>
        <a:accent4>
          <a:srgbClr val="000000"/>
        </a:accent4>
        <a:accent5>
          <a:srgbClr val="E6E3C4"/>
        </a:accent5>
        <a:accent6>
          <a:srgbClr val="6EA600"/>
        </a:accent6>
        <a:hlink>
          <a:srgbClr val="00338D"/>
        </a:hlink>
        <a:folHlink>
          <a:srgbClr val="0083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est Print ltr_guide_ppt_03_ah_11302010">
  <a:themeElements>
    <a:clrScheme name="Best Print ltr_guide_ppt_03_ah_11302010 2">
      <a:dk1>
        <a:srgbClr val="000000"/>
      </a:dk1>
      <a:lt1>
        <a:srgbClr val="FFFFFF"/>
      </a:lt1>
      <a:dk2>
        <a:srgbClr val="5EB6E4"/>
      </a:dk2>
      <a:lt2>
        <a:srgbClr val="4D4F53"/>
      </a:lt2>
      <a:accent1>
        <a:srgbClr val="D3CD8B"/>
      </a:accent1>
      <a:accent2>
        <a:srgbClr val="7AB800"/>
      </a:accent2>
      <a:accent3>
        <a:srgbClr val="FFFFFF"/>
      </a:accent3>
      <a:accent4>
        <a:srgbClr val="000000"/>
      </a:accent4>
      <a:accent5>
        <a:srgbClr val="E6E3C4"/>
      </a:accent5>
      <a:accent6>
        <a:srgbClr val="6EA600"/>
      </a:accent6>
      <a:hlink>
        <a:srgbClr val="00338D"/>
      </a:hlink>
      <a:folHlink>
        <a:srgbClr val="0083A9"/>
      </a:folHlink>
    </a:clrScheme>
    <a:fontScheme name="Best Print ltr_guide_ppt_03_ah_11302010">
      <a:majorFont>
        <a:latin typeface="Arial"/>
        <a:ea typeface=""/>
        <a:cs typeface="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lnDef>
  </a:objectDefaults>
  <a:extraClrSchemeLst>
    <a:extraClrScheme>
      <a:clrScheme name="Best Print ltr_guide_ppt_03_ah_11302010 1">
        <a:dk1>
          <a:srgbClr val="000000"/>
        </a:dk1>
        <a:lt1>
          <a:srgbClr val="FFFFFF"/>
        </a:lt1>
        <a:dk2>
          <a:srgbClr val="263C6B"/>
        </a:dk2>
        <a:lt2>
          <a:srgbClr val="ABAFB2"/>
        </a:lt2>
        <a:accent1>
          <a:srgbClr val="6280AF"/>
        </a:accent1>
        <a:accent2>
          <a:srgbClr val="BDD172"/>
        </a:accent2>
        <a:accent3>
          <a:srgbClr val="FFFFFF"/>
        </a:accent3>
        <a:accent4>
          <a:srgbClr val="000000"/>
        </a:accent4>
        <a:accent5>
          <a:srgbClr val="B7C0D4"/>
        </a:accent5>
        <a:accent6>
          <a:srgbClr val="ABBD67"/>
        </a:accent6>
        <a:hlink>
          <a:srgbClr val="C64120"/>
        </a:hlink>
        <a:folHlink>
          <a:srgbClr val="E989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st Print ltr_guide_ppt_03_ah_11302010 2">
        <a:dk1>
          <a:srgbClr val="000000"/>
        </a:dk1>
        <a:lt1>
          <a:srgbClr val="FFFFFF"/>
        </a:lt1>
        <a:dk2>
          <a:srgbClr val="5EB6E4"/>
        </a:dk2>
        <a:lt2>
          <a:srgbClr val="4D4F53"/>
        </a:lt2>
        <a:accent1>
          <a:srgbClr val="D3CD8B"/>
        </a:accent1>
        <a:accent2>
          <a:srgbClr val="7AB800"/>
        </a:accent2>
        <a:accent3>
          <a:srgbClr val="FFFFFF"/>
        </a:accent3>
        <a:accent4>
          <a:srgbClr val="000000"/>
        </a:accent4>
        <a:accent5>
          <a:srgbClr val="E6E3C4"/>
        </a:accent5>
        <a:accent6>
          <a:srgbClr val="6EA600"/>
        </a:accent6>
        <a:hlink>
          <a:srgbClr val="00338D"/>
        </a:hlink>
        <a:folHlink>
          <a:srgbClr val="0083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2011 CID OBJECTIVES">
  <a:themeElements>
    <a:clrScheme name="3_Blank Presentation 1">
      <a:dk1>
        <a:srgbClr val="000000"/>
      </a:dk1>
      <a:lt1>
        <a:srgbClr val="FFFFFF"/>
      </a:lt1>
      <a:dk2>
        <a:srgbClr val="000000"/>
      </a:dk2>
      <a:lt2>
        <a:srgbClr val="CCCCCC"/>
      </a:lt2>
      <a:accent1>
        <a:srgbClr val="808080"/>
      </a:accent1>
      <a:accent2>
        <a:srgbClr val="3390E1"/>
      </a:accent2>
      <a:accent3>
        <a:srgbClr val="FFFFFF"/>
      </a:accent3>
      <a:accent4>
        <a:srgbClr val="000000"/>
      </a:accent4>
      <a:accent5>
        <a:srgbClr val="C0C0C0"/>
      </a:accent5>
      <a:accent6>
        <a:srgbClr val="2D82CC"/>
      </a:accent6>
      <a:hlink>
        <a:srgbClr val="003399"/>
      </a:hlink>
      <a:folHlink>
        <a:srgbClr val="1C146A"/>
      </a:folHlink>
    </a:clrScheme>
    <a:fontScheme name="3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lank Presentation 1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8080"/>
        </a:accent1>
        <a:accent2>
          <a:srgbClr val="3390E1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2D82CC"/>
        </a:accent6>
        <a:hlink>
          <a:srgbClr val="003399"/>
        </a:hlink>
        <a:folHlink>
          <a:srgbClr val="1C14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7259829080334D814262E717E4FAEA" ma:contentTypeVersion="0" ma:contentTypeDescription="Create a new document." ma:contentTypeScope="" ma:versionID="9a16afb5c9655abd6063f1048ebc0c3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ShapeData xmlns="http://firmglobal.com/Confirmit/reporting/powerpoint/09-09-2009" xmlns:i="http://www.w3.org/2001/XMLSchema-instance" i:type="TextData">
  <PowerPointShapeId>ced6c599-6624-41df-b7ca-69800ff9390b</PowerPointShapeId>
  <ReportId>b34f1b3a-c8f0-45b7-8e4a-bd42348156fe</ReportId>
  <OriginMode>View</OriginMode>
  <Name>_IHS_2012_MidYear_Engagement_Survey__Dashboard__Text_1</Name>
  <PageId>55b34e12-cfcd-4fec-b0df-da90563dc83b</PageId>
  <IsUpdatable>true</IsUpdatable>
  <UpdatingMode>PreserveFormatting</UpdatingMode>
  <Origin>Page</Origin>
  <SerializedDynamicReportState>&lt;?xml version="1.0" encoding="utf-16"?&gt;&lt;DynamicReportState xmlns:xsi="http://www.w3.org/2001/XMLSchema-instance" xmlns:xsd="http://www.w3.org/2001/XMLSchema" B="p20656484 10"&gt;&lt;Arguments&gt;&lt;Arguments&gt;&lt;Argument Key="pHighLow_IncludeBarChart"&gt;&lt;Argument xsi:type="ParameterValueResponse" ValueId="00000000-0000-0000-0000-000000000000" IsIterator="false" Type="String" StringKeyValue="Y" StringValue="Y" NumericValue="-79228162514264337593543950335" DateValue="0001-01-01T00:00:00" /&gt;&lt;/Argument&gt;&lt;Argument Key="pChangePerception_ChartType"&gt;&lt;Argument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Key="pHideFilterSummary"&gt;&lt;Argument xsi:type="ParameterValueResponse" ValueId="00000000-0000-0000-0000-000000000000" IsIterator="false" Type="String" StringKeyValue="1" StringValue="1" NumericValue="-79228162514264337593543950335" DateValue="0001-01-01T00:00:00" /&gt;&lt;/Argument&gt;&lt;Argument Key="pEngScoreByGroup_ChartType"&gt;&lt;Argument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Key="pIncludeGroupsYesNo"&gt;&lt;Argument xsi:type="ParameterValueResponse" ValueId="00000000-0000-0000-0000-000000000000" IsIterator="false" Type="String" StringKeyValue="N" StringValue="N" NumericValue="-79228162514264337593543950335" DateValue="0001-01-01T00:00:00" /&gt;&lt;/Argument&gt;&lt;Argument Key="pElapsedTime"&gt;&lt;Argument xsi:type="ParameterValueResponse" ValueId="00000000-0000-0000-0000-000000000000" IsIterator="false" Type="String" StringKeyValue="1350400398673_1350400398673" StringValue="1350400398673_1350400398673" NumericValue="-79228162514264337593543950335" DateValue="0001-01-01T00:00:00" /&gt;&lt;/Argument&gt;&lt;Argument Key="pDemographicalVariable"&gt;&lt;Argument xsi:type="ParameterValueResponse" ValueId="00000000-0000-0000-0000-000000000000" IsIterator="false" Type="String" StringKeyValue="D1" StringValue="D1" NumericValue="-79228162514264337593543950335" DateValue="0001-01-01T00:00:00" /&gt;&lt;/Argument&gt;&lt;Argument Key="pDrivers_SortBy"&gt;&lt;Argument xsi:type="ParameterValueResponse" ValueId="00000000-0000-0000-0000-000000000000" IsIterator="false" Type="String" StringKeyValue="O" StringValue="O" NumericValue="-79228162514264337593543950335" DateValue="0001-01-01T00:00:00" /&gt;&lt;/Argument&gt;&lt;Argument Key="pDemoEngBehaviors_Pagination"&gt;&lt;Argument xsi:type="ParameterValueResponse" ValueId="00000000-0000-0000-0000-000000000000" IsIterator="false" Type="String" StringKeyValue="D1" StringValue="D1" NumericValue="-79228162514264337593543950335" DateValue="0001-01-01T00:00:00" /&gt;&lt;/Argument&gt;&lt;Argument Key="pEngScoreByDemo_ChartType"&gt;&lt;Argument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Key="pEngQuestionCategory"&gt;&lt;Argument xsi:type="ParameterValueResponse" ValueId="00000000-0000-0000-0000-000000000000" IsIterator="false" Type="String" StringKeyValue="engagement" StringValue="engagement" NumericValue="-79228162514264337593543950335" DateValue="0001-01-01T00:00:00" /&gt;&lt;/Argument&gt;&lt;Argument Key="pDistribution_ChartType"&gt;&lt;Argument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Key="pEngQuestionCategory_Pagination"&gt;&lt;Argument xsi:type="ParameterValueResponse" ValueId="00000000-0000-0000-0000-000000000000" IsIterator="false" Type="String" StringKeyValue="engagement" StringValue="engagement" NumericValue="-79228162514264337593543950335" DateValue="0001-01-01T00:00:00" /&gt;&lt;/Argument&gt;&lt;/Arguments&gt;&lt;/Arguments&gt;&lt;D&gt;&lt;Filters /&gt;&lt;/D&gt;&lt;P&gt;&lt;CurrentHierarchyNode Id="510R" IsLeaf="false" HasChildren="false"&gt;&lt;Level TableName="IHS DB - 1" /&gt;&lt;/CurrentHierarchyNode&gt;&lt;NodeType&gt;HierarchyNode&lt;/NodeType&gt;&lt;FormId&gt;node_id&lt;/FormId&gt;&lt;/P&gt;&lt;O&gt;&lt;CurrentHierarchyNode Id="510R" IsLeaf="false" HasChildren="false"&gt;&lt;Level TableName="IHS DB - 1" /&gt;&lt;/CurrentHierarchyNode&gt;&lt;NodeType&gt;HierarchyNode&lt;/NodeType&gt;&lt;FormId&gt;node_id&lt;/FormId&gt;&lt;/O&gt;&lt;/DynamicReportState&gt;</SerializedDynamicReportState>
  <OverrideDynamicReportState>false</OverrideDynamicReportState>
  <TextId>99f15c59-6972-4fe0-b9a3-6821ff69954c</TextId>
</ShapeData>
</file>

<file path=customXml/item4.xml><?xml version="1.0" encoding="utf-8"?>
<ShapeData xmlns="http://firmglobal.com/Confirmit/reporting/powerpoint/09-09-2009" xmlns:i="http://www.w3.org/2001/XMLSchema-instance" i:type="TextData">
  <PowerPointShapeId>55160ee4-587c-4475-903e-a5bb7df2b287</PowerPointShapeId>
  <ReportId>b94c3da5-18a5-4450-9ab8-76add9be1f54</ReportId>
  <OriginMode>View</OriginMode>
  <Name>_IHS__Engagement_Report__Title_slide__Text_3</Name>
  <PageId>e2e11c5c-a31d-411c-9a89-4c1a453611cc</PageId>
  <IsUpdatable>true</IsUpdatable>
  <UpdatingMode>PreserveFormatting</UpdatingMode>
  <Origin>Page</Origin>
  <SerializedDynamicReportState>&lt;?xml version="1.0" encoding="utf-16"?&gt;&lt;DynamicReportState xmlns:xsi="http://www.w3.org/2001/XMLSchema-instance" xmlns:xsd="http://www.w3.org/2001/XMLSchema" B="p6892644 1"&gt;&lt;Arguments&gt;&lt;Arguments&gt;&lt;Argument Key="pHideFilterSummary"&gt;&lt;Argument xsi:type="ParameterValueResponse" ValueId="00000000-0000-0000-0000-000000000000" IsIterator="true" Type="String" StringKeyValue="1" StringValue="1" NumericValue="-79228162514264337593543950335" DateValue="0001-01-01T00:00:00"&gt;&lt;Children /&gt;&lt;/Argument&gt;&lt;/Argument&gt;&lt;Argument Key="pEngQuestionCategory_Pagination"&gt;&lt;Argument xsi:type="ParameterValueResponse" ValueId="00000000-0000-0000-0000-000000000000" IsIterator="false" Type="String" StringKeyValue="engagement" StringValue="engagement" NumericValue="-79228162514264337593543950335" DateValue="0001-01-01T00:00:00" /&gt;&lt;/Argument&gt;&lt;Argument Key="pFilter"&gt;&lt;Argument xsi:type="ParameterValueCollection" ValueId="00000000-0000-0000-0000-000000000000" IsIterator="false"&gt;&lt;Values&gt;&lt;ParameterValue xsi:type="ParameterValueResponse" ValueId="00000000-0000-0000-0000-000000000000" IsIterator="false" Type="String" DisplayValue="Greeley, Daria [Level4Mgr=104]" StringKeyValue="Level4Mgr=104" StringValue="Level4Mgr=104" NumericValue="-79228162514264337593543950335" DateValue="0001-01-01T00:00:00" /&gt;&lt;ParameterValue xsi:type="ParameterValueResponse" ValueId="00000000-0000-0000-0000-000000000000" IsIterator="false" Type="String" DisplayValue="Long, Laura [Level4Mgr=164]" StringKeyValue="Level4Mgr=164" StringValue="Level4Mgr=164" NumericValue="-79228162514264337593543950335" DateValue="0001-01-01T00:00:00" /&gt;&lt;ParameterValue xsi:type="ParameterValueResponse" ValueId="00000000-0000-0000-0000-000000000000" IsIterator="false" Type="String" DisplayValue="Rhodine, Sheri [Level4Mgr=220]" StringKeyValue="Level4Mgr=220" StringValue="Level4Mgr=220" NumericValue="-79228162514264337593543950335" DateValue="0001-01-01T00:00:00" /&gt;&lt;ParameterValue xsi:type="ParameterValueResponse" ValueId="00000000-0000-0000-0000-000000000000" IsIterator="false" Type="String" DisplayValue="Schmidt, Deborah [Level4Mgr=240]" StringKeyValue="Level4Mgr=240" StringValue="Level4Mgr=240" NumericValue="-79228162514264337593543950335" DateValue="0001-01-01T00:00:00" /&gt;&lt;/Values&gt;&lt;/Argument&gt;&lt;/Argument&gt;&lt;Argument Key="pDistribution_ChartType"&gt;&lt;Argument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Key="pChangePerception_ChartType"&gt;&lt;Argument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Key="pDemoEngBehaviors_Pagination"&gt;&lt;Argument xsi:type="ParameterValueResponse" ValueId="00000000-0000-0000-0000-000000000000" IsIterator="false" Type="String" StringKeyValue="age" StringValue="age" NumericValue="-79228162514264337593543950335" DateValue="0001-01-01T00:00:00" /&gt;&lt;/Argument&gt;&lt;Argument Key="pHighLow_IncludeBarChart"&gt;&lt;Argument xsi:type="ParameterValueResponse" ValueId="00000000-0000-0000-0000-000000000000" IsIterator="false" Type="String" StringKeyValue="Y" StringValue="Y" NumericValue="-79228162514264337593543950335" DateValue="0001-01-01T00:00:00" /&gt;&lt;/Argument&gt;&lt;Argument Key="pDrivers_SortBy"&gt;&lt;Argument xsi:type="ParameterValueResponse" ValueId="00000000-0000-0000-0000-000000000000" IsIterator="false" Type="String" StringKeyValue="O" StringValue="O" NumericValue="-79228162514264337593543950335" DateValue="0001-01-01T00:00:00" /&gt;&lt;/Argument&gt;&lt;Argument Key="pDemographicalVariable"&gt;&lt;Argument xsi:type="ParameterValueResponse" ValueId="00000000-0000-0000-0000-000000000000" IsIterator="false" Type="String" StringKeyValue="Location" StringValue="Location" NumericValue="-79228162514264337593543950335" DateValue="0001-01-01T00:00:00" /&gt;&lt;/Argument&gt;&lt;Argument Key="pEngScoreByGroup_ChartType"&gt;&lt;Argument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Key="pIncludeGroupsYesNo"&gt;&lt;Argument xsi:type="ParameterValueResponse" ValueId="00000000-0000-0000-0000-000000000000" IsIterator="false" Type="String" StringKeyValue="N" StringValue="N" NumericValue="-79228162514264337593543950335" DateValue="0001-01-01T00:00:00" /&gt;&lt;/Argument&gt;&lt;Argument Key="pEngScoreByDemo_ChartType"&gt;&lt;Argument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/&gt;&lt;/Argument&gt;&lt;/Arguments&gt;&lt;/Arguments&gt;&lt;D&gt;&lt;Filters /&gt;&lt;/D&gt;&lt;P&gt;&lt;CurrentHierarchyNode Id="1" IsLeaf="false" HasChildren="false"&gt;&lt;Level TableName="IHS" /&gt;&lt;/CurrentHierarchyNode&gt;&lt;NodeType&gt;HierarchyNode&lt;/NodeType&gt;&lt;FormId&gt;node_id&lt;/FormId&gt;&lt;/P&gt;&lt;O&gt;&lt;CurrentHierarchyNode Id="1" IsLeaf="false" HasChildren="true"&gt;&lt;Level TableName="IHS" /&gt;&lt;/CurrentHierarchyNode&gt;&lt;NodeType&gt;HierarchyNode&lt;/NodeType&gt;&lt;FormId&gt;node_id&lt;/FormId&gt;&lt;/O&gt;&lt;/DynamicReportState&gt;</SerializedDynamicReportState>
  <OverrideDynamicReportState>false</OverrideDynamicReportState>
  <TextId>c4d3f7ef-a2cb-45c9-8c58-7f525559b3a2</TextId>
</ShapeDat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B10EAE-71E3-41A8-B753-90688B48D692}">
  <ds:schemaRefs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AA5CC51-808B-4B54-BD7A-9B05590419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E677EF4-00D8-466C-9EAE-DF76AC8AE5CB}">
  <ds:schemaRefs>
    <ds:schemaRef ds:uri="http://firmglobal.com/Confirmit/reporting/powerpoint/09-09-2009"/>
  </ds:schemaRefs>
</ds:datastoreItem>
</file>

<file path=customXml/itemProps4.xml><?xml version="1.0" encoding="utf-8"?>
<ds:datastoreItem xmlns:ds="http://schemas.openxmlformats.org/officeDocument/2006/customXml" ds:itemID="{C2BFE756-D43E-4BBC-911C-2CC228ED29F5}">
  <ds:schemaRefs>
    <ds:schemaRef ds:uri="http://firmglobal.com/Confirmit/reporting/powerpoint/09-09-2009"/>
  </ds:schemaRefs>
</ds:datastoreItem>
</file>

<file path=customXml/itemProps5.xml><?xml version="1.0" encoding="utf-8"?>
<ds:datastoreItem xmlns:ds="http://schemas.openxmlformats.org/officeDocument/2006/customXml" ds:itemID="{E7A1DBC3-93E4-4B1F-917D-A7AB807A05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4479</TotalTime>
  <Words>1216</Words>
  <Application>Microsoft Office PowerPoint</Application>
  <PresentationFormat>On-screen Show (4:3)</PresentationFormat>
  <Paragraphs>387</Paragraphs>
  <Slides>58</Slides>
  <Notes>39</Notes>
  <HiddenSlides>5</HiddenSlides>
  <MMClips>5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9" baseType="lpstr">
      <vt:lpstr>ＭＳ Ｐゴシック</vt:lpstr>
      <vt:lpstr>ＭＳ Ｐゴシック</vt:lpstr>
      <vt:lpstr>Arial</vt:lpstr>
      <vt:lpstr>Arial Black</vt:lpstr>
      <vt:lpstr>Book Antiqua</vt:lpstr>
      <vt:lpstr>Bradley Hand ITC</vt:lpstr>
      <vt:lpstr>Calibri</vt:lpstr>
      <vt:lpstr>Impact</vt:lpstr>
      <vt:lpstr>Tahoma</vt:lpstr>
      <vt:lpstr>Times</vt:lpstr>
      <vt:lpstr>Times New Roman</vt:lpstr>
      <vt:lpstr>Trebuchet MS</vt:lpstr>
      <vt:lpstr>Verdana</vt:lpstr>
      <vt:lpstr>Wingdings</vt:lpstr>
      <vt:lpstr>2011 CID OBJECTIVES</vt:lpstr>
      <vt:lpstr>Dark Image Title Cover</vt:lpstr>
      <vt:lpstr>Best Print ltr_guide_ppt_03_ah_11302010</vt:lpstr>
      <vt:lpstr>1_Best Print ltr_guide_ppt_03_ah_11302010</vt:lpstr>
      <vt:lpstr>2_Best Print ltr_guide_ppt_03_ah_11302010</vt:lpstr>
      <vt:lpstr>1_2011 CID OBJECTIVES</vt:lpstr>
      <vt:lpstr>Worksheet</vt:lpstr>
      <vt:lpstr>Leveraging Global Talent for Effective Agility</vt:lpstr>
      <vt:lpstr>About Todd</vt:lpstr>
      <vt:lpstr>PowerPoint Presentation</vt:lpstr>
      <vt:lpstr>Globally Distributed Teams</vt:lpstr>
      <vt:lpstr>Globally Distributed Teams</vt:lpstr>
      <vt:lpstr>Locations</vt:lpstr>
      <vt:lpstr>Nexus Reservoir Simulation</vt:lpstr>
      <vt:lpstr>Petroleum Reservoir Simulation</vt:lpstr>
      <vt:lpstr>System Workflow</vt:lpstr>
      <vt:lpstr>Computing Challenges</vt:lpstr>
      <vt:lpstr>Our Problem(s)</vt:lpstr>
      <vt:lpstr>Managing the Coming Storm  Inside the Tornado </vt:lpstr>
      <vt:lpstr>We’re not in Kansas Anymore</vt:lpstr>
      <vt:lpstr>Lan Cao - Estimating Agile Software Project Effort: An Empirical Study</vt:lpstr>
      <vt:lpstr>Our Strength(s)</vt:lpstr>
      <vt:lpstr>Our Proposed Solution</vt:lpstr>
      <vt:lpstr>System Workflow</vt:lpstr>
      <vt:lpstr>Test Automation Workflow</vt:lpstr>
      <vt:lpstr>Testing and Automation Strategy</vt:lpstr>
      <vt:lpstr>Testing and Automation Strategy</vt:lpstr>
      <vt:lpstr>Testing and Automation Strategy</vt:lpstr>
      <vt:lpstr>Simulator Regression Tests over time</vt:lpstr>
      <vt:lpstr>Global Expertise  (Houston, Bucharest, Ho Chi Minh City)</vt:lpstr>
      <vt:lpstr>Working with Partners</vt:lpstr>
      <vt:lpstr>The Bottom Line</vt:lpstr>
      <vt:lpstr>Distributed and Offshore Teams</vt:lpstr>
      <vt:lpstr>PowerPoint Presentation</vt:lpstr>
      <vt:lpstr>Long Ago and Far, Far Away…</vt:lpstr>
      <vt:lpstr>    </vt:lpstr>
      <vt:lpstr>Agile Leadership</vt:lpstr>
      <vt:lpstr>From Coding Monkey to Empowered Ewok</vt:lpstr>
      <vt:lpstr>Trust/Ownership Model</vt:lpstr>
      <vt:lpstr>Get the Right People</vt:lpstr>
      <vt:lpstr>About IHS</vt:lpstr>
      <vt:lpstr>We have a diversified customer base </vt:lpstr>
      <vt:lpstr>In Multiple Industry Sectors</vt:lpstr>
      <vt:lpstr>Get Alignment on the Purpose</vt:lpstr>
      <vt:lpstr>The Purpose Alignment Model</vt:lpstr>
      <vt:lpstr>In Practice</vt:lpstr>
      <vt:lpstr>Applicable at all Levels</vt:lpstr>
      <vt:lpstr>A View of Strategy - Apple</vt:lpstr>
      <vt:lpstr>Trust/Ownership Model</vt:lpstr>
      <vt:lpstr>Gordon the Guided Missile</vt:lpstr>
      <vt:lpstr>Control Systems</vt:lpstr>
      <vt:lpstr>Trust/Ownership Model</vt:lpstr>
      <vt:lpstr>Empowered Distributed Teams</vt:lpstr>
      <vt:lpstr>Outsourcing/Distributed Challenges</vt:lpstr>
      <vt:lpstr>Outsourcing Challenge: Proprietary Data</vt:lpstr>
      <vt:lpstr>Distributed Challenge: Time Shift </vt:lpstr>
      <vt:lpstr>Distributed Challenge: Time Shift </vt:lpstr>
      <vt:lpstr>Distributed Challenge: Time Shift </vt:lpstr>
      <vt:lpstr>Distributed Challenge: Xenophobia</vt:lpstr>
      <vt:lpstr>Outsourcing Challenge: Transparency and Honesty</vt:lpstr>
      <vt:lpstr>Key Take Aways</vt:lpstr>
      <vt:lpstr>Leverage Global Talent</vt:lpstr>
      <vt:lpstr>Think Globally and Optimize the Whole</vt:lpstr>
      <vt:lpstr>Contact</vt:lpstr>
      <vt:lpstr>Integrating Offshore Teams</vt:lpstr>
    </vt:vector>
  </TitlesOfParts>
  <Company>IHS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Positioning Template</dc:title>
  <dc:creator>S.Buscemi</dc:creator>
  <cp:lastModifiedBy>Little, Todd</cp:lastModifiedBy>
  <cp:revision>391</cp:revision>
  <cp:lastPrinted>2013-10-03T18:24:31Z</cp:lastPrinted>
  <dcterms:created xsi:type="dcterms:W3CDTF">2010-11-09T20:55:48Z</dcterms:created>
  <dcterms:modified xsi:type="dcterms:W3CDTF">2014-02-27T01:48:04Z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0x010100617259829080334D814262E717E4FAEA</vt:lpwstr>
  </property>
</Properties>
</file>