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8.xml" ContentType="application/vnd.openxmlformats-officedocument.drawingml.chart+xml"/>
  <Override PartName="/ppt/notesSlides/notesSlide2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2.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3.xml" ContentType="application/vnd.openxmlformats-officedocument.drawingml.chart+xml"/>
  <Override PartName="/ppt/notesSlides/notesSlide58.xml" ContentType="application/vnd.openxmlformats-officedocument.presentationml.notesSlide+xml"/>
  <Override PartName="/ppt/charts/chart14.xml" ContentType="application/vnd.openxmlformats-officedocument.drawingml.chart+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112"/>
  </p:notesMasterIdLst>
  <p:handoutMasterIdLst>
    <p:handoutMasterId r:id="rId113"/>
  </p:handoutMasterIdLst>
  <p:sldIdLst>
    <p:sldId id="600" r:id="rId6"/>
    <p:sldId id="256" r:id="rId7"/>
    <p:sldId id="620" r:id="rId8"/>
    <p:sldId id="363" r:id="rId9"/>
    <p:sldId id="362" r:id="rId10"/>
    <p:sldId id="442" r:id="rId11"/>
    <p:sldId id="622" r:id="rId12"/>
    <p:sldId id="624" r:id="rId13"/>
    <p:sldId id="623" r:id="rId14"/>
    <p:sldId id="484" r:id="rId15"/>
    <p:sldId id="485" r:id="rId16"/>
    <p:sldId id="545" r:id="rId17"/>
    <p:sldId id="546" r:id="rId18"/>
    <p:sldId id="547" r:id="rId19"/>
    <p:sldId id="548" r:id="rId20"/>
    <p:sldId id="549" r:id="rId21"/>
    <p:sldId id="550" r:id="rId22"/>
    <p:sldId id="551" r:id="rId23"/>
    <p:sldId id="552" r:id="rId24"/>
    <p:sldId id="553" r:id="rId25"/>
    <p:sldId id="554" r:id="rId26"/>
    <p:sldId id="555" r:id="rId27"/>
    <p:sldId id="445" r:id="rId28"/>
    <p:sldId id="446" r:id="rId29"/>
    <p:sldId id="444" r:id="rId30"/>
    <p:sldId id="396" r:id="rId31"/>
    <p:sldId id="437" r:id="rId32"/>
    <p:sldId id="627" r:id="rId33"/>
    <p:sldId id="614" r:id="rId34"/>
    <p:sldId id="449" r:id="rId35"/>
    <p:sldId id="394" r:id="rId36"/>
    <p:sldId id="453" r:id="rId37"/>
    <p:sldId id="626" r:id="rId38"/>
    <p:sldId id="655" r:id="rId39"/>
    <p:sldId id="405" r:id="rId40"/>
    <p:sldId id="656" r:id="rId41"/>
    <p:sldId id="618" r:id="rId42"/>
    <p:sldId id="397" r:id="rId43"/>
    <p:sldId id="450" r:id="rId44"/>
    <p:sldId id="395" r:id="rId45"/>
    <p:sldId id="625" r:id="rId46"/>
    <p:sldId id="403" r:id="rId47"/>
    <p:sldId id="398" r:id="rId48"/>
    <p:sldId id="628" r:id="rId49"/>
    <p:sldId id="621" r:id="rId50"/>
    <p:sldId id="400" r:id="rId51"/>
    <p:sldId id="415" r:id="rId52"/>
    <p:sldId id="416" r:id="rId53"/>
    <p:sldId id="417" r:id="rId54"/>
    <p:sldId id="427" r:id="rId55"/>
    <p:sldId id="422" r:id="rId56"/>
    <p:sldId id="423" r:id="rId57"/>
    <p:sldId id="424" r:id="rId58"/>
    <p:sldId id="426" r:id="rId59"/>
    <p:sldId id="428" r:id="rId60"/>
    <p:sldId id="429" r:id="rId61"/>
    <p:sldId id="593" r:id="rId62"/>
    <p:sldId id="594" r:id="rId63"/>
    <p:sldId id="595" r:id="rId64"/>
    <p:sldId id="596" r:id="rId65"/>
    <p:sldId id="556" r:id="rId66"/>
    <p:sldId id="559" r:id="rId67"/>
    <p:sldId id="560" r:id="rId68"/>
    <p:sldId id="566" r:id="rId69"/>
    <p:sldId id="567" r:id="rId70"/>
    <p:sldId id="568" r:id="rId71"/>
    <p:sldId id="569" r:id="rId72"/>
    <p:sldId id="597" r:id="rId73"/>
    <p:sldId id="570" r:id="rId74"/>
    <p:sldId id="571" r:id="rId75"/>
    <p:sldId id="572" r:id="rId76"/>
    <p:sldId id="573" r:id="rId77"/>
    <p:sldId id="574" r:id="rId78"/>
    <p:sldId id="575" r:id="rId79"/>
    <p:sldId id="598" r:id="rId80"/>
    <p:sldId id="578" r:id="rId81"/>
    <p:sldId id="579" r:id="rId82"/>
    <p:sldId id="580" r:id="rId83"/>
    <p:sldId id="581" r:id="rId84"/>
    <p:sldId id="584" r:id="rId85"/>
    <p:sldId id="585" r:id="rId86"/>
    <p:sldId id="586" r:id="rId87"/>
    <p:sldId id="587" r:id="rId88"/>
    <p:sldId id="609" r:id="rId89"/>
    <p:sldId id="588" r:id="rId90"/>
    <p:sldId id="610" r:id="rId91"/>
    <p:sldId id="589" r:id="rId92"/>
    <p:sldId id="590" r:id="rId93"/>
    <p:sldId id="592" r:id="rId94"/>
    <p:sldId id="409" r:id="rId95"/>
    <p:sldId id="630" r:id="rId96"/>
    <p:sldId id="631" r:id="rId97"/>
    <p:sldId id="632" r:id="rId98"/>
    <p:sldId id="633" r:id="rId99"/>
    <p:sldId id="634" r:id="rId100"/>
    <p:sldId id="635" r:id="rId101"/>
    <p:sldId id="636" r:id="rId102"/>
    <p:sldId id="637" r:id="rId103"/>
    <p:sldId id="649" r:id="rId104"/>
    <p:sldId id="650" r:id="rId105"/>
    <p:sldId id="640" r:id="rId106"/>
    <p:sldId id="641" r:id="rId107"/>
    <p:sldId id="642" r:id="rId108"/>
    <p:sldId id="643" r:id="rId109"/>
    <p:sldId id="644" r:id="rId110"/>
    <p:sldId id="651" r:id="rId111"/>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D9E6FF"/>
    <a:srgbClr val="B8CFFF"/>
    <a:srgbClr val="006699"/>
    <a:srgbClr val="99CCE7"/>
    <a:srgbClr val="7F1B78"/>
    <a:srgbClr val="CC0000"/>
    <a:srgbClr val="FF9933"/>
    <a:srgbClr val="666666"/>
    <a:srgbClr val="D27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03" autoAdjust="0"/>
    <p:restoredTop sz="72585" autoAdjust="0"/>
  </p:normalViewPr>
  <p:slideViewPr>
    <p:cSldViewPr showGuides="1">
      <p:cViewPr varScale="1">
        <p:scale>
          <a:sx n="34" d="100"/>
          <a:sy n="34" d="100"/>
        </p:scale>
        <p:origin x="1344" y="42"/>
      </p:cViewPr>
      <p:guideLst>
        <p:guide orient="horz" pos="2160"/>
        <p:guide pos="2880"/>
      </p:guideLst>
    </p:cSldViewPr>
  </p:slideViewPr>
  <p:outlineViewPr>
    <p:cViewPr>
      <p:scale>
        <a:sx n="33" d="100"/>
        <a:sy n="33" d="100"/>
      </p:scale>
      <p:origin x="0" y="-14300"/>
    </p:cViewPr>
  </p:outlineViewPr>
  <p:notesTextViewPr>
    <p:cViewPr>
      <p:scale>
        <a:sx n="100" d="100"/>
        <a:sy n="100" d="100"/>
      </p:scale>
      <p:origin x="0" y="0"/>
    </p:cViewPr>
  </p:notesTextViewPr>
  <p:sorterViewPr>
    <p:cViewPr>
      <p:scale>
        <a:sx n="100" d="100"/>
        <a:sy n="100" d="100"/>
      </p:scale>
      <p:origin x="0" y="-12162"/>
    </p:cViewPr>
  </p:sorterViewPr>
  <p:notesViewPr>
    <p:cSldViewPr showGuides="1">
      <p:cViewPr varScale="1">
        <p:scale>
          <a:sx n="46" d="100"/>
          <a:sy n="46" d="100"/>
        </p:scale>
        <p:origin x="1662" y="42"/>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ableStyles" Target="tableStyle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notesMaster" Target="notesMasters/notes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slide" Target="slides/slide105.xml"/><Relationship Id="rId115"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oleObject" Target="file:///C:\Todd\Todd\Muse\P10P90Projectio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Todd\Todd\Accelinnova\Presentations\Risk\ScopeCreepImpact.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1" Type="http://schemas.openxmlformats.org/officeDocument/2006/relationships/oleObject" Target="file:///C:\todd\PET\Well%20Review\Well%20Review%20Team%20Release%20Estimates.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3" Type="http://schemas.openxmlformats.org/officeDocument/2006/relationships/oleObject" Target="file:///C:\Todd\Todd\Muse\VascoData%20Clea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Todd\Todd\Muse\VascoData%20Clea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Todd\Todd\Muse\P10P90Projec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Todd\Todd\Muse\Vasco%20Norm%20Data%202015-06-3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todd\Todd\Muse\VascoData%20Clea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Todd\Todd\Muse\SimulatedNoEstimates1000PCDF2016-01-1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FiguresForPPT.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SnSP</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xVal>
            <c:numRef>
              <c:f>Sheet1!$A$2:$A$16</c:f>
              <c:numCache>
                <c:formatCode>General</c:formatCode>
                <c:ptCount val="15"/>
                <c:pt idx="0">
                  <c:v>0.02</c:v>
                </c:pt>
                <c:pt idx="1">
                  <c:v>0.04</c:v>
                </c:pt>
                <c:pt idx="2">
                  <c:v>0.06</c:v>
                </c:pt>
                <c:pt idx="3">
                  <c:v>0.08</c:v>
                </c:pt>
                <c:pt idx="4">
                  <c:v>0.1</c:v>
                </c:pt>
                <c:pt idx="5">
                  <c:v>0.12</c:v>
                </c:pt>
                <c:pt idx="6">
                  <c:v>0.14000000000000001</c:v>
                </c:pt>
                <c:pt idx="7">
                  <c:v>0.16</c:v>
                </c:pt>
                <c:pt idx="8">
                  <c:v>0.18</c:v>
                </c:pt>
                <c:pt idx="9">
                  <c:v>0.2</c:v>
                </c:pt>
                <c:pt idx="10">
                  <c:v>0.22</c:v>
                </c:pt>
                <c:pt idx="11">
                  <c:v>0.24</c:v>
                </c:pt>
                <c:pt idx="12">
                  <c:v>0.26</c:v>
                </c:pt>
                <c:pt idx="13">
                  <c:v>0.28000000000000003</c:v>
                </c:pt>
                <c:pt idx="14">
                  <c:v>0.3</c:v>
                </c:pt>
              </c:numCache>
            </c:numRef>
          </c:xVal>
          <c:yVal>
            <c:numRef>
              <c:f>Sheet1!$B$2:$B$16</c:f>
              <c:numCache>
                <c:formatCode>General</c:formatCode>
                <c:ptCount val="15"/>
                <c:pt idx="0">
                  <c:v>2.436991869918699E-2</c:v>
                </c:pt>
                <c:pt idx="1">
                  <c:v>4.8739837398373981E-2</c:v>
                </c:pt>
                <c:pt idx="2">
                  <c:v>7.1075203252032509E-2</c:v>
                </c:pt>
                <c:pt idx="3">
                  <c:v>9.2565040650406494E-2</c:v>
                </c:pt>
                <c:pt idx="4">
                  <c:v>0.11140243902439025</c:v>
                </c:pt>
                <c:pt idx="5">
                  <c:v>0.12646747967479674</c:v>
                </c:pt>
                <c:pt idx="6">
                  <c:v>0.14525813008130084</c:v>
                </c:pt>
                <c:pt idx="7">
                  <c:v>0.1915609756097561</c:v>
                </c:pt>
                <c:pt idx="8">
                  <c:v>0.23786382113821136</c:v>
                </c:pt>
                <c:pt idx="9">
                  <c:v>0.24684959349593497</c:v>
                </c:pt>
                <c:pt idx="10">
                  <c:v>0.28276829268292675</c:v>
                </c:pt>
                <c:pt idx="11">
                  <c:v>0.3222032520325202</c:v>
                </c:pt>
                <c:pt idx="12">
                  <c:v>0.34025813008130079</c:v>
                </c:pt>
                <c:pt idx="13">
                  <c:v>0.34491056910569107</c:v>
                </c:pt>
                <c:pt idx="14">
                  <c:v>0.35440040650406496</c:v>
                </c:pt>
              </c:numCache>
            </c:numRef>
          </c:yVal>
          <c:smooth val="0"/>
        </c:ser>
        <c:ser>
          <c:idx val="1"/>
          <c:order val="1"/>
          <c:spPr>
            <a:ln w="25400" cap="rnd">
              <a:solidFill>
                <a:schemeClr val="accent2"/>
              </a:solidFill>
              <a:prstDash val="sysDash"/>
              <a:round/>
            </a:ln>
            <a:effectLst/>
          </c:spPr>
          <c:marker>
            <c:symbol val="circle"/>
            <c:size val="5"/>
            <c:spPr>
              <a:solidFill>
                <a:schemeClr val="accent2"/>
              </a:solidFill>
              <a:ln w="9525">
                <a:solidFill>
                  <a:schemeClr val="accent2"/>
                </a:solidFill>
              </a:ln>
              <a:effectLst/>
            </c:spPr>
          </c:marker>
          <c:xVal>
            <c:numRef>
              <c:f>Sheet1!$I$17:$I$18</c:f>
              <c:numCache>
                <c:formatCode>General</c:formatCode>
                <c:ptCount val="2"/>
                <c:pt idx="0">
                  <c:v>0.3</c:v>
                </c:pt>
                <c:pt idx="1">
                  <c:v>0.84650015771513809</c:v>
                </c:pt>
              </c:numCache>
            </c:numRef>
          </c:xVal>
          <c:yVal>
            <c:numRef>
              <c:f>Sheet1!$J$17:$J$18</c:f>
              <c:numCache>
                <c:formatCode>General</c:formatCode>
                <c:ptCount val="2"/>
                <c:pt idx="0">
                  <c:v>0.35440040650406496</c:v>
                </c:pt>
                <c:pt idx="1">
                  <c:v>1</c:v>
                </c:pt>
              </c:numCache>
            </c:numRef>
          </c:yVal>
          <c:smooth val="0"/>
        </c:ser>
        <c:dLbls>
          <c:showLegendKey val="0"/>
          <c:showVal val="0"/>
          <c:showCatName val="0"/>
          <c:showSerName val="0"/>
          <c:showPercent val="0"/>
          <c:showBubbleSize val="0"/>
        </c:dLbls>
        <c:axId val="287440360"/>
        <c:axId val="287440752"/>
      </c:scatterChart>
      <c:valAx>
        <c:axId val="28744036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Time</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7440752"/>
        <c:crosses val="autoZero"/>
        <c:crossBetween val="midCat"/>
      </c:valAx>
      <c:valAx>
        <c:axId val="28744075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Cumulative Story Points</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7440360"/>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Best</c:v>
                </c:pt>
              </c:strCache>
            </c:strRef>
          </c:tx>
          <c:spPr>
            <a:solidFill>
              <a:schemeClr val="accent1"/>
            </a:solidFill>
            <a:ln>
              <a:noFill/>
            </a:ln>
            <a:effectLst/>
          </c:spPr>
          <c:invertIfNegative val="0"/>
          <c:cat>
            <c:strRef>
              <c:f>Sheet1!$A$2:$A$4</c:f>
              <c:strCache>
                <c:ptCount val="3"/>
                <c:pt idx="0">
                  <c:v>Estimate</c:v>
                </c:pt>
                <c:pt idx="1">
                  <c:v>Ratio of Actual to Estimate</c:v>
                </c:pt>
                <c:pt idx="2">
                  <c:v>Actual</c:v>
                </c:pt>
              </c:strCache>
            </c:strRef>
          </c:cat>
          <c:val>
            <c:numRef>
              <c:f>Sheet1!$B$2:$B$4</c:f>
              <c:numCache>
                <c:formatCode>General</c:formatCode>
                <c:ptCount val="3"/>
                <c:pt idx="0">
                  <c:v>1</c:v>
                </c:pt>
                <c:pt idx="1">
                  <c:v>0.7</c:v>
                </c:pt>
                <c:pt idx="2">
                  <c:v>1</c:v>
                </c:pt>
              </c:numCache>
            </c:numRef>
          </c:val>
          <c:extLst xmlns:c16r2="http://schemas.microsoft.com/office/drawing/2015/06/chart">
            <c:ext xmlns:c16="http://schemas.microsoft.com/office/drawing/2014/chart" uri="{C3380CC4-5D6E-409C-BE32-E72D297353CC}">
              <c16:uniqueId val="{00000000-6698-4EF3-AAFA-11AB43EA15F6}"/>
            </c:ext>
          </c:extLst>
        </c:ser>
        <c:ser>
          <c:idx val="1"/>
          <c:order val="1"/>
          <c:tx>
            <c:strRef>
              <c:f>Sheet1!$C$1</c:f>
              <c:strCache>
                <c:ptCount val="1"/>
                <c:pt idx="0">
                  <c:v>Worst</c:v>
                </c:pt>
              </c:strCache>
            </c:strRef>
          </c:tx>
          <c:spPr>
            <a:solidFill>
              <a:schemeClr val="accent2"/>
            </a:solidFill>
            <a:ln>
              <a:noFill/>
            </a:ln>
            <a:effectLst/>
          </c:spPr>
          <c:invertIfNegative val="0"/>
          <c:cat>
            <c:strRef>
              <c:f>Sheet1!$A$2:$A$4</c:f>
              <c:strCache>
                <c:ptCount val="3"/>
                <c:pt idx="0">
                  <c:v>Estimate</c:v>
                </c:pt>
                <c:pt idx="1">
                  <c:v>Ratio of Actual to Estimate</c:v>
                </c:pt>
                <c:pt idx="2">
                  <c:v>Actual</c:v>
                </c:pt>
              </c:strCache>
            </c:strRef>
          </c:cat>
          <c:val>
            <c:numRef>
              <c:f>Sheet1!$C$2:$C$4</c:f>
              <c:numCache>
                <c:formatCode>General</c:formatCode>
                <c:ptCount val="3"/>
                <c:pt idx="0">
                  <c:v>8</c:v>
                </c:pt>
                <c:pt idx="1">
                  <c:v>2.9</c:v>
                </c:pt>
                <c:pt idx="2">
                  <c:v>18</c:v>
                </c:pt>
              </c:numCache>
            </c:numRef>
          </c:val>
          <c:extLst xmlns:c16r2="http://schemas.microsoft.com/office/drawing/2015/06/chart">
            <c:ext xmlns:c16="http://schemas.microsoft.com/office/drawing/2014/chart" uri="{C3380CC4-5D6E-409C-BE32-E72D297353CC}">
              <c16:uniqueId val="{00000001-6698-4EF3-AAFA-11AB43EA15F6}"/>
            </c:ext>
          </c:extLst>
        </c:ser>
        <c:dLbls>
          <c:showLegendKey val="0"/>
          <c:showVal val="0"/>
          <c:showCatName val="0"/>
          <c:showSerName val="0"/>
          <c:showPercent val="0"/>
          <c:showBubbleSize val="0"/>
        </c:dLbls>
        <c:gapWidth val="219"/>
        <c:overlap val="-27"/>
        <c:axId val="333517504"/>
        <c:axId val="333519856"/>
      </c:barChart>
      <c:catAx>
        <c:axId val="33351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519856"/>
        <c:crosses val="autoZero"/>
        <c:auto val="1"/>
        <c:lblAlgn val="ctr"/>
        <c:lblOffset val="100"/>
        <c:noMultiLvlLbl val="0"/>
      </c:catAx>
      <c:valAx>
        <c:axId val="33351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517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Impact of 2%/month Scope Creep</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9.0947798191892706E-2"/>
          <c:y val="0.11003236245954701"/>
          <c:w val="0.87854030501089297"/>
          <c:h val="0.77886590685239898"/>
        </c:manualLayout>
      </c:layout>
      <c:scatterChart>
        <c:scatterStyle val="lineMarker"/>
        <c:varyColors val="0"/>
        <c:ser>
          <c:idx val="0"/>
          <c:order val="0"/>
          <c:tx>
            <c:strRef>
              <c:f>Sheet1!$G$1</c:f>
              <c:strCache>
                <c:ptCount val="1"/>
                <c:pt idx="0">
                  <c:v>Ratio</c:v>
                </c:pt>
              </c:strCache>
            </c:strRef>
          </c:tx>
          <c:spPr>
            <a:ln w="38100" cap="rnd">
              <a:solidFill>
                <a:schemeClr val="accent1"/>
              </a:solidFill>
              <a:round/>
            </a:ln>
            <a:effectLst>
              <a:outerShdw blurRad="40000" dist="23000" dir="5400000" rotWithShape="0">
                <a:srgbClr val="000000">
                  <a:alpha val="35000"/>
                </a:srgbClr>
              </a:outerShdw>
            </a:effectLst>
          </c:spPr>
          <c:marker>
            <c:symbol val="circl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c:spPr>
          </c:marker>
          <c:xVal>
            <c:numRef>
              <c:f>Sheet1!$E$2:$E$7</c:f>
              <c:numCache>
                <c:formatCode>General</c:formatCode>
                <c:ptCount val="6"/>
                <c:pt idx="0">
                  <c:v>2</c:v>
                </c:pt>
                <c:pt idx="1">
                  <c:v>10</c:v>
                </c:pt>
                <c:pt idx="2">
                  <c:v>20</c:v>
                </c:pt>
                <c:pt idx="3">
                  <c:v>30</c:v>
                </c:pt>
                <c:pt idx="4">
                  <c:v>40</c:v>
                </c:pt>
                <c:pt idx="5">
                  <c:v>50</c:v>
                </c:pt>
              </c:numCache>
            </c:numRef>
          </c:xVal>
          <c:yVal>
            <c:numRef>
              <c:f>Sheet1!$G$2:$G$7</c:f>
              <c:numCache>
                <c:formatCode>General</c:formatCode>
                <c:ptCount val="6"/>
                <c:pt idx="0">
                  <c:v>1.041666666666667</c:v>
                </c:pt>
                <c:pt idx="1">
                  <c:v>1.25</c:v>
                </c:pt>
                <c:pt idx="2">
                  <c:v>1.666666666666667</c:v>
                </c:pt>
                <c:pt idx="3">
                  <c:v>2.5</c:v>
                </c:pt>
                <c:pt idx="4">
                  <c:v>5</c:v>
                </c:pt>
              </c:numCache>
            </c:numRef>
          </c:yVal>
          <c:smooth val="0"/>
        </c:ser>
        <c:dLbls>
          <c:showLegendKey val="0"/>
          <c:showVal val="0"/>
          <c:showCatName val="0"/>
          <c:showSerName val="0"/>
          <c:showPercent val="0"/>
          <c:showBubbleSize val="0"/>
        </c:dLbls>
        <c:axId val="290208856"/>
        <c:axId val="290205328"/>
      </c:scatterChart>
      <c:valAx>
        <c:axId val="290208856"/>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a:t>Planned Duration (months)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90205328"/>
        <c:crosses val="autoZero"/>
        <c:crossBetween val="midCat"/>
      </c:valAx>
      <c:valAx>
        <c:axId val="29020532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dirty="0"/>
                  <a:t>(Ratio </a:t>
                </a:r>
                <a:r>
                  <a:rPr lang="en-US" sz="1600" dirty="0" smtClean="0"/>
                  <a:t>Actual/Original Estimate)</a:t>
                </a:r>
                <a:endParaRPr lang="en-US" sz="1600" dirty="0"/>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2902088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6321632584495E-2"/>
          <c:y val="2.6785476328023701E-2"/>
          <c:w val="0.90387820388200002"/>
          <c:h val="0.915475428783324"/>
        </c:manualLayout>
      </c:layout>
      <c:scatterChart>
        <c:scatterStyle val="lineMarker"/>
        <c:varyColors val="0"/>
        <c:ser>
          <c:idx val="0"/>
          <c:order val="0"/>
          <c:spPr>
            <a:ln w="50800">
              <a:solidFill>
                <a:srgbClr val="FF0000"/>
              </a:solidFill>
            </a:ln>
          </c:spPr>
          <c:xVal>
            <c:numRef>
              <c:f>Sheet1!$B$33:$B$45</c:f>
              <c:numCache>
                <c:formatCode>m/d/yyyy</c:formatCode>
                <c:ptCount val="13"/>
                <c:pt idx="0">
                  <c:v>40602</c:v>
                </c:pt>
                <c:pt idx="1">
                  <c:v>40607</c:v>
                </c:pt>
                <c:pt idx="2">
                  <c:v>40609</c:v>
                </c:pt>
                <c:pt idx="3">
                  <c:v>40612</c:v>
                </c:pt>
                <c:pt idx="4">
                  <c:v>40612</c:v>
                </c:pt>
                <c:pt idx="5">
                  <c:v>40617</c:v>
                </c:pt>
                <c:pt idx="6">
                  <c:v>40617</c:v>
                </c:pt>
                <c:pt idx="7">
                  <c:v>40618</c:v>
                </c:pt>
                <c:pt idx="8">
                  <c:v>40634</c:v>
                </c:pt>
                <c:pt idx="9">
                  <c:v>40648</c:v>
                </c:pt>
                <c:pt idx="10">
                  <c:v>40664</c:v>
                </c:pt>
                <c:pt idx="11">
                  <c:v>40664</c:v>
                </c:pt>
                <c:pt idx="12">
                  <c:v>40724</c:v>
                </c:pt>
              </c:numCache>
            </c:numRef>
          </c:xVal>
          <c:yVal>
            <c:numRef>
              <c:f>Sheet1!$C$33:$C$45</c:f>
              <c:numCache>
                <c:formatCode>General</c:formatCode>
                <c:ptCount val="13"/>
                <c:pt idx="0">
                  <c:v>3.8461538461538498E-2</c:v>
                </c:pt>
                <c:pt idx="1">
                  <c:v>0.115384615384615</c:v>
                </c:pt>
                <c:pt idx="2">
                  <c:v>0.19230769230769201</c:v>
                </c:pt>
                <c:pt idx="3">
                  <c:v>0.269230769230769</c:v>
                </c:pt>
                <c:pt idx="4">
                  <c:v>0.34615384615384598</c:v>
                </c:pt>
                <c:pt idx="5">
                  <c:v>0.42307692307692302</c:v>
                </c:pt>
                <c:pt idx="6">
                  <c:v>0.5</c:v>
                </c:pt>
                <c:pt idx="7">
                  <c:v>0.57692307692307698</c:v>
                </c:pt>
                <c:pt idx="8">
                  <c:v>0.65384615384615397</c:v>
                </c:pt>
                <c:pt idx="9">
                  <c:v>0.73076923076923095</c:v>
                </c:pt>
                <c:pt idx="10">
                  <c:v>0.80769230769230804</c:v>
                </c:pt>
                <c:pt idx="11">
                  <c:v>0.88461538461538503</c:v>
                </c:pt>
                <c:pt idx="12">
                  <c:v>0.96153846153846201</c:v>
                </c:pt>
              </c:numCache>
            </c:numRef>
          </c:yVal>
          <c:smooth val="0"/>
        </c:ser>
        <c:dLbls>
          <c:showLegendKey val="0"/>
          <c:showVal val="0"/>
          <c:showCatName val="0"/>
          <c:showSerName val="0"/>
          <c:showPercent val="0"/>
          <c:showBubbleSize val="0"/>
        </c:dLbls>
        <c:axId val="290209248"/>
        <c:axId val="290208464"/>
      </c:scatterChart>
      <c:valAx>
        <c:axId val="290209248"/>
        <c:scaling>
          <c:orientation val="minMax"/>
        </c:scaling>
        <c:delete val="0"/>
        <c:axPos val="b"/>
        <c:numFmt formatCode="m/d/yyyy" sourceLinked="1"/>
        <c:majorTickMark val="out"/>
        <c:minorTickMark val="none"/>
        <c:tickLblPos val="nextTo"/>
        <c:crossAx val="290208464"/>
        <c:crosses val="autoZero"/>
        <c:crossBetween val="midCat"/>
      </c:valAx>
      <c:valAx>
        <c:axId val="290208464"/>
        <c:scaling>
          <c:orientation val="minMax"/>
          <c:max val="1"/>
        </c:scaling>
        <c:delete val="0"/>
        <c:axPos val="l"/>
        <c:majorGridlines/>
        <c:numFmt formatCode="General" sourceLinked="1"/>
        <c:majorTickMark val="out"/>
        <c:minorTickMark val="none"/>
        <c:tickLblPos val="nextTo"/>
        <c:crossAx val="290209248"/>
        <c:crosses val="autoZero"/>
        <c:crossBetween val="midCat"/>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560439560439559E-2"/>
          <c:y val="4.40251572327044E-2"/>
          <c:w val="0.9505494505494505"/>
          <c:h val="0.77777777777777779"/>
        </c:manualLayout>
      </c:layout>
      <c:lineChart>
        <c:grouping val="standard"/>
        <c:varyColors val="0"/>
        <c:ser>
          <c:idx val="0"/>
          <c:order val="0"/>
          <c:spPr>
            <a:ln w="7967">
              <a:solidFill>
                <a:srgbClr val="000080"/>
              </a:solidFill>
              <a:prstDash val="solid"/>
            </a:ln>
          </c:spPr>
          <c:marker>
            <c:symbol val="diamond"/>
            <c:size val="3"/>
            <c:spPr>
              <a:solidFill>
                <a:srgbClr val="000080"/>
              </a:solidFill>
              <a:ln>
                <a:solidFill>
                  <a:srgbClr val="000080"/>
                </a:solidFill>
                <a:prstDash val="solid"/>
              </a:ln>
            </c:spPr>
          </c:marker>
          <c:cat>
            <c:strRef>
              <c:f>Sheet1!$A$1:$A$12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Sheet1!$B$1:$B$12</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ser>
        <c:dLbls>
          <c:showLegendKey val="0"/>
          <c:showVal val="0"/>
          <c:showCatName val="0"/>
          <c:showSerName val="0"/>
          <c:showPercent val="0"/>
          <c:showBubbleSize val="0"/>
        </c:dLbls>
        <c:marker val="1"/>
        <c:smooth val="0"/>
        <c:axId val="335812120"/>
        <c:axId val="335814864"/>
      </c:lineChart>
      <c:catAx>
        <c:axId val="335812120"/>
        <c:scaling>
          <c:orientation val="minMax"/>
        </c:scaling>
        <c:delete val="0"/>
        <c:axPos val="b"/>
        <c:numFmt formatCode="General" sourceLinked="1"/>
        <c:majorTickMark val="out"/>
        <c:minorTickMark val="none"/>
        <c:tickLblPos val="nextTo"/>
        <c:spPr>
          <a:ln w="1992">
            <a:solidFill>
              <a:srgbClr val="000000"/>
            </a:solidFill>
            <a:prstDash val="solid"/>
          </a:ln>
        </c:spPr>
        <c:txPr>
          <a:bodyPr rot="-2700000" vert="horz"/>
          <a:lstStyle/>
          <a:p>
            <a:pPr>
              <a:defRPr/>
            </a:pPr>
            <a:endParaRPr lang="en-US"/>
          </a:p>
        </c:txPr>
        <c:crossAx val="335814864"/>
        <c:crosses val="autoZero"/>
        <c:auto val="1"/>
        <c:lblAlgn val="ctr"/>
        <c:lblOffset val="100"/>
        <c:tickLblSkip val="1"/>
        <c:tickMarkSkip val="1"/>
        <c:noMultiLvlLbl val="0"/>
      </c:catAx>
      <c:valAx>
        <c:axId val="335814864"/>
        <c:scaling>
          <c:orientation val="minMax"/>
        </c:scaling>
        <c:delete val="0"/>
        <c:axPos val="l"/>
        <c:majorGridlines>
          <c:spPr>
            <a:ln w="1992">
              <a:solidFill>
                <a:srgbClr val="000000"/>
              </a:solidFill>
              <a:prstDash val="solid"/>
            </a:ln>
          </c:spPr>
        </c:majorGridlines>
        <c:numFmt formatCode="General" sourceLinked="1"/>
        <c:majorTickMark val="out"/>
        <c:minorTickMark val="none"/>
        <c:tickLblPos val="nextTo"/>
        <c:spPr>
          <a:ln w="1992">
            <a:solidFill>
              <a:srgbClr val="000000"/>
            </a:solidFill>
            <a:prstDash val="solid"/>
          </a:ln>
        </c:spPr>
        <c:txPr>
          <a:bodyPr rot="0" vert="horz"/>
          <a:lstStyle/>
          <a:p>
            <a:pPr>
              <a:defRPr/>
            </a:pPr>
            <a:endParaRPr lang="en-US"/>
          </a:p>
        </c:txPr>
        <c:crossAx val="335812120"/>
        <c:crosses val="autoZero"/>
        <c:crossBetween val="between"/>
      </c:valAx>
      <c:spPr>
        <a:solidFill>
          <a:srgbClr val="FFFFFF"/>
        </a:solidFill>
        <a:ln w="7967">
          <a:solidFill>
            <a:srgbClr val="808080"/>
          </a:solidFill>
          <a:prstDash val="solid"/>
        </a:ln>
      </c:spPr>
    </c:plotArea>
    <c:plotVisOnly val="1"/>
    <c:dispBlanksAs val="gap"/>
    <c:showDLblsOverMax val="0"/>
  </c:chart>
  <c:spPr>
    <a:noFill/>
    <a:ln>
      <a:noFill/>
    </a:ln>
  </c:spPr>
  <c:txPr>
    <a:bodyPr/>
    <a:lstStyle/>
    <a:p>
      <a:pPr>
        <a:defRPr sz="502" b="0" i="0" u="none" strike="noStrike" baseline="0">
          <a:solidFill>
            <a:schemeClr val="bg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560439560439559E-2"/>
          <c:y val="4.40251572327044E-2"/>
          <c:w val="0.9505494505494505"/>
          <c:h val="0.77777777777777779"/>
        </c:manualLayout>
      </c:layout>
      <c:lineChart>
        <c:grouping val="standard"/>
        <c:varyColors val="0"/>
        <c:ser>
          <c:idx val="0"/>
          <c:order val="0"/>
          <c:spPr>
            <a:ln w="7967">
              <a:solidFill>
                <a:srgbClr val="000080"/>
              </a:solidFill>
              <a:prstDash val="solid"/>
            </a:ln>
          </c:spPr>
          <c:marker>
            <c:symbol val="diamond"/>
            <c:size val="3"/>
            <c:spPr>
              <a:solidFill>
                <a:srgbClr val="000080"/>
              </a:solidFill>
              <a:ln>
                <a:solidFill>
                  <a:srgbClr val="000080"/>
                </a:solidFill>
                <a:prstDash val="solid"/>
              </a:ln>
            </c:spPr>
          </c:marker>
          <c:cat>
            <c:strRef>
              <c:f>Sheet1!$A$1:$A$12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Sheet1!$B$1:$B$12</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ser>
        <c:dLbls>
          <c:showLegendKey val="0"/>
          <c:showVal val="0"/>
          <c:showCatName val="0"/>
          <c:showSerName val="0"/>
          <c:showPercent val="0"/>
          <c:showBubbleSize val="0"/>
        </c:dLbls>
        <c:marker val="1"/>
        <c:smooth val="0"/>
        <c:axId val="335816040"/>
        <c:axId val="335814472"/>
      </c:lineChart>
      <c:catAx>
        <c:axId val="335816040"/>
        <c:scaling>
          <c:orientation val="minMax"/>
        </c:scaling>
        <c:delete val="0"/>
        <c:axPos val="b"/>
        <c:numFmt formatCode="General" sourceLinked="1"/>
        <c:majorTickMark val="out"/>
        <c:minorTickMark val="none"/>
        <c:tickLblPos val="nextTo"/>
        <c:spPr>
          <a:ln w="1992">
            <a:solidFill>
              <a:srgbClr val="000000"/>
            </a:solidFill>
            <a:prstDash val="solid"/>
          </a:ln>
        </c:spPr>
        <c:txPr>
          <a:bodyPr rot="-2700000" vert="horz"/>
          <a:lstStyle/>
          <a:p>
            <a:pPr>
              <a:defRPr/>
            </a:pPr>
            <a:endParaRPr lang="en-US"/>
          </a:p>
        </c:txPr>
        <c:crossAx val="335814472"/>
        <c:crosses val="autoZero"/>
        <c:auto val="1"/>
        <c:lblAlgn val="ctr"/>
        <c:lblOffset val="100"/>
        <c:tickLblSkip val="1"/>
        <c:tickMarkSkip val="1"/>
        <c:noMultiLvlLbl val="0"/>
      </c:catAx>
      <c:valAx>
        <c:axId val="335814472"/>
        <c:scaling>
          <c:orientation val="minMax"/>
        </c:scaling>
        <c:delete val="0"/>
        <c:axPos val="l"/>
        <c:majorGridlines>
          <c:spPr>
            <a:ln w="1992">
              <a:solidFill>
                <a:srgbClr val="000000"/>
              </a:solidFill>
              <a:prstDash val="solid"/>
            </a:ln>
          </c:spPr>
        </c:majorGridlines>
        <c:numFmt formatCode="General" sourceLinked="1"/>
        <c:majorTickMark val="out"/>
        <c:minorTickMark val="none"/>
        <c:tickLblPos val="nextTo"/>
        <c:spPr>
          <a:ln w="1992">
            <a:solidFill>
              <a:srgbClr val="000000"/>
            </a:solidFill>
            <a:prstDash val="solid"/>
          </a:ln>
        </c:spPr>
        <c:txPr>
          <a:bodyPr rot="0" vert="horz"/>
          <a:lstStyle/>
          <a:p>
            <a:pPr>
              <a:defRPr/>
            </a:pPr>
            <a:endParaRPr lang="en-US"/>
          </a:p>
        </c:txPr>
        <c:crossAx val="335816040"/>
        <c:crosses val="autoZero"/>
        <c:crossBetween val="between"/>
      </c:valAx>
      <c:spPr>
        <a:solidFill>
          <a:srgbClr val="FFFFFF"/>
        </a:solidFill>
        <a:ln w="7967">
          <a:solidFill>
            <a:srgbClr val="808080"/>
          </a:solidFill>
          <a:prstDash val="solid"/>
        </a:ln>
      </c:spPr>
    </c:plotArea>
    <c:plotVisOnly val="1"/>
    <c:dispBlanksAs val="gap"/>
    <c:showDLblsOverMax val="0"/>
  </c:chart>
  <c:spPr>
    <a:noFill/>
    <a:ln>
      <a:noFill/>
    </a:ln>
  </c:spPr>
  <c:txPr>
    <a:bodyPr/>
    <a:lstStyle/>
    <a:p>
      <a:pPr>
        <a:defRPr sz="502" b="0" i="0" u="none" strike="noStrike" baseline="0">
          <a:solidFill>
            <a:schemeClr val="bg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Normalized Story Points </a:t>
            </a:r>
            <a:r>
              <a:rPr lang="en-US" dirty="0" smtClean="0"/>
              <a:t>vs</a:t>
            </a:r>
            <a:r>
              <a:rPr lang="en-US" dirty="0"/>
              <a:t>. Normalized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664260717410295E-2"/>
          <c:y val="0.32995370370370403"/>
          <c:w val="0.88073862642169698"/>
          <c:h val="0.45674358413531602"/>
        </c:manualLayout>
      </c:layout>
      <c:scatterChart>
        <c:scatterStyle val="lineMarker"/>
        <c:varyColors val="0"/>
        <c:ser>
          <c:idx val="0"/>
          <c:order val="0"/>
          <c:tx>
            <c:strRef>
              <c:f>Fig1Data!$B$6</c:f>
              <c:strCache>
                <c:ptCount val="1"/>
                <c:pt idx="0">
                  <c:v>Story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Fig1Data!$A$7:$A$63</c:f>
              <c:numCache>
                <c:formatCode>General</c:formatCode>
                <c:ptCount val="57"/>
                <c:pt idx="0">
                  <c:v>4.5871559633027498E-2</c:v>
                </c:pt>
                <c:pt idx="1">
                  <c:v>9.1743119266054995E-2</c:v>
                </c:pt>
                <c:pt idx="2">
                  <c:v>0.13761467889908299</c:v>
                </c:pt>
                <c:pt idx="3">
                  <c:v>0.18348623853210999</c:v>
                </c:pt>
                <c:pt idx="4">
                  <c:v>0.201834862385321</c:v>
                </c:pt>
                <c:pt idx="5">
                  <c:v>0.247706422018349</c:v>
                </c:pt>
                <c:pt idx="6">
                  <c:v>0.293577981651376</c:v>
                </c:pt>
                <c:pt idx="7">
                  <c:v>0.33944954128440402</c:v>
                </c:pt>
                <c:pt idx="8">
                  <c:v>0.38532110091743099</c:v>
                </c:pt>
                <c:pt idx="9">
                  <c:v>0.43119266055045902</c:v>
                </c:pt>
                <c:pt idx="10">
                  <c:v>0.47706422018348599</c:v>
                </c:pt>
                <c:pt idx="11">
                  <c:v>0.52293577981651396</c:v>
                </c:pt>
                <c:pt idx="12">
                  <c:v>0.56880733944954198</c:v>
                </c:pt>
                <c:pt idx="13">
                  <c:v>0.61467889908256901</c:v>
                </c:pt>
                <c:pt idx="14">
                  <c:v>0.66055045871559703</c:v>
                </c:pt>
                <c:pt idx="15">
                  <c:v>0.70642201834862395</c:v>
                </c:pt>
                <c:pt idx="16">
                  <c:v>0.75229357798165097</c:v>
                </c:pt>
                <c:pt idx="17">
                  <c:v>0.798165137614679</c:v>
                </c:pt>
                <c:pt idx="18">
                  <c:v>0.83027522935779796</c:v>
                </c:pt>
                <c:pt idx="19">
                  <c:v>0.89908256880733906</c:v>
                </c:pt>
                <c:pt idx="20">
                  <c:v>0.93577981651376196</c:v>
                </c:pt>
                <c:pt idx="21">
                  <c:v>1</c:v>
                </c:pt>
                <c:pt idx="22">
                  <c:v>0</c:v>
                </c:pt>
                <c:pt idx="23">
                  <c:v>6.25E-2</c:v>
                </c:pt>
                <c:pt idx="24">
                  <c:v>0.125</c:v>
                </c:pt>
                <c:pt idx="25">
                  <c:v>0.1875</c:v>
                </c:pt>
                <c:pt idx="26">
                  <c:v>0.25</c:v>
                </c:pt>
                <c:pt idx="27">
                  <c:v>0.3125</c:v>
                </c:pt>
                <c:pt idx="28">
                  <c:v>0.375</c:v>
                </c:pt>
                <c:pt idx="29">
                  <c:v>0.4375</c:v>
                </c:pt>
                <c:pt idx="30">
                  <c:v>0.5</c:v>
                </c:pt>
                <c:pt idx="31">
                  <c:v>0.5625</c:v>
                </c:pt>
                <c:pt idx="32">
                  <c:v>0.625</c:v>
                </c:pt>
                <c:pt idx="33">
                  <c:v>0.6875</c:v>
                </c:pt>
                <c:pt idx="34">
                  <c:v>0.75</c:v>
                </c:pt>
                <c:pt idx="35">
                  <c:v>0.8125</c:v>
                </c:pt>
                <c:pt idx="36">
                  <c:v>0.875</c:v>
                </c:pt>
                <c:pt idx="37">
                  <c:v>0.9375</c:v>
                </c:pt>
                <c:pt idx="38">
                  <c:v>1</c:v>
                </c:pt>
                <c:pt idx="39">
                  <c:v>0</c:v>
                </c:pt>
                <c:pt idx="40">
                  <c:v>5.8823529411764698E-2</c:v>
                </c:pt>
                <c:pt idx="41">
                  <c:v>0.11764705882352899</c:v>
                </c:pt>
                <c:pt idx="42">
                  <c:v>0.17647058823529399</c:v>
                </c:pt>
                <c:pt idx="43">
                  <c:v>0.23529411764705899</c:v>
                </c:pt>
                <c:pt idx="44">
                  <c:v>0.29411764705882398</c:v>
                </c:pt>
                <c:pt idx="45">
                  <c:v>0.35294117647058798</c:v>
                </c:pt>
                <c:pt idx="46">
                  <c:v>0.41176470588235298</c:v>
                </c:pt>
                <c:pt idx="47">
                  <c:v>0.47058823529411797</c:v>
                </c:pt>
                <c:pt idx="48">
                  <c:v>0.52941176470588203</c:v>
                </c:pt>
                <c:pt idx="49">
                  <c:v>0.58823529411764697</c:v>
                </c:pt>
                <c:pt idx="50">
                  <c:v>0.64705882352941202</c:v>
                </c:pt>
                <c:pt idx="51">
                  <c:v>0.70588235294117696</c:v>
                </c:pt>
                <c:pt idx="52">
                  <c:v>0.76470588235294101</c:v>
                </c:pt>
                <c:pt idx="53">
                  <c:v>0.82352941176470595</c:v>
                </c:pt>
                <c:pt idx="54">
                  <c:v>0.88235294117647101</c:v>
                </c:pt>
                <c:pt idx="55">
                  <c:v>0.94117647058823495</c:v>
                </c:pt>
                <c:pt idx="56">
                  <c:v>1</c:v>
                </c:pt>
              </c:numCache>
            </c:numRef>
          </c:xVal>
          <c:yVal>
            <c:numRef>
              <c:f>Fig1Data!$B$7:$B$63</c:f>
              <c:numCache>
                <c:formatCode>General</c:formatCode>
                <c:ptCount val="57"/>
                <c:pt idx="0">
                  <c:v>5.5894308943089402E-2</c:v>
                </c:pt>
                <c:pt idx="1">
                  <c:v>0.105182926829268</c:v>
                </c:pt>
                <c:pt idx="2">
                  <c:v>0.139735772357724</c:v>
                </c:pt>
                <c:pt idx="3">
                  <c:v>0.245934959349594</c:v>
                </c:pt>
                <c:pt idx="4">
                  <c:v>0.24695121951219501</c:v>
                </c:pt>
                <c:pt idx="5">
                  <c:v>0.33739837398374001</c:v>
                </c:pt>
                <c:pt idx="6">
                  <c:v>0.34806910569105698</c:v>
                </c:pt>
                <c:pt idx="7">
                  <c:v>0.39329268292682901</c:v>
                </c:pt>
                <c:pt idx="8">
                  <c:v>0.43851626016260198</c:v>
                </c:pt>
                <c:pt idx="9">
                  <c:v>0.46646341463414598</c:v>
                </c:pt>
                <c:pt idx="10">
                  <c:v>0.53150406504064995</c:v>
                </c:pt>
                <c:pt idx="11">
                  <c:v>0.56758130081300795</c:v>
                </c:pt>
                <c:pt idx="12">
                  <c:v>0.58485772357723598</c:v>
                </c:pt>
                <c:pt idx="13">
                  <c:v>0.60619918699187003</c:v>
                </c:pt>
                <c:pt idx="14">
                  <c:v>0.776422764227642</c:v>
                </c:pt>
                <c:pt idx="15">
                  <c:v>0.819105691056911</c:v>
                </c:pt>
                <c:pt idx="16">
                  <c:v>0.88719512195121897</c:v>
                </c:pt>
                <c:pt idx="17">
                  <c:v>0.91514227642276402</c:v>
                </c:pt>
                <c:pt idx="18">
                  <c:v>0.94308943089430897</c:v>
                </c:pt>
                <c:pt idx="19">
                  <c:v>0.97306910569105698</c:v>
                </c:pt>
                <c:pt idx="20">
                  <c:v>0.99288617886178798</c:v>
                </c:pt>
                <c:pt idx="21">
                  <c:v>1</c:v>
                </c:pt>
                <c:pt idx="23">
                  <c:v>4.6762589928057603E-2</c:v>
                </c:pt>
                <c:pt idx="24">
                  <c:v>7.1942446043165506E-2</c:v>
                </c:pt>
                <c:pt idx="25">
                  <c:v>7.5539568345323702E-2</c:v>
                </c:pt>
                <c:pt idx="26">
                  <c:v>7.7937649880095897E-2</c:v>
                </c:pt>
                <c:pt idx="27">
                  <c:v>0.21942446043165501</c:v>
                </c:pt>
                <c:pt idx="28">
                  <c:v>0.26978417266187099</c:v>
                </c:pt>
                <c:pt idx="29">
                  <c:v>0.36450839328537199</c:v>
                </c:pt>
                <c:pt idx="30">
                  <c:v>0.47122302158273399</c:v>
                </c:pt>
                <c:pt idx="31">
                  <c:v>0.59952038369304606</c:v>
                </c:pt>
                <c:pt idx="32">
                  <c:v>0.70263788968824903</c:v>
                </c:pt>
                <c:pt idx="33">
                  <c:v>0.80935251798561103</c:v>
                </c:pt>
                <c:pt idx="34">
                  <c:v>0.80935251798561103</c:v>
                </c:pt>
                <c:pt idx="35">
                  <c:v>0.912470023980815</c:v>
                </c:pt>
                <c:pt idx="36">
                  <c:v>0.92805755395683498</c:v>
                </c:pt>
                <c:pt idx="37">
                  <c:v>0.98441247002398102</c:v>
                </c:pt>
                <c:pt idx="38">
                  <c:v>1</c:v>
                </c:pt>
                <c:pt idx="40">
                  <c:v>6.1276595744680799E-2</c:v>
                </c:pt>
                <c:pt idx="41">
                  <c:v>0.11063829787234</c:v>
                </c:pt>
                <c:pt idx="42">
                  <c:v>0.18638297872340401</c:v>
                </c:pt>
                <c:pt idx="43">
                  <c:v>0.26212765957446799</c:v>
                </c:pt>
                <c:pt idx="44">
                  <c:v>0.26212765957446799</c:v>
                </c:pt>
                <c:pt idx="45">
                  <c:v>0.342127659574468</c:v>
                </c:pt>
                <c:pt idx="46">
                  <c:v>0.41787234042553201</c:v>
                </c:pt>
                <c:pt idx="47">
                  <c:v>0.47574468085106397</c:v>
                </c:pt>
                <c:pt idx="48">
                  <c:v>0.53872340425531895</c:v>
                </c:pt>
                <c:pt idx="49">
                  <c:v>0.60425531914893604</c:v>
                </c:pt>
                <c:pt idx="50">
                  <c:v>0.80255319148936199</c:v>
                </c:pt>
                <c:pt idx="51">
                  <c:v>0.82553191489361699</c:v>
                </c:pt>
                <c:pt idx="52">
                  <c:v>0.84340425531914898</c:v>
                </c:pt>
                <c:pt idx="53">
                  <c:v>0.87914893617021295</c:v>
                </c:pt>
                <c:pt idx="54">
                  <c:v>0.92085106382978699</c:v>
                </c:pt>
                <c:pt idx="55">
                  <c:v>0.96510638297872298</c:v>
                </c:pt>
                <c:pt idx="56">
                  <c:v>1</c:v>
                </c:pt>
              </c:numCache>
            </c:numRef>
          </c:yVal>
          <c:smooth val="0"/>
          <c:extLst xmlns:c16r2="http://schemas.microsoft.com/office/drawing/2015/06/chart">
            <c:ext xmlns:c16="http://schemas.microsoft.com/office/drawing/2014/chart" uri="{C3380CC4-5D6E-409C-BE32-E72D297353CC}">
              <c16:uniqueId val="{00000000-5FBE-4486-B69F-BC052DC1BE35}"/>
            </c:ext>
          </c:extLst>
        </c:ser>
        <c:dLbls>
          <c:showLegendKey val="0"/>
          <c:showVal val="0"/>
          <c:showCatName val="0"/>
          <c:showSerName val="0"/>
          <c:showPercent val="0"/>
          <c:showBubbleSize val="0"/>
        </c:dLbls>
        <c:axId val="289240648"/>
        <c:axId val="289239472"/>
      </c:scatterChart>
      <c:valAx>
        <c:axId val="28924064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239472"/>
        <c:crosses val="autoZero"/>
        <c:crossBetween val="midCat"/>
      </c:valAx>
      <c:valAx>
        <c:axId val="2892394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24064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Normalized Story Points and Story Count vs. Normalized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664260717410295E-2"/>
          <c:y val="0.32995370370370403"/>
          <c:w val="0.88073862642169698"/>
          <c:h val="0.45674358413531602"/>
        </c:manualLayout>
      </c:layout>
      <c:scatterChart>
        <c:scatterStyle val="lineMarker"/>
        <c:varyColors val="0"/>
        <c:ser>
          <c:idx val="0"/>
          <c:order val="0"/>
          <c:tx>
            <c:strRef>
              <c:f>Fig1Data!$B$6</c:f>
              <c:strCache>
                <c:ptCount val="1"/>
                <c:pt idx="0">
                  <c:v>Story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Fig1Data!$A$7:$A$63</c:f>
              <c:numCache>
                <c:formatCode>General</c:formatCode>
                <c:ptCount val="57"/>
                <c:pt idx="0">
                  <c:v>4.5871559633027498E-2</c:v>
                </c:pt>
                <c:pt idx="1">
                  <c:v>9.1743119266054995E-2</c:v>
                </c:pt>
                <c:pt idx="2">
                  <c:v>0.13761467889908299</c:v>
                </c:pt>
                <c:pt idx="3">
                  <c:v>0.18348623853210999</c:v>
                </c:pt>
                <c:pt idx="4">
                  <c:v>0.201834862385321</c:v>
                </c:pt>
                <c:pt idx="5">
                  <c:v>0.247706422018349</c:v>
                </c:pt>
                <c:pt idx="6">
                  <c:v>0.293577981651376</c:v>
                </c:pt>
                <c:pt idx="7">
                  <c:v>0.33944954128440402</c:v>
                </c:pt>
                <c:pt idx="8">
                  <c:v>0.38532110091743099</c:v>
                </c:pt>
                <c:pt idx="9">
                  <c:v>0.43119266055045902</c:v>
                </c:pt>
                <c:pt idx="10">
                  <c:v>0.47706422018348599</c:v>
                </c:pt>
                <c:pt idx="11">
                  <c:v>0.52293577981651396</c:v>
                </c:pt>
                <c:pt idx="12">
                  <c:v>0.56880733944954198</c:v>
                </c:pt>
                <c:pt idx="13">
                  <c:v>0.61467889908256901</c:v>
                </c:pt>
                <c:pt idx="14">
                  <c:v>0.66055045871559703</c:v>
                </c:pt>
                <c:pt idx="15">
                  <c:v>0.70642201834862395</c:v>
                </c:pt>
                <c:pt idx="16">
                  <c:v>0.75229357798165097</c:v>
                </c:pt>
                <c:pt idx="17">
                  <c:v>0.798165137614679</c:v>
                </c:pt>
                <c:pt idx="18">
                  <c:v>0.83027522935779796</c:v>
                </c:pt>
                <c:pt idx="19">
                  <c:v>0.89908256880733906</c:v>
                </c:pt>
                <c:pt idx="20">
                  <c:v>0.93577981651376196</c:v>
                </c:pt>
                <c:pt idx="21">
                  <c:v>1</c:v>
                </c:pt>
                <c:pt idx="22">
                  <c:v>0</c:v>
                </c:pt>
                <c:pt idx="23">
                  <c:v>6.25E-2</c:v>
                </c:pt>
                <c:pt idx="24">
                  <c:v>0.125</c:v>
                </c:pt>
                <c:pt idx="25">
                  <c:v>0.1875</c:v>
                </c:pt>
                <c:pt idx="26">
                  <c:v>0.25</c:v>
                </c:pt>
                <c:pt idx="27">
                  <c:v>0.3125</c:v>
                </c:pt>
                <c:pt idx="28">
                  <c:v>0.375</c:v>
                </c:pt>
                <c:pt idx="29">
                  <c:v>0.4375</c:v>
                </c:pt>
                <c:pt idx="30">
                  <c:v>0.5</c:v>
                </c:pt>
                <c:pt idx="31">
                  <c:v>0.5625</c:v>
                </c:pt>
                <c:pt idx="32">
                  <c:v>0.625</c:v>
                </c:pt>
                <c:pt idx="33">
                  <c:v>0.6875</c:v>
                </c:pt>
                <c:pt idx="34">
                  <c:v>0.75</c:v>
                </c:pt>
                <c:pt idx="35">
                  <c:v>0.8125</c:v>
                </c:pt>
                <c:pt idx="36">
                  <c:v>0.875</c:v>
                </c:pt>
                <c:pt idx="37">
                  <c:v>0.9375</c:v>
                </c:pt>
                <c:pt idx="38">
                  <c:v>1</c:v>
                </c:pt>
                <c:pt idx="39">
                  <c:v>0</c:v>
                </c:pt>
                <c:pt idx="40">
                  <c:v>5.8823529411764698E-2</c:v>
                </c:pt>
                <c:pt idx="41">
                  <c:v>0.11764705882352899</c:v>
                </c:pt>
                <c:pt idx="42">
                  <c:v>0.17647058823529399</c:v>
                </c:pt>
                <c:pt idx="43">
                  <c:v>0.23529411764705899</c:v>
                </c:pt>
                <c:pt idx="44">
                  <c:v>0.29411764705882398</c:v>
                </c:pt>
                <c:pt idx="45">
                  <c:v>0.35294117647058798</c:v>
                </c:pt>
                <c:pt idx="46">
                  <c:v>0.41176470588235298</c:v>
                </c:pt>
                <c:pt idx="47">
                  <c:v>0.47058823529411797</c:v>
                </c:pt>
                <c:pt idx="48">
                  <c:v>0.52941176470588203</c:v>
                </c:pt>
                <c:pt idx="49">
                  <c:v>0.58823529411764697</c:v>
                </c:pt>
                <c:pt idx="50">
                  <c:v>0.64705882352941202</c:v>
                </c:pt>
                <c:pt idx="51">
                  <c:v>0.70588235294117696</c:v>
                </c:pt>
                <c:pt idx="52">
                  <c:v>0.76470588235294101</c:v>
                </c:pt>
                <c:pt idx="53">
                  <c:v>0.82352941176470595</c:v>
                </c:pt>
                <c:pt idx="54">
                  <c:v>0.88235294117647101</c:v>
                </c:pt>
                <c:pt idx="55">
                  <c:v>0.94117647058823495</c:v>
                </c:pt>
                <c:pt idx="56">
                  <c:v>1</c:v>
                </c:pt>
              </c:numCache>
            </c:numRef>
          </c:xVal>
          <c:yVal>
            <c:numRef>
              <c:f>Fig1Data!$B$7:$B$63</c:f>
              <c:numCache>
                <c:formatCode>General</c:formatCode>
                <c:ptCount val="57"/>
                <c:pt idx="0">
                  <c:v>5.5894308943089402E-2</c:v>
                </c:pt>
                <c:pt idx="1">
                  <c:v>0.105182926829268</c:v>
                </c:pt>
                <c:pt idx="2">
                  <c:v>0.139735772357724</c:v>
                </c:pt>
                <c:pt idx="3">
                  <c:v>0.245934959349594</c:v>
                </c:pt>
                <c:pt idx="4">
                  <c:v>0.24695121951219501</c:v>
                </c:pt>
                <c:pt idx="5">
                  <c:v>0.33739837398374001</c:v>
                </c:pt>
                <c:pt idx="6">
                  <c:v>0.34806910569105698</c:v>
                </c:pt>
                <c:pt idx="7">
                  <c:v>0.39329268292682901</c:v>
                </c:pt>
                <c:pt idx="8">
                  <c:v>0.43851626016260198</c:v>
                </c:pt>
                <c:pt idx="9">
                  <c:v>0.46646341463414598</c:v>
                </c:pt>
                <c:pt idx="10">
                  <c:v>0.53150406504064995</c:v>
                </c:pt>
                <c:pt idx="11">
                  <c:v>0.56758130081300795</c:v>
                </c:pt>
                <c:pt idx="12">
                  <c:v>0.58485772357723598</c:v>
                </c:pt>
                <c:pt idx="13">
                  <c:v>0.60619918699187003</c:v>
                </c:pt>
                <c:pt idx="14">
                  <c:v>0.776422764227642</c:v>
                </c:pt>
                <c:pt idx="15">
                  <c:v>0.819105691056911</c:v>
                </c:pt>
                <c:pt idx="16">
                  <c:v>0.88719512195121897</c:v>
                </c:pt>
                <c:pt idx="17">
                  <c:v>0.91514227642276402</c:v>
                </c:pt>
                <c:pt idx="18">
                  <c:v>0.94308943089430897</c:v>
                </c:pt>
                <c:pt idx="19">
                  <c:v>0.97306910569105698</c:v>
                </c:pt>
                <c:pt idx="20">
                  <c:v>0.99288617886178798</c:v>
                </c:pt>
                <c:pt idx="21">
                  <c:v>1</c:v>
                </c:pt>
                <c:pt idx="23">
                  <c:v>4.6762589928057603E-2</c:v>
                </c:pt>
                <c:pt idx="24">
                  <c:v>7.1942446043165506E-2</c:v>
                </c:pt>
                <c:pt idx="25">
                  <c:v>7.5539568345323702E-2</c:v>
                </c:pt>
                <c:pt idx="26">
                  <c:v>7.7937649880095897E-2</c:v>
                </c:pt>
                <c:pt idx="27">
                  <c:v>0.21942446043165501</c:v>
                </c:pt>
                <c:pt idx="28">
                  <c:v>0.26978417266187099</c:v>
                </c:pt>
                <c:pt idx="29">
                  <c:v>0.36450839328537199</c:v>
                </c:pt>
                <c:pt idx="30">
                  <c:v>0.47122302158273399</c:v>
                </c:pt>
                <c:pt idx="31">
                  <c:v>0.59952038369304606</c:v>
                </c:pt>
                <c:pt idx="32">
                  <c:v>0.70263788968824903</c:v>
                </c:pt>
                <c:pt idx="33">
                  <c:v>0.80935251798561103</c:v>
                </c:pt>
                <c:pt idx="34">
                  <c:v>0.80935251798561103</c:v>
                </c:pt>
                <c:pt idx="35">
                  <c:v>0.912470023980815</c:v>
                </c:pt>
                <c:pt idx="36">
                  <c:v>0.92805755395683498</c:v>
                </c:pt>
                <c:pt idx="37">
                  <c:v>0.98441247002398102</c:v>
                </c:pt>
                <c:pt idx="38">
                  <c:v>1</c:v>
                </c:pt>
                <c:pt idx="40">
                  <c:v>6.1276595744680799E-2</c:v>
                </c:pt>
                <c:pt idx="41">
                  <c:v>0.11063829787234</c:v>
                </c:pt>
                <c:pt idx="42">
                  <c:v>0.18638297872340401</c:v>
                </c:pt>
                <c:pt idx="43">
                  <c:v>0.26212765957446799</c:v>
                </c:pt>
                <c:pt idx="44">
                  <c:v>0.26212765957446799</c:v>
                </c:pt>
                <c:pt idx="45">
                  <c:v>0.342127659574468</c:v>
                </c:pt>
                <c:pt idx="46">
                  <c:v>0.41787234042553201</c:v>
                </c:pt>
                <c:pt idx="47">
                  <c:v>0.47574468085106397</c:v>
                </c:pt>
                <c:pt idx="48">
                  <c:v>0.53872340425531895</c:v>
                </c:pt>
                <c:pt idx="49">
                  <c:v>0.60425531914893604</c:v>
                </c:pt>
                <c:pt idx="50">
                  <c:v>0.80255319148936199</c:v>
                </c:pt>
                <c:pt idx="51">
                  <c:v>0.82553191489361699</c:v>
                </c:pt>
                <c:pt idx="52">
                  <c:v>0.84340425531914898</c:v>
                </c:pt>
                <c:pt idx="53">
                  <c:v>0.87914893617021295</c:v>
                </c:pt>
                <c:pt idx="54">
                  <c:v>0.92085106382978699</c:v>
                </c:pt>
                <c:pt idx="55">
                  <c:v>0.96510638297872298</c:v>
                </c:pt>
                <c:pt idx="56">
                  <c:v>1</c:v>
                </c:pt>
              </c:numCache>
            </c:numRef>
          </c:yVal>
          <c:smooth val="0"/>
          <c:extLst xmlns:c16r2="http://schemas.microsoft.com/office/drawing/2015/06/chart">
            <c:ext xmlns:c16="http://schemas.microsoft.com/office/drawing/2014/chart" uri="{C3380CC4-5D6E-409C-BE32-E72D297353CC}">
              <c16:uniqueId val="{00000000-5FBE-4486-B69F-BC052DC1BE35}"/>
            </c:ext>
          </c:extLst>
        </c:ser>
        <c:ser>
          <c:idx val="1"/>
          <c:order val="1"/>
          <c:tx>
            <c:strRef>
              <c:f>Fig1Data!$C$6</c:f>
              <c:strCache>
                <c:ptCount val="1"/>
                <c:pt idx="0">
                  <c:v>Story Count</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Fig1Data!$A$7:$A$63</c:f>
              <c:numCache>
                <c:formatCode>General</c:formatCode>
                <c:ptCount val="57"/>
                <c:pt idx="0">
                  <c:v>4.5871559633027498E-2</c:v>
                </c:pt>
                <c:pt idx="1">
                  <c:v>9.1743119266054995E-2</c:v>
                </c:pt>
                <c:pt idx="2">
                  <c:v>0.13761467889908299</c:v>
                </c:pt>
                <c:pt idx="3">
                  <c:v>0.18348623853210999</c:v>
                </c:pt>
                <c:pt idx="4">
                  <c:v>0.201834862385321</c:v>
                </c:pt>
                <c:pt idx="5">
                  <c:v>0.247706422018349</c:v>
                </c:pt>
                <c:pt idx="6">
                  <c:v>0.293577981651376</c:v>
                </c:pt>
                <c:pt idx="7">
                  <c:v>0.33944954128440402</c:v>
                </c:pt>
                <c:pt idx="8">
                  <c:v>0.38532110091743099</c:v>
                </c:pt>
                <c:pt idx="9">
                  <c:v>0.43119266055045902</c:v>
                </c:pt>
                <c:pt idx="10">
                  <c:v>0.47706422018348599</c:v>
                </c:pt>
                <c:pt idx="11">
                  <c:v>0.52293577981651396</c:v>
                </c:pt>
                <c:pt idx="12">
                  <c:v>0.56880733944954198</c:v>
                </c:pt>
                <c:pt idx="13">
                  <c:v>0.61467889908256901</c:v>
                </c:pt>
                <c:pt idx="14">
                  <c:v>0.66055045871559703</c:v>
                </c:pt>
                <c:pt idx="15">
                  <c:v>0.70642201834862395</c:v>
                </c:pt>
                <c:pt idx="16">
                  <c:v>0.75229357798165097</c:v>
                </c:pt>
                <c:pt idx="17">
                  <c:v>0.798165137614679</c:v>
                </c:pt>
                <c:pt idx="18">
                  <c:v>0.83027522935779796</c:v>
                </c:pt>
                <c:pt idx="19">
                  <c:v>0.89908256880733906</c:v>
                </c:pt>
                <c:pt idx="20">
                  <c:v>0.93577981651376196</c:v>
                </c:pt>
                <c:pt idx="21">
                  <c:v>1</c:v>
                </c:pt>
                <c:pt idx="22">
                  <c:v>0</c:v>
                </c:pt>
                <c:pt idx="23">
                  <c:v>6.25E-2</c:v>
                </c:pt>
                <c:pt idx="24">
                  <c:v>0.125</c:v>
                </c:pt>
                <c:pt idx="25">
                  <c:v>0.1875</c:v>
                </c:pt>
                <c:pt idx="26">
                  <c:v>0.25</c:v>
                </c:pt>
                <c:pt idx="27">
                  <c:v>0.3125</c:v>
                </c:pt>
                <c:pt idx="28">
                  <c:v>0.375</c:v>
                </c:pt>
                <c:pt idx="29">
                  <c:v>0.4375</c:v>
                </c:pt>
                <c:pt idx="30">
                  <c:v>0.5</c:v>
                </c:pt>
                <c:pt idx="31">
                  <c:v>0.5625</c:v>
                </c:pt>
                <c:pt idx="32">
                  <c:v>0.625</c:v>
                </c:pt>
                <c:pt idx="33">
                  <c:v>0.6875</c:v>
                </c:pt>
                <c:pt idx="34">
                  <c:v>0.75</c:v>
                </c:pt>
                <c:pt idx="35">
                  <c:v>0.8125</c:v>
                </c:pt>
                <c:pt idx="36">
                  <c:v>0.875</c:v>
                </c:pt>
                <c:pt idx="37">
                  <c:v>0.9375</c:v>
                </c:pt>
                <c:pt idx="38">
                  <c:v>1</c:v>
                </c:pt>
                <c:pt idx="39">
                  <c:v>0</c:v>
                </c:pt>
                <c:pt idx="40">
                  <c:v>5.8823529411764698E-2</c:v>
                </c:pt>
                <c:pt idx="41">
                  <c:v>0.11764705882352899</c:v>
                </c:pt>
                <c:pt idx="42">
                  <c:v>0.17647058823529399</c:v>
                </c:pt>
                <c:pt idx="43">
                  <c:v>0.23529411764705899</c:v>
                </c:pt>
                <c:pt idx="44">
                  <c:v>0.29411764705882398</c:v>
                </c:pt>
                <c:pt idx="45">
                  <c:v>0.35294117647058798</c:v>
                </c:pt>
                <c:pt idx="46">
                  <c:v>0.41176470588235298</c:v>
                </c:pt>
                <c:pt idx="47">
                  <c:v>0.47058823529411797</c:v>
                </c:pt>
                <c:pt idx="48">
                  <c:v>0.52941176470588203</c:v>
                </c:pt>
                <c:pt idx="49">
                  <c:v>0.58823529411764697</c:v>
                </c:pt>
                <c:pt idx="50">
                  <c:v>0.64705882352941202</c:v>
                </c:pt>
                <c:pt idx="51">
                  <c:v>0.70588235294117696</c:v>
                </c:pt>
                <c:pt idx="52">
                  <c:v>0.76470588235294101</c:v>
                </c:pt>
                <c:pt idx="53">
                  <c:v>0.82352941176470595</c:v>
                </c:pt>
                <c:pt idx="54">
                  <c:v>0.88235294117647101</c:v>
                </c:pt>
                <c:pt idx="55">
                  <c:v>0.94117647058823495</c:v>
                </c:pt>
                <c:pt idx="56">
                  <c:v>1</c:v>
                </c:pt>
              </c:numCache>
            </c:numRef>
          </c:xVal>
          <c:yVal>
            <c:numRef>
              <c:f>Fig1Data!$C$7:$C$63</c:f>
              <c:numCache>
                <c:formatCode>General</c:formatCode>
                <c:ptCount val="57"/>
                <c:pt idx="0">
                  <c:v>8.1395348837209294E-2</c:v>
                </c:pt>
                <c:pt idx="1">
                  <c:v>0.13953488372093001</c:v>
                </c:pt>
                <c:pt idx="2">
                  <c:v>0.186046511627907</c:v>
                </c:pt>
                <c:pt idx="3">
                  <c:v>0.27906976744186002</c:v>
                </c:pt>
                <c:pt idx="4">
                  <c:v>0.30232558139534899</c:v>
                </c:pt>
                <c:pt idx="5">
                  <c:v>0.34883720930232598</c:v>
                </c:pt>
                <c:pt idx="6">
                  <c:v>0.36046511627907002</c:v>
                </c:pt>
                <c:pt idx="7">
                  <c:v>0.372093023255814</c:v>
                </c:pt>
                <c:pt idx="8">
                  <c:v>0.39534883720930197</c:v>
                </c:pt>
                <c:pt idx="9">
                  <c:v>0.46511627906976799</c:v>
                </c:pt>
                <c:pt idx="10">
                  <c:v>0.5</c:v>
                </c:pt>
                <c:pt idx="11">
                  <c:v>0.53488372093023195</c:v>
                </c:pt>
                <c:pt idx="12">
                  <c:v>0.581395348837209</c:v>
                </c:pt>
                <c:pt idx="13">
                  <c:v>0.60465116279069797</c:v>
                </c:pt>
                <c:pt idx="14">
                  <c:v>0.72093023255814004</c:v>
                </c:pt>
                <c:pt idx="15">
                  <c:v>0.76744186046511598</c:v>
                </c:pt>
                <c:pt idx="16">
                  <c:v>0.82558139534883701</c:v>
                </c:pt>
                <c:pt idx="17">
                  <c:v>0.86046511627906996</c:v>
                </c:pt>
                <c:pt idx="18">
                  <c:v>0.88372093023255804</c:v>
                </c:pt>
                <c:pt idx="19">
                  <c:v>0.94186046511627897</c:v>
                </c:pt>
                <c:pt idx="20">
                  <c:v>0.96511627906976705</c:v>
                </c:pt>
                <c:pt idx="21">
                  <c:v>1</c:v>
                </c:pt>
                <c:pt idx="23">
                  <c:v>6.3492063492063502E-2</c:v>
                </c:pt>
                <c:pt idx="24">
                  <c:v>9.5238095238095205E-2</c:v>
                </c:pt>
                <c:pt idx="25">
                  <c:v>0.11111111111111099</c:v>
                </c:pt>
                <c:pt idx="26">
                  <c:v>0.126984126984127</c:v>
                </c:pt>
                <c:pt idx="27">
                  <c:v>0.19047619047619099</c:v>
                </c:pt>
                <c:pt idx="28">
                  <c:v>0.238095238095238</c:v>
                </c:pt>
                <c:pt idx="29">
                  <c:v>0.317460317460317</c:v>
                </c:pt>
                <c:pt idx="30">
                  <c:v>0.49206349206349198</c:v>
                </c:pt>
                <c:pt idx="31">
                  <c:v>0.66666666666666696</c:v>
                </c:pt>
                <c:pt idx="32">
                  <c:v>0.77777777777777801</c:v>
                </c:pt>
                <c:pt idx="33">
                  <c:v>0.82539682539682502</c:v>
                </c:pt>
                <c:pt idx="34">
                  <c:v>0.82539682539682502</c:v>
                </c:pt>
                <c:pt idx="35">
                  <c:v>0.88888888888888895</c:v>
                </c:pt>
                <c:pt idx="36">
                  <c:v>0.92063492063492103</c:v>
                </c:pt>
                <c:pt idx="37">
                  <c:v>0.98412698412698396</c:v>
                </c:pt>
                <c:pt idx="38">
                  <c:v>1</c:v>
                </c:pt>
                <c:pt idx="40">
                  <c:v>9.5238095238095205E-2</c:v>
                </c:pt>
                <c:pt idx="41">
                  <c:v>0.133333333333333</c:v>
                </c:pt>
                <c:pt idx="42">
                  <c:v>0.14285714285714299</c:v>
                </c:pt>
                <c:pt idx="43">
                  <c:v>0.15238095238095201</c:v>
                </c:pt>
                <c:pt idx="44">
                  <c:v>0.15238095238095201</c:v>
                </c:pt>
                <c:pt idx="45">
                  <c:v>0.238095238095238</c:v>
                </c:pt>
                <c:pt idx="46">
                  <c:v>0.28571428571428598</c:v>
                </c:pt>
                <c:pt idx="47">
                  <c:v>0.4</c:v>
                </c:pt>
                <c:pt idx="48">
                  <c:v>0.50476190476190497</c:v>
                </c:pt>
                <c:pt idx="49">
                  <c:v>0.59047619047619104</c:v>
                </c:pt>
                <c:pt idx="50">
                  <c:v>0.76190476190476197</c:v>
                </c:pt>
                <c:pt idx="51">
                  <c:v>0.79047619047619</c:v>
                </c:pt>
                <c:pt idx="52">
                  <c:v>0.8</c:v>
                </c:pt>
                <c:pt idx="53">
                  <c:v>0.81904761904761902</c:v>
                </c:pt>
                <c:pt idx="54">
                  <c:v>0.89523809523809506</c:v>
                </c:pt>
                <c:pt idx="55">
                  <c:v>0.94285714285714295</c:v>
                </c:pt>
                <c:pt idx="56">
                  <c:v>1</c:v>
                </c:pt>
              </c:numCache>
            </c:numRef>
          </c:yVal>
          <c:smooth val="0"/>
          <c:extLst xmlns:c16r2="http://schemas.microsoft.com/office/drawing/2015/06/chart">
            <c:ext xmlns:c16="http://schemas.microsoft.com/office/drawing/2014/chart" uri="{C3380CC4-5D6E-409C-BE32-E72D297353CC}">
              <c16:uniqueId val="{00000001-5FBE-4486-B69F-BC052DC1BE35}"/>
            </c:ext>
          </c:extLst>
        </c:ser>
        <c:dLbls>
          <c:showLegendKey val="0"/>
          <c:showVal val="0"/>
          <c:showCatName val="0"/>
          <c:showSerName val="0"/>
          <c:showPercent val="0"/>
          <c:showBubbleSize val="0"/>
        </c:dLbls>
        <c:axId val="289237904"/>
        <c:axId val="289239864"/>
      </c:scatterChart>
      <c:valAx>
        <c:axId val="28923790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239864"/>
        <c:crosses val="autoZero"/>
        <c:crossBetween val="midCat"/>
      </c:valAx>
      <c:valAx>
        <c:axId val="2892398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23790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Burnup Projection to P10 and P90</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SnSP</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Sheet1!$A$2:$A$751</c:f>
              <c:numCache>
                <c:formatCode>General</c:formatCode>
                <c:ptCount val="750"/>
                <c:pt idx="0">
                  <c:v>0.02</c:v>
                </c:pt>
                <c:pt idx="1">
                  <c:v>0.04</c:v>
                </c:pt>
                <c:pt idx="2">
                  <c:v>0.06</c:v>
                </c:pt>
                <c:pt idx="3">
                  <c:v>0.08</c:v>
                </c:pt>
                <c:pt idx="4">
                  <c:v>0.1</c:v>
                </c:pt>
                <c:pt idx="5">
                  <c:v>0.12</c:v>
                </c:pt>
                <c:pt idx="6">
                  <c:v>0.14000000000000001</c:v>
                </c:pt>
                <c:pt idx="7">
                  <c:v>0.16</c:v>
                </c:pt>
                <c:pt idx="8">
                  <c:v>0.18</c:v>
                </c:pt>
                <c:pt idx="9">
                  <c:v>0.2</c:v>
                </c:pt>
                <c:pt idx="10">
                  <c:v>0.22</c:v>
                </c:pt>
                <c:pt idx="11">
                  <c:v>0.24</c:v>
                </c:pt>
                <c:pt idx="12">
                  <c:v>0.26</c:v>
                </c:pt>
                <c:pt idx="13">
                  <c:v>0.28000000000000003</c:v>
                </c:pt>
                <c:pt idx="14">
                  <c:v>0.3</c:v>
                </c:pt>
                <c:pt idx="15">
                  <c:v>0.02</c:v>
                </c:pt>
                <c:pt idx="16">
                  <c:v>0.04</c:v>
                </c:pt>
                <c:pt idx="17">
                  <c:v>0.06</c:v>
                </c:pt>
                <c:pt idx="18">
                  <c:v>0.08</c:v>
                </c:pt>
                <c:pt idx="19">
                  <c:v>0.1</c:v>
                </c:pt>
                <c:pt idx="20">
                  <c:v>0.12</c:v>
                </c:pt>
                <c:pt idx="21">
                  <c:v>0.14000000000000001</c:v>
                </c:pt>
                <c:pt idx="22">
                  <c:v>0.16</c:v>
                </c:pt>
                <c:pt idx="23">
                  <c:v>0.18</c:v>
                </c:pt>
                <c:pt idx="24">
                  <c:v>0.2</c:v>
                </c:pt>
                <c:pt idx="25">
                  <c:v>0.22</c:v>
                </c:pt>
                <c:pt idx="26">
                  <c:v>0.24</c:v>
                </c:pt>
                <c:pt idx="27">
                  <c:v>0.26</c:v>
                </c:pt>
                <c:pt idx="28">
                  <c:v>0.28000000000000003</c:v>
                </c:pt>
                <c:pt idx="29">
                  <c:v>0.3</c:v>
                </c:pt>
                <c:pt idx="30">
                  <c:v>0.02</c:v>
                </c:pt>
                <c:pt idx="31">
                  <c:v>0.04</c:v>
                </c:pt>
                <c:pt idx="32">
                  <c:v>0.06</c:v>
                </c:pt>
                <c:pt idx="33">
                  <c:v>0.08</c:v>
                </c:pt>
                <c:pt idx="34">
                  <c:v>0.1</c:v>
                </c:pt>
                <c:pt idx="35">
                  <c:v>0.12</c:v>
                </c:pt>
                <c:pt idx="36">
                  <c:v>0.14000000000000001</c:v>
                </c:pt>
                <c:pt idx="37">
                  <c:v>0.16</c:v>
                </c:pt>
                <c:pt idx="38">
                  <c:v>0.18</c:v>
                </c:pt>
                <c:pt idx="39">
                  <c:v>0.2</c:v>
                </c:pt>
                <c:pt idx="40">
                  <c:v>0.22</c:v>
                </c:pt>
                <c:pt idx="41">
                  <c:v>0.24</c:v>
                </c:pt>
                <c:pt idx="42">
                  <c:v>0.26</c:v>
                </c:pt>
                <c:pt idx="43">
                  <c:v>0.28000000000000003</c:v>
                </c:pt>
                <c:pt idx="44">
                  <c:v>0.3</c:v>
                </c:pt>
                <c:pt idx="45">
                  <c:v>0.02</c:v>
                </c:pt>
                <c:pt idx="46">
                  <c:v>0.04</c:v>
                </c:pt>
                <c:pt idx="47">
                  <c:v>0.06</c:v>
                </c:pt>
                <c:pt idx="48">
                  <c:v>0.08</c:v>
                </c:pt>
                <c:pt idx="49">
                  <c:v>0.1</c:v>
                </c:pt>
                <c:pt idx="50">
                  <c:v>0.12</c:v>
                </c:pt>
                <c:pt idx="51">
                  <c:v>0.14000000000000001</c:v>
                </c:pt>
                <c:pt idx="52">
                  <c:v>0.16</c:v>
                </c:pt>
                <c:pt idx="53">
                  <c:v>0.18</c:v>
                </c:pt>
                <c:pt idx="54">
                  <c:v>0.2</c:v>
                </c:pt>
                <c:pt idx="55">
                  <c:v>0.22</c:v>
                </c:pt>
                <c:pt idx="56">
                  <c:v>0.24</c:v>
                </c:pt>
                <c:pt idx="57">
                  <c:v>0.26</c:v>
                </c:pt>
                <c:pt idx="58">
                  <c:v>0.28000000000000003</c:v>
                </c:pt>
                <c:pt idx="59">
                  <c:v>0.3</c:v>
                </c:pt>
                <c:pt idx="60">
                  <c:v>0.02</c:v>
                </c:pt>
                <c:pt idx="61">
                  <c:v>0.04</c:v>
                </c:pt>
                <c:pt idx="62">
                  <c:v>0.06</c:v>
                </c:pt>
                <c:pt idx="63">
                  <c:v>0.08</c:v>
                </c:pt>
                <c:pt idx="64">
                  <c:v>0.1</c:v>
                </c:pt>
                <c:pt idx="65">
                  <c:v>0.12</c:v>
                </c:pt>
                <c:pt idx="66">
                  <c:v>0.14000000000000001</c:v>
                </c:pt>
                <c:pt idx="67">
                  <c:v>0.16</c:v>
                </c:pt>
                <c:pt idx="68">
                  <c:v>0.18</c:v>
                </c:pt>
                <c:pt idx="69">
                  <c:v>0.2</c:v>
                </c:pt>
                <c:pt idx="70">
                  <c:v>0.22</c:v>
                </c:pt>
                <c:pt idx="71">
                  <c:v>0.24</c:v>
                </c:pt>
                <c:pt idx="72">
                  <c:v>0.26</c:v>
                </c:pt>
                <c:pt idx="73">
                  <c:v>0.28000000000000003</c:v>
                </c:pt>
                <c:pt idx="74">
                  <c:v>0.3</c:v>
                </c:pt>
                <c:pt idx="75">
                  <c:v>0.02</c:v>
                </c:pt>
                <c:pt idx="76">
                  <c:v>0.04</c:v>
                </c:pt>
                <c:pt idx="77">
                  <c:v>0.06</c:v>
                </c:pt>
                <c:pt idx="78">
                  <c:v>0.08</c:v>
                </c:pt>
                <c:pt idx="79">
                  <c:v>0.1</c:v>
                </c:pt>
                <c:pt idx="80">
                  <c:v>0.12</c:v>
                </c:pt>
                <c:pt idx="81">
                  <c:v>0.14000000000000001</c:v>
                </c:pt>
                <c:pt idx="82">
                  <c:v>0.16</c:v>
                </c:pt>
                <c:pt idx="83">
                  <c:v>0.18</c:v>
                </c:pt>
                <c:pt idx="84">
                  <c:v>0.2</c:v>
                </c:pt>
                <c:pt idx="85">
                  <c:v>0.22</c:v>
                </c:pt>
                <c:pt idx="86">
                  <c:v>0.24</c:v>
                </c:pt>
                <c:pt idx="87">
                  <c:v>0.26</c:v>
                </c:pt>
                <c:pt idx="88">
                  <c:v>0.28000000000000003</c:v>
                </c:pt>
                <c:pt idx="89">
                  <c:v>0.3</c:v>
                </c:pt>
                <c:pt idx="90">
                  <c:v>0.02</c:v>
                </c:pt>
                <c:pt idx="91">
                  <c:v>0.04</c:v>
                </c:pt>
                <c:pt idx="92">
                  <c:v>0.06</c:v>
                </c:pt>
                <c:pt idx="93">
                  <c:v>0.08</c:v>
                </c:pt>
                <c:pt idx="94">
                  <c:v>0.1</c:v>
                </c:pt>
                <c:pt idx="95">
                  <c:v>0.12</c:v>
                </c:pt>
                <c:pt idx="96">
                  <c:v>0.14000000000000001</c:v>
                </c:pt>
                <c:pt idx="97">
                  <c:v>0.16</c:v>
                </c:pt>
                <c:pt idx="98">
                  <c:v>0.18</c:v>
                </c:pt>
                <c:pt idx="99">
                  <c:v>0.2</c:v>
                </c:pt>
                <c:pt idx="100">
                  <c:v>0.22</c:v>
                </c:pt>
                <c:pt idx="101">
                  <c:v>0.24</c:v>
                </c:pt>
                <c:pt idx="102">
                  <c:v>0.26</c:v>
                </c:pt>
                <c:pt idx="103">
                  <c:v>0.28000000000000003</c:v>
                </c:pt>
                <c:pt idx="104">
                  <c:v>0.3</c:v>
                </c:pt>
                <c:pt idx="105">
                  <c:v>0.02</c:v>
                </c:pt>
                <c:pt idx="106">
                  <c:v>0.04</c:v>
                </c:pt>
                <c:pt idx="107">
                  <c:v>0.06</c:v>
                </c:pt>
                <c:pt idx="108">
                  <c:v>0.08</c:v>
                </c:pt>
                <c:pt idx="109">
                  <c:v>0.1</c:v>
                </c:pt>
                <c:pt idx="110">
                  <c:v>0.12</c:v>
                </c:pt>
                <c:pt idx="111">
                  <c:v>0.14000000000000001</c:v>
                </c:pt>
                <c:pt idx="112">
                  <c:v>0.16</c:v>
                </c:pt>
                <c:pt idx="113">
                  <c:v>0.18</c:v>
                </c:pt>
                <c:pt idx="114">
                  <c:v>0.2</c:v>
                </c:pt>
                <c:pt idx="115">
                  <c:v>0.22</c:v>
                </c:pt>
                <c:pt idx="116">
                  <c:v>0.24</c:v>
                </c:pt>
                <c:pt idx="117">
                  <c:v>0.26</c:v>
                </c:pt>
                <c:pt idx="118">
                  <c:v>0.28000000000000003</c:v>
                </c:pt>
                <c:pt idx="119">
                  <c:v>0.3</c:v>
                </c:pt>
                <c:pt idx="120">
                  <c:v>0.02</c:v>
                </c:pt>
                <c:pt idx="121">
                  <c:v>0.04</c:v>
                </c:pt>
                <c:pt idx="122">
                  <c:v>0.06</c:v>
                </c:pt>
                <c:pt idx="123">
                  <c:v>0.08</c:v>
                </c:pt>
                <c:pt idx="124">
                  <c:v>0.1</c:v>
                </c:pt>
                <c:pt idx="125">
                  <c:v>0.12</c:v>
                </c:pt>
                <c:pt idx="126">
                  <c:v>0.14000000000000001</c:v>
                </c:pt>
                <c:pt idx="127">
                  <c:v>0.16</c:v>
                </c:pt>
                <c:pt idx="128">
                  <c:v>0.18</c:v>
                </c:pt>
                <c:pt idx="129">
                  <c:v>0.2</c:v>
                </c:pt>
                <c:pt idx="130">
                  <c:v>0.22</c:v>
                </c:pt>
                <c:pt idx="131">
                  <c:v>0.24</c:v>
                </c:pt>
                <c:pt idx="132">
                  <c:v>0.26</c:v>
                </c:pt>
                <c:pt idx="133">
                  <c:v>0.28000000000000003</c:v>
                </c:pt>
                <c:pt idx="134">
                  <c:v>0.3</c:v>
                </c:pt>
                <c:pt idx="135">
                  <c:v>0.02</c:v>
                </c:pt>
                <c:pt idx="136">
                  <c:v>0.04</c:v>
                </c:pt>
                <c:pt idx="137">
                  <c:v>0.06</c:v>
                </c:pt>
                <c:pt idx="138">
                  <c:v>0.08</c:v>
                </c:pt>
                <c:pt idx="139">
                  <c:v>0.1</c:v>
                </c:pt>
                <c:pt idx="140">
                  <c:v>0.12</c:v>
                </c:pt>
                <c:pt idx="141">
                  <c:v>0.14000000000000001</c:v>
                </c:pt>
                <c:pt idx="142">
                  <c:v>0.16</c:v>
                </c:pt>
                <c:pt idx="143">
                  <c:v>0.18</c:v>
                </c:pt>
                <c:pt idx="144">
                  <c:v>0.2</c:v>
                </c:pt>
                <c:pt idx="145">
                  <c:v>0.22</c:v>
                </c:pt>
                <c:pt idx="146">
                  <c:v>0.24</c:v>
                </c:pt>
                <c:pt idx="147">
                  <c:v>0.26</c:v>
                </c:pt>
                <c:pt idx="148">
                  <c:v>0.28000000000000003</c:v>
                </c:pt>
                <c:pt idx="149">
                  <c:v>0.3</c:v>
                </c:pt>
                <c:pt idx="150">
                  <c:v>0.02</c:v>
                </c:pt>
                <c:pt idx="151">
                  <c:v>0.04</c:v>
                </c:pt>
                <c:pt idx="152">
                  <c:v>0.06</c:v>
                </c:pt>
                <c:pt idx="153">
                  <c:v>0.08</c:v>
                </c:pt>
                <c:pt idx="154">
                  <c:v>0.1</c:v>
                </c:pt>
                <c:pt idx="155">
                  <c:v>0.12</c:v>
                </c:pt>
                <c:pt idx="156">
                  <c:v>0.14000000000000001</c:v>
                </c:pt>
                <c:pt idx="157">
                  <c:v>0.16</c:v>
                </c:pt>
                <c:pt idx="158">
                  <c:v>0.18</c:v>
                </c:pt>
                <c:pt idx="159">
                  <c:v>0.2</c:v>
                </c:pt>
                <c:pt idx="160">
                  <c:v>0.22</c:v>
                </c:pt>
                <c:pt idx="161">
                  <c:v>0.24</c:v>
                </c:pt>
                <c:pt idx="162">
                  <c:v>0.26</c:v>
                </c:pt>
                <c:pt idx="163">
                  <c:v>0.28000000000000003</c:v>
                </c:pt>
                <c:pt idx="164">
                  <c:v>0.3</c:v>
                </c:pt>
                <c:pt idx="165">
                  <c:v>0.02</c:v>
                </c:pt>
                <c:pt idx="166">
                  <c:v>0.04</c:v>
                </c:pt>
                <c:pt idx="167">
                  <c:v>0.06</c:v>
                </c:pt>
                <c:pt idx="168">
                  <c:v>0.08</c:v>
                </c:pt>
                <c:pt idx="169">
                  <c:v>0.1</c:v>
                </c:pt>
                <c:pt idx="170">
                  <c:v>0.12</c:v>
                </c:pt>
                <c:pt idx="171">
                  <c:v>0.14000000000000001</c:v>
                </c:pt>
                <c:pt idx="172">
                  <c:v>0.16</c:v>
                </c:pt>
                <c:pt idx="173">
                  <c:v>0.18</c:v>
                </c:pt>
                <c:pt idx="174">
                  <c:v>0.2</c:v>
                </c:pt>
                <c:pt idx="175">
                  <c:v>0.22</c:v>
                </c:pt>
                <c:pt idx="176">
                  <c:v>0.24</c:v>
                </c:pt>
                <c:pt idx="177">
                  <c:v>0.26</c:v>
                </c:pt>
                <c:pt idx="178">
                  <c:v>0.28000000000000003</c:v>
                </c:pt>
                <c:pt idx="179">
                  <c:v>0.3</c:v>
                </c:pt>
                <c:pt idx="180">
                  <c:v>0.02</c:v>
                </c:pt>
                <c:pt idx="181">
                  <c:v>0.04</c:v>
                </c:pt>
                <c:pt idx="182">
                  <c:v>0.06</c:v>
                </c:pt>
                <c:pt idx="183">
                  <c:v>0.08</c:v>
                </c:pt>
                <c:pt idx="184">
                  <c:v>0.1</c:v>
                </c:pt>
                <c:pt idx="185">
                  <c:v>0.12</c:v>
                </c:pt>
                <c:pt idx="186">
                  <c:v>0.14000000000000001</c:v>
                </c:pt>
                <c:pt idx="187">
                  <c:v>0.16</c:v>
                </c:pt>
                <c:pt idx="188">
                  <c:v>0.18</c:v>
                </c:pt>
                <c:pt idx="189">
                  <c:v>0.2</c:v>
                </c:pt>
                <c:pt idx="190">
                  <c:v>0.22</c:v>
                </c:pt>
                <c:pt idx="191">
                  <c:v>0.24</c:v>
                </c:pt>
                <c:pt idx="192">
                  <c:v>0.26</c:v>
                </c:pt>
                <c:pt idx="193">
                  <c:v>0.28000000000000003</c:v>
                </c:pt>
                <c:pt idx="194">
                  <c:v>0.3</c:v>
                </c:pt>
                <c:pt idx="195">
                  <c:v>0.02</c:v>
                </c:pt>
                <c:pt idx="196">
                  <c:v>0.04</c:v>
                </c:pt>
                <c:pt idx="197">
                  <c:v>0.06</c:v>
                </c:pt>
                <c:pt idx="198">
                  <c:v>0.08</c:v>
                </c:pt>
                <c:pt idx="199">
                  <c:v>0.1</c:v>
                </c:pt>
                <c:pt idx="200">
                  <c:v>0.12</c:v>
                </c:pt>
                <c:pt idx="201">
                  <c:v>0.14000000000000001</c:v>
                </c:pt>
                <c:pt idx="202">
                  <c:v>0.16</c:v>
                </c:pt>
                <c:pt idx="203">
                  <c:v>0.18</c:v>
                </c:pt>
                <c:pt idx="204">
                  <c:v>0.2</c:v>
                </c:pt>
                <c:pt idx="205">
                  <c:v>0.22</c:v>
                </c:pt>
                <c:pt idx="206">
                  <c:v>0.24</c:v>
                </c:pt>
                <c:pt idx="207">
                  <c:v>0.26</c:v>
                </c:pt>
                <c:pt idx="208">
                  <c:v>0.28000000000000003</c:v>
                </c:pt>
                <c:pt idx="209">
                  <c:v>0.3</c:v>
                </c:pt>
                <c:pt idx="210">
                  <c:v>0.02</c:v>
                </c:pt>
                <c:pt idx="211">
                  <c:v>0.04</c:v>
                </c:pt>
                <c:pt idx="212">
                  <c:v>0.06</c:v>
                </c:pt>
                <c:pt idx="213">
                  <c:v>0.08</c:v>
                </c:pt>
                <c:pt idx="214">
                  <c:v>0.1</c:v>
                </c:pt>
                <c:pt idx="215">
                  <c:v>0.12</c:v>
                </c:pt>
                <c:pt idx="216">
                  <c:v>0.14000000000000001</c:v>
                </c:pt>
                <c:pt idx="217">
                  <c:v>0.16</c:v>
                </c:pt>
                <c:pt idx="218">
                  <c:v>0.18</c:v>
                </c:pt>
                <c:pt idx="219">
                  <c:v>0.2</c:v>
                </c:pt>
                <c:pt idx="220">
                  <c:v>0.22</c:v>
                </c:pt>
                <c:pt idx="221">
                  <c:v>0.24</c:v>
                </c:pt>
                <c:pt idx="222">
                  <c:v>0.26</c:v>
                </c:pt>
                <c:pt idx="223">
                  <c:v>0.28000000000000003</c:v>
                </c:pt>
                <c:pt idx="224">
                  <c:v>0.3</c:v>
                </c:pt>
                <c:pt idx="225">
                  <c:v>0.02</c:v>
                </c:pt>
                <c:pt idx="226">
                  <c:v>0.04</c:v>
                </c:pt>
                <c:pt idx="227">
                  <c:v>0.06</c:v>
                </c:pt>
                <c:pt idx="228">
                  <c:v>0.08</c:v>
                </c:pt>
                <c:pt idx="229">
                  <c:v>0.1</c:v>
                </c:pt>
                <c:pt idx="230">
                  <c:v>0.12</c:v>
                </c:pt>
                <c:pt idx="231">
                  <c:v>0.14000000000000001</c:v>
                </c:pt>
                <c:pt idx="232">
                  <c:v>0.16</c:v>
                </c:pt>
                <c:pt idx="233">
                  <c:v>0.18</c:v>
                </c:pt>
                <c:pt idx="234">
                  <c:v>0.2</c:v>
                </c:pt>
                <c:pt idx="235">
                  <c:v>0.22</c:v>
                </c:pt>
                <c:pt idx="236">
                  <c:v>0.24</c:v>
                </c:pt>
                <c:pt idx="237">
                  <c:v>0.26</c:v>
                </c:pt>
                <c:pt idx="238">
                  <c:v>0.28000000000000003</c:v>
                </c:pt>
                <c:pt idx="239">
                  <c:v>0.3</c:v>
                </c:pt>
                <c:pt idx="240">
                  <c:v>0.02</c:v>
                </c:pt>
                <c:pt idx="241">
                  <c:v>0.04</c:v>
                </c:pt>
                <c:pt idx="242">
                  <c:v>0.06</c:v>
                </c:pt>
                <c:pt idx="243">
                  <c:v>0.08</c:v>
                </c:pt>
                <c:pt idx="244">
                  <c:v>0.1</c:v>
                </c:pt>
                <c:pt idx="245">
                  <c:v>0.12</c:v>
                </c:pt>
                <c:pt idx="246">
                  <c:v>0.14000000000000001</c:v>
                </c:pt>
                <c:pt idx="247">
                  <c:v>0.16</c:v>
                </c:pt>
                <c:pt idx="248">
                  <c:v>0.18</c:v>
                </c:pt>
                <c:pt idx="249">
                  <c:v>0.2</c:v>
                </c:pt>
                <c:pt idx="250">
                  <c:v>0.22</c:v>
                </c:pt>
                <c:pt idx="251">
                  <c:v>0.24</c:v>
                </c:pt>
                <c:pt idx="252">
                  <c:v>0.26</c:v>
                </c:pt>
                <c:pt idx="253">
                  <c:v>0.28000000000000003</c:v>
                </c:pt>
                <c:pt idx="254">
                  <c:v>0.3</c:v>
                </c:pt>
                <c:pt idx="255">
                  <c:v>0.02</c:v>
                </c:pt>
                <c:pt idx="256">
                  <c:v>0.04</c:v>
                </c:pt>
                <c:pt idx="257">
                  <c:v>0.06</c:v>
                </c:pt>
                <c:pt idx="258">
                  <c:v>0.08</c:v>
                </c:pt>
                <c:pt idx="259">
                  <c:v>0.1</c:v>
                </c:pt>
                <c:pt idx="260">
                  <c:v>0.12</c:v>
                </c:pt>
                <c:pt idx="261">
                  <c:v>0.14000000000000001</c:v>
                </c:pt>
                <c:pt idx="262">
                  <c:v>0.16</c:v>
                </c:pt>
                <c:pt idx="263">
                  <c:v>0.18</c:v>
                </c:pt>
                <c:pt idx="264">
                  <c:v>0.2</c:v>
                </c:pt>
                <c:pt idx="265">
                  <c:v>0.22</c:v>
                </c:pt>
                <c:pt idx="266">
                  <c:v>0.24</c:v>
                </c:pt>
                <c:pt idx="267">
                  <c:v>0.26</c:v>
                </c:pt>
                <c:pt idx="268">
                  <c:v>0.28000000000000003</c:v>
                </c:pt>
                <c:pt idx="269">
                  <c:v>0.3</c:v>
                </c:pt>
                <c:pt idx="270">
                  <c:v>0.02</c:v>
                </c:pt>
                <c:pt idx="271">
                  <c:v>0.04</c:v>
                </c:pt>
                <c:pt idx="272">
                  <c:v>0.06</c:v>
                </c:pt>
                <c:pt idx="273">
                  <c:v>0.08</c:v>
                </c:pt>
                <c:pt idx="274">
                  <c:v>0.1</c:v>
                </c:pt>
                <c:pt idx="275">
                  <c:v>0.12</c:v>
                </c:pt>
                <c:pt idx="276">
                  <c:v>0.14000000000000001</c:v>
                </c:pt>
                <c:pt idx="277">
                  <c:v>0.16</c:v>
                </c:pt>
                <c:pt idx="278">
                  <c:v>0.18</c:v>
                </c:pt>
                <c:pt idx="279">
                  <c:v>0.2</c:v>
                </c:pt>
                <c:pt idx="280">
                  <c:v>0.22</c:v>
                </c:pt>
                <c:pt idx="281">
                  <c:v>0.24</c:v>
                </c:pt>
                <c:pt idx="282">
                  <c:v>0.26</c:v>
                </c:pt>
                <c:pt idx="283">
                  <c:v>0.28000000000000003</c:v>
                </c:pt>
                <c:pt idx="284">
                  <c:v>0.3</c:v>
                </c:pt>
                <c:pt idx="285">
                  <c:v>0.02</c:v>
                </c:pt>
                <c:pt idx="286">
                  <c:v>0.04</c:v>
                </c:pt>
                <c:pt idx="287">
                  <c:v>0.06</c:v>
                </c:pt>
                <c:pt idx="288">
                  <c:v>0.08</c:v>
                </c:pt>
                <c:pt idx="289">
                  <c:v>0.1</c:v>
                </c:pt>
                <c:pt idx="290">
                  <c:v>0.12</c:v>
                </c:pt>
                <c:pt idx="291">
                  <c:v>0.14000000000000001</c:v>
                </c:pt>
                <c:pt idx="292">
                  <c:v>0.16</c:v>
                </c:pt>
                <c:pt idx="293">
                  <c:v>0.18</c:v>
                </c:pt>
                <c:pt idx="294">
                  <c:v>0.2</c:v>
                </c:pt>
                <c:pt idx="295">
                  <c:v>0.22</c:v>
                </c:pt>
                <c:pt idx="296">
                  <c:v>0.24</c:v>
                </c:pt>
                <c:pt idx="297">
                  <c:v>0.26</c:v>
                </c:pt>
                <c:pt idx="298">
                  <c:v>0.28000000000000003</c:v>
                </c:pt>
                <c:pt idx="299">
                  <c:v>0.3</c:v>
                </c:pt>
                <c:pt idx="300">
                  <c:v>0.02</c:v>
                </c:pt>
                <c:pt idx="301">
                  <c:v>0.04</c:v>
                </c:pt>
                <c:pt idx="302">
                  <c:v>0.06</c:v>
                </c:pt>
                <c:pt idx="303">
                  <c:v>0.08</c:v>
                </c:pt>
                <c:pt idx="304">
                  <c:v>0.1</c:v>
                </c:pt>
                <c:pt idx="305">
                  <c:v>0.12</c:v>
                </c:pt>
                <c:pt idx="306">
                  <c:v>0.14000000000000001</c:v>
                </c:pt>
                <c:pt idx="307">
                  <c:v>0.16</c:v>
                </c:pt>
                <c:pt idx="308">
                  <c:v>0.18</c:v>
                </c:pt>
                <c:pt idx="309">
                  <c:v>0.2</c:v>
                </c:pt>
                <c:pt idx="310">
                  <c:v>0.22</c:v>
                </c:pt>
                <c:pt idx="311">
                  <c:v>0.24</c:v>
                </c:pt>
                <c:pt idx="312">
                  <c:v>0.26</c:v>
                </c:pt>
                <c:pt idx="313">
                  <c:v>0.28000000000000003</c:v>
                </c:pt>
                <c:pt idx="314">
                  <c:v>0.3</c:v>
                </c:pt>
                <c:pt idx="315">
                  <c:v>0.02</c:v>
                </c:pt>
                <c:pt idx="316">
                  <c:v>0.04</c:v>
                </c:pt>
                <c:pt idx="317">
                  <c:v>0.06</c:v>
                </c:pt>
                <c:pt idx="318">
                  <c:v>0.08</c:v>
                </c:pt>
                <c:pt idx="319">
                  <c:v>0.1</c:v>
                </c:pt>
                <c:pt idx="320">
                  <c:v>0.12</c:v>
                </c:pt>
                <c:pt idx="321">
                  <c:v>0.14000000000000001</c:v>
                </c:pt>
                <c:pt idx="322">
                  <c:v>0.16</c:v>
                </c:pt>
                <c:pt idx="323">
                  <c:v>0.18</c:v>
                </c:pt>
                <c:pt idx="324">
                  <c:v>0.2</c:v>
                </c:pt>
                <c:pt idx="325">
                  <c:v>0.22</c:v>
                </c:pt>
                <c:pt idx="326">
                  <c:v>0.24</c:v>
                </c:pt>
                <c:pt idx="327">
                  <c:v>0.26</c:v>
                </c:pt>
                <c:pt idx="328">
                  <c:v>0.28000000000000003</c:v>
                </c:pt>
                <c:pt idx="329">
                  <c:v>0.3</c:v>
                </c:pt>
                <c:pt idx="330">
                  <c:v>0.02</c:v>
                </c:pt>
                <c:pt idx="331">
                  <c:v>0.04</c:v>
                </c:pt>
                <c:pt idx="332">
                  <c:v>0.06</c:v>
                </c:pt>
                <c:pt idx="333">
                  <c:v>0.08</c:v>
                </c:pt>
                <c:pt idx="334">
                  <c:v>0.1</c:v>
                </c:pt>
                <c:pt idx="335">
                  <c:v>0.12</c:v>
                </c:pt>
                <c:pt idx="336">
                  <c:v>0.14000000000000001</c:v>
                </c:pt>
                <c:pt idx="337">
                  <c:v>0.16</c:v>
                </c:pt>
                <c:pt idx="338">
                  <c:v>0.18</c:v>
                </c:pt>
                <c:pt idx="339">
                  <c:v>0.2</c:v>
                </c:pt>
                <c:pt idx="340">
                  <c:v>0.22</c:v>
                </c:pt>
                <c:pt idx="341">
                  <c:v>0.24</c:v>
                </c:pt>
                <c:pt idx="342">
                  <c:v>0.26</c:v>
                </c:pt>
                <c:pt idx="343">
                  <c:v>0.28000000000000003</c:v>
                </c:pt>
                <c:pt idx="344">
                  <c:v>0.3</c:v>
                </c:pt>
                <c:pt idx="345">
                  <c:v>0.02</c:v>
                </c:pt>
                <c:pt idx="346">
                  <c:v>0.04</c:v>
                </c:pt>
                <c:pt idx="347">
                  <c:v>0.06</c:v>
                </c:pt>
                <c:pt idx="348">
                  <c:v>0.08</c:v>
                </c:pt>
                <c:pt idx="349">
                  <c:v>0.1</c:v>
                </c:pt>
                <c:pt idx="350">
                  <c:v>0.12</c:v>
                </c:pt>
                <c:pt idx="351">
                  <c:v>0.14000000000000001</c:v>
                </c:pt>
                <c:pt idx="352">
                  <c:v>0.16</c:v>
                </c:pt>
                <c:pt idx="353">
                  <c:v>0.18</c:v>
                </c:pt>
                <c:pt idx="354">
                  <c:v>0.2</c:v>
                </c:pt>
                <c:pt idx="355">
                  <c:v>0.22</c:v>
                </c:pt>
                <c:pt idx="356">
                  <c:v>0.24</c:v>
                </c:pt>
                <c:pt idx="357">
                  <c:v>0.26</c:v>
                </c:pt>
                <c:pt idx="358">
                  <c:v>0.28000000000000003</c:v>
                </c:pt>
                <c:pt idx="359">
                  <c:v>0.3</c:v>
                </c:pt>
                <c:pt idx="360">
                  <c:v>0.02</c:v>
                </c:pt>
                <c:pt idx="361">
                  <c:v>0.04</c:v>
                </c:pt>
                <c:pt idx="362">
                  <c:v>0.06</c:v>
                </c:pt>
                <c:pt idx="363">
                  <c:v>0.08</c:v>
                </c:pt>
                <c:pt idx="364">
                  <c:v>0.1</c:v>
                </c:pt>
                <c:pt idx="365">
                  <c:v>0.12</c:v>
                </c:pt>
                <c:pt idx="366">
                  <c:v>0.14000000000000001</c:v>
                </c:pt>
                <c:pt idx="367">
                  <c:v>0.16</c:v>
                </c:pt>
                <c:pt idx="368">
                  <c:v>0.18</c:v>
                </c:pt>
                <c:pt idx="369">
                  <c:v>0.2</c:v>
                </c:pt>
                <c:pt idx="370">
                  <c:v>0.22</c:v>
                </c:pt>
                <c:pt idx="371">
                  <c:v>0.24</c:v>
                </c:pt>
                <c:pt idx="372">
                  <c:v>0.26</c:v>
                </c:pt>
                <c:pt idx="373">
                  <c:v>0.28000000000000003</c:v>
                </c:pt>
                <c:pt idx="374">
                  <c:v>0.3</c:v>
                </c:pt>
                <c:pt idx="375">
                  <c:v>0.02</c:v>
                </c:pt>
                <c:pt idx="376">
                  <c:v>0.04</c:v>
                </c:pt>
                <c:pt idx="377">
                  <c:v>0.06</c:v>
                </c:pt>
                <c:pt idx="378">
                  <c:v>0.08</c:v>
                </c:pt>
                <c:pt idx="379">
                  <c:v>0.1</c:v>
                </c:pt>
                <c:pt idx="380">
                  <c:v>0.12</c:v>
                </c:pt>
                <c:pt idx="381">
                  <c:v>0.14000000000000001</c:v>
                </c:pt>
                <c:pt idx="382">
                  <c:v>0.16</c:v>
                </c:pt>
                <c:pt idx="383">
                  <c:v>0.18</c:v>
                </c:pt>
                <c:pt idx="384">
                  <c:v>0.2</c:v>
                </c:pt>
                <c:pt idx="385">
                  <c:v>0.22</c:v>
                </c:pt>
                <c:pt idx="386">
                  <c:v>0.24</c:v>
                </c:pt>
                <c:pt idx="387">
                  <c:v>0.26</c:v>
                </c:pt>
                <c:pt idx="388">
                  <c:v>0.28000000000000003</c:v>
                </c:pt>
                <c:pt idx="389">
                  <c:v>0.3</c:v>
                </c:pt>
                <c:pt idx="390">
                  <c:v>0.02</c:v>
                </c:pt>
                <c:pt idx="391">
                  <c:v>0.04</c:v>
                </c:pt>
                <c:pt idx="392">
                  <c:v>0.06</c:v>
                </c:pt>
                <c:pt idx="393">
                  <c:v>0.08</c:v>
                </c:pt>
                <c:pt idx="394">
                  <c:v>0.1</c:v>
                </c:pt>
                <c:pt idx="395">
                  <c:v>0.12</c:v>
                </c:pt>
                <c:pt idx="396">
                  <c:v>0.14000000000000001</c:v>
                </c:pt>
                <c:pt idx="397">
                  <c:v>0.16</c:v>
                </c:pt>
                <c:pt idx="398">
                  <c:v>0.18</c:v>
                </c:pt>
                <c:pt idx="399">
                  <c:v>0.2</c:v>
                </c:pt>
                <c:pt idx="400">
                  <c:v>0.22</c:v>
                </c:pt>
                <c:pt idx="401">
                  <c:v>0.24</c:v>
                </c:pt>
                <c:pt idx="402">
                  <c:v>0.26</c:v>
                </c:pt>
                <c:pt idx="403">
                  <c:v>0.28000000000000003</c:v>
                </c:pt>
                <c:pt idx="404">
                  <c:v>0.3</c:v>
                </c:pt>
                <c:pt idx="405">
                  <c:v>0.02</c:v>
                </c:pt>
                <c:pt idx="406">
                  <c:v>0.04</c:v>
                </c:pt>
                <c:pt idx="407">
                  <c:v>0.06</c:v>
                </c:pt>
                <c:pt idx="408">
                  <c:v>0.08</c:v>
                </c:pt>
                <c:pt idx="409">
                  <c:v>0.1</c:v>
                </c:pt>
                <c:pt idx="410">
                  <c:v>0.12</c:v>
                </c:pt>
                <c:pt idx="411">
                  <c:v>0.14000000000000001</c:v>
                </c:pt>
                <c:pt idx="412">
                  <c:v>0.16</c:v>
                </c:pt>
                <c:pt idx="413">
                  <c:v>0.18</c:v>
                </c:pt>
                <c:pt idx="414">
                  <c:v>0.2</c:v>
                </c:pt>
                <c:pt idx="415">
                  <c:v>0.22</c:v>
                </c:pt>
                <c:pt idx="416">
                  <c:v>0.24</c:v>
                </c:pt>
                <c:pt idx="417">
                  <c:v>0.26</c:v>
                </c:pt>
                <c:pt idx="418">
                  <c:v>0.28000000000000003</c:v>
                </c:pt>
                <c:pt idx="419">
                  <c:v>0.3</c:v>
                </c:pt>
                <c:pt idx="420">
                  <c:v>0.02</c:v>
                </c:pt>
                <c:pt idx="421">
                  <c:v>0.04</c:v>
                </c:pt>
                <c:pt idx="422">
                  <c:v>0.06</c:v>
                </c:pt>
                <c:pt idx="423">
                  <c:v>0.08</c:v>
                </c:pt>
                <c:pt idx="424">
                  <c:v>0.1</c:v>
                </c:pt>
                <c:pt idx="425">
                  <c:v>0.12</c:v>
                </c:pt>
                <c:pt idx="426">
                  <c:v>0.14000000000000001</c:v>
                </c:pt>
                <c:pt idx="427">
                  <c:v>0.16</c:v>
                </c:pt>
                <c:pt idx="428">
                  <c:v>0.18</c:v>
                </c:pt>
                <c:pt idx="429">
                  <c:v>0.2</c:v>
                </c:pt>
                <c:pt idx="430">
                  <c:v>0.22</c:v>
                </c:pt>
                <c:pt idx="431">
                  <c:v>0.24</c:v>
                </c:pt>
                <c:pt idx="432">
                  <c:v>0.26</c:v>
                </c:pt>
                <c:pt idx="433">
                  <c:v>0.28000000000000003</c:v>
                </c:pt>
                <c:pt idx="434">
                  <c:v>0.3</c:v>
                </c:pt>
                <c:pt idx="435">
                  <c:v>0.02</c:v>
                </c:pt>
                <c:pt idx="436">
                  <c:v>0.04</c:v>
                </c:pt>
                <c:pt idx="437">
                  <c:v>0.06</c:v>
                </c:pt>
                <c:pt idx="438">
                  <c:v>0.08</c:v>
                </c:pt>
                <c:pt idx="439">
                  <c:v>0.1</c:v>
                </c:pt>
                <c:pt idx="440">
                  <c:v>0.12</c:v>
                </c:pt>
                <c:pt idx="441">
                  <c:v>0.14000000000000001</c:v>
                </c:pt>
                <c:pt idx="442">
                  <c:v>0.16</c:v>
                </c:pt>
                <c:pt idx="443">
                  <c:v>0.18</c:v>
                </c:pt>
                <c:pt idx="444">
                  <c:v>0.2</c:v>
                </c:pt>
                <c:pt idx="445">
                  <c:v>0.22</c:v>
                </c:pt>
                <c:pt idx="446">
                  <c:v>0.24</c:v>
                </c:pt>
                <c:pt idx="447">
                  <c:v>0.26</c:v>
                </c:pt>
                <c:pt idx="448">
                  <c:v>0.28000000000000003</c:v>
                </c:pt>
                <c:pt idx="449">
                  <c:v>0.3</c:v>
                </c:pt>
                <c:pt idx="450">
                  <c:v>0.02</c:v>
                </c:pt>
                <c:pt idx="451">
                  <c:v>0.04</c:v>
                </c:pt>
                <c:pt idx="452">
                  <c:v>0.06</c:v>
                </c:pt>
                <c:pt idx="453">
                  <c:v>0.08</c:v>
                </c:pt>
                <c:pt idx="454">
                  <c:v>0.1</c:v>
                </c:pt>
                <c:pt idx="455">
                  <c:v>0.12</c:v>
                </c:pt>
                <c:pt idx="456">
                  <c:v>0.14000000000000001</c:v>
                </c:pt>
                <c:pt idx="457">
                  <c:v>0.16</c:v>
                </c:pt>
                <c:pt idx="458">
                  <c:v>0.18</c:v>
                </c:pt>
                <c:pt idx="459">
                  <c:v>0.2</c:v>
                </c:pt>
                <c:pt idx="460">
                  <c:v>0.22</c:v>
                </c:pt>
                <c:pt idx="461">
                  <c:v>0.24</c:v>
                </c:pt>
                <c:pt idx="462">
                  <c:v>0.26</c:v>
                </c:pt>
                <c:pt idx="463">
                  <c:v>0.28000000000000003</c:v>
                </c:pt>
                <c:pt idx="464">
                  <c:v>0.3</c:v>
                </c:pt>
                <c:pt idx="465">
                  <c:v>0.02</c:v>
                </c:pt>
                <c:pt idx="466">
                  <c:v>0.04</c:v>
                </c:pt>
                <c:pt idx="467">
                  <c:v>0.06</c:v>
                </c:pt>
                <c:pt idx="468">
                  <c:v>0.08</c:v>
                </c:pt>
                <c:pt idx="469">
                  <c:v>0.1</c:v>
                </c:pt>
                <c:pt idx="470">
                  <c:v>0.12</c:v>
                </c:pt>
                <c:pt idx="471">
                  <c:v>0.14000000000000001</c:v>
                </c:pt>
                <c:pt idx="472">
                  <c:v>0.16</c:v>
                </c:pt>
                <c:pt idx="473">
                  <c:v>0.18</c:v>
                </c:pt>
                <c:pt idx="474">
                  <c:v>0.2</c:v>
                </c:pt>
                <c:pt idx="475">
                  <c:v>0.22</c:v>
                </c:pt>
                <c:pt idx="476">
                  <c:v>0.24</c:v>
                </c:pt>
                <c:pt idx="477">
                  <c:v>0.26</c:v>
                </c:pt>
                <c:pt idx="478">
                  <c:v>0.28000000000000003</c:v>
                </c:pt>
                <c:pt idx="479">
                  <c:v>0.3</c:v>
                </c:pt>
                <c:pt idx="480">
                  <c:v>0.02</c:v>
                </c:pt>
                <c:pt idx="481">
                  <c:v>0.04</c:v>
                </c:pt>
                <c:pt idx="482">
                  <c:v>0.06</c:v>
                </c:pt>
                <c:pt idx="483">
                  <c:v>0.08</c:v>
                </c:pt>
                <c:pt idx="484">
                  <c:v>0.1</c:v>
                </c:pt>
                <c:pt idx="485">
                  <c:v>0.12</c:v>
                </c:pt>
                <c:pt idx="486">
                  <c:v>0.14000000000000001</c:v>
                </c:pt>
                <c:pt idx="487">
                  <c:v>0.16</c:v>
                </c:pt>
                <c:pt idx="488">
                  <c:v>0.18</c:v>
                </c:pt>
                <c:pt idx="489">
                  <c:v>0.2</c:v>
                </c:pt>
                <c:pt idx="490">
                  <c:v>0.22</c:v>
                </c:pt>
                <c:pt idx="491">
                  <c:v>0.24</c:v>
                </c:pt>
                <c:pt idx="492">
                  <c:v>0.26</c:v>
                </c:pt>
                <c:pt idx="493">
                  <c:v>0.28000000000000003</c:v>
                </c:pt>
                <c:pt idx="494">
                  <c:v>0.3</c:v>
                </c:pt>
                <c:pt idx="495">
                  <c:v>0.02</c:v>
                </c:pt>
                <c:pt idx="496">
                  <c:v>0.04</c:v>
                </c:pt>
                <c:pt idx="497">
                  <c:v>0.06</c:v>
                </c:pt>
                <c:pt idx="498">
                  <c:v>0.08</c:v>
                </c:pt>
                <c:pt idx="499">
                  <c:v>0.1</c:v>
                </c:pt>
                <c:pt idx="500">
                  <c:v>0.12</c:v>
                </c:pt>
                <c:pt idx="501">
                  <c:v>0.14000000000000001</c:v>
                </c:pt>
                <c:pt idx="502">
                  <c:v>0.16</c:v>
                </c:pt>
                <c:pt idx="503">
                  <c:v>0.18</c:v>
                </c:pt>
                <c:pt idx="504">
                  <c:v>0.2</c:v>
                </c:pt>
                <c:pt idx="505">
                  <c:v>0.22</c:v>
                </c:pt>
                <c:pt idx="506">
                  <c:v>0.24</c:v>
                </c:pt>
                <c:pt idx="507">
                  <c:v>0.26</c:v>
                </c:pt>
                <c:pt idx="508">
                  <c:v>0.28000000000000003</c:v>
                </c:pt>
                <c:pt idx="509">
                  <c:v>0.3</c:v>
                </c:pt>
                <c:pt idx="510">
                  <c:v>0.02</c:v>
                </c:pt>
                <c:pt idx="511">
                  <c:v>0.04</c:v>
                </c:pt>
                <c:pt idx="512">
                  <c:v>0.06</c:v>
                </c:pt>
                <c:pt idx="513">
                  <c:v>0.08</c:v>
                </c:pt>
                <c:pt idx="514">
                  <c:v>0.1</c:v>
                </c:pt>
                <c:pt idx="515">
                  <c:v>0.12</c:v>
                </c:pt>
                <c:pt idx="516">
                  <c:v>0.14000000000000001</c:v>
                </c:pt>
                <c:pt idx="517">
                  <c:v>0.16</c:v>
                </c:pt>
                <c:pt idx="518">
                  <c:v>0.18</c:v>
                </c:pt>
                <c:pt idx="519">
                  <c:v>0.2</c:v>
                </c:pt>
                <c:pt idx="520">
                  <c:v>0.22</c:v>
                </c:pt>
                <c:pt idx="521">
                  <c:v>0.24</c:v>
                </c:pt>
                <c:pt idx="522">
                  <c:v>0.26</c:v>
                </c:pt>
                <c:pt idx="523">
                  <c:v>0.28000000000000003</c:v>
                </c:pt>
                <c:pt idx="524">
                  <c:v>0.3</c:v>
                </c:pt>
                <c:pt idx="525">
                  <c:v>0.02</c:v>
                </c:pt>
                <c:pt idx="526">
                  <c:v>0.04</c:v>
                </c:pt>
                <c:pt idx="527">
                  <c:v>0.06</c:v>
                </c:pt>
                <c:pt idx="528">
                  <c:v>0.08</c:v>
                </c:pt>
                <c:pt idx="529">
                  <c:v>0.1</c:v>
                </c:pt>
                <c:pt idx="530">
                  <c:v>0.12</c:v>
                </c:pt>
                <c:pt idx="531">
                  <c:v>0.14000000000000001</c:v>
                </c:pt>
                <c:pt idx="532">
                  <c:v>0.16</c:v>
                </c:pt>
                <c:pt idx="533">
                  <c:v>0.18</c:v>
                </c:pt>
                <c:pt idx="534">
                  <c:v>0.2</c:v>
                </c:pt>
                <c:pt idx="535">
                  <c:v>0.22</c:v>
                </c:pt>
                <c:pt idx="536">
                  <c:v>0.24</c:v>
                </c:pt>
                <c:pt idx="537">
                  <c:v>0.26</c:v>
                </c:pt>
                <c:pt idx="538">
                  <c:v>0.28000000000000003</c:v>
                </c:pt>
                <c:pt idx="539">
                  <c:v>0.3</c:v>
                </c:pt>
                <c:pt idx="540">
                  <c:v>0.02</c:v>
                </c:pt>
                <c:pt idx="541">
                  <c:v>0.04</c:v>
                </c:pt>
                <c:pt idx="542">
                  <c:v>0.06</c:v>
                </c:pt>
                <c:pt idx="543">
                  <c:v>0.08</c:v>
                </c:pt>
                <c:pt idx="544">
                  <c:v>0.1</c:v>
                </c:pt>
                <c:pt idx="545">
                  <c:v>0.12</c:v>
                </c:pt>
                <c:pt idx="546">
                  <c:v>0.14000000000000001</c:v>
                </c:pt>
                <c:pt idx="547">
                  <c:v>0.16</c:v>
                </c:pt>
                <c:pt idx="548">
                  <c:v>0.18</c:v>
                </c:pt>
                <c:pt idx="549">
                  <c:v>0.2</c:v>
                </c:pt>
                <c:pt idx="550">
                  <c:v>0.22</c:v>
                </c:pt>
                <c:pt idx="551">
                  <c:v>0.24</c:v>
                </c:pt>
                <c:pt idx="552">
                  <c:v>0.26</c:v>
                </c:pt>
                <c:pt idx="553">
                  <c:v>0.28000000000000003</c:v>
                </c:pt>
                <c:pt idx="554">
                  <c:v>0.3</c:v>
                </c:pt>
                <c:pt idx="555">
                  <c:v>0.02</c:v>
                </c:pt>
                <c:pt idx="556">
                  <c:v>0.04</c:v>
                </c:pt>
                <c:pt idx="557">
                  <c:v>0.06</c:v>
                </c:pt>
                <c:pt idx="558">
                  <c:v>0.08</c:v>
                </c:pt>
                <c:pt idx="559">
                  <c:v>0.1</c:v>
                </c:pt>
                <c:pt idx="560">
                  <c:v>0.12</c:v>
                </c:pt>
                <c:pt idx="561">
                  <c:v>0.14000000000000001</c:v>
                </c:pt>
                <c:pt idx="562">
                  <c:v>0.16</c:v>
                </c:pt>
                <c:pt idx="563">
                  <c:v>0.18</c:v>
                </c:pt>
                <c:pt idx="564">
                  <c:v>0.2</c:v>
                </c:pt>
                <c:pt idx="565">
                  <c:v>0.22</c:v>
                </c:pt>
                <c:pt idx="566">
                  <c:v>0.24</c:v>
                </c:pt>
                <c:pt idx="567">
                  <c:v>0.26</c:v>
                </c:pt>
                <c:pt idx="568">
                  <c:v>0.28000000000000003</c:v>
                </c:pt>
                <c:pt idx="569">
                  <c:v>0.3</c:v>
                </c:pt>
                <c:pt idx="570">
                  <c:v>0.02</c:v>
                </c:pt>
                <c:pt idx="571">
                  <c:v>0.04</c:v>
                </c:pt>
                <c:pt idx="572">
                  <c:v>0.06</c:v>
                </c:pt>
                <c:pt idx="573">
                  <c:v>0.08</c:v>
                </c:pt>
                <c:pt idx="574">
                  <c:v>0.1</c:v>
                </c:pt>
                <c:pt idx="575">
                  <c:v>0.12</c:v>
                </c:pt>
                <c:pt idx="576">
                  <c:v>0.14000000000000001</c:v>
                </c:pt>
                <c:pt idx="577">
                  <c:v>0.16</c:v>
                </c:pt>
                <c:pt idx="578">
                  <c:v>0.18</c:v>
                </c:pt>
                <c:pt idx="579">
                  <c:v>0.2</c:v>
                </c:pt>
                <c:pt idx="580">
                  <c:v>0.22</c:v>
                </c:pt>
                <c:pt idx="581">
                  <c:v>0.24</c:v>
                </c:pt>
                <c:pt idx="582">
                  <c:v>0.26</c:v>
                </c:pt>
                <c:pt idx="583">
                  <c:v>0.28000000000000003</c:v>
                </c:pt>
                <c:pt idx="584">
                  <c:v>0.3</c:v>
                </c:pt>
                <c:pt idx="585">
                  <c:v>0.02</c:v>
                </c:pt>
                <c:pt idx="586">
                  <c:v>0.04</c:v>
                </c:pt>
                <c:pt idx="587">
                  <c:v>0.06</c:v>
                </c:pt>
                <c:pt idx="588">
                  <c:v>0.08</c:v>
                </c:pt>
                <c:pt idx="589">
                  <c:v>0.1</c:v>
                </c:pt>
                <c:pt idx="590">
                  <c:v>0.12</c:v>
                </c:pt>
                <c:pt idx="591">
                  <c:v>0.14000000000000001</c:v>
                </c:pt>
                <c:pt idx="592">
                  <c:v>0.16</c:v>
                </c:pt>
                <c:pt idx="593">
                  <c:v>0.18</c:v>
                </c:pt>
                <c:pt idx="594">
                  <c:v>0.2</c:v>
                </c:pt>
                <c:pt idx="595">
                  <c:v>0.22</c:v>
                </c:pt>
                <c:pt idx="596">
                  <c:v>0.24</c:v>
                </c:pt>
                <c:pt idx="597">
                  <c:v>0.26</c:v>
                </c:pt>
                <c:pt idx="598">
                  <c:v>0.28000000000000003</c:v>
                </c:pt>
                <c:pt idx="599">
                  <c:v>0.3</c:v>
                </c:pt>
                <c:pt idx="600">
                  <c:v>0.02</c:v>
                </c:pt>
                <c:pt idx="601">
                  <c:v>0.04</c:v>
                </c:pt>
                <c:pt idx="602">
                  <c:v>0.06</c:v>
                </c:pt>
                <c:pt idx="603">
                  <c:v>0.08</c:v>
                </c:pt>
                <c:pt idx="604">
                  <c:v>0.1</c:v>
                </c:pt>
                <c:pt idx="605">
                  <c:v>0.12</c:v>
                </c:pt>
                <c:pt idx="606">
                  <c:v>0.14000000000000001</c:v>
                </c:pt>
                <c:pt idx="607">
                  <c:v>0.16</c:v>
                </c:pt>
                <c:pt idx="608">
                  <c:v>0.18</c:v>
                </c:pt>
                <c:pt idx="609">
                  <c:v>0.2</c:v>
                </c:pt>
                <c:pt idx="610">
                  <c:v>0.22</c:v>
                </c:pt>
                <c:pt idx="611">
                  <c:v>0.24</c:v>
                </c:pt>
                <c:pt idx="612">
                  <c:v>0.26</c:v>
                </c:pt>
                <c:pt idx="613">
                  <c:v>0.28000000000000003</c:v>
                </c:pt>
                <c:pt idx="614">
                  <c:v>0.3</c:v>
                </c:pt>
                <c:pt idx="615">
                  <c:v>0.02</c:v>
                </c:pt>
                <c:pt idx="616">
                  <c:v>0.04</c:v>
                </c:pt>
                <c:pt idx="617">
                  <c:v>0.06</c:v>
                </c:pt>
                <c:pt idx="618">
                  <c:v>0.08</c:v>
                </c:pt>
                <c:pt idx="619">
                  <c:v>0.1</c:v>
                </c:pt>
                <c:pt idx="620">
                  <c:v>0.12</c:v>
                </c:pt>
                <c:pt idx="621">
                  <c:v>0.14000000000000001</c:v>
                </c:pt>
                <c:pt idx="622">
                  <c:v>0.16</c:v>
                </c:pt>
                <c:pt idx="623">
                  <c:v>0.18</c:v>
                </c:pt>
                <c:pt idx="624">
                  <c:v>0.2</c:v>
                </c:pt>
                <c:pt idx="625">
                  <c:v>0.22</c:v>
                </c:pt>
                <c:pt idx="626">
                  <c:v>0.24</c:v>
                </c:pt>
                <c:pt idx="627">
                  <c:v>0.26</c:v>
                </c:pt>
                <c:pt idx="628">
                  <c:v>0.28000000000000003</c:v>
                </c:pt>
                <c:pt idx="629">
                  <c:v>0.3</c:v>
                </c:pt>
                <c:pt idx="630">
                  <c:v>0.02</c:v>
                </c:pt>
                <c:pt idx="631">
                  <c:v>0.04</c:v>
                </c:pt>
                <c:pt idx="632">
                  <c:v>0.06</c:v>
                </c:pt>
                <c:pt idx="633">
                  <c:v>0.08</c:v>
                </c:pt>
                <c:pt idx="634">
                  <c:v>0.1</c:v>
                </c:pt>
                <c:pt idx="635">
                  <c:v>0.12</c:v>
                </c:pt>
                <c:pt idx="636">
                  <c:v>0.14000000000000001</c:v>
                </c:pt>
                <c:pt idx="637">
                  <c:v>0.16</c:v>
                </c:pt>
                <c:pt idx="638">
                  <c:v>0.18</c:v>
                </c:pt>
                <c:pt idx="639">
                  <c:v>0.2</c:v>
                </c:pt>
                <c:pt idx="640">
                  <c:v>0.22</c:v>
                </c:pt>
                <c:pt idx="641">
                  <c:v>0.24</c:v>
                </c:pt>
                <c:pt idx="642">
                  <c:v>0.26</c:v>
                </c:pt>
                <c:pt idx="643">
                  <c:v>0.28000000000000003</c:v>
                </c:pt>
                <c:pt idx="644">
                  <c:v>0.3</c:v>
                </c:pt>
                <c:pt idx="645">
                  <c:v>0.02</c:v>
                </c:pt>
                <c:pt idx="646">
                  <c:v>0.04</c:v>
                </c:pt>
                <c:pt idx="647">
                  <c:v>0.06</c:v>
                </c:pt>
                <c:pt idx="648">
                  <c:v>0.08</c:v>
                </c:pt>
                <c:pt idx="649">
                  <c:v>0.1</c:v>
                </c:pt>
                <c:pt idx="650">
                  <c:v>0.12</c:v>
                </c:pt>
                <c:pt idx="651">
                  <c:v>0.14000000000000001</c:v>
                </c:pt>
                <c:pt idx="652">
                  <c:v>0.16</c:v>
                </c:pt>
                <c:pt idx="653">
                  <c:v>0.18</c:v>
                </c:pt>
                <c:pt idx="654">
                  <c:v>0.2</c:v>
                </c:pt>
                <c:pt idx="655">
                  <c:v>0.22</c:v>
                </c:pt>
                <c:pt idx="656">
                  <c:v>0.24</c:v>
                </c:pt>
                <c:pt idx="657">
                  <c:v>0.26</c:v>
                </c:pt>
                <c:pt idx="658">
                  <c:v>0.28000000000000003</c:v>
                </c:pt>
                <c:pt idx="659">
                  <c:v>0.3</c:v>
                </c:pt>
                <c:pt idx="660">
                  <c:v>0.02</c:v>
                </c:pt>
                <c:pt idx="661">
                  <c:v>0.04</c:v>
                </c:pt>
                <c:pt idx="662">
                  <c:v>0.06</c:v>
                </c:pt>
                <c:pt idx="663">
                  <c:v>0.08</c:v>
                </c:pt>
                <c:pt idx="664">
                  <c:v>0.1</c:v>
                </c:pt>
                <c:pt idx="665">
                  <c:v>0.12</c:v>
                </c:pt>
                <c:pt idx="666">
                  <c:v>0.14000000000000001</c:v>
                </c:pt>
                <c:pt idx="667">
                  <c:v>0.16</c:v>
                </c:pt>
                <c:pt idx="668">
                  <c:v>0.18</c:v>
                </c:pt>
                <c:pt idx="669">
                  <c:v>0.2</c:v>
                </c:pt>
                <c:pt idx="670">
                  <c:v>0.22</c:v>
                </c:pt>
                <c:pt idx="671">
                  <c:v>0.24</c:v>
                </c:pt>
                <c:pt idx="672">
                  <c:v>0.26</c:v>
                </c:pt>
                <c:pt idx="673">
                  <c:v>0.28000000000000003</c:v>
                </c:pt>
                <c:pt idx="674">
                  <c:v>0.3</c:v>
                </c:pt>
                <c:pt idx="675">
                  <c:v>0.02</c:v>
                </c:pt>
                <c:pt idx="676">
                  <c:v>0.04</c:v>
                </c:pt>
                <c:pt idx="677">
                  <c:v>0.06</c:v>
                </c:pt>
                <c:pt idx="678">
                  <c:v>0.08</c:v>
                </c:pt>
                <c:pt idx="679">
                  <c:v>0.1</c:v>
                </c:pt>
                <c:pt idx="680">
                  <c:v>0.12</c:v>
                </c:pt>
                <c:pt idx="681">
                  <c:v>0.14000000000000001</c:v>
                </c:pt>
                <c:pt idx="682">
                  <c:v>0.16</c:v>
                </c:pt>
                <c:pt idx="683">
                  <c:v>0.18</c:v>
                </c:pt>
                <c:pt idx="684">
                  <c:v>0.2</c:v>
                </c:pt>
                <c:pt idx="685">
                  <c:v>0.22</c:v>
                </c:pt>
                <c:pt idx="686">
                  <c:v>0.24</c:v>
                </c:pt>
                <c:pt idx="687">
                  <c:v>0.26</c:v>
                </c:pt>
                <c:pt idx="688">
                  <c:v>0.28000000000000003</c:v>
                </c:pt>
                <c:pt idx="689">
                  <c:v>0.3</c:v>
                </c:pt>
                <c:pt idx="690">
                  <c:v>0.02</c:v>
                </c:pt>
                <c:pt idx="691">
                  <c:v>0.04</c:v>
                </c:pt>
                <c:pt idx="692">
                  <c:v>0.06</c:v>
                </c:pt>
                <c:pt idx="693">
                  <c:v>0.08</c:v>
                </c:pt>
                <c:pt idx="694">
                  <c:v>0.1</c:v>
                </c:pt>
                <c:pt idx="695">
                  <c:v>0.12</c:v>
                </c:pt>
                <c:pt idx="696">
                  <c:v>0.14000000000000001</c:v>
                </c:pt>
                <c:pt idx="697">
                  <c:v>0.16</c:v>
                </c:pt>
                <c:pt idx="698">
                  <c:v>0.18</c:v>
                </c:pt>
                <c:pt idx="699">
                  <c:v>0.2</c:v>
                </c:pt>
                <c:pt idx="700">
                  <c:v>0.22</c:v>
                </c:pt>
                <c:pt idx="701">
                  <c:v>0.24</c:v>
                </c:pt>
                <c:pt idx="702">
                  <c:v>0.26</c:v>
                </c:pt>
                <c:pt idx="703">
                  <c:v>0.28000000000000003</c:v>
                </c:pt>
                <c:pt idx="704">
                  <c:v>0.3</c:v>
                </c:pt>
                <c:pt idx="705">
                  <c:v>0.02</c:v>
                </c:pt>
                <c:pt idx="706">
                  <c:v>0.04</c:v>
                </c:pt>
                <c:pt idx="707">
                  <c:v>0.06</c:v>
                </c:pt>
                <c:pt idx="708">
                  <c:v>0.08</c:v>
                </c:pt>
                <c:pt idx="709">
                  <c:v>0.1</c:v>
                </c:pt>
                <c:pt idx="710">
                  <c:v>0.12</c:v>
                </c:pt>
                <c:pt idx="711">
                  <c:v>0.14000000000000001</c:v>
                </c:pt>
                <c:pt idx="712">
                  <c:v>0.16</c:v>
                </c:pt>
                <c:pt idx="713">
                  <c:v>0.18</c:v>
                </c:pt>
                <c:pt idx="714">
                  <c:v>0.2</c:v>
                </c:pt>
                <c:pt idx="715">
                  <c:v>0.22</c:v>
                </c:pt>
                <c:pt idx="716">
                  <c:v>0.24</c:v>
                </c:pt>
                <c:pt idx="717">
                  <c:v>0.26</c:v>
                </c:pt>
                <c:pt idx="718">
                  <c:v>0.28000000000000003</c:v>
                </c:pt>
                <c:pt idx="719">
                  <c:v>0.3</c:v>
                </c:pt>
                <c:pt idx="720">
                  <c:v>0.02</c:v>
                </c:pt>
                <c:pt idx="721">
                  <c:v>0.04</c:v>
                </c:pt>
                <c:pt idx="722">
                  <c:v>0.06</c:v>
                </c:pt>
                <c:pt idx="723">
                  <c:v>0.08</c:v>
                </c:pt>
                <c:pt idx="724">
                  <c:v>0.1</c:v>
                </c:pt>
                <c:pt idx="725">
                  <c:v>0.12</c:v>
                </c:pt>
                <c:pt idx="726">
                  <c:v>0.14000000000000001</c:v>
                </c:pt>
                <c:pt idx="727">
                  <c:v>0.16</c:v>
                </c:pt>
                <c:pt idx="728">
                  <c:v>0.18</c:v>
                </c:pt>
                <c:pt idx="729">
                  <c:v>0.2</c:v>
                </c:pt>
                <c:pt idx="730">
                  <c:v>0.22</c:v>
                </c:pt>
                <c:pt idx="731">
                  <c:v>0.24</c:v>
                </c:pt>
                <c:pt idx="732">
                  <c:v>0.26</c:v>
                </c:pt>
                <c:pt idx="733">
                  <c:v>0.28000000000000003</c:v>
                </c:pt>
                <c:pt idx="734">
                  <c:v>0.3</c:v>
                </c:pt>
                <c:pt idx="735">
                  <c:v>0.02</c:v>
                </c:pt>
                <c:pt idx="736">
                  <c:v>0.04</c:v>
                </c:pt>
                <c:pt idx="737">
                  <c:v>0.06</c:v>
                </c:pt>
                <c:pt idx="738">
                  <c:v>0.08</c:v>
                </c:pt>
                <c:pt idx="739">
                  <c:v>0.1</c:v>
                </c:pt>
                <c:pt idx="740">
                  <c:v>0.12</c:v>
                </c:pt>
                <c:pt idx="741">
                  <c:v>0.14000000000000001</c:v>
                </c:pt>
                <c:pt idx="742">
                  <c:v>0.16</c:v>
                </c:pt>
                <c:pt idx="743">
                  <c:v>0.18</c:v>
                </c:pt>
                <c:pt idx="744">
                  <c:v>0.2</c:v>
                </c:pt>
                <c:pt idx="745">
                  <c:v>0.22</c:v>
                </c:pt>
                <c:pt idx="746">
                  <c:v>0.24</c:v>
                </c:pt>
                <c:pt idx="747">
                  <c:v>0.26</c:v>
                </c:pt>
                <c:pt idx="748">
                  <c:v>0.28000000000000003</c:v>
                </c:pt>
                <c:pt idx="749">
                  <c:v>0.3</c:v>
                </c:pt>
              </c:numCache>
            </c:numRef>
          </c:xVal>
          <c:yVal>
            <c:numRef>
              <c:f>Sheet1!$B$2:$B$751</c:f>
              <c:numCache>
                <c:formatCode>General</c:formatCode>
                <c:ptCount val="750"/>
                <c:pt idx="0">
                  <c:v>2.436991869918699E-2</c:v>
                </c:pt>
                <c:pt idx="1">
                  <c:v>4.8739837398373981E-2</c:v>
                </c:pt>
                <c:pt idx="2">
                  <c:v>7.1075203252032509E-2</c:v>
                </c:pt>
                <c:pt idx="3">
                  <c:v>9.2565040650406494E-2</c:v>
                </c:pt>
                <c:pt idx="4">
                  <c:v>0.11140243902439025</c:v>
                </c:pt>
                <c:pt idx="5">
                  <c:v>0.12646747967479674</c:v>
                </c:pt>
                <c:pt idx="6">
                  <c:v>0.14525813008130084</c:v>
                </c:pt>
                <c:pt idx="7">
                  <c:v>0.1915609756097561</c:v>
                </c:pt>
                <c:pt idx="8">
                  <c:v>0.23786382113821136</c:v>
                </c:pt>
                <c:pt idx="9">
                  <c:v>0.24684959349593497</c:v>
                </c:pt>
                <c:pt idx="10">
                  <c:v>0.28276829268292675</c:v>
                </c:pt>
                <c:pt idx="11">
                  <c:v>0.3222032520325202</c:v>
                </c:pt>
                <c:pt idx="12">
                  <c:v>0.34025813008130079</c:v>
                </c:pt>
                <c:pt idx="13">
                  <c:v>0.34491056910569107</c:v>
                </c:pt>
                <c:pt idx="14">
                  <c:v>0.35440040650406496</c:v>
                </c:pt>
                <c:pt idx="15">
                  <c:v>1.4964028776978418E-2</c:v>
                </c:pt>
                <c:pt idx="16">
                  <c:v>2.9928057553956836E-2</c:v>
                </c:pt>
                <c:pt idx="17">
                  <c:v>4.4892086330935249E-2</c:v>
                </c:pt>
                <c:pt idx="18">
                  <c:v>5.3812949640287773E-2</c:v>
                </c:pt>
                <c:pt idx="19">
                  <c:v>6.1870503597122303E-2</c:v>
                </c:pt>
                <c:pt idx="20">
                  <c:v>6.9928057553956827E-2</c:v>
                </c:pt>
                <c:pt idx="21">
                  <c:v>7.2805755395683458E-2</c:v>
                </c:pt>
                <c:pt idx="22">
                  <c:v>7.3956834532374102E-2</c:v>
                </c:pt>
                <c:pt idx="23">
                  <c:v>7.5107913669064746E-2</c:v>
                </c:pt>
                <c:pt idx="24">
                  <c:v>7.6019184652278179E-2</c:v>
                </c:pt>
                <c:pt idx="25">
                  <c:v>7.678657074340528E-2</c:v>
                </c:pt>
                <c:pt idx="26">
                  <c:v>7.7553956834532381E-2</c:v>
                </c:pt>
                <c:pt idx="27">
                  <c:v>0.10057553956834535</c:v>
                </c:pt>
                <c:pt idx="28">
                  <c:v>0.14585131894484421</c:v>
                </c:pt>
                <c:pt idx="29">
                  <c:v>0.19112709832134289</c:v>
                </c:pt>
                <c:pt idx="30">
                  <c:v>2.083404255319149E-2</c:v>
                </c:pt>
                <c:pt idx="31">
                  <c:v>4.1668085106382979E-2</c:v>
                </c:pt>
                <c:pt idx="32">
                  <c:v>6.2263829787234042E-2</c:v>
                </c:pt>
                <c:pt idx="33">
                  <c:v>7.9046808510638306E-2</c:v>
                </c:pt>
                <c:pt idx="34">
                  <c:v>9.5829787234042563E-2</c:v>
                </c:pt>
                <c:pt idx="35">
                  <c:v>0.11366808510638297</c:v>
                </c:pt>
                <c:pt idx="36">
                  <c:v>0.13942127659574469</c:v>
                </c:pt>
                <c:pt idx="37">
                  <c:v>0.16517446808510639</c:v>
                </c:pt>
                <c:pt idx="38">
                  <c:v>0.19092765957446806</c:v>
                </c:pt>
                <c:pt idx="39">
                  <c:v>0.21668085106382981</c:v>
                </c:pt>
                <c:pt idx="40">
                  <c:v>0.24243404255319151</c:v>
                </c:pt>
                <c:pt idx="41">
                  <c:v>0.2621276595744681</c:v>
                </c:pt>
                <c:pt idx="42">
                  <c:v>0.2621276595744681</c:v>
                </c:pt>
                <c:pt idx="43">
                  <c:v>0.2621276595744681</c:v>
                </c:pt>
                <c:pt idx="44">
                  <c:v>0.27012765957446805</c:v>
                </c:pt>
                <c:pt idx="45">
                  <c:v>3.4480519480519486E-2</c:v>
                </c:pt>
                <c:pt idx="46">
                  <c:v>6.8961038961038973E-2</c:v>
                </c:pt>
                <c:pt idx="47">
                  <c:v>0.10344155844155845</c:v>
                </c:pt>
                <c:pt idx="48">
                  <c:v>0.13792207792207795</c:v>
                </c:pt>
                <c:pt idx="49">
                  <c:v>0.17240259740259742</c:v>
                </c:pt>
                <c:pt idx="50">
                  <c:v>0.20688311688311689</c:v>
                </c:pt>
                <c:pt idx="51">
                  <c:v>0.24136363636363636</c:v>
                </c:pt>
                <c:pt idx="52">
                  <c:v>0.27584415584415589</c:v>
                </c:pt>
                <c:pt idx="53">
                  <c:v>0.29502597402597402</c:v>
                </c:pt>
                <c:pt idx="54">
                  <c:v>0.30038961038961037</c:v>
                </c:pt>
                <c:pt idx="55">
                  <c:v>0.30575324675324672</c:v>
                </c:pt>
                <c:pt idx="56">
                  <c:v>0.31111688311688313</c:v>
                </c:pt>
                <c:pt idx="57">
                  <c:v>0.31648051948051947</c:v>
                </c:pt>
                <c:pt idx="58">
                  <c:v>0.32184415584415582</c:v>
                </c:pt>
                <c:pt idx="59">
                  <c:v>0.32720779220779223</c:v>
                </c:pt>
                <c:pt idx="60">
                  <c:v>3.4334763948497857E-3</c:v>
                </c:pt>
                <c:pt idx="61">
                  <c:v>6.8669527896995713E-3</c:v>
                </c:pt>
                <c:pt idx="62">
                  <c:v>1.0300429184549357E-2</c:v>
                </c:pt>
                <c:pt idx="63">
                  <c:v>1.3733905579399143E-2</c:v>
                </c:pt>
                <c:pt idx="64">
                  <c:v>1.7167381974248927E-2</c:v>
                </c:pt>
                <c:pt idx="65">
                  <c:v>2.0600858369098713E-2</c:v>
                </c:pt>
                <c:pt idx="66">
                  <c:v>3.845493562231761E-2</c:v>
                </c:pt>
                <c:pt idx="67">
                  <c:v>6.1115879828326183E-2</c:v>
                </c:pt>
                <c:pt idx="68">
                  <c:v>8.3776824034334757E-2</c:v>
                </c:pt>
                <c:pt idx="69">
                  <c:v>0.10643776824034337</c:v>
                </c:pt>
                <c:pt idx="70">
                  <c:v>0.12909871244635193</c:v>
                </c:pt>
                <c:pt idx="71">
                  <c:v>0.15175965665236049</c:v>
                </c:pt>
                <c:pt idx="72">
                  <c:v>0.17510729613733905</c:v>
                </c:pt>
                <c:pt idx="73">
                  <c:v>0.19914163090128759</c:v>
                </c:pt>
                <c:pt idx="74">
                  <c:v>0.22317596566523604</c:v>
                </c:pt>
                <c:pt idx="75">
                  <c:v>1.7586206896551725E-2</c:v>
                </c:pt>
                <c:pt idx="76">
                  <c:v>3.5172413793103451E-2</c:v>
                </c:pt>
                <c:pt idx="77">
                  <c:v>5.2758620689655172E-2</c:v>
                </c:pt>
                <c:pt idx="78">
                  <c:v>7.0344827586206901E-2</c:v>
                </c:pt>
                <c:pt idx="79">
                  <c:v>8.7931034482758616E-2</c:v>
                </c:pt>
                <c:pt idx="80">
                  <c:v>0.10586206896551724</c:v>
                </c:pt>
                <c:pt idx="81">
                  <c:v>0.12637931034482761</c:v>
                </c:pt>
                <c:pt idx="82">
                  <c:v>0.14689655172413793</c:v>
                </c:pt>
                <c:pt idx="83">
                  <c:v>0.16741379310344828</c:v>
                </c:pt>
                <c:pt idx="84">
                  <c:v>0.18793103448275864</c:v>
                </c:pt>
                <c:pt idx="85">
                  <c:v>0.20844827586206899</c:v>
                </c:pt>
                <c:pt idx="86">
                  <c:v>0.22896551724137931</c:v>
                </c:pt>
                <c:pt idx="87">
                  <c:v>0.24948275862068969</c:v>
                </c:pt>
                <c:pt idx="88">
                  <c:v>0.27</c:v>
                </c:pt>
                <c:pt idx="89">
                  <c:v>0.29051724137931034</c:v>
                </c:pt>
                <c:pt idx="90">
                  <c:v>1.3570274636510503E-2</c:v>
                </c:pt>
                <c:pt idx="91">
                  <c:v>2.7140549273021005E-2</c:v>
                </c:pt>
                <c:pt idx="92">
                  <c:v>4.0710823909531506E-2</c:v>
                </c:pt>
                <c:pt idx="93">
                  <c:v>5.428109854604201E-2</c:v>
                </c:pt>
                <c:pt idx="94">
                  <c:v>6.7851373182552521E-2</c:v>
                </c:pt>
                <c:pt idx="95">
                  <c:v>8.1421647819063012E-2</c:v>
                </c:pt>
                <c:pt idx="96">
                  <c:v>9.4991922455573516E-2</c:v>
                </c:pt>
                <c:pt idx="97">
                  <c:v>0.10856219709208402</c:v>
                </c:pt>
                <c:pt idx="98">
                  <c:v>0.12833602584814216</c:v>
                </c:pt>
                <c:pt idx="99">
                  <c:v>0.15121163166397417</c:v>
                </c:pt>
                <c:pt idx="100">
                  <c:v>0.17408723747980615</c:v>
                </c:pt>
                <c:pt idx="101">
                  <c:v>0.19696284329563812</c:v>
                </c:pt>
                <c:pt idx="102">
                  <c:v>0.21395799676898222</c:v>
                </c:pt>
                <c:pt idx="103">
                  <c:v>0.22507269789983847</c:v>
                </c:pt>
                <c:pt idx="104">
                  <c:v>0.23618739903069466</c:v>
                </c:pt>
                <c:pt idx="105">
                  <c:v>1.2727272727272728E-2</c:v>
                </c:pt>
                <c:pt idx="106">
                  <c:v>2.5454545454545455E-2</c:v>
                </c:pt>
                <c:pt idx="107">
                  <c:v>3.8181818181818178E-2</c:v>
                </c:pt>
                <c:pt idx="108">
                  <c:v>5.0909090909090911E-2</c:v>
                </c:pt>
                <c:pt idx="109">
                  <c:v>6.3636363636363644E-2</c:v>
                </c:pt>
                <c:pt idx="110">
                  <c:v>7.6363636363636356E-2</c:v>
                </c:pt>
                <c:pt idx="111">
                  <c:v>8.9090909090909109E-2</c:v>
                </c:pt>
                <c:pt idx="112">
                  <c:v>0.1213397129186603</c:v>
                </c:pt>
                <c:pt idx="113">
                  <c:v>0.15684210526315789</c:v>
                </c:pt>
                <c:pt idx="114">
                  <c:v>0.19234449760765554</c:v>
                </c:pt>
                <c:pt idx="115">
                  <c:v>0.22784688995215313</c:v>
                </c:pt>
                <c:pt idx="116">
                  <c:v>0.26334928229665072</c:v>
                </c:pt>
                <c:pt idx="117">
                  <c:v>0.29885167464114837</c:v>
                </c:pt>
                <c:pt idx="118">
                  <c:v>0.33435406698564596</c:v>
                </c:pt>
                <c:pt idx="119">
                  <c:v>0.35789473684210527</c:v>
                </c:pt>
                <c:pt idx="120">
                  <c:v>2.1238938053097345E-2</c:v>
                </c:pt>
                <c:pt idx="121">
                  <c:v>4.247787610619469E-2</c:v>
                </c:pt>
                <c:pt idx="122">
                  <c:v>6.3716814159292021E-2</c:v>
                </c:pt>
                <c:pt idx="123">
                  <c:v>8.4955752212389379E-2</c:v>
                </c:pt>
                <c:pt idx="124">
                  <c:v>0.10619469026548672</c:v>
                </c:pt>
                <c:pt idx="125">
                  <c:v>0.13451327433628318</c:v>
                </c:pt>
                <c:pt idx="126">
                  <c:v>0.16283185840707964</c:v>
                </c:pt>
                <c:pt idx="127">
                  <c:v>0.1911504424778761</c:v>
                </c:pt>
                <c:pt idx="128">
                  <c:v>0.21946902654867256</c:v>
                </c:pt>
                <c:pt idx="129">
                  <c:v>0.24778761061946902</c:v>
                </c:pt>
                <c:pt idx="130">
                  <c:v>0.26902654867256637</c:v>
                </c:pt>
                <c:pt idx="131">
                  <c:v>0.29026548672566371</c:v>
                </c:pt>
                <c:pt idx="132">
                  <c:v>0.31150442477876106</c:v>
                </c:pt>
                <c:pt idx="133">
                  <c:v>0.33274336283185846</c:v>
                </c:pt>
                <c:pt idx="134">
                  <c:v>0.35398230088495575</c:v>
                </c:pt>
                <c:pt idx="135">
                  <c:v>1.1145510835913312E-2</c:v>
                </c:pt>
                <c:pt idx="136">
                  <c:v>2.2291021671826623E-2</c:v>
                </c:pt>
                <c:pt idx="137">
                  <c:v>3.3436532507739931E-2</c:v>
                </c:pt>
                <c:pt idx="138">
                  <c:v>4.4582043343653247E-2</c:v>
                </c:pt>
                <c:pt idx="139">
                  <c:v>5.5727554179566562E-2</c:v>
                </c:pt>
                <c:pt idx="140">
                  <c:v>6.9969040247678013E-2</c:v>
                </c:pt>
                <c:pt idx="141">
                  <c:v>8.4210526315789486E-2</c:v>
                </c:pt>
                <c:pt idx="142">
                  <c:v>9.7832817337461297E-2</c:v>
                </c:pt>
                <c:pt idx="143">
                  <c:v>0.11083591331269349</c:v>
                </c:pt>
                <c:pt idx="144">
                  <c:v>0.1238390092879257</c:v>
                </c:pt>
                <c:pt idx="145">
                  <c:v>0.13126934984520125</c:v>
                </c:pt>
                <c:pt idx="146">
                  <c:v>0.13869969040247679</c:v>
                </c:pt>
                <c:pt idx="147">
                  <c:v>0.14891640866873065</c:v>
                </c:pt>
                <c:pt idx="148">
                  <c:v>0.16191950464396287</c:v>
                </c:pt>
                <c:pt idx="149">
                  <c:v>0.17492260061919504</c:v>
                </c:pt>
                <c:pt idx="150">
                  <c:v>1.3848354792560802E-2</c:v>
                </c:pt>
                <c:pt idx="151">
                  <c:v>2.7696709585121604E-2</c:v>
                </c:pt>
                <c:pt idx="152">
                  <c:v>5.5507868383404851E-2</c:v>
                </c:pt>
                <c:pt idx="153">
                  <c:v>8.855507868383404E-2</c:v>
                </c:pt>
                <c:pt idx="154">
                  <c:v>0.1190271816881259</c:v>
                </c:pt>
                <c:pt idx="155">
                  <c:v>0.14640915593705295</c:v>
                </c:pt>
                <c:pt idx="156">
                  <c:v>0.17379113018598</c:v>
                </c:pt>
                <c:pt idx="157">
                  <c:v>0.20117310443490702</c:v>
                </c:pt>
                <c:pt idx="158">
                  <c:v>0.22855507868383401</c:v>
                </c:pt>
                <c:pt idx="159">
                  <c:v>0.24306151645207438</c:v>
                </c:pt>
                <c:pt idx="160">
                  <c:v>0.25628040057224605</c:v>
                </c:pt>
                <c:pt idx="161">
                  <c:v>0.26509298998569381</c:v>
                </c:pt>
                <c:pt idx="162">
                  <c:v>0.27138769670958512</c:v>
                </c:pt>
                <c:pt idx="163">
                  <c:v>0.28660944206008587</c:v>
                </c:pt>
                <c:pt idx="164">
                  <c:v>0.31745350500715308</c:v>
                </c:pt>
                <c:pt idx="165">
                  <c:v>1.580246913580247E-2</c:v>
                </c:pt>
                <c:pt idx="166">
                  <c:v>3.1604938271604939E-2</c:v>
                </c:pt>
                <c:pt idx="167">
                  <c:v>4.7407407407407405E-2</c:v>
                </c:pt>
                <c:pt idx="168">
                  <c:v>6.3209876543209878E-2</c:v>
                </c:pt>
                <c:pt idx="169">
                  <c:v>7.9012345679012344E-2</c:v>
                </c:pt>
                <c:pt idx="170">
                  <c:v>9.481481481481481E-2</c:v>
                </c:pt>
                <c:pt idx="171">
                  <c:v>0.11728395061728397</c:v>
                </c:pt>
                <c:pt idx="172">
                  <c:v>0.14197530864197533</c:v>
                </c:pt>
                <c:pt idx="173">
                  <c:v>0.16666666666666666</c:v>
                </c:pt>
                <c:pt idx="174">
                  <c:v>0.19135802469135804</c:v>
                </c:pt>
                <c:pt idx="175">
                  <c:v>0.2160493827160494</c:v>
                </c:pt>
                <c:pt idx="176">
                  <c:v>0.24074074074074076</c:v>
                </c:pt>
                <c:pt idx="177">
                  <c:v>0.26395061728395064</c:v>
                </c:pt>
                <c:pt idx="178">
                  <c:v>0.28567901234567905</c:v>
                </c:pt>
                <c:pt idx="179">
                  <c:v>0.30740740740740741</c:v>
                </c:pt>
                <c:pt idx="180">
                  <c:v>4.4256899803687593E-3</c:v>
                </c:pt>
                <c:pt idx="181">
                  <c:v>8.8513799607375186E-3</c:v>
                </c:pt>
                <c:pt idx="182">
                  <c:v>1.6888347065747433E-2</c:v>
                </c:pt>
                <c:pt idx="183">
                  <c:v>4.4345047923322695E-2</c:v>
                </c:pt>
                <c:pt idx="184">
                  <c:v>6.8899284953598053E-2</c:v>
                </c:pt>
                <c:pt idx="185">
                  <c:v>0.1037843450479233</c:v>
                </c:pt>
                <c:pt idx="186">
                  <c:v>0.12312380191693294</c:v>
                </c:pt>
                <c:pt idx="187">
                  <c:v>0.14314376996805112</c:v>
                </c:pt>
                <c:pt idx="188">
                  <c:v>0.16116293929712458</c:v>
                </c:pt>
                <c:pt idx="189">
                  <c:v>0.1715814696485623</c:v>
                </c:pt>
                <c:pt idx="190">
                  <c:v>0.18872364217252394</c:v>
                </c:pt>
                <c:pt idx="191">
                  <c:v>0.21652934252564315</c:v>
                </c:pt>
                <c:pt idx="192">
                  <c:v>0.2422156549520767</c:v>
                </c:pt>
                <c:pt idx="193">
                  <c:v>0.25653674121405751</c:v>
                </c:pt>
                <c:pt idx="194">
                  <c:v>0.2671325878594249</c:v>
                </c:pt>
                <c:pt idx="195">
                  <c:v>2.1693844446341676E-2</c:v>
                </c:pt>
                <c:pt idx="196">
                  <c:v>3.1309655937846841E-2</c:v>
                </c:pt>
                <c:pt idx="197">
                  <c:v>5.4761376248612686E-2</c:v>
                </c:pt>
                <c:pt idx="198">
                  <c:v>8.3320029027576237E-2</c:v>
                </c:pt>
                <c:pt idx="199">
                  <c:v>0.10561502177068219</c:v>
                </c:pt>
                <c:pt idx="200">
                  <c:v>0.12488815845641602</c:v>
                </c:pt>
                <c:pt idx="201">
                  <c:v>0.14706752367129733</c:v>
                </c:pt>
                <c:pt idx="202">
                  <c:v>0.16575817264496517</c:v>
                </c:pt>
                <c:pt idx="203">
                  <c:v>0.17779725354471368</c:v>
                </c:pt>
                <c:pt idx="204">
                  <c:v>0.18651055040750256</c:v>
                </c:pt>
                <c:pt idx="205">
                  <c:v>0.20331469307606939</c:v>
                </c:pt>
                <c:pt idx="206">
                  <c:v>0.21296924645981255</c:v>
                </c:pt>
                <c:pt idx="207">
                  <c:v>0.21973286784607546</c:v>
                </c:pt>
                <c:pt idx="208">
                  <c:v>0.22649648923233834</c:v>
                </c:pt>
                <c:pt idx="209">
                  <c:v>0.23237855374370361</c:v>
                </c:pt>
                <c:pt idx="210">
                  <c:v>8.422909589367665E-2</c:v>
                </c:pt>
                <c:pt idx="211">
                  <c:v>0.1684581917873533</c:v>
                </c:pt>
                <c:pt idx="212">
                  <c:v>0.25268728768102994</c:v>
                </c:pt>
                <c:pt idx="213">
                  <c:v>0.29011398176291797</c:v>
                </c:pt>
                <c:pt idx="214">
                  <c:v>0.31937689969604871</c:v>
                </c:pt>
                <c:pt idx="215">
                  <c:v>0.34533890577507609</c:v>
                </c:pt>
                <c:pt idx="216">
                  <c:v>0.36753559430491128</c:v>
                </c:pt>
                <c:pt idx="217">
                  <c:v>0.38803905314543619</c:v>
                </c:pt>
                <c:pt idx="218">
                  <c:v>0.40172193055171779</c:v>
                </c:pt>
                <c:pt idx="219">
                  <c:v>0.41528115501519758</c:v>
                </c:pt>
                <c:pt idx="220">
                  <c:v>0.42565425531914897</c:v>
                </c:pt>
                <c:pt idx="221">
                  <c:v>0.4360273556231003</c:v>
                </c:pt>
                <c:pt idx="222">
                  <c:v>0.45265773233858347</c:v>
                </c:pt>
                <c:pt idx="223">
                  <c:v>0.47447637468914072</c:v>
                </c:pt>
                <c:pt idx="224">
                  <c:v>0.49595218611176062</c:v>
                </c:pt>
                <c:pt idx="225">
                  <c:v>0.20684104627766611</c:v>
                </c:pt>
                <c:pt idx="226">
                  <c:v>0.21827593009034602</c:v>
                </c:pt>
                <c:pt idx="227">
                  <c:v>0.24060125458634163</c:v>
                </c:pt>
                <c:pt idx="228">
                  <c:v>0.26878920582317439</c:v>
                </c:pt>
                <c:pt idx="229">
                  <c:v>0.29433069002248802</c:v>
                </c:pt>
                <c:pt idx="230">
                  <c:v>0.32688980944490481</c:v>
                </c:pt>
                <c:pt idx="231">
                  <c:v>0.33953525072000634</c:v>
                </c:pt>
                <c:pt idx="232">
                  <c:v>0.36364540182270128</c:v>
                </c:pt>
                <c:pt idx="233">
                  <c:v>0.41883678541839275</c:v>
                </c:pt>
                <c:pt idx="234">
                  <c:v>0.43551505109085897</c:v>
                </c:pt>
                <c:pt idx="235">
                  <c:v>0.45839933719966874</c:v>
                </c:pt>
                <c:pt idx="236">
                  <c:v>0.48858657829328933</c:v>
                </c:pt>
                <c:pt idx="237">
                  <c:v>0.51390223695111859</c:v>
                </c:pt>
                <c:pt idx="238">
                  <c:v>0.52796780684104638</c:v>
                </c:pt>
                <c:pt idx="239">
                  <c:v>0.53514498757249385</c:v>
                </c:pt>
                <c:pt idx="240">
                  <c:v>2.5013043931962856E-2</c:v>
                </c:pt>
                <c:pt idx="241">
                  <c:v>5.0026087863925713E-2</c:v>
                </c:pt>
                <c:pt idx="242">
                  <c:v>7.3579702151130744E-2</c:v>
                </c:pt>
                <c:pt idx="243">
                  <c:v>9.7554697554697589E-2</c:v>
                </c:pt>
                <c:pt idx="244">
                  <c:v>0.12709137709137713</c:v>
                </c:pt>
                <c:pt idx="245">
                  <c:v>0.15544401544401548</c:v>
                </c:pt>
                <c:pt idx="246">
                  <c:v>0.18366795366795372</c:v>
                </c:pt>
                <c:pt idx="247">
                  <c:v>0.20108108108108111</c:v>
                </c:pt>
                <c:pt idx="248">
                  <c:v>0.21781853281853283</c:v>
                </c:pt>
                <c:pt idx="249">
                  <c:v>0.23652670527670536</c:v>
                </c:pt>
                <c:pt idx="250">
                  <c:v>0.2592945624195625</c:v>
                </c:pt>
                <c:pt idx="251">
                  <c:v>0.28537385311578878</c:v>
                </c:pt>
                <c:pt idx="252">
                  <c:v>0.32221530286046435</c:v>
                </c:pt>
                <c:pt idx="253">
                  <c:v>0.35257161923828595</c:v>
                </c:pt>
                <c:pt idx="254">
                  <c:v>0.35840602507269176</c:v>
                </c:pt>
                <c:pt idx="255">
                  <c:v>1.7176470588235293E-2</c:v>
                </c:pt>
                <c:pt idx="256">
                  <c:v>3.4352941176470586E-2</c:v>
                </c:pt>
                <c:pt idx="257">
                  <c:v>5.1529411764705879E-2</c:v>
                </c:pt>
                <c:pt idx="258">
                  <c:v>7.2598930481283408E-2</c:v>
                </c:pt>
                <c:pt idx="259">
                  <c:v>0.12256684491978609</c:v>
                </c:pt>
                <c:pt idx="260">
                  <c:v>0.17253475935828874</c:v>
                </c:pt>
                <c:pt idx="261">
                  <c:v>0.22250267379679145</c:v>
                </c:pt>
                <c:pt idx="262">
                  <c:v>0.27429885057471259</c:v>
                </c:pt>
                <c:pt idx="263">
                  <c:v>0.33196656217345866</c:v>
                </c:pt>
                <c:pt idx="264">
                  <c:v>0.38963427377220483</c:v>
                </c:pt>
                <c:pt idx="265">
                  <c:v>0.44730198537095084</c:v>
                </c:pt>
                <c:pt idx="266">
                  <c:v>0.50496969696969685</c:v>
                </c:pt>
                <c:pt idx="267">
                  <c:v>0.56263740856844302</c:v>
                </c:pt>
                <c:pt idx="268">
                  <c:v>0.62030512016718919</c:v>
                </c:pt>
                <c:pt idx="269">
                  <c:v>0.64848484848484844</c:v>
                </c:pt>
                <c:pt idx="270">
                  <c:v>1.7604667124227862E-2</c:v>
                </c:pt>
                <c:pt idx="271">
                  <c:v>4.148936170212765E-2</c:v>
                </c:pt>
                <c:pt idx="272">
                  <c:v>7.9411764705882321E-2</c:v>
                </c:pt>
                <c:pt idx="273">
                  <c:v>9.5244055068836042E-2</c:v>
                </c:pt>
                <c:pt idx="274">
                  <c:v>0.12312265331664581</c:v>
                </c:pt>
                <c:pt idx="275">
                  <c:v>0.1558510638297872</c:v>
                </c:pt>
                <c:pt idx="276">
                  <c:v>0.17793538219070132</c:v>
                </c:pt>
                <c:pt idx="277">
                  <c:v>0.20219023779724654</c:v>
                </c:pt>
                <c:pt idx="278">
                  <c:v>0.22312113932738503</c:v>
                </c:pt>
                <c:pt idx="279">
                  <c:v>0.24538485607008761</c:v>
                </c:pt>
                <c:pt idx="280">
                  <c:v>0.26749061326658319</c:v>
                </c:pt>
                <c:pt idx="281">
                  <c:v>0.28761398176291786</c:v>
                </c:pt>
                <c:pt idx="282">
                  <c:v>0.30813069908814589</c:v>
                </c:pt>
                <c:pt idx="283">
                  <c:v>0.32781155015197566</c:v>
                </c:pt>
                <c:pt idx="284">
                  <c:v>0.33588861076345433</c:v>
                </c:pt>
                <c:pt idx="285">
                  <c:v>2.6297358715493796E-2</c:v>
                </c:pt>
                <c:pt idx="286">
                  <c:v>5.3244421264389226E-2</c:v>
                </c:pt>
                <c:pt idx="287">
                  <c:v>7.6457176917632153E-2</c:v>
                </c:pt>
                <c:pt idx="288">
                  <c:v>9.3759541348621717E-2</c:v>
                </c:pt>
                <c:pt idx="289">
                  <c:v>0.11962564210822604</c:v>
                </c:pt>
                <c:pt idx="290">
                  <c:v>0.1345014425445078</c:v>
                </c:pt>
                <c:pt idx="291">
                  <c:v>0.14944752821964763</c:v>
                </c:pt>
                <c:pt idx="292">
                  <c:v>0.16941041647818089</c:v>
                </c:pt>
                <c:pt idx="293">
                  <c:v>0.17768524382520584</c:v>
                </c:pt>
                <c:pt idx="294">
                  <c:v>0.20744775174160862</c:v>
                </c:pt>
                <c:pt idx="295">
                  <c:v>0.21794473517549415</c:v>
                </c:pt>
                <c:pt idx="296">
                  <c:v>0.22780973967534415</c:v>
                </c:pt>
                <c:pt idx="297">
                  <c:v>0.24254740528256905</c:v>
                </c:pt>
                <c:pt idx="298">
                  <c:v>0.2634325522482584</c:v>
                </c:pt>
                <c:pt idx="299">
                  <c:v>0.2873263048094476</c:v>
                </c:pt>
                <c:pt idx="300">
                  <c:v>9.6387724112951597E-3</c:v>
                </c:pt>
                <c:pt idx="301">
                  <c:v>2.750233342156224E-2</c:v>
                </c:pt>
                <c:pt idx="302">
                  <c:v>4.1470224744816243E-2</c:v>
                </c:pt>
                <c:pt idx="303">
                  <c:v>5.6581223966677426E-2</c:v>
                </c:pt>
                <c:pt idx="304">
                  <c:v>7.8157973240230327E-2</c:v>
                </c:pt>
                <c:pt idx="305">
                  <c:v>9.4686716238164229E-2</c:v>
                </c:pt>
                <c:pt idx="306">
                  <c:v>9.8045498237744319E-2</c:v>
                </c:pt>
                <c:pt idx="307">
                  <c:v>9.8045498237744319E-2</c:v>
                </c:pt>
                <c:pt idx="308">
                  <c:v>9.8045498237744319E-2</c:v>
                </c:pt>
                <c:pt idx="309">
                  <c:v>0.10779711073652598</c:v>
                </c:pt>
                <c:pt idx="310">
                  <c:v>0.19897468760012876</c:v>
                </c:pt>
                <c:pt idx="311">
                  <c:v>0.21018904197372637</c:v>
                </c:pt>
                <c:pt idx="312">
                  <c:v>0.21884011534764516</c:v>
                </c:pt>
                <c:pt idx="313">
                  <c:v>0.23261775072092278</c:v>
                </c:pt>
                <c:pt idx="314">
                  <c:v>0.23495587865981979</c:v>
                </c:pt>
                <c:pt idx="315">
                  <c:v>2.3314836322966413E-2</c:v>
                </c:pt>
                <c:pt idx="316">
                  <c:v>4.6122080268421739E-2</c:v>
                </c:pt>
                <c:pt idx="317">
                  <c:v>6.4773949326794866E-2</c:v>
                </c:pt>
                <c:pt idx="318">
                  <c:v>8.1029982363315697E-2</c:v>
                </c:pt>
                <c:pt idx="319">
                  <c:v>9.1222935194566437E-2</c:v>
                </c:pt>
                <c:pt idx="320">
                  <c:v>0.1074937145859132</c:v>
                </c:pt>
                <c:pt idx="321">
                  <c:v>0.12574955908289254</c:v>
                </c:pt>
                <c:pt idx="322">
                  <c:v>0.15761316872427994</c:v>
                </c:pt>
                <c:pt idx="323">
                  <c:v>0.18710758377425052</c:v>
                </c:pt>
                <c:pt idx="324">
                  <c:v>0.21527129370266632</c:v>
                </c:pt>
                <c:pt idx="325">
                  <c:v>0.23776325344952801</c:v>
                </c:pt>
                <c:pt idx="326">
                  <c:v>0.26025521319638972</c:v>
                </c:pt>
                <c:pt idx="327">
                  <c:v>0.28811803673592301</c:v>
                </c:pt>
                <c:pt idx="328">
                  <c:v>0.31796102722932001</c:v>
                </c:pt>
                <c:pt idx="329">
                  <c:v>0.34720752498530277</c:v>
                </c:pt>
                <c:pt idx="330">
                  <c:v>3.0451612903225806E-2</c:v>
                </c:pt>
                <c:pt idx="331">
                  <c:v>6.0903225806451612E-2</c:v>
                </c:pt>
                <c:pt idx="332">
                  <c:v>9.1354838709677408E-2</c:v>
                </c:pt>
                <c:pt idx="333">
                  <c:v>0.12180645161290322</c:v>
                </c:pt>
                <c:pt idx="334">
                  <c:v>0.15225806451612903</c:v>
                </c:pt>
                <c:pt idx="335">
                  <c:v>0.18270967741935482</c:v>
                </c:pt>
                <c:pt idx="336">
                  <c:v>0.21316129032258066</c:v>
                </c:pt>
                <c:pt idx="337">
                  <c:v>0.24361290322580645</c:v>
                </c:pt>
                <c:pt idx="338">
                  <c:v>0.27406451612903221</c:v>
                </c:pt>
                <c:pt idx="339">
                  <c:v>0.30451612903225805</c:v>
                </c:pt>
                <c:pt idx="340">
                  <c:v>0.33496774193548384</c:v>
                </c:pt>
                <c:pt idx="341">
                  <c:v>0.36541935483870963</c:v>
                </c:pt>
                <c:pt idx="342">
                  <c:v>0.39587096774193548</c:v>
                </c:pt>
                <c:pt idx="343">
                  <c:v>0.42632258064516132</c:v>
                </c:pt>
                <c:pt idx="344">
                  <c:v>0.45677419354838705</c:v>
                </c:pt>
                <c:pt idx="345">
                  <c:v>2.3772609819121441E-2</c:v>
                </c:pt>
                <c:pt idx="346">
                  <c:v>4.7545219638242882E-2</c:v>
                </c:pt>
                <c:pt idx="347">
                  <c:v>7.1317829457364326E-2</c:v>
                </c:pt>
                <c:pt idx="348">
                  <c:v>9.5090439276485764E-2</c:v>
                </c:pt>
                <c:pt idx="349">
                  <c:v>0.11886304909560721</c:v>
                </c:pt>
                <c:pt idx="350">
                  <c:v>0.1382428940568475</c:v>
                </c:pt>
                <c:pt idx="351">
                  <c:v>0.15762273901808785</c:v>
                </c:pt>
                <c:pt idx="352">
                  <c:v>0.17700258397932814</c:v>
                </c:pt>
                <c:pt idx="353">
                  <c:v>0.19638242894056845</c:v>
                </c:pt>
                <c:pt idx="354">
                  <c:v>0.21576227390180877</c:v>
                </c:pt>
                <c:pt idx="355">
                  <c:v>0.24444444444444441</c:v>
                </c:pt>
                <c:pt idx="356">
                  <c:v>0.27312661498708002</c:v>
                </c:pt>
                <c:pt idx="357">
                  <c:v>0.30180878552971568</c:v>
                </c:pt>
                <c:pt idx="358">
                  <c:v>0.33049095607235141</c:v>
                </c:pt>
                <c:pt idx="359">
                  <c:v>0.35917312661498701</c:v>
                </c:pt>
                <c:pt idx="360">
                  <c:v>1.5384615384615384E-2</c:v>
                </c:pt>
                <c:pt idx="361">
                  <c:v>3.0769230769230767E-2</c:v>
                </c:pt>
                <c:pt idx="362">
                  <c:v>4.6153846153846149E-2</c:v>
                </c:pt>
                <c:pt idx="363">
                  <c:v>6.1538461538461535E-2</c:v>
                </c:pt>
                <c:pt idx="364">
                  <c:v>7.6923076923076913E-2</c:v>
                </c:pt>
                <c:pt idx="365">
                  <c:v>0.13493589743589735</c:v>
                </c:pt>
                <c:pt idx="366">
                  <c:v>0.19294871794871787</c:v>
                </c:pt>
                <c:pt idx="367">
                  <c:v>0.25096153846153835</c:v>
                </c:pt>
                <c:pt idx="368">
                  <c:v>0.30897435897435882</c:v>
                </c:pt>
                <c:pt idx="369">
                  <c:v>0.36698717948717935</c:v>
                </c:pt>
                <c:pt idx="370">
                  <c:v>0.38205128205128203</c:v>
                </c:pt>
                <c:pt idx="371">
                  <c:v>0.39711538461538454</c:v>
                </c:pt>
                <c:pt idx="372">
                  <c:v>0.41217948717948716</c:v>
                </c:pt>
                <c:pt idx="373">
                  <c:v>0.42724358974358972</c:v>
                </c:pt>
                <c:pt idx="374">
                  <c:v>0.44230769230769224</c:v>
                </c:pt>
                <c:pt idx="375">
                  <c:v>2.7366621067031454E-2</c:v>
                </c:pt>
                <c:pt idx="376">
                  <c:v>5.3815169478644162E-2</c:v>
                </c:pt>
                <c:pt idx="377">
                  <c:v>7.0049399604803136E-2</c:v>
                </c:pt>
                <c:pt idx="378">
                  <c:v>9.6002431980544131E-2</c:v>
                </c:pt>
                <c:pt idx="379">
                  <c:v>0.11781330749353998</c:v>
                </c:pt>
                <c:pt idx="380">
                  <c:v>0.15306885544915635</c:v>
                </c:pt>
                <c:pt idx="381">
                  <c:v>0.17224426204590362</c:v>
                </c:pt>
                <c:pt idx="382">
                  <c:v>0.19434108527131777</c:v>
                </c:pt>
                <c:pt idx="383">
                  <c:v>0.21614788312462729</c:v>
                </c:pt>
                <c:pt idx="384">
                  <c:v>0.23980088159294724</c:v>
                </c:pt>
                <c:pt idx="385">
                  <c:v>0.28067107463140289</c:v>
                </c:pt>
                <c:pt idx="386">
                  <c:v>0.2998320413436692</c:v>
                </c:pt>
                <c:pt idx="387">
                  <c:v>0.32201550387596894</c:v>
                </c:pt>
                <c:pt idx="388">
                  <c:v>0.36112935096519216</c:v>
                </c:pt>
                <c:pt idx="389">
                  <c:v>0.37490633074935398</c:v>
                </c:pt>
                <c:pt idx="390">
                  <c:v>3.0139200718455304E-2</c:v>
                </c:pt>
                <c:pt idx="391">
                  <c:v>5.6846395634002247E-2</c:v>
                </c:pt>
                <c:pt idx="392">
                  <c:v>8.8587613553935893E-2</c:v>
                </c:pt>
                <c:pt idx="393">
                  <c:v>0.10765914821595104</c:v>
                </c:pt>
                <c:pt idx="394">
                  <c:v>0.12565714483092116</c:v>
                </c:pt>
                <c:pt idx="395">
                  <c:v>0.14640046975924831</c:v>
                </c:pt>
                <c:pt idx="396">
                  <c:v>0.17579565472695233</c:v>
                </c:pt>
                <c:pt idx="397">
                  <c:v>0.19918482953956676</c:v>
                </c:pt>
                <c:pt idx="398">
                  <c:v>0.2194966865195872</c:v>
                </c:pt>
                <c:pt idx="399">
                  <c:v>0.24330173643150732</c:v>
                </c:pt>
                <c:pt idx="400">
                  <c:v>0.25770301543988111</c:v>
                </c:pt>
                <c:pt idx="401">
                  <c:v>0.26569519607687542</c:v>
                </c:pt>
                <c:pt idx="402">
                  <c:v>0.27288536922124706</c:v>
                </c:pt>
                <c:pt idx="403">
                  <c:v>0.28444889641117743</c:v>
                </c:pt>
                <c:pt idx="404">
                  <c:v>0.2961417567614244</c:v>
                </c:pt>
                <c:pt idx="405">
                  <c:v>2.4997964997964993E-2</c:v>
                </c:pt>
                <c:pt idx="406">
                  <c:v>4.9995929995929986E-2</c:v>
                </c:pt>
                <c:pt idx="407">
                  <c:v>7.4993894993894972E-2</c:v>
                </c:pt>
                <c:pt idx="408">
                  <c:v>9.9991859991859972E-2</c:v>
                </c:pt>
                <c:pt idx="409">
                  <c:v>0.12498982498982497</c:v>
                </c:pt>
                <c:pt idx="410">
                  <c:v>0.14998778998778994</c:v>
                </c:pt>
                <c:pt idx="411">
                  <c:v>0.17498575498575497</c:v>
                </c:pt>
                <c:pt idx="412">
                  <c:v>0.19998371998371994</c:v>
                </c:pt>
                <c:pt idx="413">
                  <c:v>0.22498168498168492</c:v>
                </c:pt>
                <c:pt idx="414">
                  <c:v>0.24997964997964994</c:v>
                </c:pt>
                <c:pt idx="415">
                  <c:v>0.27497761497761491</c:v>
                </c:pt>
                <c:pt idx="416">
                  <c:v>0.29997557997557989</c:v>
                </c:pt>
                <c:pt idx="417">
                  <c:v>0.32590598290598283</c:v>
                </c:pt>
                <c:pt idx="418">
                  <c:v>0.35357264957264956</c:v>
                </c:pt>
                <c:pt idx="419">
                  <c:v>0.38123931623931617</c:v>
                </c:pt>
                <c:pt idx="420">
                  <c:v>1.9506945145124948E-2</c:v>
                </c:pt>
                <c:pt idx="421">
                  <c:v>4.2024013722126941E-2</c:v>
                </c:pt>
                <c:pt idx="422">
                  <c:v>6.8610634648370514E-2</c:v>
                </c:pt>
                <c:pt idx="423">
                  <c:v>8.8172833455852334E-2</c:v>
                </c:pt>
                <c:pt idx="424">
                  <c:v>0.1049885648942253</c:v>
                </c:pt>
                <c:pt idx="425">
                  <c:v>0.12629065348266241</c:v>
                </c:pt>
                <c:pt idx="426">
                  <c:v>0.15323041738136087</c:v>
                </c:pt>
                <c:pt idx="427">
                  <c:v>0.18238993710691831</c:v>
                </c:pt>
                <c:pt idx="428">
                  <c:v>0.22672296257201929</c:v>
                </c:pt>
                <c:pt idx="429">
                  <c:v>0.25671812464265292</c:v>
                </c:pt>
                <c:pt idx="430">
                  <c:v>0.26220024888171395</c:v>
                </c:pt>
                <c:pt idx="431">
                  <c:v>0.27951686678101778</c:v>
                </c:pt>
                <c:pt idx="432">
                  <c:v>0.3017438536306461</c:v>
                </c:pt>
                <c:pt idx="433">
                  <c:v>0.31856859381831643</c:v>
                </c:pt>
                <c:pt idx="434">
                  <c:v>0.34774758508621473</c:v>
                </c:pt>
                <c:pt idx="435">
                  <c:v>1.8243243243243244E-2</c:v>
                </c:pt>
                <c:pt idx="436">
                  <c:v>3.6486486486486489E-2</c:v>
                </c:pt>
                <c:pt idx="437">
                  <c:v>5.4729729729729726E-2</c:v>
                </c:pt>
                <c:pt idx="438">
                  <c:v>7.2972972972972977E-2</c:v>
                </c:pt>
                <c:pt idx="439">
                  <c:v>9.1216216216216228E-2</c:v>
                </c:pt>
                <c:pt idx="440">
                  <c:v>0.10945945945945945</c:v>
                </c:pt>
                <c:pt idx="441">
                  <c:v>0.12770270270270273</c:v>
                </c:pt>
                <c:pt idx="442">
                  <c:v>0.14594594594594595</c:v>
                </c:pt>
                <c:pt idx="443">
                  <c:v>0.16418918918918918</c:v>
                </c:pt>
                <c:pt idx="444">
                  <c:v>0.16891891891891891</c:v>
                </c:pt>
                <c:pt idx="445">
                  <c:v>0.16891891891891891</c:v>
                </c:pt>
                <c:pt idx="446">
                  <c:v>0.16891891891891891</c:v>
                </c:pt>
                <c:pt idx="447">
                  <c:v>0.16891891891891891</c:v>
                </c:pt>
                <c:pt idx="448">
                  <c:v>0.16891891891891891</c:v>
                </c:pt>
                <c:pt idx="449">
                  <c:v>0.16891891891891891</c:v>
                </c:pt>
                <c:pt idx="450">
                  <c:v>2.9099656357388291E-2</c:v>
                </c:pt>
                <c:pt idx="451">
                  <c:v>5.5690721649484513E-2</c:v>
                </c:pt>
                <c:pt idx="452">
                  <c:v>8.7274711946634234E-2</c:v>
                </c:pt>
                <c:pt idx="453">
                  <c:v>0.10596907216494841</c:v>
                </c:pt>
                <c:pt idx="454">
                  <c:v>0.1158035172832019</c:v>
                </c:pt>
                <c:pt idx="455">
                  <c:v>0.13169453990072538</c:v>
                </c:pt>
                <c:pt idx="456">
                  <c:v>0.15169955817378494</c:v>
                </c:pt>
                <c:pt idx="457">
                  <c:v>0.16616373559733161</c:v>
                </c:pt>
                <c:pt idx="458">
                  <c:v>0.1830515463917525</c:v>
                </c:pt>
                <c:pt idx="459">
                  <c:v>0.20724075197089128</c:v>
                </c:pt>
                <c:pt idx="460">
                  <c:v>0.24003534609720159</c:v>
                </c:pt>
                <c:pt idx="461">
                  <c:v>0.26581148748159034</c:v>
                </c:pt>
                <c:pt idx="462">
                  <c:v>0.28513839425179621</c:v>
                </c:pt>
                <c:pt idx="463">
                  <c:v>0.2966522961574507</c:v>
                </c:pt>
                <c:pt idx="464">
                  <c:v>0.30816619806310519</c:v>
                </c:pt>
                <c:pt idx="465">
                  <c:v>5.5558682803264854E-3</c:v>
                </c:pt>
                <c:pt idx="466">
                  <c:v>1.1111736560652971E-2</c:v>
                </c:pt>
                <c:pt idx="467">
                  <c:v>1.6667604840979455E-2</c:v>
                </c:pt>
                <c:pt idx="468">
                  <c:v>2.2223473121305942E-2</c:v>
                </c:pt>
                <c:pt idx="469">
                  <c:v>2.7779341401632428E-2</c:v>
                </c:pt>
                <c:pt idx="470">
                  <c:v>3.3335209681958911E-2</c:v>
                </c:pt>
                <c:pt idx="471">
                  <c:v>5.6628201519842408E-2</c:v>
                </c:pt>
                <c:pt idx="472">
                  <c:v>8.0439065578384483E-2</c:v>
                </c:pt>
                <c:pt idx="473">
                  <c:v>0.10424992963692653</c:v>
                </c:pt>
                <c:pt idx="474">
                  <c:v>0.12806079369546863</c:v>
                </c:pt>
                <c:pt idx="475">
                  <c:v>0.15187165775401071</c:v>
                </c:pt>
                <c:pt idx="476">
                  <c:v>0.17568252181255278</c:v>
                </c:pt>
                <c:pt idx="477">
                  <c:v>0.20248803827751199</c:v>
                </c:pt>
                <c:pt idx="478">
                  <c:v>0.22947368421052639</c:v>
                </c:pt>
                <c:pt idx="479">
                  <c:v>0.25645933014354066</c:v>
                </c:pt>
                <c:pt idx="480">
                  <c:v>7.9562419562419547E-3</c:v>
                </c:pt>
                <c:pt idx="481">
                  <c:v>1.5912483912483909E-2</c:v>
                </c:pt>
                <c:pt idx="482">
                  <c:v>2.2244833068362477E-2</c:v>
                </c:pt>
                <c:pt idx="483">
                  <c:v>2.7010068892421829E-2</c:v>
                </c:pt>
                <c:pt idx="484">
                  <c:v>3.1775304716481184E-2</c:v>
                </c:pt>
                <c:pt idx="485">
                  <c:v>4.7207207207207183E-2</c:v>
                </c:pt>
                <c:pt idx="486">
                  <c:v>7.4011658717541062E-2</c:v>
                </c:pt>
                <c:pt idx="487">
                  <c:v>0.1008161102278749</c:v>
                </c:pt>
                <c:pt idx="488">
                  <c:v>0.13254266030736611</c:v>
                </c:pt>
                <c:pt idx="489">
                  <c:v>0.17006889242183354</c:v>
                </c:pt>
                <c:pt idx="490">
                  <c:v>0.20759512453630091</c:v>
                </c:pt>
                <c:pt idx="491">
                  <c:v>0.23296661367249599</c:v>
                </c:pt>
                <c:pt idx="492">
                  <c:v>0.2424970853206147</c:v>
                </c:pt>
                <c:pt idx="493">
                  <c:v>0.25202755696873341</c:v>
                </c:pt>
                <c:pt idx="494">
                  <c:v>0.26350821409644931</c:v>
                </c:pt>
                <c:pt idx="495">
                  <c:v>9.6123188405797186E-3</c:v>
                </c:pt>
                <c:pt idx="496">
                  <c:v>2.7340153452685468E-2</c:v>
                </c:pt>
                <c:pt idx="497">
                  <c:v>5.3841432225063983E-2</c:v>
                </c:pt>
                <c:pt idx="498">
                  <c:v>7.6897698209718784E-2</c:v>
                </c:pt>
                <c:pt idx="499">
                  <c:v>0.1123529411764707</c:v>
                </c:pt>
                <c:pt idx="500">
                  <c:v>0.14046291560102314</c:v>
                </c:pt>
                <c:pt idx="501">
                  <c:v>0.16135038363171367</c:v>
                </c:pt>
                <c:pt idx="502">
                  <c:v>0.18357065217391319</c:v>
                </c:pt>
                <c:pt idx="503">
                  <c:v>0.2066854219948851</c:v>
                </c:pt>
                <c:pt idx="504">
                  <c:v>0.22626598465473163</c:v>
                </c:pt>
                <c:pt idx="505">
                  <c:v>0.25115601023017931</c:v>
                </c:pt>
                <c:pt idx="506">
                  <c:v>0.27935805626598487</c:v>
                </c:pt>
                <c:pt idx="507">
                  <c:v>0.29720823798627011</c:v>
                </c:pt>
                <c:pt idx="508">
                  <c:v>0.30299008390541582</c:v>
                </c:pt>
                <c:pt idx="509">
                  <c:v>0.30877192982456148</c:v>
                </c:pt>
                <c:pt idx="510">
                  <c:v>1.9882673755127311E-2</c:v>
                </c:pt>
                <c:pt idx="511">
                  <c:v>3.7558147528586855E-2</c:v>
                </c:pt>
                <c:pt idx="512">
                  <c:v>6.4543183849309238E-2</c:v>
                </c:pt>
                <c:pt idx="513">
                  <c:v>0.10990444327321904</c:v>
                </c:pt>
                <c:pt idx="514">
                  <c:v>0.13922179701643037</c:v>
                </c:pt>
                <c:pt idx="515">
                  <c:v>0.16411959485781083</c:v>
                </c:pt>
                <c:pt idx="516">
                  <c:v>0.19283714108939273</c:v>
                </c:pt>
                <c:pt idx="517">
                  <c:v>0.22279978917940402</c:v>
                </c:pt>
                <c:pt idx="518">
                  <c:v>0.25518916565457533</c:v>
                </c:pt>
                <c:pt idx="519">
                  <c:v>0.2796260225944685</c:v>
                </c:pt>
                <c:pt idx="520">
                  <c:v>0.30369027704576212</c:v>
                </c:pt>
                <c:pt idx="521">
                  <c:v>0.32690024977657628</c:v>
                </c:pt>
                <c:pt idx="522">
                  <c:v>0.35414697862004196</c:v>
                </c:pt>
                <c:pt idx="523">
                  <c:v>0.37521391415935335</c:v>
                </c:pt>
                <c:pt idx="524">
                  <c:v>0.40152844932285381</c:v>
                </c:pt>
                <c:pt idx="525">
                  <c:v>2.0351935646053306E-2</c:v>
                </c:pt>
                <c:pt idx="526">
                  <c:v>3.8149824032176996E-2</c:v>
                </c:pt>
                <c:pt idx="527">
                  <c:v>5.2951231774761215E-2</c:v>
                </c:pt>
                <c:pt idx="528">
                  <c:v>7.4563432210491096E-2</c:v>
                </c:pt>
                <c:pt idx="529">
                  <c:v>9.9932964638847099E-2</c:v>
                </c:pt>
                <c:pt idx="530">
                  <c:v>0.13046086810792706</c:v>
                </c:pt>
                <c:pt idx="531">
                  <c:v>0.15321266968325803</c:v>
                </c:pt>
                <c:pt idx="532">
                  <c:v>0.17810625104742769</c:v>
                </c:pt>
                <c:pt idx="533">
                  <c:v>0.21140941846824218</c:v>
                </c:pt>
                <c:pt idx="534">
                  <c:v>0.24330484330484356</c:v>
                </c:pt>
                <c:pt idx="535">
                  <c:v>0.27353108764873491</c:v>
                </c:pt>
                <c:pt idx="536">
                  <c:v>0.29943355119825732</c:v>
                </c:pt>
                <c:pt idx="537">
                  <c:v>0.32470588235294146</c:v>
                </c:pt>
                <c:pt idx="538">
                  <c:v>0.3476923076923078</c:v>
                </c:pt>
                <c:pt idx="539">
                  <c:v>0.35857988165680482</c:v>
                </c:pt>
                <c:pt idx="540">
                  <c:v>7.2800000000000004E-2</c:v>
                </c:pt>
                <c:pt idx="541">
                  <c:v>0.14560000000000001</c:v>
                </c:pt>
                <c:pt idx="542">
                  <c:v>0.21839999999999996</c:v>
                </c:pt>
                <c:pt idx="543">
                  <c:v>0.29120000000000001</c:v>
                </c:pt>
                <c:pt idx="544">
                  <c:v>0.36399999999999999</c:v>
                </c:pt>
                <c:pt idx="545">
                  <c:v>0.43679999999999991</c:v>
                </c:pt>
                <c:pt idx="546">
                  <c:v>0.50959999999999994</c:v>
                </c:pt>
                <c:pt idx="547">
                  <c:v>0.55359999999999998</c:v>
                </c:pt>
                <c:pt idx="548">
                  <c:v>0.59279999999999999</c:v>
                </c:pt>
                <c:pt idx="549">
                  <c:v>0.63200000000000001</c:v>
                </c:pt>
                <c:pt idx="550">
                  <c:v>0.67120000000000002</c:v>
                </c:pt>
                <c:pt idx="551">
                  <c:v>0.71039999999999992</c:v>
                </c:pt>
                <c:pt idx="552">
                  <c:v>0.74960000000000004</c:v>
                </c:pt>
                <c:pt idx="553">
                  <c:v>0.78879999999999995</c:v>
                </c:pt>
                <c:pt idx="554">
                  <c:v>0.80800000000000005</c:v>
                </c:pt>
                <c:pt idx="555">
                  <c:v>2.4228528472091709E-2</c:v>
                </c:pt>
                <c:pt idx="556">
                  <c:v>5.4508551024243554E-2</c:v>
                </c:pt>
                <c:pt idx="557">
                  <c:v>8.9504792332268351E-2</c:v>
                </c:pt>
                <c:pt idx="558">
                  <c:v>0.12226837060702873</c:v>
                </c:pt>
                <c:pt idx="559">
                  <c:v>0.16534485998872392</c:v>
                </c:pt>
                <c:pt idx="560">
                  <c:v>0.18296560796842695</c:v>
                </c:pt>
                <c:pt idx="561">
                  <c:v>0.19756436760007517</c:v>
                </c:pt>
                <c:pt idx="562">
                  <c:v>0.21129862807742902</c:v>
                </c:pt>
                <c:pt idx="563">
                  <c:v>0.22671678255966921</c:v>
                </c:pt>
                <c:pt idx="564">
                  <c:v>0.24040593873332078</c:v>
                </c:pt>
                <c:pt idx="565">
                  <c:v>0.25877842510806237</c:v>
                </c:pt>
                <c:pt idx="566">
                  <c:v>0.28741214057507986</c:v>
                </c:pt>
                <c:pt idx="567">
                  <c:v>0.34719789513249394</c:v>
                </c:pt>
                <c:pt idx="568">
                  <c:v>0.39866190565683146</c:v>
                </c:pt>
                <c:pt idx="569">
                  <c:v>0.43390340161623747</c:v>
                </c:pt>
                <c:pt idx="570">
                  <c:v>1.9370804414609172E-2</c:v>
                </c:pt>
                <c:pt idx="571">
                  <c:v>2.8368794326241141E-2</c:v>
                </c:pt>
                <c:pt idx="572">
                  <c:v>4.0941328175370731E-2</c:v>
                </c:pt>
                <c:pt idx="573">
                  <c:v>4.2553191489361701E-2</c:v>
                </c:pt>
                <c:pt idx="574">
                  <c:v>4.6421663442940041E-2</c:v>
                </c:pt>
                <c:pt idx="575">
                  <c:v>4.6421663442940041E-2</c:v>
                </c:pt>
                <c:pt idx="576">
                  <c:v>4.6421663442940041E-2</c:v>
                </c:pt>
                <c:pt idx="577">
                  <c:v>4.6421663442940041E-2</c:v>
                </c:pt>
                <c:pt idx="578">
                  <c:v>5.424394129024921E-2</c:v>
                </c:pt>
                <c:pt idx="579">
                  <c:v>5.7059961315280461E-2</c:v>
                </c:pt>
                <c:pt idx="580">
                  <c:v>5.7145295255432937E-2</c:v>
                </c:pt>
                <c:pt idx="581">
                  <c:v>6.3626183447012236E-2</c:v>
                </c:pt>
                <c:pt idx="582">
                  <c:v>8.4953680138450643E-2</c:v>
                </c:pt>
                <c:pt idx="583">
                  <c:v>9.5882840563691743E-2</c:v>
                </c:pt>
                <c:pt idx="584">
                  <c:v>0.10348162475822051</c:v>
                </c:pt>
                <c:pt idx="585">
                  <c:v>2.4434389140271493E-2</c:v>
                </c:pt>
                <c:pt idx="586">
                  <c:v>4.8868778280542986E-2</c:v>
                </c:pt>
                <c:pt idx="587">
                  <c:v>7.3303167420814469E-2</c:v>
                </c:pt>
                <c:pt idx="588">
                  <c:v>9.7737556561085973E-2</c:v>
                </c:pt>
                <c:pt idx="589">
                  <c:v>0.12217194570135748</c:v>
                </c:pt>
                <c:pt idx="590">
                  <c:v>0.14407239819004525</c:v>
                </c:pt>
                <c:pt idx="591">
                  <c:v>0.16280542986425342</c:v>
                </c:pt>
                <c:pt idx="592">
                  <c:v>0.18153846153846154</c:v>
                </c:pt>
                <c:pt idx="593">
                  <c:v>0.20027149321266968</c:v>
                </c:pt>
                <c:pt idx="594">
                  <c:v>0.21900452488687785</c:v>
                </c:pt>
                <c:pt idx="595">
                  <c:v>0.23773755656108597</c:v>
                </c:pt>
                <c:pt idx="596">
                  <c:v>0.26081447963800908</c:v>
                </c:pt>
                <c:pt idx="597">
                  <c:v>0.28443438914027153</c:v>
                </c:pt>
                <c:pt idx="598">
                  <c:v>0.30805429864253397</c:v>
                </c:pt>
                <c:pt idx="599">
                  <c:v>0.33167420814479642</c:v>
                </c:pt>
                <c:pt idx="600">
                  <c:v>1.6605166051660517E-2</c:v>
                </c:pt>
                <c:pt idx="601">
                  <c:v>3.3210332103321034E-2</c:v>
                </c:pt>
                <c:pt idx="602">
                  <c:v>4.9815498154981548E-2</c:v>
                </c:pt>
                <c:pt idx="603">
                  <c:v>6.6420664206642069E-2</c:v>
                </c:pt>
                <c:pt idx="604">
                  <c:v>8.3025830258302583E-2</c:v>
                </c:pt>
                <c:pt idx="605">
                  <c:v>0.10051660516605165</c:v>
                </c:pt>
                <c:pt idx="606">
                  <c:v>0.11911439114391145</c:v>
                </c:pt>
                <c:pt idx="607">
                  <c:v>0.13771217712177122</c:v>
                </c:pt>
                <c:pt idx="608">
                  <c:v>0.15630996309963099</c:v>
                </c:pt>
                <c:pt idx="609">
                  <c:v>0.17490774907749079</c:v>
                </c:pt>
                <c:pt idx="610">
                  <c:v>0.19350553505535056</c:v>
                </c:pt>
                <c:pt idx="611">
                  <c:v>0.21092250922509223</c:v>
                </c:pt>
                <c:pt idx="612">
                  <c:v>0.2281918819188192</c:v>
                </c:pt>
                <c:pt idx="613">
                  <c:v>0.24546125461254614</c:v>
                </c:pt>
                <c:pt idx="614">
                  <c:v>0.26273062730627306</c:v>
                </c:pt>
                <c:pt idx="615">
                  <c:v>2.2745098039215685E-2</c:v>
                </c:pt>
                <c:pt idx="616">
                  <c:v>4.5490196078431369E-2</c:v>
                </c:pt>
                <c:pt idx="617">
                  <c:v>6.8235294117647047E-2</c:v>
                </c:pt>
                <c:pt idx="618">
                  <c:v>9.0980392156862738E-2</c:v>
                </c:pt>
                <c:pt idx="619">
                  <c:v>0.11372549019607843</c:v>
                </c:pt>
                <c:pt idx="620">
                  <c:v>0.13647058823529409</c:v>
                </c:pt>
                <c:pt idx="621">
                  <c:v>0.1592156862745098</c:v>
                </c:pt>
                <c:pt idx="622">
                  <c:v>0.18196078431372548</c:v>
                </c:pt>
                <c:pt idx="623">
                  <c:v>0.20470588235294113</c:v>
                </c:pt>
                <c:pt idx="624">
                  <c:v>0.22745098039215686</c:v>
                </c:pt>
                <c:pt idx="625">
                  <c:v>0.25019607843137254</c:v>
                </c:pt>
                <c:pt idx="626">
                  <c:v>0.27294117647058819</c:v>
                </c:pt>
                <c:pt idx="627">
                  <c:v>0.29568627450980389</c:v>
                </c:pt>
                <c:pt idx="628">
                  <c:v>0.3184313725490196</c:v>
                </c:pt>
                <c:pt idx="629">
                  <c:v>0.34117647058823525</c:v>
                </c:pt>
                <c:pt idx="630">
                  <c:v>2.1333333333333333E-2</c:v>
                </c:pt>
                <c:pt idx="631">
                  <c:v>4.2666666666666665E-2</c:v>
                </c:pt>
                <c:pt idx="632">
                  <c:v>6.4000000000000001E-2</c:v>
                </c:pt>
                <c:pt idx="633">
                  <c:v>8.533333333333333E-2</c:v>
                </c:pt>
                <c:pt idx="634">
                  <c:v>0.10666666666666667</c:v>
                </c:pt>
                <c:pt idx="635">
                  <c:v>0.128</c:v>
                </c:pt>
                <c:pt idx="636">
                  <c:v>0.14933333333333335</c:v>
                </c:pt>
                <c:pt idx="637">
                  <c:v>0.17066666666666666</c:v>
                </c:pt>
                <c:pt idx="638">
                  <c:v>0.192</c:v>
                </c:pt>
                <c:pt idx="639">
                  <c:v>0.21333333333333335</c:v>
                </c:pt>
                <c:pt idx="640">
                  <c:v>0.23466666666666666</c:v>
                </c:pt>
                <c:pt idx="641">
                  <c:v>0.25600000000000001</c:v>
                </c:pt>
                <c:pt idx="642">
                  <c:v>0.26666666666666666</c:v>
                </c:pt>
                <c:pt idx="643">
                  <c:v>0.26666666666666666</c:v>
                </c:pt>
                <c:pt idx="644">
                  <c:v>0.26666666666666666</c:v>
                </c:pt>
                <c:pt idx="645">
                  <c:v>2.8440913604766631E-2</c:v>
                </c:pt>
                <c:pt idx="646">
                  <c:v>5.6881827209533262E-2</c:v>
                </c:pt>
                <c:pt idx="647">
                  <c:v>8.5322740814299886E-2</c:v>
                </c:pt>
                <c:pt idx="648">
                  <c:v>0.11376365441906652</c:v>
                </c:pt>
                <c:pt idx="649">
                  <c:v>0.14220456802383316</c:v>
                </c:pt>
                <c:pt idx="650">
                  <c:v>0.15913207547169811</c:v>
                </c:pt>
                <c:pt idx="651">
                  <c:v>0.17095283018867924</c:v>
                </c:pt>
                <c:pt idx="652">
                  <c:v>0.18277358490566037</c:v>
                </c:pt>
                <c:pt idx="653">
                  <c:v>0.1945943396226415</c:v>
                </c:pt>
                <c:pt idx="654">
                  <c:v>0.20641509433962263</c:v>
                </c:pt>
                <c:pt idx="655">
                  <c:v>0.22110377358490563</c:v>
                </c:pt>
                <c:pt idx="656">
                  <c:v>0.25994339622641505</c:v>
                </c:pt>
                <c:pt idx="657">
                  <c:v>0.29878301886792447</c:v>
                </c:pt>
                <c:pt idx="658">
                  <c:v>0.337622641509434</c:v>
                </c:pt>
                <c:pt idx="659">
                  <c:v>0.3764622641509433</c:v>
                </c:pt>
                <c:pt idx="660">
                  <c:v>1.889155365630318E-2</c:v>
                </c:pt>
                <c:pt idx="661">
                  <c:v>5.6085117516243038E-2</c:v>
                </c:pt>
                <c:pt idx="662">
                  <c:v>8.7716391226616702E-2</c:v>
                </c:pt>
                <c:pt idx="663">
                  <c:v>0.10186717830201029</c:v>
                </c:pt>
                <c:pt idx="664">
                  <c:v>0.12699603191906872</c:v>
                </c:pt>
                <c:pt idx="665">
                  <c:v>0.15114987136440947</c:v>
                </c:pt>
                <c:pt idx="666">
                  <c:v>0.16730650154798773</c:v>
                </c:pt>
                <c:pt idx="667">
                  <c:v>0.18693934504862006</c:v>
                </c:pt>
                <c:pt idx="668">
                  <c:v>0.20695417084550666</c:v>
                </c:pt>
                <c:pt idx="669">
                  <c:v>0.21991017311298139</c:v>
                </c:pt>
                <c:pt idx="670">
                  <c:v>0.22988182967775708</c:v>
                </c:pt>
                <c:pt idx="671">
                  <c:v>0.24051454236253444</c:v>
                </c:pt>
                <c:pt idx="672">
                  <c:v>0.25585662582305008</c:v>
                </c:pt>
                <c:pt idx="673">
                  <c:v>0.26758470326603601</c:v>
                </c:pt>
                <c:pt idx="674">
                  <c:v>0.29170191427201025</c:v>
                </c:pt>
                <c:pt idx="675">
                  <c:v>1.2078431372549023E-2</c:v>
                </c:pt>
                <c:pt idx="676">
                  <c:v>2.7832679738562113E-2</c:v>
                </c:pt>
                <c:pt idx="677">
                  <c:v>6.2860130718954271E-2</c:v>
                </c:pt>
                <c:pt idx="678">
                  <c:v>9.1696732026143812E-2</c:v>
                </c:pt>
                <c:pt idx="679">
                  <c:v>0.10739869281045754</c:v>
                </c:pt>
                <c:pt idx="680">
                  <c:v>0.11671633986928104</c:v>
                </c:pt>
                <c:pt idx="681">
                  <c:v>0.11913202614379086</c:v>
                </c:pt>
                <c:pt idx="682">
                  <c:v>0.13470326797385626</c:v>
                </c:pt>
                <c:pt idx="683">
                  <c:v>0.15765228758169939</c:v>
                </c:pt>
                <c:pt idx="684">
                  <c:v>0.17286274509803926</c:v>
                </c:pt>
                <c:pt idx="685">
                  <c:v>0.18614901960784319</c:v>
                </c:pt>
                <c:pt idx="686">
                  <c:v>0.20291764705882356</c:v>
                </c:pt>
                <c:pt idx="687">
                  <c:v>0.22304836601307204</c:v>
                </c:pt>
                <c:pt idx="688">
                  <c:v>0.26653071895424857</c:v>
                </c:pt>
                <c:pt idx="689">
                  <c:v>0.3083137254901962</c:v>
                </c:pt>
                <c:pt idx="690">
                  <c:v>3.1836498378879113E-2</c:v>
                </c:pt>
                <c:pt idx="691">
                  <c:v>6.1299212598425204E-2</c:v>
                </c:pt>
                <c:pt idx="692">
                  <c:v>7.9645669291338594E-2</c:v>
                </c:pt>
                <c:pt idx="693">
                  <c:v>9.4763779527559058E-2</c:v>
                </c:pt>
                <c:pt idx="694">
                  <c:v>0.10393700787401576</c:v>
                </c:pt>
                <c:pt idx="695">
                  <c:v>0.11282538212135249</c:v>
                </c:pt>
                <c:pt idx="696">
                  <c:v>0.12145900880037055</c:v>
                </c:pt>
                <c:pt idx="697">
                  <c:v>0.13161185734136174</c:v>
                </c:pt>
                <c:pt idx="698">
                  <c:v>0.14240389069013432</c:v>
                </c:pt>
                <c:pt idx="699">
                  <c:v>0.15889300602130618</c:v>
                </c:pt>
                <c:pt idx="700">
                  <c:v>0.17760537285780459</c:v>
                </c:pt>
                <c:pt idx="701">
                  <c:v>0.22077350625289494</c:v>
                </c:pt>
                <c:pt idx="702">
                  <c:v>0.262065771190366</c:v>
                </c:pt>
                <c:pt idx="703">
                  <c:v>0.29713987957387689</c:v>
                </c:pt>
                <c:pt idx="704">
                  <c:v>0.33265400648448362</c:v>
                </c:pt>
                <c:pt idx="705">
                  <c:v>9.5356037151702808E-3</c:v>
                </c:pt>
                <c:pt idx="706">
                  <c:v>1.9410618048388954E-2</c:v>
                </c:pt>
                <c:pt idx="707">
                  <c:v>3.1065244811374848E-2</c:v>
                </c:pt>
                <c:pt idx="708">
                  <c:v>5.1205137025570509E-2</c:v>
                </c:pt>
                <c:pt idx="709">
                  <c:v>8.9347551886251639E-2</c:v>
                </c:pt>
                <c:pt idx="710">
                  <c:v>0.12952643045522308</c:v>
                </c:pt>
                <c:pt idx="711">
                  <c:v>0.17190689141153548</c:v>
                </c:pt>
                <c:pt idx="712">
                  <c:v>0.20614149753468644</c:v>
                </c:pt>
                <c:pt idx="713">
                  <c:v>0.23580782020410507</c:v>
                </c:pt>
                <c:pt idx="714">
                  <c:v>0.26462561632840276</c:v>
                </c:pt>
                <c:pt idx="715">
                  <c:v>0.29323242747391365</c:v>
                </c:pt>
                <c:pt idx="716">
                  <c:v>0.31165692007797274</c:v>
                </c:pt>
                <c:pt idx="717">
                  <c:v>0.33159500057332886</c:v>
                </c:pt>
                <c:pt idx="718">
                  <c:v>0.36549936933837879</c:v>
                </c:pt>
                <c:pt idx="719">
                  <c:v>0.40149065474142887</c:v>
                </c:pt>
                <c:pt idx="720">
                  <c:v>3.2388867413993036E-2</c:v>
                </c:pt>
                <c:pt idx="721">
                  <c:v>6.4777734827986072E-2</c:v>
                </c:pt>
                <c:pt idx="722">
                  <c:v>9.7166602241979108E-2</c:v>
                </c:pt>
                <c:pt idx="723">
                  <c:v>0.12955546965597214</c:v>
                </c:pt>
                <c:pt idx="724">
                  <c:v>0.16194433706996519</c:v>
                </c:pt>
                <c:pt idx="725">
                  <c:v>0.19433320448395822</c:v>
                </c:pt>
                <c:pt idx="726">
                  <c:v>0.22672207189795129</c:v>
                </c:pt>
                <c:pt idx="727">
                  <c:v>0.25911093931194429</c:v>
                </c:pt>
                <c:pt idx="728">
                  <c:v>0.29149980672593734</c:v>
                </c:pt>
                <c:pt idx="729">
                  <c:v>0.32491871120307414</c:v>
                </c:pt>
                <c:pt idx="730">
                  <c:v>0.36187407626367124</c:v>
                </c:pt>
                <c:pt idx="731">
                  <c:v>0.39882944132426834</c:v>
                </c:pt>
                <c:pt idx="732">
                  <c:v>0.43578480638486544</c:v>
                </c:pt>
                <c:pt idx="733">
                  <c:v>0.47274017144546254</c:v>
                </c:pt>
                <c:pt idx="734">
                  <c:v>0.50969553650605959</c:v>
                </c:pt>
                <c:pt idx="735">
                  <c:v>1.1176470588235296E-2</c:v>
                </c:pt>
                <c:pt idx="736">
                  <c:v>2.2352941176470593E-2</c:v>
                </c:pt>
                <c:pt idx="737">
                  <c:v>3.558823529411765E-2</c:v>
                </c:pt>
                <c:pt idx="738">
                  <c:v>5.2352941176470588E-2</c:v>
                </c:pt>
                <c:pt idx="739">
                  <c:v>6.9117647058823534E-2</c:v>
                </c:pt>
                <c:pt idx="740">
                  <c:v>8.5882352941176479E-2</c:v>
                </c:pt>
                <c:pt idx="741">
                  <c:v>0.10264705882352942</c:v>
                </c:pt>
                <c:pt idx="742">
                  <c:v>0.11823529411764706</c:v>
                </c:pt>
                <c:pt idx="743">
                  <c:v>0.12382352941176471</c:v>
                </c:pt>
                <c:pt idx="744">
                  <c:v>0.12941176470588237</c:v>
                </c:pt>
                <c:pt idx="745">
                  <c:v>0.13500000000000001</c:v>
                </c:pt>
                <c:pt idx="746">
                  <c:v>0.14058823529411765</c:v>
                </c:pt>
                <c:pt idx="747">
                  <c:v>0.1461764705882353</c:v>
                </c:pt>
                <c:pt idx="748">
                  <c:v>0.16117647058823534</c:v>
                </c:pt>
                <c:pt idx="749">
                  <c:v>0.17794117647058824</c:v>
                </c:pt>
              </c:numCache>
            </c:numRef>
          </c:yVal>
          <c:smooth val="0"/>
        </c:ser>
        <c:ser>
          <c:idx val="1"/>
          <c:order val="1"/>
          <c:tx>
            <c:v>P10</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Sheet2!$E$2:$E$3</c:f>
              <c:numCache>
                <c:formatCode>General</c:formatCode>
                <c:ptCount val="2"/>
                <c:pt idx="0">
                  <c:v>0.3</c:v>
                </c:pt>
                <c:pt idx="1">
                  <c:v>0.63083834107154357</c:v>
                </c:pt>
              </c:numCache>
            </c:numRef>
          </c:xVal>
          <c:yVal>
            <c:numRef>
              <c:f>Sheet2!$F$2:$F$3</c:f>
              <c:numCache>
                <c:formatCode>General</c:formatCode>
                <c:ptCount val="2"/>
                <c:pt idx="0">
                  <c:v>0.47636318983007386</c:v>
                </c:pt>
                <c:pt idx="1">
                  <c:v>1</c:v>
                </c:pt>
              </c:numCache>
            </c:numRef>
          </c:yVal>
          <c:smooth val="0"/>
        </c:ser>
        <c:ser>
          <c:idx val="2"/>
          <c:order val="2"/>
          <c:tx>
            <c:v>P90</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Sheet2!$G$2:$G$3</c:f>
              <c:numCache>
                <c:formatCode>General</c:formatCode>
                <c:ptCount val="2"/>
                <c:pt idx="0">
                  <c:v>0.3</c:v>
                </c:pt>
                <c:pt idx="1">
                  <c:v>1.4569334523694626</c:v>
                </c:pt>
              </c:numCache>
            </c:numRef>
          </c:xVal>
          <c:yVal>
            <c:numRef>
              <c:f>Sheet2!$H$2:$H$3</c:f>
              <c:numCache>
                <c:formatCode>General</c:formatCode>
                <c:ptCount val="2"/>
                <c:pt idx="0">
                  <c:v>0.20715153199328945</c:v>
                </c:pt>
                <c:pt idx="1">
                  <c:v>1</c:v>
                </c:pt>
              </c:numCache>
            </c:numRef>
          </c:yVal>
          <c:smooth val="0"/>
        </c:ser>
        <c:ser>
          <c:idx val="3"/>
          <c:order val="3"/>
          <c:spPr>
            <a:ln w="25400" cap="rnd">
              <a:solidFill>
                <a:schemeClr val="accent1"/>
              </a:solidFill>
              <a:round/>
            </a:ln>
            <a:effectLst/>
          </c:spPr>
          <c:marker>
            <c:symbol val="circle"/>
            <c:size val="5"/>
            <c:spPr>
              <a:solidFill>
                <a:schemeClr val="accent4"/>
              </a:solidFill>
              <a:ln w="9525">
                <a:solidFill>
                  <a:schemeClr val="accent4"/>
                </a:solidFill>
              </a:ln>
              <a:effectLst/>
            </c:spPr>
          </c:marker>
          <c:xVal>
            <c:numRef>
              <c:f>Sheet2!$E$5:$E$6</c:f>
              <c:numCache>
                <c:formatCode>General</c:formatCode>
                <c:ptCount val="2"/>
                <c:pt idx="0">
                  <c:v>0.63083834107154357</c:v>
                </c:pt>
                <c:pt idx="1">
                  <c:v>0.63083834107154357</c:v>
                </c:pt>
              </c:numCache>
            </c:numRef>
          </c:xVal>
          <c:yVal>
            <c:numRef>
              <c:f>Sheet2!$F$5:$F$6</c:f>
              <c:numCache>
                <c:formatCode>General</c:formatCode>
                <c:ptCount val="2"/>
                <c:pt idx="0">
                  <c:v>0</c:v>
                </c:pt>
                <c:pt idx="1">
                  <c:v>1</c:v>
                </c:pt>
              </c:numCache>
            </c:numRef>
          </c:yVal>
          <c:smooth val="0"/>
        </c:ser>
        <c:ser>
          <c:idx val="4"/>
          <c:order val="4"/>
          <c:spPr>
            <a:ln w="25400" cap="rnd">
              <a:solidFill>
                <a:schemeClr val="accent1"/>
              </a:solidFill>
              <a:round/>
            </a:ln>
            <a:effectLst/>
          </c:spPr>
          <c:marker>
            <c:symbol val="circle"/>
            <c:size val="5"/>
            <c:spPr>
              <a:solidFill>
                <a:schemeClr val="accent5"/>
              </a:solidFill>
              <a:ln w="9525">
                <a:solidFill>
                  <a:schemeClr val="accent5"/>
                </a:solidFill>
              </a:ln>
              <a:effectLst/>
            </c:spPr>
          </c:marker>
          <c:xVal>
            <c:numRef>
              <c:f>Sheet2!$G$5:$G$6</c:f>
              <c:numCache>
                <c:formatCode>General</c:formatCode>
                <c:ptCount val="2"/>
                <c:pt idx="0">
                  <c:v>1.4569334523694626</c:v>
                </c:pt>
                <c:pt idx="1">
                  <c:v>1.4569334523694626</c:v>
                </c:pt>
              </c:numCache>
            </c:numRef>
          </c:xVal>
          <c:yVal>
            <c:numRef>
              <c:f>Sheet2!$H$5:$H$6</c:f>
              <c:numCache>
                <c:formatCode>General</c:formatCode>
                <c:ptCount val="2"/>
                <c:pt idx="0">
                  <c:v>0</c:v>
                </c:pt>
                <c:pt idx="1">
                  <c:v>1</c:v>
                </c:pt>
              </c:numCache>
            </c:numRef>
          </c:yVal>
          <c:smooth val="0"/>
        </c:ser>
        <c:dLbls>
          <c:showLegendKey val="0"/>
          <c:showVal val="0"/>
          <c:showCatName val="0"/>
          <c:showSerName val="0"/>
          <c:showPercent val="0"/>
          <c:showBubbleSize val="0"/>
        </c:dLbls>
        <c:axId val="289239080"/>
        <c:axId val="289241824"/>
      </c:scatterChart>
      <c:valAx>
        <c:axId val="289239080"/>
        <c:scaling>
          <c:orientation val="minMax"/>
          <c:max val="1.6"/>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Time</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9241824"/>
        <c:crosses val="autoZero"/>
        <c:crossBetween val="midCat"/>
      </c:valAx>
      <c:valAx>
        <c:axId val="28924182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Cumulative Story Points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9239080"/>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Projection of </a:t>
            </a:r>
            <a:r>
              <a:rPr lang="en-US" sz="2000" b="0" i="0" u="none" strike="noStrike" kern="1200" spc="0" baseline="0">
                <a:solidFill>
                  <a:sysClr val="windowText" lastClr="000000">
                    <a:lumMod val="65000"/>
                    <a:lumOff val="35000"/>
                  </a:sysClr>
                </a:solidFill>
                <a:latin typeface="+mn-lt"/>
                <a:ea typeface="+mn-ea"/>
                <a:cs typeface="+mn-cs"/>
              </a:rPr>
              <a:t>P90/P10</a:t>
            </a:r>
            <a:r>
              <a:rPr lang="en-US" sz="2000"/>
              <a:t> ratios for Velocity and Throughput</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2"/>
          <c:order val="2"/>
          <c:tx>
            <c:strRef>
              <c:f>'CDF-Remain'!$K$24</c:f>
              <c:strCache>
                <c:ptCount val="1"/>
                <c:pt idx="0">
                  <c:v>Throughput-p90/p10</c:v>
                </c:pt>
              </c:strCache>
            </c:strRef>
          </c:tx>
          <c:spPr>
            <a:ln w="50800" cap="rnd">
              <a:solidFill>
                <a:schemeClr val="accent3"/>
              </a:solidFill>
              <a:round/>
            </a:ln>
            <a:effectLst/>
          </c:spPr>
          <c:marker>
            <c:symbol val="circle"/>
            <c:size val="5"/>
            <c:spPr>
              <a:solidFill>
                <a:schemeClr val="accent3"/>
              </a:solidFill>
              <a:ln w="9525">
                <a:solidFill>
                  <a:schemeClr val="accent3"/>
                </a:solidFill>
              </a:ln>
              <a:effectLst/>
            </c:spPr>
          </c:marker>
          <c:xVal>
            <c:numRef>
              <c:f>'CDF-Remain'!$H$25:$H$32</c:f>
              <c:numCache>
                <c:formatCode>General</c:formatCode>
                <c:ptCount val="8"/>
                <c:pt idx="0">
                  <c:v>0.1</c:v>
                </c:pt>
                <c:pt idx="1">
                  <c:v>0.2</c:v>
                </c:pt>
                <c:pt idx="2">
                  <c:v>0.3</c:v>
                </c:pt>
                <c:pt idx="3">
                  <c:v>0.4</c:v>
                </c:pt>
                <c:pt idx="4">
                  <c:v>0.5</c:v>
                </c:pt>
                <c:pt idx="5">
                  <c:v>0.6</c:v>
                </c:pt>
                <c:pt idx="6">
                  <c:v>0.7</c:v>
                </c:pt>
                <c:pt idx="7">
                  <c:v>0.8</c:v>
                </c:pt>
              </c:numCache>
            </c:numRef>
          </c:xVal>
          <c:yVal>
            <c:numRef>
              <c:f>'CDF-Remain'!$K$25:$K$32</c:f>
              <c:numCache>
                <c:formatCode>0.00</c:formatCode>
                <c:ptCount val="8"/>
                <c:pt idx="0">
                  <c:v>3.3303710899124108</c:v>
                </c:pt>
                <c:pt idx="1">
                  <c:v>2.892115132749244</c:v>
                </c:pt>
                <c:pt idx="2">
                  <c:v>3.3330437768679602</c:v>
                </c:pt>
                <c:pt idx="3">
                  <c:v>3.0714103942423572</c:v>
                </c:pt>
                <c:pt idx="4">
                  <c:v>3.492306413324477</c:v>
                </c:pt>
                <c:pt idx="5">
                  <c:v>3.4069437419684241</c:v>
                </c:pt>
                <c:pt idx="6">
                  <c:v>3.4249085130979728</c:v>
                </c:pt>
                <c:pt idx="7">
                  <c:v>4.2955964914281557</c:v>
                </c:pt>
              </c:numCache>
            </c:numRef>
          </c:yVal>
          <c:smooth val="0"/>
          <c:extLst xmlns:c16r2="http://schemas.microsoft.com/office/drawing/2015/06/chart">
            <c:ext xmlns:c16="http://schemas.microsoft.com/office/drawing/2014/chart" uri="{C3380CC4-5D6E-409C-BE32-E72D297353CC}">
              <c16:uniqueId val="{00000000-DFE5-4757-9DD6-EF5520A385DA}"/>
            </c:ext>
          </c:extLst>
        </c:ser>
        <c:ser>
          <c:idx val="5"/>
          <c:order val="5"/>
          <c:tx>
            <c:strRef>
              <c:f>'CDF-Remain'!$N$24</c:f>
              <c:strCache>
                <c:ptCount val="1"/>
                <c:pt idx="0">
                  <c:v>Velocity-p90/p10</c:v>
                </c:pt>
              </c:strCache>
            </c:strRef>
          </c:tx>
          <c:spPr>
            <a:ln w="50800" cap="rnd">
              <a:solidFill>
                <a:schemeClr val="accent6"/>
              </a:solidFill>
              <a:round/>
            </a:ln>
            <a:effectLst/>
          </c:spPr>
          <c:marker>
            <c:symbol val="circle"/>
            <c:size val="5"/>
            <c:spPr>
              <a:solidFill>
                <a:schemeClr val="accent6"/>
              </a:solidFill>
              <a:ln w="9525">
                <a:solidFill>
                  <a:schemeClr val="accent6"/>
                </a:solidFill>
              </a:ln>
              <a:effectLst/>
            </c:spPr>
          </c:marker>
          <c:xVal>
            <c:numRef>
              <c:f>'CDF-Remain'!$H$25:$H$32</c:f>
              <c:numCache>
                <c:formatCode>General</c:formatCode>
                <c:ptCount val="8"/>
                <c:pt idx="0">
                  <c:v>0.1</c:v>
                </c:pt>
                <c:pt idx="1">
                  <c:v>0.2</c:v>
                </c:pt>
                <c:pt idx="2">
                  <c:v>0.3</c:v>
                </c:pt>
                <c:pt idx="3">
                  <c:v>0.4</c:v>
                </c:pt>
                <c:pt idx="4">
                  <c:v>0.5</c:v>
                </c:pt>
                <c:pt idx="5">
                  <c:v>0.6</c:v>
                </c:pt>
                <c:pt idx="6">
                  <c:v>0.7</c:v>
                </c:pt>
                <c:pt idx="7">
                  <c:v>0.8</c:v>
                </c:pt>
              </c:numCache>
            </c:numRef>
          </c:xVal>
          <c:yVal>
            <c:numRef>
              <c:f>'CDF-Remain'!$N$25:$N$32</c:f>
              <c:numCache>
                <c:formatCode>0.00</c:formatCode>
                <c:ptCount val="8"/>
                <c:pt idx="0">
                  <c:v>3.2521490141033542</c:v>
                </c:pt>
                <c:pt idx="1">
                  <c:v>4.2263867016914176</c:v>
                </c:pt>
                <c:pt idx="2">
                  <c:v>3.4295096643466141</c:v>
                </c:pt>
                <c:pt idx="3">
                  <c:v>3.339199874494104</c:v>
                </c:pt>
                <c:pt idx="4">
                  <c:v>4.0521266850184343</c:v>
                </c:pt>
                <c:pt idx="5">
                  <c:v>3.881361061398577</c:v>
                </c:pt>
                <c:pt idx="6">
                  <c:v>3.8383693845336571</c:v>
                </c:pt>
                <c:pt idx="7">
                  <c:v>3.879169463250058</c:v>
                </c:pt>
              </c:numCache>
            </c:numRef>
          </c:yVal>
          <c:smooth val="0"/>
          <c:extLst xmlns:c16r2="http://schemas.microsoft.com/office/drawing/2015/06/chart">
            <c:ext xmlns:c16="http://schemas.microsoft.com/office/drawing/2014/chart" uri="{C3380CC4-5D6E-409C-BE32-E72D297353CC}">
              <c16:uniqueId val="{00000001-DFE5-4757-9DD6-EF5520A385DA}"/>
            </c:ext>
          </c:extLst>
        </c:ser>
        <c:ser>
          <c:idx val="6"/>
          <c:order val="6"/>
          <c:tx>
            <c:strRef>
              <c:f>'CDF-Remain'!$O$24</c:f>
              <c:strCache>
                <c:ptCount val="1"/>
                <c:pt idx="0">
                  <c:v>T/V</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'CDF-Remain'!$H$25:$H$32</c:f>
              <c:numCache>
                <c:formatCode>General</c:formatCode>
                <c:ptCount val="8"/>
                <c:pt idx="0">
                  <c:v>0.1</c:v>
                </c:pt>
                <c:pt idx="1">
                  <c:v>0.2</c:v>
                </c:pt>
                <c:pt idx="2">
                  <c:v>0.3</c:v>
                </c:pt>
                <c:pt idx="3">
                  <c:v>0.4</c:v>
                </c:pt>
                <c:pt idx="4">
                  <c:v>0.5</c:v>
                </c:pt>
                <c:pt idx="5">
                  <c:v>0.6</c:v>
                </c:pt>
                <c:pt idx="6">
                  <c:v>0.7</c:v>
                </c:pt>
                <c:pt idx="7">
                  <c:v>0.8</c:v>
                </c:pt>
              </c:numCache>
            </c:numRef>
          </c:xVal>
          <c:yVal>
            <c:numRef>
              <c:f>'CDF-Remain'!$O$25:$O$32</c:f>
              <c:numCache>
                <c:formatCode>0.00</c:formatCode>
                <c:ptCount val="8"/>
                <c:pt idx="0">
                  <c:v>1.0240524267091811</c:v>
                </c:pt>
                <c:pt idx="1">
                  <c:v>0.68429969543293701</c:v>
                </c:pt>
                <c:pt idx="2">
                  <c:v>0.971871813489398</c:v>
                </c:pt>
                <c:pt idx="3">
                  <c:v>0.91980429734164404</c:v>
                </c:pt>
                <c:pt idx="4">
                  <c:v>0.86184531846851398</c:v>
                </c:pt>
                <c:pt idx="5">
                  <c:v>0.87777037180374895</c:v>
                </c:pt>
                <c:pt idx="6">
                  <c:v>0.89228215681854595</c:v>
                </c:pt>
                <c:pt idx="7">
                  <c:v>1.1073495324510001</c:v>
                </c:pt>
              </c:numCache>
            </c:numRef>
          </c:yVal>
          <c:smooth val="0"/>
          <c:extLst xmlns:c16r2="http://schemas.microsoft.com/office/drawing/2015/06/chart">
            <c:ext xmlns:c16="http://schemas.microsoft.com/office/drawing/2014/chart" uri="{C3380CC4-5D6E-409C-BE32-E72D297353CC}">
              <c16:uniqueId val="{00000002-DFE5-4757-9DD6-EF5520A385DA}"/>
            </c:ext>
          </c:extLst>
        </c:ser>
        <c:dLbls>
          <c:showLegendKey val="0"/>
          <c:showVal val="0"/>
          <c:showCatName val="0"/>
          <c:showSerName val="0"/>
          <c:showPercent val="0"/>
          <c:showBubbleSize val="0"/>
        </c:dLbls>
        <c:axId val="289237120"/>
        <c:axId val="289240256"/>
        <c:extLst xmlns:c16r2="http://schemas.microsoft.com/office/drawing/2015/06/chart">
          <c:ext xmlns:c15="http://schemas.microsoft.com/office/drawing/2012/chart" uri="{02D57815-91ED-43cb-92C2-25804820EDAC}">
            <c15:filteredScatterSeries>
              <c15:ser>
                <c:idx val="0"/>
                <c:order val="0"/>
                <c:tx>
                  <c:strRef>
                    <c:extLst xmlns:c16r2="http://schemas.microsoft.com/office/drawing/2015/06/chart">
                      <c:ext uri="{02D57815-91ED-43cb-92C2-25804820EDAC}">
                        <c15:formulaRef>
                          <c15:sqref>'CDF-Remain'!$I$24</c15:sqref>
                        </c15:formulaRef>
                      </c:ext>
                    </c:extLst>
                    <c:strCache>
                      <c:ptCount val="1"/>
                      <c:pt idx="0">
                        <c:v>Throughput-P90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xmlns:c16r2="http://schemas.microsoft.com/office/drawing/2015/06/chart">
                      <c:ex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6r2="http://schemas.microsoft.com/office/drawing/2015/06/chart">
                      <c:ext uri="{02D57815-91ED-43cb-92C2-25804820EDAC}">
                        <c15:formulaRef>
                          <c15:sqref>'CDF-Remain'!$I$25:$I$32</c15:sqref>
                        </c15:formulaRef>
                      </c:ext>
                    </c:extLst>
                    <c:numCache>
                      <c:formatCode>0.00</c:formatCode>
                      <c:ptCount val="8"/>
                      <c:pt idx="0">
                        <c:v>1.928445583048259</c:v>
                      </c:pt>
                      <c:pt idx="1">
                        <c:v>1.9369147524063184</c:v>
                      </c:pt>
                      <c:pt idx="2">
                        <c:v>2.0741698487235052</c:v>
                      </c:pt>
                      <c:pt idx="3">
                        <c:v>2.0994182260019141</c:v>
                      </c:pt>
                      <c:pt idx="4">
                        <c:v>2.338061037133774</c:v>
                      </c:pt>
                      <c:pt idx="5">
                        <c:v>2.262301844031672</c:v>
                      </c:pt>
                      <c:pt idx="6">
                        <c:v>2.4848771630637829</c:v>
                      </c:pt>
                      <c:pt idx="7">
                        <c:v>3.1551395134057407</c:v>
                      </c:pt>
                    </c:numCache>
                  </c:numRef>
                </c:yVal>
                <c:smooth val="0"/>
                <c:extLst xmlns:c16r2="http://schemas.microsoft.com/office/drawing/2015/06/chart">
                  <c:ext xmlns:c16="http://schemas.microsoft.com/office/drawing/2014/chart" uri="{C3380CC4-5D6E-409C-BE32-E72D297353CC}">
                    <c16:uniqueId val="{00000003-DFE5-4757-9DD6-EF5520A385DA}"/>
                  </c:ext>
                </c:extLst>
              </c15:ser>
            </c15:filteredScatterSeries>
            <c15:filteredScatte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'CDF-Remain'!$J$24</c15:sqref>
                        </c15:formulaRef>
                      </c:ext>
                    </c:extLst>
                    <c:strCache>
                      <c:ptCount val="1"/>
                      <c:pt idx="0">
                        <c:v>Throughput-P10</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'CDF-Remain'!$J$25:$J$32</c15:sqref>
                        </c15:formulaRef>
                      </c:ext>
                    </c:extLst>
                    <c:numCache>
                      <c:formatCode>0.00</c:formatCode>
                      <c:ptCount val="8"/>
                      <c:pt idx="0">
                        <c:v>0.57904825948359329</c:v>
                      </c:pt>
                      <c:pt idx="1">
                        <c:v>0.66972256065237723</c:v>
                      </c:pt>
                      <c:pt idx="2">
                        <c:v>0.6223050123489795</c:v>
                      </c:pt>
                      <c:pt idx="3">
                        <c:v>0.68353556071095811</c:v>
                      </c:pt>
                      <c:pt idx="4">
                        <c:v>0.66948908841823895</c:v>
                      </c:pt>
                      <c:pt idx="5">
                        <c:v>0.66402676867349331</c:v>
                      </c:pt>
                      <c:pt idx="6">
                        <c:v>0.72553096047990728</c:v>
                      </c:pt>
                      <c:pt idx="7">
                        <c:v>0.73450556161450642</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4-DFE5-4757-9DD6-EF5520A385DA}"/>
                  </c:ext>
                </c:extLst>
              </c15:ser>
            </c15:filteredScatterSeries>
            <c15:filteredScatter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'CDF-Remain'!$L$24</c15:sqref>
                        </c15:formulaRef>
                      </c:ext>
                    </c:extLst>
                    <c:strCache>
                      <c:ptCount val="1"/>
                      <c:pt idx="0">
                        <c:v>Velocity-P90</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'CDF-Remain'!$L$25:$L$32</c15:sqref>
                        </c15:formulaRef>
                      </c:ext>
                    </c:extLst>
                    <c:numCache>
                      <c:formatCode>0.00</c:formatCode>
                      <c:ptCount val="8"/>
                      <c:pt idx="0">
                        <c:v>1.8288785368516325</c:v>
                      </c:pt>
                      <c:pt idx="1">
                        <c:v>2.4362228581816829</c:v>
                      </c:pt>
                      <c:pt idx="2">
                        <c:v>2.3607418478991118</c:v>
                      </c:pt>
                      <c:pt idx="3">
                        <c:v>2.1446820668979232</c:v>
                      </c:pt>
                      <c:pt idx="4">
                        <c:v>2.3301587589448487</c:v>
                      </c:pt>
                      <c:pt idx="5">
                        <c:v>2.4483183721295516</c:v>
                      </c:pt>
                      <c:pt idx="6">
                        <c:v>2.6328927593362081</c:v>
                      </c:pt>
                      <c:pt idx="7">
                        <c:v>2.8216942938773615</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5-DFE5-4757-9DD6-EF5520A385DA}"/>
                  </c:ext>
                </c:extLst>
              </c15:ser>
            </c15:filteredScatterSeries>
            <c15:filteredScatter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'CDF-Remain'!$M$24</c15:sqref>
                        </c15:formulaRef>
                      </c:ext>
                    </c:extLst>
                    <c:strCache>
                      <c:ptCount val="1"/>
                      <c:pt idx="0">
                        <c:v>Velocity-P10</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'CDF-Remain'!$M$25:$M$32</c15:sqref>
                        </c15:formulaRef>
                      </c:ext>
                    </c:extLst>
                    <c:numCache>
                      <c:formatCode>0.00</c:formatCode>
                      <c:ptCount val="8"/>
                      <c:pt idx="0">
                        <c:v>0.56236000531355423</c:v>
                      </c:pt>
                      <c:pt idx="1">
                        <c:v>0.57643160224943346</c:v>
                      </c:pt>
                      <c:pt idx="2">
                        <c:v>0.68836133411184808</c:v>
                      </c:pt>
                      <c:pt idx="3">
                        <c:v>0.64227424158694513</c:v>
                      </c:pt>
                      <c:pt idx="4">
                        <c:v>0.575045880860521</c:v>
                      </c:pt>
                      <c:pt idx="5">
                        <c:v>0.63078861600351743</c:v>
                      </c:pt>
                      <c:pt idx="6">
                        <c:v>0.68594043344165745</c:v>
                      </c:pt>
                      <c:pt idx="7">
                        <c:v>0.72739650087709129</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6-DFE5-4757-9DD6-EF5520A385DA}"/>
                  </c:ext>
                </c:extLst>
              </c15:ser>
            </c15:filteredScatterSeries>
          </c:ext>
        </c:extLst>
      </c:scatterChart>
      <c:valAx>
        <c:axId val="289237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240256"/>
        <c:crosses val="autoZero"/>
        <c:crossBetween val="midCat"/>
      </c:valAx>
      <c:valAx>
        <c:axId val="2892402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23712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'[VascoData Clean.xlsx]Summary'!$B$6</c:f>
              <c:strCache>
                <c:ptCount val="1"/>
                <c:pt idx="0">
                  <c:v>P90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'[VascoData Clean.xlsx]Summary'!$A$7:$A$15</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'[VascoData Clean.xlsx]Summary'!$B$7:$B$15</c:f>
              <c:numCache>
                <c:formatCode>0.00</c:formatCode>
                <c:ptCount val="9"/>
                <c:pt idx="0">
                  <c:v>1.7500892810302426</c:v>
                </c:pt>
                <c:pt idx="1">
                  <c:v>1.7242154898984454</c:v>
                </c:pt>
                <c:pt idx="2">
                  <c:v>1.7883736155788568</c:v>
                </c:pt>
                <c:pt idx="3">
                  <c:v>1.7611046000307162</c:v>
                </c:pt>
                <c:pt idx="4">
                  <c:v>1.5578515960687274</c:v>
                </c:pt>
                <c:pt idx="5">
                  <c:v>1.8182036516997853</c:v>
                </c:pt>
                <c:pt idx="6">
                  <c:v>1.7268963488868017</c:v>
                </c:pt>
                <c:pt idx="7">
                  <c:v>1.8266162974025826</c:v>
                </c:pt>
                <c:pt idx="8">
                  <c:v>1.8086594734490649</c:v>
                </c:pt>
              </c:numCache>
            </c:numRef>
          </c:yVal>
          <c:smooth val="0"/>
        </c:ser>
        <c:ser>
          <c:idx val="1"/>
          <c:order val="1"/>
          <c:tx>
            <c:strRef>
              <c:f>'[VascoData Clean.xlsx]Summary'!$C$6</c:f>
              <c:strCache>
                <c:ptCount val="1"/>
                <c:pt idx="0">
                  <c:v>P10</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'[VascoData Clean.xlsx]Summary'!$A$7:$A$15</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'[VascoData Clean.xlsx]Summary'!$C$7:$C$15</c:f>
              <c:numCache>
                <c:formatCode>0.00</c:formatCode>
                <c:ptCount val="9"/>
                <c:pt idx="0">
                  <c:v>0.43142411161083272</c:v>
                </c:pt>
                <c:pt idx="1">
                  <c:v>0.35849629655027304</c:v>
                </c:pt>
                <c:pt idx="2">
                  <c:v>0.29139016599897122</c:v>
                </c:pt>
                <c:pt idx="3">
                  <c:v>0.40216000288297793</c:v>
                </c:pt>
                <c:pt idx="4">
                  <c:v>0.23541211688081048</c:v>
                </c:pt>
                <c:pt idx="5">
                  <c:v>0.40514397962743104</c:v>
                </c:pt>
                <c:pt idx="6">
                  <c:v>0.2557400054250511</c:v>
                </c:pt>
                <c:pt idx="7">
                  <c:v>0.28647171840299213</c:v>
                </c:pt>
                <c:pt idx="8">
                  <c:v>0.25537271104635606</c:v>
                </c:pt>
              </c:numCache>
            </c:numRef>
          </c:yVal>
          <c:smooth val="0"/>
        </c:ser>
        <c:ser>
          <c:idx val="2"/>
          <c:order val="2"/>
          <c:tx>
            <c:strRef>
              <c:f>'[VascoData Clean.xlsx]Summary'!$D$6</c:f>
              <c:strCache>
                <c:ptCount val="1"/>
                <c:pt idx="0">
                  <c:v>P90/P10</c:v>
                </c:pt>
              </c:strCache>
            </c:strRef>
          </c:tx>
          <c:spPr>
            <a:ln w="76200" cap="rnd">
              <a:solidFill>
                <a:srgbClr val="FF0000"/>
              </a:solidFill>
              <a:round/>
            </a:ln>
            <a:effectLst/>
          </c:spPr>
          <c:marker>
            <c:symbol val="circle"/>
            <c:size val="5"/>
            <c:spPr>
              <a:solidFill>
                <a:schemeClr val="accent3"/>
              </a:solidFill>
              <a:ln w="9525">
                <a:solidFill>
                  <a:schemeClr val="accent3"/>
                </a:solidFill>
              </a:ln>
              <a:effectLst/>
            </c:spPr>
          </c:marker>
          <c:xVal>
            <c:numRef>
              <c:f>'[VascoData Clean.xlsx]Summary'!$A$7:$A$15</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'[VascoData Clean.xlsx]Summary'!$D$7:$D$15</c:f>
              <c:numCache>
                <c:formatCode>0.00</c:formatCode>
                <c:ptCount val="9"/>
                <c:pt idx="0">
                  <c:v>4.0565402672925135</c:v>
                </c:pt>
                <c:pt idx="1">
                  <c:v>4.8095768533459688</c:v>
                </c:pt>
                <c:pt idx="2">
                  <c:v>6.1373849369548417</c:v>
                </c:pt>
                <c:pt idx="3">
                  <c:v>4.379114251556163</c:v>
                </c:pt>
                <c:pt idx="4">
                  <c:v>6.6175506032149993</c:v>
                </c:pt>
                <c:pt idx="5">
                  <c:v>4.4877962974343069</c:v>
                </c:pt>
                <c:pt idx="6">
                  <c:v>6.7525467750601793</c:v>
                </c:pt>
                <c:pt idx="7">
                  <c:v>6.376253500993081</c:v>
                </c:pt>
                <c:pt idx="8">
                  <c:v>7.0824304838145027</c:v>
                </c:pt>
              </c:numCache>
            </c:numRef>
          </c:yVal>
          <c:smooth val="0"/>
        </c:ser>
        <c:ser>
          <c:idx val="3"/>
          <c:order val="3"/>
          <c:tx>
            <c:strRef>
              <c:f>'[VascoData Clean.xlsx]iCDFv'!$A$180</c:f>
              <c:strCache>
                <c:ptCount val="1"/>
                <c:pt idx="0">
                  <c:v>p50</c:v>
                </c:pt>
              </c:strCache>
            </c:strRef>
          </c:tx>
          <c:spPr>
            <a:ln w="50800" cap="rnd">
              <a:solidFill>
                <a:schemeClr val="accent4"/>
              </a:solidFill>
              <a:round/>
            </a:ln>
            <a:effectLst/>
          </c:spPr>
          <c:marker>
            <c:symbol val="circle"/>
            <c:size val="5"/>
            <c:spPr>
              <a:solidFill>
                <a:schemeClr val="accent4"/>
              </a:solidFill>
              <a:ln w="9525">
                <a:solidFill>
                  <a:schemeClr val="accent4"/>
                </a:solidFill>
              </a:ln>
              <a:effectLst/>
            </c:spPr>
          </c:marker>
          <c:xVal>
            <c:numRef>
              <c:f>'[VascoData Clean.xlsx]iCDFv'!$B$120:$J$120</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'[VascoData Clean.xlsx]iCDFv'!$B$180:$J$180</c:f>
              <c:numCache>
                <c:formatCode>0.00</c:formatCode>
                <c:ptCount val="9"/>
                <c:pt idx="0">
                  <c:v>1.0858213150593647</c:v>
                </c:pt>
                <c:pt idx="1">
                  <c:v>1.09098294487096</c:v>
                </c:pt>
                <c:pt idx="2">
                  <c:v>1.0442070122815841</c:v>
                </c:pt>
                <c:pt idx="3">
                  <c:v>0.92631724689123085</c:v>
                </c:pt>
                <c:pt idx="4">
                  <c:v>0.88415120615436815</c:v>
                </c:pt>
                <c:pt idx="5">
                  <c:v>0.93077494696489382</c:v>
                </c:pt>
                <c:pt idx="6">
                  <c:v>0.88119668665770723</c:v>
                </c:pt>
                <c:pt idx="7">
                  <c:v>0.79953382961504593</c:v>
                </c:pt>
                <c:pt idx="8">
                  <c:v>0.83970480602061237</c:v>
                </c:pt>
              </c:numCache>
            </c:numRef>
          </c:yVal>
          <c:smooth val="0"/>
        </c:ser>
        <c:dLbls>
          <c:showLegendKey val="0"/>
          <c:showVal val="0"/>
          <c:showCatName val="0"/>
          <c:showSerName val="0"/>
          <c:showPercent val="0"/>
          <c:showBubbleSize val="0"/>
        </c:dLbls>
        <c:axId val="289241040"/>
        <c:axId val="289241432"/>
      </c:scatterChart>
      <c:valAx>
        <c:axId val="289241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241432"/>
        <c:crosses val="autoZero"/>
        <c:crossBetween val="midCat"/>
      </c:valAx>
      <c:valAx>
        <c:axId val="2892414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24104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TabSum!$A$42</c:f>
          <c:strCache>
            <c:ptCount val="1"/>
            <c:pt idx="0">
              <c:v>Relative Projection of Data vs. Simulation for Base Case Scenario #4
</c:v>
            </c:pt>
          </c:strCache>
        </c:strRef>
      </c:tx>
      <c:layout>
        <c:manualLayout>
          <c:xMode val="edge"/>
          <c:yMode val="edge"/>
          <c:x val="0.10648102846367506"/>
          <c:y val="4.47094406167979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653441378080169E-2"/>
          <c:y val="9.9973958333333335E-2"/>
          <c:w val="0.93894694595214434"/>
          <c:h val="0.69689201935695533"/>
        </c:manualLayout>
      </c:layout>
      <c:scatterChart>
        <c:scatterStyle val="lineMarker"/>
        <c:varyColors val="0"/>
        <c:ser>
          <c:idx val="0"/>
          <c:order val="0"/>
          <c:tx>
            <c:strRef>
              <c:f>TabSum!$B$43</c:f>
              <c:strCache>
                <c:ptCount val="1"/>
                <c:pt idx="0">
                  <c:v>P90/P10 V-Data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TabSum!$B$44:$B$52</c:f>
              <c:numCache>
                <c:formatCode>General</c:formatCode>
                <c:ptCount val="9"/>
                <c:pt idx="0">
                  <c:v>3.1272357380327591</c:v>
                </c:pt>
                <c:pt idx="1">
                  <c:v>3.6774658209684365</c:v>
                </c:pt>
                <c:pt idx="2">
                  <c:v>3.4832825073733815</c:v>
                </c:pt>
                <c:pt idx="3">
                  <c:v>3.232959409190816</c:v>
                </c:pt>
                <c:pt idx="4">
                  <c:v>3.3686535026204485</c:v>
                </c:pt>
                <c:pt idx="5">
                  <c:v>3.6561490978662801</c:v>
                </c:pt>
                <c:pt idx="6">
                  <c:v>3.5150846229500332</c:v>
                </c:pt>
                <c:pt idx="7">
                  <c:v>3.7228910819142542</c:v>
                </c:pt>
                <c:pt idx="8">
                  <c:v>13.160583846798179</c:v>
                </c:pt>
              </c:numCache>
            </c:numRef>
          </c:yVal>
          <c:smooth val="0"/>
          <c:extLst xmlns:c16r2="http://schemas.microsoft.com/office/drawing/2015/06/chart">
            <c:ext xmlns:c16="http://schemas.microsoft.com/office/drawing/2014/chart" uri="{C3380CC4-5D6E-409C-BE32-E72D297353CC}">
              <c16:uniqueId val="{00000000-3765-48DA-9388-DE5C347CBC12}"/>
            </c:ext>
          </c:extLst>
        </c:ser>
        <c:ser>
          <c:idx val="1"/>
          <c:order val="1"/>
          <c:tx>
            <c:strRef>
              <c:f>TabSum!$C$43</c:f>
              <c:strCache>
                <c:ptCount val="1"/>
                <c:pt idx="0">
                  <c:v>P90/P10 TH-Data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TabSum!$C$44:$C$52</c:f>
              <c:numCache>
                <c:formatCode>General</c:formatCode>
                <c:ptCount val="9"/>
                <c:pt idx="0">
                  <c:v>3.1050468386951975</c:v>
                </c:pt>
                <c:pt idx="1">
                  <c:v>2.8237827763063641</c:v>
                </c:pt>
                <c:pt idx="2">
                  <c:v>3.2809914114823</c:v>
                </c:pt>
                <c:pt idx="3">
                  <c:v>2.8237140855187506</c:v>
                </c:pt>
                <c:pt idx="4">
                  <c:v>3.0793003390032023</c:v>
                </c:pt>
                <c:pt idx="5">
                  <c:v>3.3790413190870683</c:v>
                </c:pt>
                <c:pt idx="6">
                  <c:v>3.370622164174943</c:v>
                </c:pt>
                <c:pt idx="7">
                  <c:v>4.1307702981699652</c:v>
                </c:pt>
                <c:pt idx="8">
                  <c:v>13.059567360215997</c:v>
                </c:pt>
              </c:numCache>
            </c:numRef>
          </c:yVal>
          <c:smooth val="0"/>
          <c:extLst xmlns:c16r2="http://schemas.microsoft.com/office/drawing/2015/06/chart">
            <c:ext xmlns:c16="http://schemas.microsoft.com/office/drawing/2014/chart" uri="{C3380CC4-5D6E-409C-BE32-E72D297353CC}">
              <c16:uniqueId val="{00000001-3765-48DA-9388-DE5C347CBC12}"/>
            </c:ext>
          </c:extLst>
        </c:ser>
        <c:ser>
          <c:idx val="2"/>
          <c:order val="2"/>
          <c:tx>
            <c:strRef>
              <c:f>TabSum!$D$43</c:f>
              <c:strCache>
                <c:ptCount val="1"/>
                <c:pt idx="0">
                  <c:v>T/V Data</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TabSum!$D$44:$D$52</c:f>
              <c:numCache>
                <c:formatCode>General</c:formatCode>
                <c:ptCount val="9"/>
                <c:pt idx="0">
                  <c:v>0.99290462849739625</c:v>
                </c:pt>
                <c:pt idx="1">
                  <c:v>0.76786105263182003</c:v>
                </c:pt>
                <c:pt idx="2">
                  <c:v>0.94192515379878794</c:v>
                </c:pt>
                <c:pt idx="3">
                  <c:v>0.87341464216697473</c:v>
                </c:pt>
                <c:pt idx="4">
                  <c:v>0.91410420709872342</c:v>
                </c:pt>
                <c:pt idx="5">
                  <c:v>0.92420774663130367</c:v>
                </c:pt>
                <c:pt idx="6">
                  <c:v>0.95890213913147548</c:v>
                </c:pt>
                <c:pt idx="7">
                  <c:v>1.1095598037334968</c:v>
                </c:pt>
                <c:pt idx="8">
                  <c:v>0.99232431571743995</c:v>
                </c:pt>
              </c:numCache>
            </c:numRef>
          </c:yVal>
          <c:smooth val="0"/>
          <c:extLst xmlns:c16r2="http://schemas.microsoft.com/office/drawing/2015/06/chart">
            <c:ext xmlns:c16="http://schemas.microsoft.com/office/drawing/2014/chart" uri="{C3380CC4-5D6E-409C-BE32-E72D297353CC}">
              <c16:uniqueId val="{00000002-3765-48DA-9388-DE5C347CBC12}"/>
            </c:ext>
          </c:extLst>
        </c:ser>
        <c:ser>
          <c:idx val="3"/>
          <c:order val="3"/>
          <c:tx>
            <c:strRef>
              <c:f>TabSum!$F$43</c:f>
              <c:strCache>
                <c:ptCount val="1"/>
                <c:pt idx="0">
                  <c:v>P90/P10 V-Sim</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TabSum!$F$44:$F$52</c:f>
              <c:numCache>
                <c:formatCode>General</c:formatCode>
                <c:ptCount val="9"/>
                <c:pt idx="0">
                  <c:v>3.3596665455709531</c:v>
                </c:pt>
                <c:pt idx="1">
                  <c:v>2.9570900612387763</c:v>
                </c:pt>
                <c:pt idx="2">
                  <c:v>2.7214796744517193</c:v>
                </c:pt>
                <c:pt idx="3">
                  <c:v>2.7185593343267187</c:v>
                </c:pt>
                <c:pt idx="4">
                  <c:v>2.8723109375945102</c:v>
                </c:pt>
                <c:pt idx="5">
                  <c:v>2.9287356782530578</c:v>
                </c:pt>
                <c:pt idx="6">
                  <c:v>2.977286841966583</c:v>
                </c:pt>
                <c:pt idx="7">
                  <c:v>3.97716105979943</c:v>
                </c:pt>
              </c:numCache>
            </c:numRef>
          </c:yVal>
          <c:smooth val="0"/>
          <c:extLst xmlns:c16r2="http://schemas.microsoft.com/office/drawing/2015/06/chart">
            <c:ext xmlns:c16="http://schemas.microsoft.com/office/drawing/2014/chart" uri="{C3380CC4-5D6E-409C-BE32-E72D297353CC}">
              <c16:uniqueId val="{00000003-3765-48DA-9388-DE5C347CBC12}"/>
            </c:ext>
          </c:extLst>
        </c:ser>
        <c:ser>
          <c:idx val="4"/>
          <c:order val="4"/>
          <c:tx>
            <c:strRef>
              <c:f>TabSum!$G$43</c:f>
              <c:strCache>
                <c:ptCount val="1"/>
                <c:pt idx="0">
                  <c:v>P90/P10 TH-Sim</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TabSum!$G$44:$G$52</c:f>
              <c:numCache>
                <c:formatCode>General</c:formatCode>
                <c:ptCount val="9"/>
                <c:pt idx="0">
                  <c:v>3.667260479216667</c:v>
                </c:pt>
                <c:pt idx="1">
                  <c:v>3.206176936657601</c:v>
                </c:pt>
                <c:pt idx="2">
                  <c:v>3.0060319537491167</c:v>
                </c:pt>
                <c:pt idx="3">
                  <c:v>3.0927218989046357</c:v>
                </c:pt>
                <c:pt idx="4">
                  <c:v>3.0855923726406465</c:v>
                </c:pt>
                <c:pt idx="5">
                  <c:v>3.1885085508187196</c:v>
                </c:pt>
                <c:pt idx="6">
                  <c:v>3.2088819600682816</c:v>
                </c:pt>
                <c:pt idx="7">
                  <c:v>4.7014026501150212</c:v>
                </c:pt>
              </c:numCache>
            </c:numRef>
          </c:yVal>
          <c:smooth val="0"/>
          <c:extLst xmlns:c16r2="http://schemas.microsoft.com/office/drawing/2015/06/chart">
            <c:ext xmlns:c16="http://schemas.microsoft.com/office/drawing/2014/chart" uri="{C3380CC4-5D6E-409C-BE32-E72D297353CC}">
              <c16:uniqueId val="{00000004-3765-48DA-9388-DE5C347CBC12}"/>
            </c:ext>
          </c:extLst>
        </c:ser>
        <c:ser>
          <c:idx val="5"/>
          <c:order val="5"/>
          <c:tx>
            <c:strRef>
              <c:f>TabSum!$H$43</c:f>
              <c:strCache>
                <c:ptCount val="1"/>
                <c:pt idx="0">
                  <c:v>T/V Sim</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TabSum!$H$44:$H$52</c:f>
              <c:numCache>
                <c:formatCode>General</c:formatCode>
                <c:ptCount val="9"/>
                <c:pt idx="0">
                  <c:v>1.0915548997120605</c:v>
                </c:pt>
                <c:pt idx="1">
                  <c:v>1.0842337805952647</c:v>
                </c:pt>
                <c:pt idx="2">
                  <c:v>1.1045579292649776</c:v>
                </c:pt>
                <c:pt idx="3">
                  <c:v>1.1376326644239245</c:v>
                </c:pt>
                <c:pt idx="4">
                  <c:v>1.0742542989530075</c:v>
                </c:pt>
                <c:pt idx="5">
                  <c:v>1.0886979574478404</c:v>
                </c:pt>
                <c:pt idx="6">
                  <c:v>1.0777873044804522</c:v>
                </c:pt>
                <c:pt idx="7">
                  <c:v>1.1821001411373859</c:v>
                </c:pt>
              </c:numCache>
            </c:numRef>
          </c:yVal>
          <c:smooth val="0"/>
          <c:extLst xmlns:c16r2="http://schemas.microsoft.com/office/drawing/2015/06/chart">
            <c:ext xmlns:c16="http://schemas.microsoft.com/office/drawing/2014/chart" uri="{C3380CC4-5D6E-409C-BE32-E72D297353CC}">
              <c16:uniqueId val="{00000005-3765-48DA-9388-DE5C347CBC12}"/>
            </c:ext>
          </c:extLst>
        </c:ser>
        <c:dLbls>
          <c:showLegendKey val="0"/>
          <c:showVal val="0"/>
          <c:showCatName val="0"/>
          <c:showSerName val="0"/>
          <c:showPercent val="0"/>
          <c:showBubbleSize val="0"/>
        </c:dLbls>
        <c:axId val="289235160"/>
        <c:axId val="289236336"/>
      </c:scatterChart>
      <c:valAx>
        <c:axId val="289235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89236336"/>
        <c:crosses val="autoZero"/>
        <c:crossBetween val="midCat"/>
      </c:valAx>
      <c:valAx>
        <c:axId val="289236336"/>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89235160"/>
        <c:crosses val="autoZero"/>
        <c:crossBetween val="midCat"/>
      </c:valAx>
      <c:spPr>
        <a:noFill/>
        <a:ln>
          <a:noFill/>
        </a:ln>
        <a:effectLst/>
      </c:spPr>
    </c:plotArea>
    <c:legend>
      <c:legendPos val="b"/>
      <c:layout>
        <c:manualLayout>
          <c:xMode val="edge"/>
          <c:yMode val="edge"/>
          <c:x val="2.8568152281935631E-2"/>
          <c:y val="0.85739214238845141"/>
          <c:w val="0.93639107611548555"/>
          <c:h val="0.127558645013123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75" b="1" i="0" u="none" strike="noStrike" baseline="0">
                <a:solidFill>
                  <a:srgbClr val="000000"/>
                </a:solidFill>
                <a:latin typeface="Arial"/>
                <a:ea typeface="Arial"/>
                <a:cs typeface="Arial"/>
              </a:defRPr>
            </a:pPr>
            <a:r>
              <a:rPr lang="en-US"/>
              <a:t>Initial Estimate vs. Actual Duration</a:t>
            </a:r>
          </a:p>
        </c:rich>
      </c:tx>
      <c:layout>
        <c:manualLayout>
          <c:xMode val="edge"/>
          <c:yMode val="edge"/>
          <c:x val="0.30632630410654998"/>
          <c:y val="1.6313213703099499E-2"/>
        </c:manualLayout>
      </c:layout>
      <c:overlay val="0"/>
      <c:spPr>
        <a:noFill/>
        <a:ln w="25400">
          <a:noFill/>
        </a:ln>
      </c:spPr>
    </c:title>
    <c:autoTitleDeleted val="0"/>
    <c:plotArea>
      <c:layout>
        <c:manualLayout>
          <c:layoutTarget val="inner"/>
          <c:xMode val="edge"/>
          <c:yMode val="edge"/>
          <c:x val="3.0706622271550101E-2"/>
          <c:y val="8.1566068515498094E-2"/>
          <c:w val="0.96041435442101297"/>
          <c:h val="0.87330070690592698"/>
        </c:manualLayout>
      </c:layout>
      <c:scatterChart>
        <c:scatterStyle val="lineMarker"/>
        <c:varyColors val="0"/>
        <c:ser>
          <c:idx val="1"/>
          <c:order val="0"/>
          <c:tx>
            <c:v>Ideal</c:v>
          </c:tx>
          <c:spPr>
            <a:ln w="12700">
              <a:solidFill>
                <a:srgbClr val="FF00FF"/>
              </a:solidFill>
              <a:prstDash val="solid"/>
            </a:ln>
          </c:spPr>
          <c:marker>
            <c:symbol val="none"/>
          </c:marker>
          <c:xVal>
            <c:numRef>
              <c:f>'[Chart in Uncertainty Surrounding the Cone of Uncertainty 20050222a.doc]Demarco Data'!$A$27:$A$28</c:f>
              <c:numCache>
                <c:formatCode>General</c:formatCode>
                <c:ptCount val="2"/>
                <c:pt idx="0">
                  <c:v>0</c:v>
                </c:pt>
                <c:pt idx="1">
                  <c:v>1000</c:v>
                </c:pt>
              </c:numCache>
            </c:numRef>
          </c:xVal>
          <c:yVal>
            <c:numRef>
              <c:f>'[Chart in Uncertainty Surrounding the Cone of Uncertainty 20050222a.doc]Demarco Data'!$B$27:$B$28</c:f>
              <c:numCache>
                <c:formatCode>General</c:formatCode>
                <c:ptCount val="2"/>
                <c:pt idx="0">
                  <c:v>0</c:v>
                </c:pt>
                <c:pt idx="1">
                  <c:v>1000</c:v>
                </c:pt>
              </c:numCache>
            </c:numRef>
          </c:yVal>
          <c:smooth val="0"/>
          <c:extLst xmlns:c16r2="http://schemas.microsoft.com/office/drawing/2015/06/chart">
            <c:ext xmlns:c16="http://schemas.microsoft.com/office/drawing/2014/chart" uri="{C3380CC4-5D6E-409C-BE32-E72D297353CC}">
              <c16:uniqueId val="{00000000-AA32-44C7-8BBF-8B88327F1A7D}"/>
            </c:ext>
          </c:extLst>
        </c:ser>
        <c:ser>
          <c:idx val="0"/>
          <c:order val="1"/>
          <c:tx>
            <c:v>LGC Data</c:v>
          </c:tx>
          <c:spPr>
            <a:ln w="28575">
              <a:noFill/>
            </a:ln>
          </c:spPr>
          <c:marker>
            <c:symbol val="diamond"/>
            <c:size val="5"/>
            <c:spPr>
              <a:solidFill>
                <a:srgbClr val="000080"/>
              </a:solidFill>
              <a:ln>
                <a:solidFill>
                  <a:srgbClr val="000080"/>
                </a:solidFill>
                <a:prstDash val="solid"/>
              </a:ln>
            </c:spPr>
          </c:marker>
          <c:xVal>
            <c:numRef>
              <c:f>'[Chart in Uncertainty Surrounding the Cone of Uncertainty 20050222a.doc]RaiioHisto'!$A$6:$A$229</c:f>
              <c:numCache>
                <c:formatCode>General</c:formatCode>
                <c:ptCount val="224"/>
                <c:pt idx="0">
                  <c:v>362</c:v>
                </c:pt>
                <c:pt idx="1">
                  <c:v>334</c:v>
                </c:pt>
                <c:pt idx="2">
                  <c:v>212</c:v>
                </c:pt>
                <c:pt idx="3">
                  <c:v>303</c:v>
                </c:pt>
                <c:pt idx="4">
                  <c:v>547</c:v>
                </c:pt>
                <c:pt idx="5">
                  <c:v>183</c:v>
                </c:pt>
                <c:pt idx="6">
                  <c:v>154</c:v>
                </c:pt>
                <c:pt idx="7">
                  <c:v>148</c:v>
                </c:pt>
                <c:pt idx="8">
                  <c:v>71</c:v>
                </c:pt>
                <c:pt idx="9">
                  <c:v>211</c:v>
                </c:pt>
                <c:pt idx="10">
                  <c:v>374</c:v>
                </c:pt>
                <c:pt idx="11">
                  <c:v>181</c:v>
                </c:pt>
                <c:pt idx="12">
                  <c:v>323</c:v>
                </c:pt>
                <c:pt idx="13">
                  <c:v>165</c:v>
                </c:pt>
                <c:pt idx="14">
                  <c:v>135</c:v>
                </c:pt>
                <c:pt idx="15">
                  <c:v>135</c:v>
                </c:pt>
                <c:pt idx="16">
                  <c:v>146</c:v>
                </c:pt>
                <c:pt idx="17">
                  <c:v>242</c:v>
                </c:pt>
                <c:pt idx="18">
                  <c:v>143</c:v>
                </c:pt>
                <c:pt idx="19">
                  <c:v>177</c:v>
                </c:pt>
                <c:pt idx="20">
                  <c:v>163</c:v>
                </c:pt>
                <c:pt idx="21">
                  <c:v>126</c:v>
                </c:pt>
                <c:pt idx="22">
                  <c:v>161</c:v>
                </c:pt>
                <c:pt idx="23">
                  <c:v>498</c:v>
                </c:pt>
                <c:pt idx="24">
                  <c:v>105</c:v>
                </c:pt>
                <c:pt idx="25">
                  <c:v>30</c:v>
                </c:pt>
                <c:pt idx="26">
                  <c:v>103</c:v>
                </c:pt>
                <c:pt idx="27">
                  <c:v>268</c:v>
                </c:pt>
                <c:pt idx="28">
                  <c:v>226</c:v>
                </c:pt>
                <c:pt idx="29">
                  <c:v>318</c:v>
                </c:pt>
                <c:pt idx="30">
                  <c:v>318</c:v>
                </c:pt>
                <c:pt idx="31">
                  <c:v>220</c:v>
                </c:pt>
                <c:pt idx="32">
                  <c:v>161</c:v>
                </c:pt>
                <c:pt idx="33">
                  <c:v>246</c:v>
                </c:pt>
                <c:pt idx="34">
                  <c:v>98</c:v>
                </c:pt>
                <c:pt idx="35">
                  <c:v>28</c:v>
                </c:pt>
                <c:pt idx="36">
                  <c:v>182</c:v>
                </c:pt>
                <c:pt idx="37">
                  <c:v>193</c:v>
                </c:pt>
                <c:pt idx="38">
                  <c:v>272</c:v>
                </c:pt>
                <c:pt idx="39">
                  <c:v>415</c:v>
                </c:pt>
                <c:pt idx="40">
                  <c:v>56</c:v>
                </c:pt>
                <c:pt idx="41">
                  <c:v>422</c:v>
                </c:pt>
                <c:pt idx="42">
                  <c:v>99</c:v>
                </c:pt>
                <c:pt idx="43">
                  <c:v>192</c:v>
                </c:pt>
                <c:pt idx="44">
                  <c:v>280</c:v>
                </c:pt>
                <c:pt idx="45">
                  <c:v>170</c:v>
                </c:pt>
                <c:pt idx="46">
                  <c:v>175</c:v>
                </c:pt>
                <c:pt idx="47">
                  <c:v>180</c:v>
                </c:pt>
                <c:pt idx="48">
                  <c:v>211</c:v>
                </c:pt>
                <c:pt idx="49">
                  <c:v>183</c:v>
                </c:pt>
                <c:pt idx="50">
                  <c:v>277</c:v>
                </c:pt>
                <c:pt idx="51">
                  <c:v>119</c:v>
                </c:pt>
                <c:pt idx="52">
                  <c:v>61</c:v>
                </c:pt>
                <c:pt idx="53">
                  <c:v>151</c:v>
                </c:pt>
                <c:pt idx="54">
                  <c:v>321</c:v>
                </c:pt>
                <c:pt idx="55">
                  <c:v>175</c:v>
                </c:pt>
                <c:pt idx="56">
                  <c:v>180</c:v>
                </c:pt>
                <c:pt idx="57">
                  <c:v>165</c:v>
                </c:pt>
                <c:pt idx="58">
                  <c:v>257</c:v>
                </c:pt>
                <c:pt idx="59">
                  <c:v>322</c:v>
                </c:pt>
                <c:pt idx="60">
                  <c:v>246</c:v>
                </c:pt>
                <c:pt idx="61">
                  <c:v>96</c:v>
                </c:pt>
                <c:pt idx="62">
                  <c:v>282</c:v>
                </c:pt>
                <c:pt idx="63">
                  <c:v>237</c:v>
                </c:pt>
                <c:pt idx="64">
                  <c:v>290</c:v>
                </c:pt>
                <c:pt idx="65">
                  <c:v>232</c:v>
                </c:pt>
                <c:pt idx="66">
                  <c:v>63</c:v>
                </c:pt>
                <c:pt idx="67">
                  <c:v>207</c:v>
                </c:pt>
                <c:pt idx="68">
                  <c:v>423</c:v>
                </c:pt>
                <c:pt idx="69">
                  <c:v>174</c:v>
                </c:pt>
                <c:pt idx="70">
                  <c:v>50</c:v>
                </c:pt>
                <c:pt idx="71">
                  <c:v>360</c:v>
                </c:pt>
                <c:pt idx="72">
                  <c:v>163</c:v>
                </c:pt>
                <c:pt idx="73">
                  <c:v>94</c:v>
                </c:pt>
                <c:pt idx="74">
                  <c:v>280</c:v>
                </c:pt>
                <c:pt idx="75">
                  <c:v>377</c:v>
                </c:pt>
                <c:pt idx="76">
                  <c:v>120</c:v>
                </c:pt>
                <c:pt idx="77">
                  <c:v>67</c:v>
                </c:pt>
                <c:pt idx="78">
                  <c:v>301</c:v>
                </c:pt>
                <c:pt idx="79">
                  <c:v>363</c:v>
                </c:pt>
                <c:pt idx="80">
                  <c:v>151</c:v>
                </c:pt>
                <c:pt idx="81">
                  <c:v>363</c:v>
                </c:pt>
                <c:pt idx="82">
                  <c:v>182</c:v>
                </c:pt>
                <c:pt idx="83">
                  <c:v>157</c:v>
                </c:pt>
                <c:pt idx="84">
                  <c:v>120</c:v>
                </c:pt>
                <c:pt idx="85">
                  <c:v>349</c:v>
                </c:pt>
                <c:pt idx="86">
                  <c:v>455</c:v>
                </c:pt>
                <c:pt idx="87">
                  <c:v>148</c:v>
                </c:pt>
                <c:pt idx="88">
                  <c:v>148</c:v>
                </c:pt>
                <c:pt idx="89">
                  <c:v>148</c:v>
                </c:pt>
                <c:pt idx="90">
                  <c:v>168</c:v>
                </c:pt>
                <c:pt idx="91">
                  <c:v>147</c:v>
                </c:pt>
                <c:pt idx="92">
                  <c:v>134</c:v>
                </c:pt>
                <c:pt idx="93">
                  <c:v>349</c:v>
                </c:pt>
                <c:pt idx="94">
                  <c:v>363</c:v>
                </c:pt>
                <c:pt idx="95">
                  <c:v>110</c:v>
                </c:pt>
                <c:pt idx="96">
                  <c:v>350</c:v>
                </c:pt>
                <c:pt idx="97">
                  <c:v>350</c:v>
                </c:pt>
                <c:pt idx="98">
                  <c:v>95</c:v>
                </c:pt>
                <c:pt idx="99">
                  <c:v>63</c:v>
                </c:pt>
                <c:pt idx="100">
                  <c:v>149</c:v>
                </c:pt>
                <c:pt idx="101">
                  <c:v>293</c:v>
                </c:pt>
                <c:pt idx="102">
                  <c:v>349</c:v>
                </c:pt>
                <c:pt idx="103">
                  <c:v>150</c:v>
                </c:pt>
                <c:pt idx="104">
                  <c:v>223</c:v>
                </c:pt>
                <c:pt idx="105">
                  <c:v>101</c:v>
                </c:pt>
                <c:pt idx="106">
                  <c:v>133</c:v>
                </c:pt>
                <c:pt idx="107">
                  <c:v>317</c:v>
                </c:pt>
                <c:pt idx="108">
                  <c:v>90</c:v>
                </c:pt>
                <c:pt idx="109">
                  <c:v>266</c:v>
                </c:pt>
                <c:pt idx="110">
                  <c:v>153</c:v>
                </c:pt>
                <c:pt idx="111">
                  <c:v>321</c:v>
                </c:pt>
                <c:pt idx="112">
                  <c:v>217</c:v>
                </c:pt>
                <c:pt idx="113">
                  <c:v>253</c:v>
                </c:pt>
                <c:pt idx="114">
                  <c:v>143</c:v>
                </c:pt>
                <c:pt idx="115">
                  <c:v>252</c:v>
                </c:pt>
                <c:pt idx="116">
                  <c:v>205</c:v>
                </c:pt>
                <c:pt idx="117">
                  <c:v>313</c:v>
                </c:pt>
                <c:pt idx="118">
                  <c:v>127</c:v>
                </c:pt>
                <c:pt idx="119">
                  <c:v>104</c:v>
                </c:pt>
                <c:pt idx="120">
                  <c:v>199</c:v>
                </c:pt>
                <c:pt idx="121">
                  <c:v>147</c:v>
                </c:pt>
                <c:pt idx="122">
                  <c:v>202</c:v>
                </c:pt>
                <c:pt idx="123">
                  <c:v>363</c:v>
                </c:pt>
                <c:pt idx="124">
                  <c:v>77</c:v>
                </c:pt>
                <c:pt idx="125">
                  <c:v>261</c:v>
                </c:pt>
                <c:pt idx="126">
                  <c:v>349</c:v>
                </c:pt>
                <c:pt idx="127">
                  <c:v>202</c:v>
                </c:pt>
                <c:pt idx="128">
                  <c:v>112</c:v>
                </c:pt>
                <c:pt idx="129">
                  <c:v>115</c:v>
                </c:pt>
                <c:pt idx="130">
                  <c:v>115</c:v>
                </c:pt>
                <c:pt idx="131">
                  <c:v>196</c:v>
                </c:pt>
                <c:pt idx="132">
                  <c:v>202</c:v>
                </c:pt>
                <c:pt idx="133">
                  <c:v>134</c:v>
                </c:pt>
                <c:pt idx="134">
                  <c:v>56</c:v>
                </c:pt>
                <c:pt idx="135">
                  <c:v>134</c:v>
                </c:pt>
                <c:pt idx="136">
                  <c:v>362</c:v>
                </c:pt>
                <c:pt idx="137">
                  <c:v>170</c:v>
                </c:pt>
                <c:pt idx="138">
                  <c:v>487</c:v>
                </c:pt>
                <c:pt idx="139">
                  <c:v>65</c:v>
                </c:pt>
                <c:pt idx="140">
                  <c:v>202</c:v>
                </c:pt>
                <c:pt idx="141">
                  <c:v>192</c:v>
                </c:pt>
                <c:pt idx="142">
                  <c:v>65</c:v>
                </c:pt>
                <c:pt idx="143">
                  <c:v>65</c:v>
                </c:pt>
                <c:pt idx="144">
                  <c:v>202</c:v>
                </c:pt>
                <c:pt idx="145">
                  <c:v>363</c:v>
                </c:pt>
                <c:pt idx="146">
                  <c:v>392</c:v>
                </c:pt>
                <c:pt idx="147">
                  <c:v>392</c:v>
                </c:pt>
                <c:pt idx="148">
                  <c:v>104</c:v>
                </c:pt>
                <c:pt idx="149">
                  <c:v>97</c:v>
                </c:pt>
                <c:pt idx="150">
                  <c:v>37</c:v>
                </c:pt>
                <c:pt idx="151">
                  <c:v>188</c:v>
                </c:pt>
                <c:pt idx="152">
                  <c:v>226</c:v>
                </c:pt>
                <c:pt idx="153">
                  <c:v>358</c:v>
                </c:pt>
                <c:pt idx="154">
                  <c:v>161</c:v>
                </c:pt>
                <c:pt idx="155">
                  <c:v>318</c:v>
                </c:pt>
                <c:pt idx="156">
                  <c:v>526</c:v>
                </c:pt>
                <c:pt idx="157">
                  <c:v>153</c:v>
                </c:pt>
                <c:pt idx="158">
                  <c:v>122</c:v>
                </c:pt>
                <c:pt idx="159">
                  <c:v>122</c:v>
                </c:pt>
                <c:pt idx="160">
                  <c:v>115</c:v>
                </c:pt>
                <c:pt idx="161">
                  <c:v>115</c:v>
                </c:pt>
                <c:pt idx="162">
                  <c:v>116</c:v>
                </c:pt>
                <c:pt idx="163">
                  <c:v>168</c:v>
                </c:pt>
                <c:pt idx="164">
                  <c:v>85</c:v>
                </c:pt>
                <c:pt idx="165">
                  <c:v>104</c:v>
                </c:pt>
                <c:pt idx="166">
                  <c:v>133</c:v>
                </c:pt>
                <c:pt idx="167">
                  <c:v>108</c:v>
                </c:pt>
                <c:pt idx="168">
                  <c:v>91</c:v>
                </c:pt>
                <c:pt idx="169">
                  <c:v>77</c:v>
                </c:pt>
                <c:pt idx="170">
                  <c:v>75</c:v>
                </c:pt>
                <c:pt idx="171">
                  <c:v>289</c:v>
                </c:pt>
                <c:pt idx="172">
                  <c:v>105</c:v>
                </c:pt>
                <c:pt idx="173">
                  <c:v>180</c:v>
                </c:pt>
                <c:pt idx="174">
                  <c:v>163</c:v>
                </c:pt>
                <c:pt idx="175">
                  <c:v>386</c:v>
                </c:pt>
                <c:pt idx="176">
                  <c:v>65</c:v>
                </c:pt>
                <c:pt idx="177">
                  <c:v>241</c:v>
                </c:pt>
                <c:pt idx="178">
                  <c:v>268</c:v>
                </c:pt>
                <c:pt idx="179">
                  <c:v>255</c:v>
                </c:pt>
                <c:pt idx="180">
                  <c:v>36</c:v>
                </c:pt>
                <c:pt idx="181">
                  <c:v>173</c:v>
                </c:pt>
                <c:pt idx="182">
                  <c:v>106</c:v>
                </c:pt>
                <c:pt idx="183">
                  <c:v>29</c:v>
                </c:pt>
                <c:pt idx="184">
                  <c:v>110</c:v>
                </c:pt>
                <c:pt idx="185">
                  <c:v>50</c:v>
                </c:pt>
                <c:pt idx="186">
                  <c:v>112</c:v>
                </c:pt>
                <c:pt idx="187">
                  <c:v>168</c:v>
                </c:pt>
                <c:pt idx="188">
                  <c:v>106</c:v>
                </c:pt>
                <c:pt idx="189">
                  <c:v>349</c:v>
                </c:pt>
                <c:pt idx="190">
                  <c:v>349</c:v>
                </c:pt>
                <c:pt idx="191">
                  <c:v>90</c:v>
                </c:pt>
                <c:pt idx="192">
                  <c:v>168</c:v>
                </c:pt>
                <c:pt idx="193">
                  <c:v>287</c:v>
                </c:pt>
                <c:pt idx="194">
                  <c:v>108</c:v>
                </c:pt>
                <c:pt idx="195">
                  <c:v>363</c:v>
                </c:pt>
                <c:pt idx="196">
                  <c:v>112</c:v>
                </c:pt>
                <c:pt idx="197">
                  <c:v>178</c:v>
                </c:pt>
                <c:pt idx="198">
                  <c:v>172</c:v>
                </c:pt>
                <c:pt idx="199">
                  <c:v>165</c:v>
                </c:pt>
                <c:pt idx="200">
                  <c:v>63</c:v>
                </c:pt>
                <c:pt idx="201">
                  <c:v>161</c:v>
                </c:pt>
                <c:pt idx="202">
                  <c:v>202</c:v>
                </c:pt>
                <c:pt idx="203">
                  <c:v>92</c:v>
                </c:pt>
                <c:pt idx="204">
                  <c:v>202</c:v>
                </c:pt>
                <c:pt idx="205">
                  <c:v>37</c:v>
                </c:pt>
                <c:pt idx="206">
                  <c:v>24</c:v>
                </c:pt>
                <c:pt idx="207">
                  <c:v>188</c:v>
                </c:pt>
                <c:pt idx="208">
                  <c:v>120</c:v>
                </c:pt>
                <c:pt idx="209">
                  <c:v>181</c:v>
                </c:pt>
                <c:pt idx="210">
                  <c:v>49</c:v>
                </c:pt>
                <c:pt idx="211">
                  <c:v>181</c:v>
                </c:pt>
                <c:pt idx="212">
                  <c:v>137</c:v>
                </c:pt>
                <c:pt idx="213">
                  <c:v>119</c:v>
                </c:pt>
                <c:pt idx="214">
                  <c:v>147</c:v>
                </c:pt>
                <c:pt idx="215">
                  <c:v>257</c:v>
                </c:pt>
                <c:pt idx="216">
                  <c:v>62</c:v>
                </c:pt>
                <c:pt idx="217">
                  <c:v>14</c:v>
                </c:pt>
                <c:pt idx="218">
                  <c:v>87</c:v>
                </c:pt>
                <c:pt idx="219">
                  <c:v>112</c:v>
                </c:pt>
                <c:pt idx="220">
                  <c:v>19</c:v>
                </c:pt>
                <c:pt idx="221">
                  <c:v>81</c:v>
                </c:pt>
                <c:pt idx="222">
                  <c:v>50</c:v>
                </c:pt>
                <c:pt idx="223">
                  <c:v>21</c:v>
                </c:pt>
              </c:numCache>
            </c:numRef>
          </c:xVal>
          <c:yVal>
            <c:numRef>
              <c:f>'[Chart in Uncertainty Surrounding the Cone of Uncertainty 20050222a.doc]RaiioHisto'!$B$6:$B$229</c:f>
              <c:numCache>
                <c:formatCode>General</c:formatCode>
                <c:ptCount val="224"/>
                <c:pt idx="0">
                  <c:v>182</c:v>
                </c:pt>
                <c:pt idx="1">
                  <c:v>182</c:v>
                </c:pt>
                <c:pt idx="2">
                  <c:v>120</c:v>
                </c:pt>
                <c:pt idx="3">
                  <c:v>182</c:v>
                </c:pt>
                <c:pt idx="4">
                  <c:v>335</c:v>
                </c:pt>
                <c:pt idx="5">
                  <c:v>129</c:v>
                </c:pt>
                <c:pt idx="6">
                  <c:v>111</c:v>
                </c:pt>
                <c:pt idx="7">
                  <c:v>110</c:v>
                </c:pt>
                <c:pt idx="8">
                  <c:v>54</c:v>
                </c:pt>
                <c:pt idx="9">
                  <c:v>168</c:v>
                </c:pt>
                <c:pt idx="10">
                  <c:v>330</c:v>
                </c:pt>
                <c:pt idx="11">
                  <c:v>161</c:v>
                </c:pt>
                <c:pt idx="12">
                  <c:v>292</c:v>
                </c:pt>
                <c:pt idx="13">
                  <c:v>151</c:v>
                </c:pt>
                <c:pt idx="14">
                  <c:v>124</c:v>
                </c:pt>
                <c:pt idx="15">
                  <c:v>125</c:v>
                </c:pt>
                <c:pt idx="16">
                  <c:v>136</c:v>
                </c:pt>
                <c:pt idx="17">
                  <c:v>231</c:v>
                </c:pt>
                <c:pt idx="18">
                  <c:v>144</c:v>
                </c:pt>
                <c:pt idx="19">
                  <c:v>182</c:v>
                </c:pt>
                <c:pt idx="20">
                  <c:v>168</c:v>
                </c:pt>
                <c:pt idx="21">
                  <c:v>130</c:v>
                </c:pt>
                <c:pt idx="22">
                  <c:v>168</c:v>
                </c:pt>
                <c:pt idx="23">
                  <c:v>525</c:v>
                </c:pt>
                <c:pt idx="24">
                  <c:v>112</c:v>
                </c:pt>
                <c:pt idx="25">
                  <c:v>32</c:v>
                </c:pt>
                <c:pt idx="26">
                  <c:v>110</c:v>
                </c:pt>
                <c:pt idx="27">
                  <c:v>287</c:v>
                </c:pt>
                <c:pt idx="28">
                  <c:v>245</c:v>
                </c:pt>
                <c:pt idx="29">
                  <c:v>348</c:v>
                </c:pt>
                <c:pt idx="30">
                  <c:v>348</c:v>
                </c:pt>
                <c:pt idx="31">
                  <c:v>243</c:v>
                </c:pt>
                <c:pt idx="32">
                  <c:v>178</c:v>
                </c:pt>
                <c:pt idx="33">
                  <c:v>276</c:v>
                </c:pt>
                <c:pt idx="34">
                  <c:v>112</c:v>
                </c:pt>
                <c:pt idx="35">
                  <c:v>32</c:v>
                </c:pt>
                <c:pt idx="36">
                  <c:v>211</c:v>
                </c:pt>
                <c:pt idx="37">
                  <c:v>224</c:v>
                </c:pt>
                <c:pt idx="38">
                  <c:v>317</c:v>
                </c:pt>
                <c:pt idx="39">
                  <c:v>487</c:v>
                </c:pt>
                <c:pt idx="40">
                  <c:v>66</c:v>
                </c:pt>
                <c:pt idx="41">
                  <c:v>498</c:v>
                </c:pt>
                <c:pt idx="42">
                  <c:v>117</c:v>
                </c:pt>
                <c:pt idx="43">
                  <c:v>227</c:v>
                </c:pt>
                <c:pt idx="44">
                  <c:v>332</c:v>
                </c:pt>
                <c:pt idx="45">
                  <c:v>203</c:v>
                </c:pt>
                <c:pt idx="46">
                  <c:v>209</c:v>
                </c:pt>
                <c:pt idx="47">
                  <c:v>217</c:v>
                </c:pt>
                <c:pt idx="48">
                  <c:v>255</c:v>
                </c:pt>
                <c:pt idx="49">
                  <c:v>222</c:v>
                </c:pt>
                <c:pt idx="50">
                  <c:v>341</c:v>
                </c:pt>
                <c:pt idx="51">
                  <c:v>147</c:v>
                </c:pt>
                <c:pt idx="52">
                  <c:v>76</c:v>
                </c:pt>
                <c:pt idx="53">
                  <c:v>189</c:v>
                </c:pt>
                <c:pt idx="54">
                  <c:v>406</c:v>
                </c:pt>
                <c:pt idx="55">
                  <c:v>224</c:v>
                </c:pt>
                <c:pt idx="56">
                  <c:v>231</c:v>
                </c:pt>
                <c:pt idx="57">
                  <c:v>212</c:v>
                </c:pt>
                <c:pt idx="58">
                  <c:v>333</c:v>
                </c:pt>
                <c:pt idx="59">
                  <c:v>419</c:v>
                </c:pt>
                <c:pt idx="60">
                  <c:v>322</c:v>
                </c:pt>
                <c:pt idx="61">
                  <c:v>126</c:v>
                </c:pt>
                <c:pt idx="62">
                  <c:v>371</c:v>
                </c:pt>
                <c:pt idx="63">
                  <c:v>312</c:v>
                </c:pt>
                <c:pt idx="64">
                  <c:v>382</c:v>
                </c:pt>
                <c:pt idx="65">
                  <c:v>308</c:v>
                </c:pt>
                <c:pt idx="66">
                  <c:v>84</c:v>
                </c:pt>
                <c:pt idx="67">
                  <c:v>280</c:v>
                </c:pt>
                <c:pt idx="68">
                  <c:v>574</c:v>
                </c:pt>
                <c:pt idx="69">
                  <c:v>237</c:v>
                </c:pt>
                <c:pt idx="70">
                  <c:v>70</c:v>
                </c:pt>
                <c:pt idx="71">
                  <c:v>504</c:v>
                </c:pt>
                <c:pt idx="72">
                  <c:v>229</c:v>
                </c:pt>
                <c:pt idx="73">
                  <c:v>133</c:v>
                </c:pt>
                <c:pt idx="74">
                  <c:v>405</c:v>
                </c:pt>
                <c:pt idx="75">
                  <c:v>547</c:v>
                </c:pt>
                <c:pt idx="76">
                  <c:v>175</c:v>
                </c:pt>
                <c:pt idx="77">
                  <c:v>98</c:v>
                </c:pt>
                <c:pt idx="78">
                  <c:v>441</c:v>
                </c:pt>
                <c:pt idx="79">
                  <c:v>535</c:v>
                </c:pt>
                <c:pt idx="80">
                  <c:v>223</c:v>
                </c:pt>
                <c:pt idx="81">
                  <c:v>544</c:v>
                </c:pt>
                <c:pt idx="82">
                  <c:v>273</c:v>
                </c:pt>
                <c:pt idx="83">
                  <c:v>238</c:v>
                </c:pt>
                <c:pt idx="84">
                  <c:v>182</c:v>
                </c:pt>
                <c:pt idx="85">
                  <c:v>533</c:v>
                </c:pt>
                <c:pt idx="86">
                  <c:v>700</c:v>
                </c:pt>
                <c:pt idx="87">
                  <c:v>228</c:v>
                </c:pt>
                <c:pt idx="88">
                  <c:v>228</c:v>
                </c:pt>
                <c:pt idx="89">
                  <c:v>228</c:v>
                </c:pt>
                <c:pt idx="90">
                  <c:v>260</c:v>
                </c:pt>
                <c:pt idx="91">
                  <c:v>230</c:v>
                </c:pt>
                <c:pt idx="92">
                  <c:v>210</c:v>
                </c:pt>
                <c:pt idx="93">
                  <c:v>550</c:v>
                </c:pt>
                <c:pt idx="94">
                  <c:v>574</c:v>
                </c:pt>
                <c:pt idx="95">
                  <c:v>176</c:v>
                </c:pt>
                <c:pt idx="96">
                  <c:v>560</c:v>
                </c:pt>
                <c:pt idx="97">
                  <c:v>560</c:v>
                </c:pt>
                <c:pt idx="98">
                  <c:v>153</c:v>
                </c:pt>
                <c:pt idx="99">
                  <c:v>102</c:v>
                </c:pt>
                <c:pt idx="100">
                  <c:v>242</c:v>
                </c:pt>
                <c:pt idx="101">
                  <c:v>476</c:v>
                </c:pt>
                <c:pt idx="102">
                  <c:v>567</c:v>
                </c:pt>
                <c:pt idx="103">
                  <c:v>244</c:v>
                </c:pt>
                <c:pt idx="104">
                  <c:v>366</c:v>
                </c:pt>
                <c:pt idx="105">
                  <c:v>166</c:v>
                </c:pt>
                <c:pt idx="106">
                  <c:v>221</c:v>
                </c:pt>
                <c:pt idx="107">
                  <c:v>529</c:v>
                </c:pt>
                <c:pt idx="108">
                  <c:v>151</c:v>
                </c:pt>
                <c:pt idx="109">
                  <c:v>450</c:v>
                </c:pt>
                <c:pt idx="110">
                  <c:v>260</c:v>
                </c:pt>
                <c:pt idx="111">
                  <c:v>546</c:v>
                </c:pt>
                <c:pt idx="112">
                  <c:v>371</c:v>
                </c:pt>
                <c:pt idx="113">
                  <c:v>435</c:v>
                </c:pt>
                <c:pt idx="114">
                  <c:v>246</c:v>
                </c:pt>
                <c:pt idx="115">
                  <c:v>434</c:v>
                </c:pt>
                <c:pt idx="116">
                  <c:v>356</c:v>
                </c:pt>
                <c:pt idx="117">
                  <c:v>545</c:v>
                </c:pt>
                <c:pt idx="118">
                  <c:v>222</c:v>
                </c:pt>
                <c:pt idx="119">
                  <c:v>182</c:v>
                </c:pt>
                <c:pt idx="120">
                  <c:v>349</c:v>
                </c:pt>
                <c:pt idx="121">
                  <c:v>259</c:v>
                </c:pt>
                <c:pt idx="122">
                  <c:v>357</c:v>
                </c:pt>
                <c:pt idx="123">
                  <c:v>644</c:v>
                </c:pt>
                <c:pt idx="124">
                  <c:v>137</c:v>
                </c:pt>
                <c:pt idx="125">
                  <c:v>465</c:v>
                </c:pt>
                <c:pt idx="126">
                  <c:v>624</c:v>
                </c:pt>
                <c:pt idx="127">
                  <c:v>364</c:v>
                </c:pt>
                <c:pt idx="128">
                  <c:v>202</c:v>
                </c:pt>
                <c:pt idx="129">
                  <c:v>208</c:v>
                </c:pt>
                <c:pt idx="130">
                  <c:v>208</c:v>
                </c:pt>
                <c:pt idx="131">
                  <c:v>356</c:v>
                </c:pt>
                <c:pt idx="132">
                  <c:v>374</c:v>
                </c:pt>
                <c:pt idx="133">
                  <c:v>249</c:v>
                </c:pt>
                <c:pt idx="134">
                  <c:v>105</c:v>
                </c:pt>
                <c:pt idx="135">
                  <c:v>257</c:v>
                </c:pt>
                <c:pt idx="136">
                  <c:v>699</c:v>
                </c:pt>
                <c:pt idx="137">
                  <c:v>329</c:v>
                </c:pt>
                <c:pt idx="138">
                  <c:v>944</c:v>
                </c:pt>
                <c:pt idx="139">
                  <c:v>126</c:v>
                </c:pt>
                <c:pt idx="140">
                  <c:v>392</c:v>
                </c:pt>
                <c:pt idx="141">
                  <c:v>377</c:v>
                </c:pt>
                <c:pt idx="142">
                  <c:v>130</c:v>
                </c:pt>
                <c:pt idx="143">
                  <c:v>130</c:v>
                </c:pt>
                <c:pt idx="144">
                  <c:v>405</c:v>
                </c:pt>
                <c:pt idx="145">
                  <c:v>728</c:v>
                </c:pt>
                <c:pt idx="146">
                  <c:v>788</c:v>
                </c:pt>
                <c:pt idx="147">
                  <c:v>788</c:v>
                </c:pt>
                <c:pt idx="148">
                  <c:v>213</c:v>
                </c:pt>
                <c:pt idx="149">
                  <c:v>199</c:v>
                </c:pt>
                <c:pt idx="150">
                  <c:v>76</c:v>
                </c:pt>
                <c:pt idx="151">
                  <c:v>388</c:v>
                </c:pt>
                <c:pt idx="152">
                  <c:v>470</c:v>
                </c:pt>
                <c:pt idx="153">
                  <c:v>753</c:v>
                </c:pt>
                <c:pt idx="154">
                  <c:v>342</c:v>
                </c:pt>
                <c:pt idx="155">
                  <c:v>683</c:v>
                </c:pt>
                <c:pt idx="156">
                  <c:v>1132</c:v>
                </c:pt>
                <c:pt idx="157">
                  <c:v>336</c:v>
                </c:pt>
                <c:pt idx="158">
                  <c:v>271</c:v>
                </c:pt>
                <c:pt idx="159">
                  <c:v>279</c:v>
                </c:pt>
                <c:pt idx="160">
                  <c:v>263</c:v>
                </c:pt>
                <c:pt idx="161">
                  <c:v>263</c:v>
                </c:pt>
                <c:pt idx="162">
                  <c:v>269</c:v>
                </c:pt>
                <c:pt idx="163">
                  <c:v>394</c:v>
                </c:pt>
                <c:pt idx="164">
                  <c:v>200</c:v>
                </c:pt>
                <c:pt idx="165">
                  <c:v>245</c:v>
                </c:pt>
                <c:pt idx="166">
                  <c:v>314</c:v>
                </c:pt>
                <c:pt idx="167">
                  <c:v>257</c:v>
                </c:pt>
                <c:pt idx="168">
                  <c:v>217</c:v>
                </c:pt>
                <c:pt idx="169">
                  <c:v>185</c:v>
                </c:pt>
                <c:pt idx="170">
                  <c:v>181</c:v>
                </c:pt>
                <c:pt idx="171">
                  <c:v>700</c:v>
                </c:pt>
                <c:pt idx="172">
                  <c:v>255</c:v>
                </c:pt>
                <c:pt idx="173">
                  <c:v>441</c:v>
                </c:pt>
                <c:pt idx="174">
                  <c:v>406</c:v>
                </c:pt>
                <c:pt idx="175">
                  <c:v>962</c:v>
                </c:pt>
                <c:pt idx="176">
                  <c:v>163</c:v>
                </c:pt>
                <c:pt idx="177">
                  <c:v>606</c:v>
                </c:pt>
                <c:pt idx="178">
                  <c:v>679</c:v>
                </c:pt>
                <c:pt idx="179">
                  <c:v>651</c:v>
                </c:pt>
                <c:pt idx="180">
                  <c:v>92</c:v>
                </c:pt>
                <c:pt idx="181">
                  <c:v>444</c:v>
                </c:pt>
                <c:pt idx="182">
                  <c:v>273</c:v>
                </c:pt>
                <c:pt idx="183">
                  <c:v>75</c:v>
                </c:pt>
                <c:pt idx="184">
                  <c:v>285</c:v>
                </c:pt>
                <c:pt idx="185">
                  <c:v>130</c:v>
                </c:pt>
                <c:pt idx="186">
                  <c:v>293</c:v>
                </c:pt>
                <c:pt idx="187">
                  <c:v>441</c:v>
                </c:pt>
                <c:pt idx="188">
                  <c:v>280</c:v>
                </c:pt>
                <c:pt idx="189">
                  <c:v>924</c:v>
                </c:pt>
                <c:pt idx="190">
                  <c:v>928</c:v>
                </c:pt>
                <c:pt idx="191">
                  <c:v>264</c:v>
                </c:pt>
                <c:pt idx="192">
                  <c:v>495</c:v>
                </c:pt>
                <c:pt idx="193">
                  <c:v>850</c:v>
                </c:pt>
                <c:pt idx="194">
                  <c:v>322</c:v>
                </c:pt>
                <c:pt idx="195">
                  <c:v>1093</c:v>
                </c:pt>
                <c:pt idx="196">
                  <c:v>340</c:v>
                </c:pt>
                <c:pt idx="197">
                  <c:v>543</c:v>
                </c:pt>
                <c:pt idx="198">
                  <c:v>567</c:v>
                </c:pt>
                <c:pt idx="199">
                  <c:v>546</c:v>
                </c:pt>
                <c:pt idx="200">
                  <c:v>209</c:v>
                </c:pt>
                <c:pt idx="201">
                  <c:v>539</c:v>
                </c:pt>
                <c:pt idx="202">
                  <c:v>679</c:v>
                </c:pt>
                <c:pt idx="203">
                  <c:v>315</c:v>
                </c:pt>
                <c:pt idx="204">
                  <c:v>693</c:v>
                </c:pt>
                <c:pt idx="205">
                  <c:v>128</c:v>
                </c:pt>
                <c:pt idx="206">
                  <c:v>85</c:v>
                </c:pt>
                <c:pt idx="207">
                  <c:v>689</c:v>
                </c:pt>
                <c:pt idx="208">
                  <c:v>441</c:v>
                </c:pt>
                <c:pt idx="209">
                  <c:v>667</c:v>
                </c:pt>
                <c:pt idx="210">
                  <c:v>182</c:v>
                </c:pt>
                <c:pt idx="211">
                  <c:v>686</c:v>
                </c:pt>
                <c:pt idx="212">
                  <c:v>532</c:v>
                </c:pt>
                <c:pt idx="213">
                  <c:v>495</c:v>
                </c:pt>
                <c:pt idx="214">
                  <c:v>633</c:v>
                </c:pt>
                <c:pt idx="215">
                  <c:v>1153</c:v>
                </c:pt>
                <c:pt idx="216">
                  <c:v>286</c:v>
                </c:pt>
                <c:pt idx="217">
                  <c:v>68</c:v>
                </c:pt>
                <c:pt idx="218">
                  <c:v>452</c:v>
                </c:pt>
                <c:pt idx="219">
                  <c:v>688</c:v>
                </c:pt>
                <c:pt idx="220">
                  <c:v>117</c:v>
                </c:pt>
                <c:pt idx="221">
                  <c:v>507</c:v>
                </c:pt>
                <c:pt idx="222">
                  <c:v>315</c:v>
                </c:pt>
                <c:pt idx="223">
                  <c:v>142</c:v>
                </c:pt>
              </c:numCache>
            </c:numRef>
          </c:yVal>
          <c:smooth val="0"/>
          <c:extLst xmlns:c16r2="http://schemas.microsoft.com/office/drawing/2015/06/chart">
            <c:ext xmlns:c16="http://schemas.microsoft.com/office/drawing/2014/chart" uri="{C3380CC4-5D6E-409C-BE32-E72D297353CC}">
              <c16:uniqueId val="{00000001-AA32-44C7-8BBF-8B88327F1A7D}"/>
            </c:ext>
          </c:extLst>
        </c:ser>
        <c:ser>
          <c:idx val="2"/>
          <c:order val="2"/>
          <c:tx>
            <c:v>DeMarco</c:v>
          </c:tx>
          <c:spPr>
            <a:ln w="28575">
              <a:noFill/>
            </a:ln>
          </c:spPr>
          <c:marker>
            <c:symbol val="triangle"/>
            <c:size val="5"/>
            <c:spPr>
              <a:solidFill>
                <a:srgbClr val="FF0000"/>
              </a:solidFill>
              <a:ln>
                <a:solidFill>
                  <a:srgbClr val="FF0000"/>
                </a:solidFill>
                <a:prstDash val="solid"/>
              </a:ln>
            </c:spPr>
          </c:marker>
          <c:xVal>
            <c:numRef>
              <c:f>'[Chart in Uncertainty Surrounding the Cone of Uncertainty 20050222a.doc]Demarco Data'!$A$5:$A$24</c:f>
              <c:numCache>
                <c:formatCode>General</c:formatCode>
                <c:ptCount val="20"/>
                <c:pt idx="0">
                  <c:v>370.7</c:v>
                </c:pt>
                <c:pt idx="1">
                  <c:v>751.3</c:v>
                </c:pt>
                <c:pt idx="2">
                  <c:v>354.2</c:v>
                </c:pt>
                <c:pt idx="3">
                  <c:v>866.8</c:v>
                </c:pt>
                <c:pt idx="4">
                  <c:v>240.9</c:v>
                </c:pt>
                <c:pt idx="5">
                  <c:v>130.9</c:v>
                </c:pt>
                <c:pt idx="6">
                  <c:v>177.1</c:v>
                </c:pt>
                <c:pt idx="7">
                  <c:v>271.7</c:v>
                </c:pt>
                <c:pt idx="8">
                  <c:v>458.7</c:v>
                </c:pt>
                <c:pt idx="9">
                  <c:v>279.39999999999969</c:v>
                </c:pt>
                <c:pt idx="10">
                  <c:v>300.3</c:v>
                </c:pt>
                <c:pt idx="11">
                  <c:v>357.5</c:v>
                </c:pt>
                <c:pt idx="12">
                  <c:v>396</c:v>
                </c:pt>
                <c:pt idx="13">
                  <c:v>356.4</c:v>
                </c:pt>
                <c:pt idx="14">
                  <c:v>206.8</c:v>
                </c:pt>
                <c:pt idx="15">
                  <c:v>159.5</c:v>
                </c:pt>
                <c:pt idx="16">
                  <c:v>114.4</c:v>
                </c:pt>
                <c:pt idx="17">
                  <c:v>81.400000000000006</c:v>
                </c:pt>
                <c:pt idx="18">
                  <c:v>202.4</c:v>
                </c:pt>
                <c:pt idx="19">
                  <c:v>37.4</c:v>
                </c:pt>
              </c:numCache>
            </c:numRef>
          </c:xVal>
          <c:yVal>
            <c:numRef>
              <c:f>'[Chart in Uncertainty Surrounding the Cone of Uncertainty 20050222a.doc]Demarco Data'!$B$5:$B$24</c:f>
              <c:numCache>
                <c:formatCode>General</c:formatCode>
                <c:ptCount val="20"/>
                <c:pt idx="0">
                  <c:v>231</c:v>
                </c:pt>
                <c:pt idx="1">
                  <c:v>477</c:v>
                </c:pt>
                <c:pt idx="2">
                  <c:v>269</c:v>
                </c:pt>
                <c:pt idx="3">
                  <c:v>750</c:v>
                </c:pt>
                <c:pt idx="4">
                  <c:v>249</c:v>
                </c:pt>
                <c:pt idx="5">
                  <c:v>147</c:v>
                </c:pt>
                <c:pt idx="6">
                  <c:v>204</c:v>
                </c:pt>
                <c:pt idx="7">
                  <c:v>395</c:v>
                </c:pt>
                <c:pt idx="8">
                  <c:v>837</c:v>
                </c:pt>
                <c:pt idx="9">
                  <c:v>529</c:v>
                </c:pt>
                <c:pt idx="10">
                  <c:v>584</c:v>
                </c:pt>
                <c:pt idx="11">
                  <c:v>729</c:v>
                </c:pt>
                <c:pt idx="12">
                  <c:v>824</c:v>
                </c:pt>
                <c:pt idx="13">
                  <c:v>946</c:v>
                </c:pt>
                <c:pt idx="14">
                  <c:v>575</c:v>
                </c:pt>
                <c:pt idx="15">
                  <c:v>457</c:v>
                </c:pt>
                <c:pt idx="16">
                  <c:v>353</c:v>
                </c:pt>
                <c:pt idx="17">
                  <c:v>277</c:v>
                </c:pt>
                <c:pt idx="18">
                  <c:v>786</c:v>
                </c:pt>
                <c:pt idx="19">
                  <c:v>184</c:v>
                </c:pt>
              </c:numCache>
            </c:numRef>
          </c:yVal>
          <c:smooth val="0"/>
          <c:extLst xmlns:c16r2="http://schemas.microsoft.com/office/drawing/2015/06/chart">
            <c:ext xmlns:c16="http://schemas.microsoft.com/office/drawing/2014/chart" uri="{C3380CC4-5D6E-409C-BE32-E72D297353CC}">
              <c16:uniqueId val="{00000002-AA32-44C7-8BBF-8B88327F1A7D}"/>
            </c:ext>
          </c:extLst>
        </c:ser>
        <c:dLbls>
          <c:showLegendKey val="0"/>
          <c:showVal val="0"/>
          <c:showCatName val="0"/>
          <c:showSerName val="0"/>
          <c:showPercent val="0"/>
          <c:showBubbleSize val="0"/>
        </c:dLbls>
        <c:axId val="290203760"/>
        <c:axId val="290208072"/>
      </c:scatterChart>
      <c:valAx>
        <c:axId val="290203760"/>
        <c:scaling>
          <c:orientation val="minMax"/>
          <c:max val="1200"/>
        </c:scaling>
        <c:delete val="0"/>
        <c:axPos val="b"/>
        <c:title>
          <c:tx>
            <c:rich>
              <a:bodyPr/>
              <a:lstStyle/>
              <a:p>
                <a:pPr>
                  <a:defRPr sz="1050" b="1" i="0" u="none" strike="noStrike" baseline="0">
                    <a:solidFill>
                      <a:srgbClr val="000000"/>
                    </a:solidFill>
                    <a:latin typeface="Arial"/>
                    <a:ea typeface="Arial"/>
                    <a:cs typeface="Arial"/>
                  </a:defRPr>
                </a:pPr>
                <a:r>
                  <a:rPr lang="en-US"/>
                  <a:t>Initial Estimate</a:t>
                </a:r>
              </a:p>
            </c:rich>
          </c:tx>
          <c:layout>
            <c:manualLayout>
              <c:xMode val="edge"/>
              <c:yMode val="edge"/>
              <c:x val="0.44617092119866902"/>
              <c:y val="0.96084828711256198"/>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290208072"/>
        <c:crosses val="autoZero"/>
        <c:crossBetween val="midCat"/>
      </c:valAx>
      <c:valAx>
        <c:axId val="290208072"/>
        <c:scaling>
          <c:orientation val="minMax"/>
          <c:max val="1200"/>
        </c:scaling>
        <c:delete val="0"/>
        <c:axPos val="l"/>
        <c:title>
          <c:tx>
            <c:rich>
              <a:bodyPr/>
              <a:lstStyle/>
              <a:p>
                <a:pPr>
                  <a:defRPr sz="1175" b="1" i="0" u="none" strike="noStrike" baseline="0">
                    <a:solidFill>
                      <a:srgbClr val="000000"/>
                    </a:solidFill>
                    <a:latin typeface="Arial"/>
                    <a:ea typeface="Arial"/>
                    <a:cs typeface="Arial"/>
                  </a:defRPr>
                </a:pPr>
                <a:r>
                  <a:rPr lang="en-US"/>
                  <a:t>Actual</a:t>
                </a:r>
              </a:p>
            </c:rich>
          </c:tx>
          <c:layout>
            <c:manualLayout>
              <c:xMode val="edge"/>
              <c:yMode val="edge"/>
              <c:x val="0"/>
              <c:y val="0.482871125611746"/>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290203760"/>
        <c:crosses val="autoZero"/>
        <c:crossBetween val="midCat"/>
      </c:valAx>
      <c:spPr>
        <a:solidFill>
          <a:srgbClr val="FFFFFF"/>
        </a:solidFill>
        <a:ln w="12700">
          <a:solidFill>
            <a:srgbClr val="000000"/>
          </a:solidFill>
          <a:prstDash val="solid"/>
        </a:ln>
      </c:spPr>
    </c:plotArea>
    <c:legend>
      <c:legendPos val="r"/>
      <c:layout>
        <c:manualLayout>
          <c:xMode val="edge"/>
          <c:yMode val="edge"/>
          <c:x val="0.59822419533851301"/>
          <c:y val="0.771615008156608"/>
          <c:w val="0.106548279689234"/>
          <c:h val="0.104404567699837"/>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86162807024664E-2"/>
          <c:y val="4.3635273362941068E-2"/>
          <c:w val="0.93181383719297528"/>
          <c:h val="0.86243871962287921"/>
        </c:manualLayout>
      </c:layout>
      <c:barChart>
        <c:barDir val="col"/>
        <c:grouping val="clustered"/>
        <c:varyColors val="0"/>
        <c:ser>
          <c:idx val="0"/>
          <c:order val="0"/>
          <c:tx>
            <c:strRef>
              <c:f>Sheet1!$B$1</c:f>
              <c:strCache>
                <c:ptCount val="1"/>
                <c:pt idx="0">
                  <c:v>Series 1</c:v>
                </c:pt>
              </c:strCache>
            </c:strRef>
          </c:tx>
          <c:spPr>
            <a:solidFill>
              <a:srgbClr val="00B050"/>
            </a:solidFill>
            <a:ln>
              <a:noFill/>
            </a:ln>
            <a:effectLst/>
          </c:spPr>
          <c:invertIfNegative val="0"/>
          <c:dPt>
            <c:idx val="1"/>
            <c:invertIfNegative val="0"/>
            <c:bubble3D val="0"/>
            <c:spPr>
              <a:solidFill>
                <a:srgbClr val="FFFF00"/>
              </a:solidFill>
              <a:ln>
                <a:noFill/>
              </a:ln>
              <a:effectLst/>
            </c:spPr>
            <c:extLst xmlns:c16r2="http://schemas.microsoft.com/office/drawing/2015/06/chart">
              <c:ext xmlns:c16="http://schemas.microsoft.com/office/drawing/2014/chart" uri="{C3380CC4-5D6E-409C-BE32-E72D297353CC}">
                <c16:uniqueId val="{00000001-BCA1-45FB-8E07-DE5AB026BBF1}"/>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BCA1-45FB-8E07-DE5AB026BBF1}"/>
              </c:ext>
            </c:extLst>
          </c:dPt>
          <c:cat>
            <c:strRef>
              <c:f>Sheet1!$A$2:$A$4</c:f>
              <c:strCache>
                <c:ptCount val="3"/>
                <c:pt idx="0">
                  <c:v>10-20%</c:v>
                </c:pt>
                <c:pt idx="1">
                  <c:v>50%</c:v>
                </c:pt>
                <c:pt idx="2">
                  <c:v>80-90%</c:v>
                </c:pt>
              </c:strCache>
            </c:strRef>
          </c:cat>
          <c:val>
            <c:numRef>
              <c:f>Sheet1!$B$2:$B$4</c:f>
              <c:numCache>
                <c:formatCode>General</c:formatCode>
                <c:ptCount val="3"/>
                <c:pt idx="0">
                  <c:v>1</c:v>
                </c:pt>
                <c:pt idx="1">
                  <c:v>2</c:v>
                </c:pt>
                <c:pt idx="2">
                  <c:v>4</c:v>
                </c:pt>
              </c:numCache>
            </c:numRef>
          </c:val>
          <c:extLst xmlns:c16r2="http://schemas.microsoft.com/office/drawing/2015/06/chart">
            <c:ext xmlns:c16="http://schemas.microsoft.com/office/drawing/2014/chart" uri="{C3380CC4-5D6E-409C-BE32-E72D297353CC}">
              <c16:uniqueId val="{00000004-BCA1-45FB-8E07-DE5AB026BBF1}"/>
            </c:ext>
          </c:extLst>
        </c:ser>
        <c:dLbls>
          <c:showLegendKey val="0"/>
          <c:showVal val="0"/>
          <c:showCatName val="0"/>
          <c:showSerName val="0"/>
          <c:showPercent val="0"/>
          <c:showBubbleSize val="0"/>
        </c:dLbls>
        <c:gapWidth val="219"/>
        <c:overlap val="-27"/>
        <c:axId val="333520640"/>
        <c:axId val="333519464"/>
      </c:barChart>
      <c:catAx>
        <c:axId val="33352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3519464"/>
        <c:crosses val="autoZero"/>
        <c:auto val="1"/>
        <c:lblAlgn val="ctr"/>
        <c:lblOffset val="100"/>
        <c:noMultiLvlLbl val="0"/>
      </c:catAx>
      <c:valAx>
        <c:axId val="333519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520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7FB10A-894D-4093-AA33-D06F2358A3C6}" type="doc">
      <dgm:prSet loTypeId="urn:microsoft.com/office/officeart/2005/8/layout/gear1" loCatId="process" qsTypeId="urn:microsoft.com/office/officeart/2005/8/quickstyle/simple1" qsCatId="simple" csTypeId="urn:microsoft.com/office/officeart/2005/8/colors/accent1_2" csCatId="accent1" phldr="1"/>
      <dgm:spPr/>
    </dgm:pt>
    <dgm:pt modelId="{A43B0813-02B8-4C98-8F79-EBC9EBBBEEC2}">
      <dgm:prSet phldrT="[Text]"/>
      <dgm:spPr/>
      <dgm:t>
        <a:bodyPr/>
        <a:lstStyle/>
        <a:p>
          <a:r>
            <a:rPr lang="en-US" dirty="0" smtClean="0"/>
            <a:t>Monte Carlo Engine</a:t>
          </a:r>
          <a:endParaRPr lang="en-US" dirty="0"/>
        </a:p>
      </dgm:t>
    </dgm:pt>
    <dgm:pt modelId="{225718C3-E01F-49AC-975B-9231FBDA9D5D}" type="parTrans" cxnId="{E6DDCD44-15A5-4C64-8C5B-8C98ABC50AAF}">
      <dgm:prSet/>
      <dgm:spPr/>
      <dgm:t>
        <a:bodyPr/>
        <a:lstStyle/>
        <a:p>
          <a:endParaRPr lang="en-US"/>
        </a:p>
      </dgm:t>
    </dgm:pt>
    <dgm:pt modelId="{3C4834E5-EDAA-47E8-81F1-C82B2EC02811}" type="sibTrans" cxnId="{E6DDCD44-15A5-4C64-8C5B-8C98ABC50AAF}">
      <dgm:prSet/>
      <dgm:spPr/>
      <dgm:t>
        <a:bodyPr/>
        <a:lstStyle/>
        <a:p>
          <a:endParaRPr lang="en-US"/>
        </a:p>
      </dgm:t>
    </dgm:pt>
    <dgm:pt modelId="{27B0BCA5-3D5D-4A02-BF60-82275D54333D}">
      <dgm:prSet phldrT="[Text]"/>
      <dgm:spPr/>
      <dgm:t>
        <a:bodyPr/>
        <a:lstStyle/>
        <a:p>
          <a:r>
            <a:rPr lang="en-US" dirty="0" smtClean="0"/>
            <a:t>SP Distribution</a:t>
          </a:r>
          <a:endParaRPr lang="en-US" dirty="0"/>
        </a:p>
      </dgm:t>
    </dgm:pt>
    <dgm:pt modelId="{6B5F4EC2-5F82-4D51-8C24-43856BEEC862}" type="parTrans" cxnId="{7444DB24-F70D-452A-8665-975D65C3A158}">
      <dgm:prSet/>
      <dgm:spPr/>
      <dgm:t>
        <a:bodyPr/>
        <a:lstStyle/>
        <a:p>
          <a:endParaRPr lang="en-US"/>
        </a:p>
      </dgm:t>
    </dgm:pt>
    <dgm:pt modelId="{C8A8B743-BFFF-44E0-ACB3-F9EC0095433F}" type="sibTrans" cxnId="{7444DB24-F70D-452A-8665-975D65C3A158}">
      <dgm:prSet/>
      <dgm:spPr/>
      <dgm:t>
        <a:bodyPr/>
        <a:lstStyle/>
        <a:p>
          <a:endParaRPr lang="en-US"/>
        </a:p>
      </dgm:t>
    </dgm:pt>
    <dgm:pt modelId="{86929461-FA83-4203-B5F2-EFE92D19ADEF}">
      <dgm:prSet phldrT="[Text]"/>
      <dgm:spPr/>
      <dgm:t>
        <a:bodyPr/>
        <a:lstStyle/>
        <a:p>
          <a:r>
            <a:rPr lang="en-US" dirty="0" smtClean="0"/>
            <a:t>Estimation Accuracy</a:t>
          </a:r>
          <a:endParaRPr lang="en-US" dirty="0"/>
        </a:p>
      </dgm:t>
    </dgm:pt>
    <dgm:pt modelId="{CC464CF2-3BEC-4987-ABDB-64BF28840D79}" type="parTrans" cxnId="{8C3160CC-EDE4-499D-8136-0EBCF19C8457}">
      <dgm:prSet/>
      <dgm:spPr/>
      <dgm:t>
        <a:bodyPr/>
        <a:lstStyle/>
        <a:p>
          <a:endParaRPr lang="en-US"/>
        </a:p>
      </dgm:t>
    </dgm:pt>
    <dgm:pt modelId="{E7E6EF32-50E4-40EF-B197-27DBBD0F5383}" type="sibTrans" cxnId="{8C3160CC-EDE4-499D-8136-0EBCF19C8457}">
      <dgm:prSet/>
      <dgm:spPr/>
      <dgm:t>
        <a:bodyPr/>
        <a:lstStyle/>
        <a:p>
          <a:endParaRPr lang="en-US"/>
        </a:p>
      </dgm:t>
    </dgm:pt>
    <dgm:pt modelId="{B949B4F8-927E-4661-8CAC-B6FDC0AEFABC}" type="pres">
      <dgm:prSet presAssocID="{8F7FB10A-894D-4093-AA33-D06F2358A3C6}" presName="composite" presStyleCnt="0">
        <dgm:presLayoutVars>
          <dgm:chMax val="3"/>
          <dgm:animLvl val="lvl"/>
          <dgm:resizeHandles val="exact"/>
        </dgm:presLayoutVars>
      </dgm:prSet>
      <dgm:spPr/>
    </dgm:pt>
    <dgm:pt modelId="{FA497455-F1FE-4325-9807-A1A335962B8E}" type="pres">
      <dgm:prSet presAssocID="{A43B0813-02B8-4C98-8F79-EBC9EBBBEEC2}" presName="gear1" presStyleLbl="node1" presStyleIdx="0" presStyleCnt="3">
        <dgm:presLayoutVars>
          <dgm:chMax val="1"/>
          <dgm:bulletEnabled val="1"/>
        </dgm:presLayoutVars>
      </dgm:prSet>
      <dgm:spPr/>
      <dgm:t>
        <a:bodyPr/>
        <a:lstStyle/>
        <a:p>
          <a:endParaRPr lang="en-US"/>
        </a:p>
      </dgm:t>
    </dgm:pt>
    <dgm:pt modelId="{27ADAC7F-159B-4B54-8A37-52D7055E82C3}" type="pres">
      <dgm:prSet presAssocID="{A43B0813-02B8-4C98-8F79-EBC9EBBBEEC2}" presName="gear1srcNode" presStyleLbl="node1" presStyleIdx="0" presStyleCnt="3"/>
      <dgm:spPr/>
      <dgm:t>
        <a:bodyPr/>
        <a:lstStyle/>
        <a:p>
          <a:endParaRPr lang="en-US"/>
        </a:p>
      </dgm:t>
    </dgm:pt>
    <dgm:pt modelId="{E3B62EEB-440A-41FE-8D49-8A85AE4C73E1}" type="pres">
      <dgm:prSet presAssocID="{A43B0813-02B8-4C98-8F79-EBC9EBBBEEC2}" presName="gear1dstNode" presStyleLbl="node1" presStyleIdx="0" presStyleCnt="3"/>
      <dgm:spPr/>
      <dgm:t>
        <a:bodyPr/>
        <a:lstStyle/>
        <a:p>
          <a:endParaRPr lang="en-US"/>
        </a:p>
      </dgm:t>
    </dgm:pt>
    <dgm:pt modelId="{0FB1D746-B88F-456A-B579-11DCF3BB7AF7}" type="pres">
      <dgm:prSet presAssocID="{27B0BCA5-3D5D-4A02-BF60-82275D54333D}" presName="gear2" presStyleLbl="node1" presStyleIdx="1" presStyleCnt="3">
        <dgm:presLayoutVars>
          <dgm:chMax val="1"/>
          <dgm:bulletEnabled val="1"/>
        </dgm:presLayoutVars>
      </dgm:prSet>
      <dgm:spPr/>
      <dgm:t>
        <a:bodyPr/>
        <a:lstStyle/>
        <a:p>
          <a:endParaRPr lang="en-US"/>
        </a:p>
      </dgm:t>
    </dgm:pt>
    <dgm:pt modelId="{76DB4E6A-33B6-4075-95AD-90D5F67F40FC}" type="pres">
      <dgm:prSet presAssocID="{27B0BCA5-3D5D-4A02-BF60-82275D54333D}" presName="gear2srcNode" presStyleLbl="node1" presStyleIdx="1" presStyleCnt="3"/>
      <dgm:spPr/>
      <dgm:t>
        <a:bodyPr/>
        <a:lstStyle/>
        <a:p>
          <a:endParaRPr lang="en-US"/>
        </a:p>
      </dgm:t>
    </dgm:pt>
    <dgm:pt modelId="{9880BA2F-D69E-43B2-A3E0-AFBBB7BFDE49}" type="pres">
      <dgm:prSet presAssocID="{27B0BCA5-3D5D-4A02-BF60-82275D54333D}" presName="gear2dstNode" presStyleLbl="node1" presStyleIdx="1" presStyleCnt="3"/>
      <dgm:spPr/>
      <dgm:t>
        <a:bodyPr/>
        <a:lstStyle/>
        <a:p>
          <a:endParaRPr lang="en-US"/>
        </a:p>
      </dgm:t>
    </dgm:pt>
    <dgm:pt modelId="{7C0B83A8-F52F-4B28-9F02-2226F3D35D64}" type="pres">
      <dgm:prSet presAssocID="{86929461-FA83-4203-B5F2-EFE92D19ADEF}" presName="gear3" presStyleLbl="node1" presStyleIdx="2" presStyleCnt="3"/>
      <dgm:spPr/>
      <dgm:t>
        <a:bodyPr/>
        <a:lstStyle/>
        <a:p>
          <a:endParaRPr lang="en-US"/>
        </a:p>
      </dgm:t>
    </dgm:pt>
    <dgm:pt modelId="{EA6259AB-8C50-44E0-8658-8107761393D1}" type="pres">
      <dgm:prSet presAssocID="{86929461-FA83-4203-B5F2-EFE92D19ADEF}" presName="gear3tx" presStyleLbl="node1" presStyleIdx="2" presStyleCnt="3">
        <dgm:presLayoutVars>
          <dgm:chMax val="1"/>
          <dgm:bulletEnabled val="1"/>
        </dgm:presLayoutVars>
      </dgm:prSet>
      <dgm:spPr/>
      <dgm:t>
        <a:bodyPr/>
        <a:lstStyle/>
        <a:p>
          <a:endParaRPr lang="en-US"/>
        </a:p>
      </dgm:t>
    </dgm:pt>
    <dgm:pt modelId="{F82D66F2-5FCD-405A-9991-3213A7C2D0BD}" type="pres">
      <dgm:prSet presAssocID="{86929461-FA83-4203-B5F2-EFE92D19ADEF}" presName="gear3srcNode" presStyleLbl="node1" presStyleIdx="2" presStyleCnt="3"/>
      <dgm:spPr/>
      <dgm:t>
        <a:bodyPr/>
        <a:lstStyle/>
        <a:p>
          <a:endParaRPr lang="en-US"/>
        </a:p>
      </dgm:t>
    </dgm:pt>
    <dgm:pt modelId="{1EC55174-3FE5-4404-A75E-84BBC2EBCFC6}" type="pres">
      <dgm:prSet presAssocID="{86929461-FA83-4203-B5F2-EFE92D19ADEF}" presName="gear3dstNode" presStyleLbl="node1" presStyleIdx="2" presStyleCnt="3"/>
      <dgm:spPr/>
      <dgm:t>
        <a:bodyPr/>
        <a:lstStyle/>
        <a:p>
          <a:endParaRPr lang="en-US"/>
        </a:p>
      </dgm:t>
    </dgm:pt>
    <dgm:pt modelId="{9C49A2AC-57C2-4286-9386-172329360B77}" type="pres">
      <dgm:prSet presAssocID="{3C4834E5-EDAA-47E8-81F1-C82B2EC02811}" presName="connector1" presStyleLbl="sibTrans2D1" presStyleIdx="0" presStyleCnt="3"/>
      <dgm:spPr/>
      <dgm:t>
        <a:bodyPr/>
        <a:lstStyle/>
        <a:p>
          <a:endParaRPr lang="en-US"/>
        </a:p>
      </dgm:t>
    </dgm:pt>
    <dgm:pt modelId="{54C56761-17EE-499F-B79C-928E0A97F0F0}" type="pres">
      <dgm:prSet presAssocID="{C8A8B743-BFFF-44E0-ACB3-F9EC0095433F}" presName="connector2" presStyleLbl="sibTrans2D1" presStyleIdx="1" presStyleCnt="3"/>
      <dgm:spPr/>
      <dgm:t>
        <a:bodyPr/>
        <a:lstStyle/>
        <a:p>
          <a:endParaRPr lang="en-US"/>
        </a:p>
      </dgm:t>
    </dgm:pt>
    <dgm:pt modelId="{39568772-5577-458D-B241-FBA4E3A8BC01}" type="pres">
      <dgm:prSet presAssocID="{E7E6EF32-50E4-40EF-B197-27DBBD0F5383}" presName="connector3" presStyleLbl="sibTrans2D1" presStyleIdx="2" presStyleCnt="3"/>
      <dgm:spPr/>
      <dgm:t>
        <a:bodyPr/>
        <a:lstStyle/>
        <a:p>
          <a:endParaRPr lang="en-US"/>
        </a:p>
      </dgm:t>
    </dgm:pt>
  </dgm:ptLst>
  <dgm:cxnLst>
    <dgm:cxn modelId="{4C4B3AD1-36AC-4C92-8FE8-7C7E787B3FBF}" type="presOf" srcId="{27B0BCA5-3D5D-4A02-BF60-82275D54333D}" destId="{0FB1D746-B88F-456A-B579-11DCF3BB7AF7}" srcOrd="0" destOrd="0" presId="urn:microsoft.com/office/officeart/2005/8/layout/gear1"/>
    <dgm:cxn modelId="{CEA15DA6-C37C-4BF0-8E66-0E11E8F34C3A}" type="presOf" srcId="{A43B0813-02B8-4C98-8F79-EBC9EBBBEEC2}" destId="{27ADAC7F-159B-4B54-8A37-52D7055E82C3}" srcOrd="1" destOrd="0" presId="urn:microsoft.com/office/officeart/2005/8/layout/gear1"/>
    <dgm:cxn modelId="{20392B25-2828-40D0-92E0-4B2B121AC238}" type="presOf" srcId="{3C4834E5-EDAA-47E8-81F1-C82B2EC02811}" destId="{9C49A2AC-57C2-4286-9386-172329360B77}" srcOrd="0" destOrd="0" presId="urn:microsoft.com/office/officeart/2005/8/layout/gear1"/>
    <dgm:cxn modelId="{427BBF7E-184F-45DA-B050-E1BF2965890E}" type="presOf" srcId="{C8A8B743-BFFF-44E0-ACB3-F9EC0095433F}" destId="{54C56761-17EE-499F-B79C-928E0A97F0F0}" srcOrd="0" destOrd="0" presId="urn:microsoft.com/office/officeart/2005/8/layout/gear1"/>
    <dgm:cxn modelId="{1EE9BAA5-4BA6-4E17-99EA-42E6A2A7BBC9}" type="presOf" srcId="{86929461-FA83-4203-B5F2-EFE92D19ADEF}" destId="{EA6259AB-8C50-44E0-8658-8107761393D1}" srcOrd="1" destOrd="0" presId="urn:microsoft.com/office/officeart/2005/8/layout/gear1"/>
    <dgm:cxn modelId="{164E127F-C717-49F1-8147-EEB5C118785F}" type="presOf" srcId="{27B0BCA5-3D5D-4A02-BF60-82275D54333D}" destId="{76DB4E6A-33B6-4075-95AD-90D5F67F40FC}" srcOrd="1" destOrd="0" presId="urn:microsoft.com/office/officeart/2005/8/layout/gear1"/>
    <dgm:cxn modelId="{166C9F4D-AB7C-49D7-A0C7-713F95834DE0}" type="presOf" srcId="{A43B0813-02B8-4C98-8F79-EBC9EBBBEEC2}" destId="{E3B62EEB-440A-41FE-8D49-8A85AE4C73E1}" srcOrd="2" destOrd="0" presId="urn:microsoft.com/office/officeart/2005/8/layout/gear1"/>
    <dgm:cxn modelId="{7444DB24-F70D-452A-8665-975D65C3A158}" srcId="{8F7FB10A-894D-4093-AA33-D06F2358A3C6}" destId="{27B0BCA5-3D5D-4A02-BF60-82275D54333D}" srcOrd="1" destOrd="0" parTransId="{6B5F4EC2-5F82-4D51-8C24-43856BEEC862}" sibTransId="{C8A8B743-BFFF-44E0-ACB3-F9EC0095433F}"/>
    <dgm:cxn modelId="{C3348CC1-1F98-4FF0-B5AA-4225BB558D51}" type="presOf" srcId="{27B0BCA5-3D5D-4A02-BF60-82275D54333D}" destId="{9880BA2F-D69E-43B2-A3E0-AFBBB7BFDE49}" srcOrd="2" destOrd="0" presId="urn:microsoft.com/office/officeart/2005/8/layout/gear1"/>
    <dgm:cxn modelId="{0CC8F81F-A532-4C2C-900B-74D67E47923D}" type="presOf" srcId="{86929461-FA83-4203-B5F2-EFE92D19ADEF}" destId="{7C0B83A8-F52F-4B28-9F02-2226F3D35D64}" srcOrd="0" destOrd="0" presId="urn:microsoft.com/office/officeart/2005/8/layout/gear1"/>
    <dgm:cxn modelId="{4A79A44B-7D4B-4796-AAE1-468FFA12D567}" type="presOf" srcId="{86929461-FA83-4203-B5F2-EFE92D19ADEF}" destId="{F82D66F2-5FCD-405A-9991-3213A7C2D0BD}" srcOrd="2" destOrd="0" presId="urn:microsoft.com/office/officeart/2005/8/layout/gear1"/>
    <dgm:cxn modelId="{A47561CE-0EEF-4FFE-A3CA-A527ED7F9397}" type="presOf" srcId="{E7E6EF32-50E4-40EF-B197-27DBBD0F5383}" destId="{39568772-5577-458D-B241-FBA4E3A8BC01}" srcOrd="0" destOrd="0" presId="urn:microsoft.com/office/officeart/2005/8/layout/gear1"/>
    <dgm:cxn modelId="{8C3160CC-EDE4-499D-8136-0EBCF19C8457}" srcId="{8F7FB10A-894D-4093-AA33-D06F2358A3C6}" destId="{86929461-FA83-4203-B5F2-EFE92D19ADEF}" srcOrd="2" destOrd="0" parTransId="{CC464CF2-3BEC-4987-ABDB-64BF28840D79}" sibTransId="{E7E6EF32-50E4-40EF-B197-27DBBD0F5383}"/>
    <dgm:cxn modelId="{E6DDCD44-15A5-4C64-8C5B-8C98ABC50AAF}" srcId="{8F7FB10A-894D-4093-AA33-D06F2358A3C6}" destId="{A43B0813-02B8-4C98-8F79-EBC9EBBBEEC2}" srcOrd="0" destOrd="0" parTransId="{225718C3-E01F-49AC-975B-9231FBDA9D5D}" sibTransId="{3C4834E5-EDAA-47E8-81F1-C82B2EC02811}"/>
    <dgm:cxn modelId="{3CDCA5E1-71BE-4ADF-93F0-F7C94A061169}" type="presOf" srcId="{A43B0813-02B8-4C98-8F79-EBC9EBBBEEC2}" destId="{FA497455-F1FE-4325-9807-A1A335962B8E}" srcOrd="0" destOrd="0" presId="urn:microsoft.com/office/officeart/2005/8/layout/gear1"/>
    <dgm:cxn modelId="{FBD1A650-C85B-4B96-98F9-507C27CD8059}" type="presOf" srcId="{86929461-FA83-4203-B5F2-EFE92D19ADEF}" destId="{1EC55174-3FE5-4404-A75E-84BBC2EBCFC6}" srcOrd="3" destOrd="0" presId="urn:microsoft.com/office/officeart/2005/8/layout/gear1"/>
    <dgm:cxn modelId="{E0304F4D-409F-461E-86FC-9B9AA1730EA6}" type="presOf" srcId="{8F7FB10A-894D-4093-AA33-D06F2358A3C6}" destId="{B949B4F8-927E-4661-8CAC-B6FDC0AEFABC}" srcOrd="0" destOrd="0" presId="urn:microsoft.com/office/officeart/2005/8/layout/gear1"/>
    <dgm:cxn modelId="{891F28AC-8B26-436F-8E96-D5A95BADEA01}" type="presParOf" srcId="{B949B4F8-927E-4661-8CAC-B6FDC0AEFABC}" destId="{FA497455-F1FE-4325-9807-A1A335962B8E}" srcOrd="0" destOrd="0" presId="urn:microsoft.com/office/officeart/2005/8/layout/gear1"/>
    <dgm:cxn modelId="{73360507-B55B-4E99-9672-3D148AC976F7}" type="presParOf" srcId="{B949B4F8-927E-4661-8CAC-B6FDC0AEFABC}" destId="{27ADAC7F-159B-4B54-8A37-52D7055E82C3}" srcOrd="1" destOrd="0" presId="urn:microsoft.com/office/officeart/2005/8/layout/gear1"/>
    <dgm:cxn modelId="{BBCA2A54-CA32-419F-A710-D07D895DEDA6}" type="presParOf" srcId="{B949B4F8-927E-4661-8CAC-B6FDC0AEFABC}" destId="{E3B62EEB-440A-41FE-8D49-8A85AE4C73E1}" srcOrd="2" destOrd="0" presId="urn:microsoft.com/office/officeart/2005/8/layout/gear1"/>
    <dgm:cxn modelId="{B690CD7E-FF2A-405A-89CD-76930A6DB125}" type="presParOf" srcId="{B949B4F8-927E-4661-8CAC-B6FDC0AEFABC}" destId="{0FB1D746-B88F-456A-B579-11DCF3BB7AF7}" srcOrd="3" destOrd="0" presId="urn:microsoft.com/office/officeart/2005/8/layout/gear1"/>
    <dgm:cxn modelId="{E9D7D562-F629-4CE9-9346-C0C711598575}" type="presParOf" srcId="{B949B4F8-927E-4661-8CAC-B6FDC0AEFABC}" destId="{76DB4E6A-33B6-4075-95AD-90D5F67F40FC}" srcOrd="4" destOrd="0" presId="urn:microsoft.com/office/officeart/2005/8/layout/gear1"/>
    <dgm:cxn modelId="{CD4FEC6A-4699-40B7-949B-3CEBAD7A71B1}" type="presParOf" srcId="{B949B4F8-927E-4661-8CAC-B6FDC0AEFABC}" destId="{9880BA2F-D69E-43B2-A3E0-AFBBB7BFDE49}" srcOrd="5" destOrd="0" presId="urn:microsoft.com/office/officeart/2005/8/layout/gear1"/>
    <dgm:cxn modelId="{08A4519F-1F0C-4768-8037-909018F44E14}" type="presParOf" srcId="{B949B4F8-927E-4661-8CAC-B6FDC0AEFABC}" destId="{7C0B83A8-F52F-4B28-9F02-2226F3D35D64}" srcOrd="6" destOrd="0" presId="urn:microsoft.com/office/officeart/2005/8/layout/gear1"/>
    <dgm:cxn modelId="{9B960970-80FE-4FFE-B7AC-AFFC7AC47A5C}" type="presParOf" srcId="{B949B4F8-927E-4661-8CAC-B6FDC0AEFABC}" destId="{EA6259AB-8C50-44E0-8658-8107761393D1}" srcOrd="7" destOrd="0" presId="urn:microsoft.com/office/officeart/2005/8/layout/gear1"/>
    <dgm:cxn modelId="{5F2B4F55-A5AB-40A0-BA35-C52F6EC88081}" type="presParOf" srcId="{B949B4F8-927E-4661-8CAC-B6FDC0AEFABC}" destId="{F82D66F2-5FCD-405A-9991-3213A7C2D0BD}" srcOrd="8" destOrd="0" presId="urn:microsoft.com/office/officeart/2005/8/layout/gear1"/>
    <dgm:cxn modelId="{7D5FC7CB-4BC0-44DC-BA20-23B77BEAEBAD}" type="presParOf" srcId="{B949B4F8-927E-4661-8CAC-B6FDC0AEFABC}" destId="{1EC55174-3FE5-4404-A75E-84BBC2EBCFC6}" srcOrd="9" destOrd="0" presId="urn:microsoft.com/office/officeart/2005/8/layout/gear1"/>
    <dgm:cxn modelId="{98D22015-BD6E-4C10-BE70-781BBDBFC34D}" type="presParOf" srcId="{B949B4F8-927E-4661-8CAC-B6FDC0AEFABC}" destId="{9C49A2AC-57C2-4286-9386-172329360B77}" srcOrd="10" destOrd="0" presId="urn:microsoft.com/office/officeart/2005/8/layout/gear1"/>
    <dgm:cxn modelId="{957453A2-3BE6-4035-BC4D-E01F93330412}" type="presParOf" srcId="{B949B4F8-927E-4661-8CAC-B6FDC0AEFABC}" destId="{54C56761-17EE-499F-B79C-928E0A97F0F0}" srcOrd="11" destOrd="0" presId="urn:microsoft.com/office/officeart/2005/8/layout/gear1"/>
    <dgm:cxn modelId="{096CE304-CE4C-4785-B2CC-BB23D2E4435A}" type="presParOf" srcId="{B949B4F8-927E-4661-8CAC-B6FDC0AEFABC}" destId="{39568772-5577-458D-B241-FBA4E3A8BC0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97455-F1FE-4325-9807-A1A335962B8E}">
      <dsp:nvSpPr>
        <dsp:cNvPr id="0" name=""/>
        <dsp:cNvSpPr/>
      </dsp:nvSpPr>
      <dsp:spPr>
        <a:xfrm>
          <a:off x="2844800" y="1828800"/>
          <a:ext cx="2235200" cy="22352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Monte Carlo Engine</a:t>
          </a:r>
          <a:endParaRPr lang="en-US" sz="1200" kern="1200" dirty="0"/>
        </a:p>
      </dsp:txBody>
      <dsp:txXfrm>
        <a:off x="3294175" y="2352385"/>
        <a:ext cx="1336450" cy="1148939"/>
      </dsp:txXfrm>
    </dsp:sp>
    <dsp:sp modelId="{0FB1D746-B88F-456A-B579-11DCF3BB7AF7}">
      <dsp:nvSpPr>
        <dsp:cNvPr id="0" name=""/>
        <dsp:cNvSpPr/>
      </dsp:nvSpPr>
      <dsp:spPr>
        <a:xfrm>
          <a:off x="1544320" y="1300480"/>
          <a:ext cx="1625600" cy="16256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SP Distribution</a:t>
          </a:r>
          <a:endParaRPr lang="en-US" sz="1200" kern="1200" dirty="0"/>
        </a:p>
      </dsp:txBody>
      <dsp:txXfrm>
        <a:off x="1953570" y="1712203"/>
        <a:ext cx="807100" cy="802154"/>
      </dsp:txXfrm>
    </dsp:sp>
    <dsp:sp modelId="{7C0B83A8-F52F-4B28-9F02-2226F3D35D64}">
      <dsp:nvSpPr>
        <dsp:cNvPr id="0" name=""/>
        <dsp:cNvSpPr/>
      </dsp:nvSpPr>
      <dsp:spPr>
        <a:xfrm rot="20700000">
          <a:off x="2454821" y="178981"/>
          <a:ext cx="1592756" cy="159275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Estimation Accuracy</a:t>
          </a:r>
          <a:endParaRPr lang="en-US" sz="1200" kern="1200" dirty="0"/>
        </a:p>
      </dsp:txBody>
      <dsp:txXfrm rot="-20700000">
        <a:off x="2804160" y="528320"/>
        <a:ext cx="894080" cy="894080"/>
      </dsp:txXfrm>
    </dsp:sp>
    <dsp:sp modelId="{9C49A2AC-57C2-4286-9386-172329360B77}">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C56761-17EE-499F-B79C-928E0A97F0F0}">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568772-5577-458D-B241-FBA4E3A8BC01}">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drawing1.xml><?xml version="1.0" encoding="utf-8"?>
<c:userShapes xmlns:c="http://schemas.openxmlformats.org/drawingml/2006/chart">
  <cdr:relSizeAnchor xmlns:cdr="http://schemas.openxmlformats.org/drawingml/2006/chartDrawing">
    <cdr:from>
      <cdr:x>0.14847</cdr:x>
      <cdr:y>0.71004</cdr:y>
    </cdr:from>
    <cdr:to>
      <cdr:x>0.27306</cdr:x>
      <cdr:y>0.90017</cdr:y>
    </cdr:to>
    <cdr:sp macro="" textlink="">
      <cdr:nvSpPr>
        <cdr:cNvPr id="2" name="Rectangle 1"/>
        <cdr:cNvSpPr/>
      </cdr:nvSpPr>
      <cdr:spPr>
        <a:xfrm xmlns:a="http://schemas.openxmlformats.org/drawingml/2006/main">
          <a:off x="1228725" y="344805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5400" b="0" cap="none" spc="0" dirty="0" smtClean="0">
              <a:ln w="0"/>
              <a:solidFill>
                <a:schemeClr val="tx1"/>
              </a:solidFill>
              <a:effectLst>
                <a:outerShdw blurRad="38100" dist="19050" dir="2700000" algn="tl" rotWithShape="0">
                  <a:schemeClr val="dk1">
                    <a:alpha val="40000"/>
                  </a:schemeClr>
                </a:outerShdw>
              </a:effectLst>
            </a:rPr>
            <a:t>1X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0.4696</cdr:x>
      <cdr:y>0.61196</cdr:y>
    </cdr:from>
    <cdr:to>
      <cdr:x>0.59418</cdr:x>
      <cdr:y>0.8021</cdr:y>
    </cdr:to>
    <cdr:sp macro="" textlink="">
      <cdr:nvSpPr>
        <cdr:cNvPr id="3" name="Rectangle 2"/>
        <cdr:cNvSpPr/>
      </cdr:nvSpPr>
      <cdr:spPr>
        <a:xfrm xmlns:a="http://schemas.openxmlformats.org/drawingml/2006/main">
          <a:off x="3886200" y="297180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5400" dirty="0">
              <a:ln w="0"/>
              <a:solidFill>
                <a:schemeClr val="tx1"/>
              </a:solidFill>
              <a:effectLst>
                <a:outerShdw blurRad="38100" dist="19050" dir="2700000" algn="tl" rotWithShape="0">
                  <a:schemeClr val="dk1">
                    <a:alpha val="40000"/>
                  </a:schemeClr>
                </a:outerShdw>
              </a:effectLst>
            </a:rPr>
            <a:t>2</a:t>
          </a: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0.78266</cdr:x>
      <cdr:y>0.28245</cdr:y>
    </cdr:from>
    <cdr:to>
      <cdr:x>0.90725</cdr:x>
      <cdr:y>0.47258</cdr:y>
    </cdr:to>
    <cdr:sp macro="" textlink="">
      <cdr:nvSpPr>
        <cdr:cNvPr id="4" name="Rectangle 3"/>
        <cdr:cNvSpPr/>
      </cdr:nvSpPr>
      <cdr:spPr>
        <a:xfrm xmlns:a="http://schemas.openxmlformats.org/drawingml/2006/main">
          <a:off x="6477000" y="137160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5400" dirty="0">
              <a:ln w="0"/>
              <a:solidFill>
                <a:schemeClr val="tx1"/>
              </a:solidFill>
              <a:effectLst>
                <a:outerShdw blurRad="38100" dist="19050" dir="2700000" algn="tl" rotWithShape="0">
                  <a:schemeClr val="dk1">
                    <a:alpha val="40000"/>
                  </a:schemeClr>
                </a:outerShdw>
              </a:effectLst>
            </a:rPr>
            <a:t>4</a:t>
          </a: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2951" y="118375"/>
            <a:ext cx="4068339" cy="355124"/>
          </a:xfrm>
          <a:prstGeom prst="rect">
            <a:avLst/>
          </a:prstGeom>
        </p:spPr>
        <p:txBody>
          <a:bodyPr vert="horz" lIns="94220" tIns="47111" rIns="94220" bIns="47111" rtlCol="0"/>
          <a:lstStyle>
            <a:lvl1pPr algn="l">
              <a:defRPr sz="1200"/>
            </a:lvl1pPr>
          </a:lstStyle>
          <a:p>
            <a:endParaRPr lang="en-US" sz="1000" dirty="0">
              <a:solidFill>
                <a:srgbClr val="666666"/>
              </a:solidFill>
              <a:latin typeface="Arial" pitchFamily="34" charset="0"/>
              <a:cs typeface="Arial" pitchFamily="34" charset="0"/>
            </a:endParaRPr>
          </a:p>
        </p:txBody>
      </p:sp>
      <p:sp>
        <p:nvSpPr>
          <p:cNvPr id="3" name="Date Placeholder 2"/>
          <p:cNvSpPr>
            <a:spLocks noGrp="1"/>
          </p:cNvSpPr>
          <p:nvPr>
            <p:ph type="dt" sz="quarter" idx="1"/>
          </p:nvPr>
        </p:nvSpPr>
        <p:spPr>
          <a:xfrm>
            <a:off x="5007189" y="118375"/>
            <a:ext cx="4068339" cy="355124"/>
          </a:xfrm>
          <a:prstGeom prst="rect">
            <a:avLst/>
          </a:prstGeom>
        </p:spPr>
        <p:txBody>
          <a:bodyPr vert="horz" lIns="94220" tIns="47111" rIns="94220" bIns="47111" rtlCol="0"/>
          <a:lstStyle>
            <a:lvl1pPr algn="r">
              <a:defRPr sz="1200"/>
            </a:lvl1pPr>
          </a:lstStyle>
          <a:p>
            <a:fld id="{1B569FE1-51EE-4BDB-BFC0-FF7113750CC9}" type="datetimeFigureOut">
              <a:rPr lang="en-US" sz="1000">
                <a:solidFill>
                  <a:srgbClr val="666666"/>
                </a:solidFill>
                <a:latin typeface="Arial" pitchFamily="34" charset="0"/>
                <a:cs typeface="Arial" pitchFamily="34" charset="0"/>
              </a:rPr>
              <a:pPr/>
              <a:t>3/10/2017</a:t>
            </a:fld>
            <a:endParaRPr lang="en-US" sz="1000" dirty="0">
              <a:solidFill>
                <a:srgbClr val="666666"/>
              </a:solidFill>
              <a:latin typeface="Arial" pitchFamily="34" charset="0"/>
              <a:cs typeface="Arial" pitchFamily="34" charset="0"/>
            </a:endParaRPr>
          </a:p>
        </p:txBody>
      </p:sp>
      <p:sp>
        <p:nvSpPr>
          <p:cNvPr id="4" name="Footer Placeholder 3"/>
          <p:cNvSpPr>
            <a:spLocks noGrp="1"/>
          </p:cNvSpPr>
          <p:nvPr>
            <p:ph type="ftr" sz="quarter" idx="2"/>
          </p:nvPr>
        </p:nvSpPr>
        <p:spPr>
          <a:xfrm>
            <a:off x="312951" y="6628978"/>
            <a:ext cx="4068339" cy="355124"/>
          </a:xfrm>
          <a:prstGeom prst="rect">
            <a:avLst/>
          </a:prstGeom>
        </p:spPr>
        <p:txBody>
          <a:bodyPr vert="horz" lIns="94220" tIns="47111" rIns="94220" bIns="47111" rtlCol="0" anchor="b"/>
          <a:lstStyle>
            <a:lvl1pPr algn="l">
              <a:defRPr sz="1200"/>
            </a:lvl1pPr>
          </a:lstStyle>
          <a:p>
            <a:r>
              <a:rPr lang="en-US" sz="1000" dirty="0">
                <a:solidFill>
                  <a:srgbClr val="666666"/>
                </a:solidFill>
                <a:latin typeface="Arial" pitchFamily="34" charset="0"/>
                <a:cs typeface="Arial" pitchFamily="34" charset="0"/>
              </a:rPr>
              <a:t>Copyright </a:t>
            </a:r>
            <a:r>
              <a:rPr lang="en-US" altLang="ja-JP" sz="1000" dirty="0">
                <a:solidFill>
                  <a:srgbClr val="666666"/>
                </a:solidFill>
                <a:latin typeface="Arial" pitchFamily="34" charset="0"/>
                <a:cs typeface="Arial" pitchFamily="34" charset="0"/>
              </a:rPr>
              <a:t>© </a:t>
            </a:r>
            <a:r>
              <a:rPr lang="en-US" sz="1000" dirty="0" smtClean="0">
                <a:solidFill>
                  <a:srgbClr val="666666"/>
                </a:solidFill>
                <a:latin typeface="Arial" pitchFamily="34" charset="0"/>
                <a:cs typeface="Arial" pitchFamily="34" charset="0"/>
              </a:rPr>
              <a:t>2016 </a:t>
            </a:r>
            <a:r>
              <a:rPr lang="en-US" sz="1000" smtClean="0">
                <a:solidFill>
                  <a:srgbClr val="666666"/>
                </a:solidFill>
                <a:latin typeface="Arial" pitchFamily="34" charset="0"/>
                <a:cs typeface="Arial" pitchFamily="34" charset="0"/>
              </a:rPr>
              <a:t>Todd Little. </a:t>
            </a:r>
            <a:r>
              <a:rPr lang="en-US" sz="1000" dirty="0">
                <a:solidFill>
                  <a:srgbClr val="666666"/>
                </a:solidFill>
                <a:latin typeface="Arial" pitchFamily="34" charset="0"/>
                <a:cs typeface="Arial" pitchFamily="34" charset="0"/>
              </a:rPr>
              <a:t>All Rights Reserved.</a:t>
            </a:r>
          </a:p>
        </p:txBody>
      </p:sp>
      <p:sp>
        <p:nvSpPr>
          <p:cNvPr id="5" name="Slide Number Placeholder 4"/>
          <p:cNvSpPr>
            <a:spLocks noGrp="1"/>
          </p:cNvSpPr>
          <p:nvPr>
            <p:ph type="sldNum" sz="quarter" idx="3"/>
          </p:nvPr>
        </p:nvSpPr>
        <p:spPr>
          <a:xfrm>
            <a:off x="5007189" y="6628978"/>
            <a:ext cx="4068339" cy="355124"/>
          </a:xfrm>
          <a:prstGeom prst="rect">
            <a:avLst/>
          </a:prstGeom>
        </p:spPr>
        <p:txBody>
          <a:bodyPr vert="horz" lIns="94220" tIns="47111" rIns="94220" bIns="47111" rtlCol="0" anchor="b"/>
          <a:lstStyle>
            <a:lvl1pPr algn="r">
              <a:defRPr sz="1200"/>
            </a:lvl1pPr>
          </a:lstStyle>
          <a:p>
            <a:fld id="{7696AA7F-128A-4F96-90D9-798331F07881}" type="slidenum">
              <a:rPr lang="en-US" sz="1000">
                <a:solidFill>
                  <a:srgbClr val="666666"/>
                </a:solidFill>
                <a:latin typeface="Arial" pitchFamily="34" charset="0"/>
                <a:cs typeface="Arial" pitchFamily="34" charset="0"/>
              </a:rPr>
              <a:pPr/>
              <a:t>‹#›</a:t>
            </a:fld>
            <a:endParaRPr lang="en-US" sz="1000">
              <a:solidFill>
                <a:srgbClr val="666666"/>
              </a:solidFill>
              <a:latin typeface="Arial" pitchFamily="34" charset="0"/>
              <a:cs typeface="Arial" pitchFamily="34" charset="0"/>
            </a:endParaRPr>
          </a:p>
        </p:txBody>
      </p:sp>
    </p:spTree>
    <p:extLst>
      <p:ext uri="{BB962C8B-B14F-4D97-AF65-F5344CB8AC3E}">
        <p14:creationId xmlns:p14="http://schemas.microsoft.com/office/powerpoint/2010/main" val="48071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2951" y="118375"/>
            <a:ext cx="4068339" cy="355124"/>
          </a:xfrm>
          <a:prstGeom prst="rect">
            <a:avLst/>
          </a:prstGeom>
        </p:spPr>
        <p:txBody>
          <a:bodyPr vert="horz" lIns="94220" tIns="47111" rIns="94220" bIns="47111" rtlCol="0"/>
          <a:lstStyle>
            <a:lvl1pPr algn="l">
              <a:defRPr sz="1000">
                <a:solidFill>
                  <a:srgbClr val="666666"/>
                </a:solidFill>
              </a:defRPr>
            </a:lvl1pPr>
          </a:lstStyle>
          <a:p>
            <a:endParaRPr lang="en-US" dirty="0"/>
          </a:p>
        </p:txBody>
      </p:sp>
      <p:sp>
        <p:nvSpPr>
          <p:cNvPr id="3" name="Date Placeholder 2"/>
          <p:cNvSpPr>
            <a:spLocks noGrp="1"/>
          </p:cNvSpPr>
          <p:nvPr>
            <p:ph type="dt" idx="1"/>
          </p:nvPr>
        </p:nvSpPr>
        <p:spPr>
          <a:xfrm>
            <a:off x="5007189" y="118375"/>
            <a:ext cx="4068339" cy="355124"/>
          </a:xfrm>
          <a:prstGeom prst="rect">
            <a:avLst/>
          </a:prstGeom>
        </p:spPr>
        <p:txBody>
          <a:bodyPr vert="horz" lIns="94220" tIns="47111" rIns="94220" bIns="47111" rtlCol="0"/>
          <a:lstStyle>
            <a:lvl1pPr algn="r">
              <a:defRPr sz="1000">
                <a:solidFill>
                  <a:srgbClr val="666666"/>
                </a:solidFill>
              </a:defRPr>
            </a:lvl1pPr>
          </a:lstStyle>
          <a:p>
            <a:fld id="{4893E39E-9981-4D6A-B4AC-34D0BB6D3124}" type="datetimeFigureOut">
              <a:rPr lang="en-US" smtClean="0"/>
              <a:pPr/>
              <a:t>3/10/2017</a:t>
            </a:fld>
            <a:endParaRPr lang="en-US"/>
          </a:p>
        </p:txBody>
      </p:sp>
      <p:sp>
        <p:nvSpPr>
          <p:cNvPr id="4" name="Slide Image Placeholder 3"/>
          <p:cNvSpPr>
            <a:spLocks noGrp="1" noRot="1" noChangeAspect="1"/>
          </p:cNvSpPr>
          <p:nvPr>
            <p:ph type="sldImg" idx="2"/>
          </p:nvPr>
        </p:nvSpPr>
        <p:spPr>
          <a:xfrm>
            <a:off x="2919413" y="533400"/>
            <a:ext cx="3551237" cy="2663825"/>
          </a:xfrm>
          <a:prstGeom prst="rect">
            <a:avLst/>
          </a:prstGeom>
          <a:noFill/>
          <a:ln w="12700">
            <a:solidFill>
              <a:prstClr val="black"/>
            </a:solidFill>
          </a:ln>
        </p:spPr>
        <p:txBody>
          <a:bodyPr vert="horz" lIns="94220" tIns="47111" rIns="94220" bIns="47111" rtlCol="0" anchor="ctr"/>
          <a:lstStyle/>
          <a:p>
            <a:endParaRPr lang="en-US"/>
          </a:p>
        </p:txBody>
      </p:sp>
      <p:sp>
        <p:nvSpPr>
          <p:cNvPr id="5" name="Notes Placeholder 4"/>
          <p:cNvSpPr>
            <a:spLocks noGrp="1"/>
          </p:cNvSpPr>
          <p:nvPr>
            <p:ph type="body" sz="quarter" idx="3"/>
          </p:nvPr>
        </p:nvSpPr>
        <p:spPr>
          <a:xfrm>
            <a:off x="938848" y="3373678"/>
            <a:ext cx="7510780" cy="3196114"/>
          </a:xfrm>
          <a:prstGeom prst="rect">
            <a:avLst/>
          </a:prstGeom>
        </p:spPr>
        <p:txBody>
          <a:bodyPr vert="horz" lIns="94220" tIns="47111" rIns="94220" bIns="471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12951" y="6628978"/>
            <a:ext cx="4068339" cy="355124"/>
          </a:xfrm>
          <a:prstGeom prst="rect">
            <a:avLst/>
          </a:prstGeom>
        </p:spPr>
        <p:txBody>
          <a:bodyPr vert="horz" lIns="94220" tIns="47111" rIns="94220" bIns="47111" rtlCol="0" anchor="b"/>
          <a:lstStyle>
            <a:lvl1pPr algn="l">
              <a:defRPr sz="1000">
                <a:solidFill>
                  <a:srgbClr val="666666"/>
                </a:solidFill>
              </a:defRPr>
            </a:lvl1pPr>
          </a:lstStyle>
          <a:p>
            <a:endParaRPr lang="en-US"/>
          </a:p>
        </p:txBody>
      </p:sp>
      <p:sp>
        <p:nvSpPr>
          <p:cNvPr id="7" name="Slide Number Placeholder 6"/>
          <p:cNvSpPr>
            <a:spLocks noGrp="1"/>
          </p:cNvSpPr>
          <p:nvPr>
            <p:ph type="sldNum" sz="quarter" idx="5"/>
          </p:nvPr>
        </p:nvSpPr>
        <p:spPr>
          <a:xfrm>
            <a:off x="5007189" y="6628978"/>
            <a:ext cx="4068339" cy="355124"/>
          </a:xfrm>
          <a:prstGeom prst="rect">
            <a:avLst/>
          </a:prstGeom>
        </p:spPr>
        <p:txBody>
          <a:bodyPr vert="horz" lIns="94220" tIns="47111" rIns="94220" bIns="47111" rtlCol="0" anchor="b"/>
          <a:lstStyle>
            <a:lvl1pPr algn="r">
              <a:defRPr sz="1000">
                <a:solidFill>
                  <a:srgbClr val="666666"/>
                </a:solidFill>
              </a:defRPr>
            </a:lvl1pPr>
          </a:lstStyle>
          <a:p>
            <a:fld id="{02A32C17-A472-4774-AAA4-7C42DB4D94B6}" type="slidenum">
              <a:rPr lang="en-US" smtClean="0"/>
              <a:pPr/>
              <a:t>‹#›</a:t>
            </a:fld>
            <a:endParaRPr lang="en-US"/>
          </a:p>
        </p:txBody>
      </p:sp>
    </p:spTree>
    <p:extLst>
      <p:ext uri="{BB962C8B-B14F-4D97-AF65-F5344CB8AC3E}">
        <p14:creationId xmlns:p14="http://schemas.microsoft.com/office/powerpoint/2010/main" val="229213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474" indent="-294414" eaLnBrk="0" hangingPunct="0">
              <a:defRPr>
                <a:solidFill>
                  <a:schemeClr val="tx1"/>
                </a:solidFill>
                <a:latin typeface="Arial" charset="0"/>
                <a:cs typeface="Arial" charset="0"/>
              </a:defRPr>
            </a:lvl2pPr>
            <a:lvl3pPr marL="1177653" indent="-235531" eaLnBrk="0" hangingPunct="0">
              <a:defRPr>
                <a:solidFill>
                  <a:schemeClr val="tx1"/>
                </a:solidFill>
                <a:latin typeface="Arial" charset="0"/>
                <a:cs typeface="Arial" charset="0"/>
              </a:defRPr>
            </a:lvl3pPr>
            <a:lvl4pPr marL="1648714" indent="-235531" eaLnBrk="0" hangingPunct="0">
              <a:defRPr>
                <a:solidFill>
                  <a:schemeClr val="tx1"/>
                </a:solidFill>
                <a:latin typeface="Arial" charset="0"/>
                <a:cs typeface="Arial" charset="0"/>
              </a:defRPr>
            </a:lvl4pPr>
            <a:lvl5pPr marL="2119775" indent="-235531" eaLnBrk="0" hangingPunct="0">
              <a:defRPr>
                <a:solidFill>
                  <a:schemeClr val="tx1"/>
                </a:solidFill>
                <a:latin typeface="Arial" charset="0"/>
                <a:cs typeface="Arial" charset="0"/>
              </a:defRPr>
            </a:lvl5pPr>
            <a:lvl6pPr marL="2590838" indent="-235531" eaLnBrk="0" fontAlgn="base" hangingPunct="0">
              <a:spcBef>
                <a:spcPct val="0"/>
              </a:spcBef>
              <a:spcAft>
                <a:spcPct val="0"/>
              </a:spcAft>
              <a:defRPr>
                <a:solidFill>
                  <a:schemeClr val="tx1"/>
                </a:solidFill>
                <a:latin typeface="Arial" charset="0"/>
                <a:cs typeface="Arial" charset="0"/>
              </a:defRPr>
            </a:lvl6pPr>
            <a:lvl7pPr marL="3061898" indent="-235531" eaLnBrk="0" fontAlgn="base" hangingPunct="0">
              <a:spcBef>
                <a:spcPct val="0"/>
              </a:spcBef>
              <a:spcAft>
                <a:spcPct val="0"/>
              </a:spcAft>
              <a:defRPr>
                <a:solidFill>
                  <a:schemeClr val="tx1"/>
                </a:solidFill>
                <a:latin typeface="Arial" charset="0"/>
                <a:cs typeface="Arial" charset="0"/>
              </a:defRPr>
            </a:lvl7pPr>
            <a:lvl8pPr marL="3532959" indent="-235531" eaLnBrk="0" fontAlgn="base" hangingPunct="0">
              <a:spcBef>
                <a:spcPct val="0"/>
              </a:spcBef>
              <a:spcAft>
                <a:spcPct val="0"/>
              </a:spcAft>
              <a:defRPr>
                <a:solidFill>
                  <a:schemeClr val="tx1"/>
                </a:solidFill>
                <a:latin typeface="Arial" charset="0"/>
                <a:cs typeface="Arial" charset="0"/>
              </a:defRPr>
            </a:lvl8pPr>
            <a:lvl9pPr marL="4004021" indent="-235531" eaLnBrk="0" fontAlgn="base" hangingPunct="0">
              <a:spcBef>
                <a:spcPct val="0"/>
              </a:spcBef>
              <a:spcAft>
                <a:spcPct val="0"/>
              </a:spcAft>
              <a:defRPr>
                <a:solidFill>
                  <a:schemeClr val="tx1"/>
                </a:solidFill>
                <a:latin typeface="Arial" charset="0"/>
                <a:cs typeface="Arial" charset="0"/>
              </a:defRPr>
            </a:lvl9pPr>
          </a:lstStyle>
          <a:p>
            <a:pPr defTabSz="942124" eaLnBrk="1" hangingPunct="1"/>
            <a:fld id="{8E4843B1-B885-40CE-A886-0195A3E5C259}" type="slidenum">
              <a:rPr lang="en-US" smtClean="0"/>
              <a:pPr defTabSz="942124" eaLnBrk="1" hangingPunct="1"/>
              <a:t>2</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659328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16</a:t>
            </a:fld>
            <a:endParaRPr lang="en-US" dirty="0"/>
          </a:p>
        </p:txBody>
      </p:sp>
    </p:spTree>
    <p:extLst>
      <p:ext uri="{BB962C8B-B14F-4D97-AF65-F5344CB8AC3E}">
        <p14:creationId xmlns:p14="http://schemas.microsoft.com/office/powerpoint/2010/main" val="2535154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17</a:t>
            </a:fld>
            <a:endParaRPr lang="en-US" dirty="0"/>
          </a:p>
        </p:txBody>
      </p:sp>
    </p:spTree>
    <p:extLst>
      <p:ext uri="{BB962C8B-B14F-4D97-AF65-F5344CB8AC3E}">
        <p14:creationId xmlns:p14="http://schemas.microsoft.com/office/powerpoint/2010/main" val="44424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18</a:t>
            </a:fld>
            <a:endParaRPr lang="en-US" dirty="0"/>
          </a:p>
        </p:txBody>
      </p:sp>
    </p:spTree>
    <p:extLst>
      <p:ext uri="{BB962C8B-B14F-4D97-AF65-F5344CB8AC3E}">
        <p14:creationId xmlns:p14="http://schemas.microsoft.com/office/powerpoint/2010/main" val="1215983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19</a:t>
            </a:fld>
            <a:endParaRPr lang="en-US" dirty="0"/>
          </a:p>
        </p:txBody>
      </p:sp>
    </p:spTree>
    <p:extLst>
      <p:ext uri="{BB962C8B-B14F-4D97-AF65-F5344CB8AC3E}">
        <p14:creationId xmlns:p14="http://schemas.microsoft.com/office/powerpoint/2010/main" val="1629109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20</a:t>
            </a:fld>
            <a:endParaRPr lang="en-US" dirty="0"/>
          </a:p>
        </p:txBody>
      </p:sp>
    </p:spTree>
    <p:extLst>
      <p:ext uri="{BB962C8B-B14F-4D97-AF65-F5344CB8AC3E}">
        <p14:creationId xmlns:p14="http://schemas.microsoft.com/office/powerpoint/2010/main" val="3333786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21</a:t>
            </a:fld>
            <a:endParaRPr lang="en-US" dirty="0"/>
          </a:p>
        </p:txBody>
      </p:sp>
    </p:spTree>
    <p:extLst>
      <p:ext uri="{BB962C8B-B14F-4D97-AF65-F5344CB8AC3E}">
        <p14:creationId xmlns:p14="http://schemas.microsoft.com/office/powerpoint/2010/main" val="2599616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22</a:t>
            </a:fld>
            <a:endParaRPr lang="en-US" dirty="0"/>
          </a:p>
        </p:txBody>
      </p:sp>
    </p:spTree>
    <p:extLst>
      <p:ext uri="{BB962C8B-B14F-4D97-AF65-F5344CB8AC3E}">
        <p14:creationId xmlns:p14="http://schemas.microsoft.com/office/powerpoint/2010/main" val="3413308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thing we note is that there is not a lot of difference between Velocity and Throughput.</a:t>
            </a:r>
          </a:p>
          <a:p>
            <a:r>
              <a:rPr lang="en-US" dirty="0" smtClean="0"/>
              <a:t>The second thing we note</a:t>
            </a:r>
            <a:r>
              <a:rPr lang="en-US" baseline="0" dirty="0" smtClean="0"/>
              <a:t> is that neither Velocity nor Throughput address the Hardening cycle that we see in 50% of the projects.</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30</a:t>
            </a:fld>
            <a:endParaRPr lang="en-US"/>
          </a:p>
        </p:txBody>
      </p:sp>
    </p:spTree>
    <p:extLst>
      <p:ext uri="{BB962C8B-B14F-4D97-AF65-F5344CB8AC3E}">
        <p14:creationId xmlns:p14="http://schemas.microsoft.com/office/powerpoint/2010/main" val="1293326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thing we note is that there is not a lot of difference between Velocity and Throughput.</a:t>
            </a:r>
          </a:p>
          <a:p>
            <a:r>
              <a:rPr lang="en-US" dirty="0" smtClean="0"/>
              <a:t>The second thing we note</a:t>
            </a:r>
            <a:r>
              <a:rPr lang="en-US" baseline="0" dirty="0" smtClean="0"/>
              <a:t> is that neither Velocity nor Throughput address the Hardening cycle that we see in 50% of the projects.</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31</a:t>
            </a:fld>
            <a:endParaRPr lang="en-US"/>
          </a:p>
        </p:txBody>
      </p:sp>
    </p:spTree>
    <p:extLst>
      <p:ext uri="{BB962C8B-B14F-4D97-AF65-F5344CB8AC3E}">
        <p14:creationId xmlns:p14="http://schemas.microsoft.com/office/powerpoint/2010/main" val="2185865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32C17-A472-4774-AAA4-7C42DB4D94B6}" type="slidenum">
              <a:rPr lang="en-US" smtClean="0"/>
              <a:pPr/>
              <a:t>34</a:t>
            </a:fld>
            <a:endParaRPr lang="en-US"/>
          </a:p>
        </p:txBody>
      </p:sp>
    </p:spTree>
    <p:extLst>
      <p:ext uri="{BB962C8B-B14F-4D97-AF65-F5344CB8AC3E}">
        <p14:creationId xmlns:p14="http://schemas.microsoft.com/office/powerpoint/2010/main" val="12041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1A065-883A-4879-9DFE-C88CC2E4931A}" type="slidenum">
              <a:rPr lang="en-US">
                <a:solidFill>
                  <a:prstClr val="black"/>
                </a:solidFill>
              </a:rPr>
              <a:pPr/>
              <a:t>5</a:t>
            </a:fld>
            <a:endParaRPr lang="en-US">
              <a:solidFill>
                <a:prstClr val="black"/>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2481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37</a:t>
            </a:fld>
            <a:endParaRPr lang="en-US"/>
          </a:p>
        </p:txBody>
      </p:sp>
    </p:spTree>
    <p:extLst>
      <p:ext uri="{BB962C8B-B14F-4D97-AF65-F5344CB8AC3E}">
        <p14:creationId xmlns:p14="http://schemas.microsoft.com/office/powerpoint/2010/main" val="2525304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Velocity</a:t>
            </a:r>
            <a:r>
              <a:rPr lang="en-US" baseline="0" dirty="0" smtClean="0"/>
              <a:t> and Throughput projection error bounds are nearly identical.  The ratio of P90/p10 is roughly 4 for both.  The ratio of the Velocity P90/P10 to the Throughput P90/P10 is basically 1.0.  </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38</a:t>
            </a:fld>
            <a:endParaRPr lang="en-US"/>
          </a:p>
        </p:txBody>
      </p:sp>
    </p:spTree>
    <p:extLst>
      <p:ext uri="{BB962C8B-B14F-4D97-AF65-F5344CB8AC3E}">
        <p14:creationId xmlns:p14="http://schemas.microsoft.com/office/powerpoint/2010/main" val="733810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Velocity predictability</a:t>
            </a:r>
            <a:r>
              <a:rPr lang="en-US" baseline="0" dirty="0" smtClean="0"/>
              <a:t> </a:t>
            </a:r>
            <a:r>
              <a:rPr lang="en-US" dirty="0" smtClean="0"/>
              <a:t>does not get better over time.  It starts out</a:t>
            </a:r>
            <a:r>
              <a:rPr lang="en-US" baseline="0" dirty="0" smtClean="0"/>
              <a:t> sucking (P90/P10 of 4.0 and actually gets a bit worse at 6.0+  This is counter to what we have been led to believe by the Cone of Uncertainty.</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40</a:t>
            </a:fld>
            <a:endParaRPr lang="en-US"/>
          </a:p>
        </p:txBody>
      </p:sp>
    </p:spTree>
    <p:extLst>
      <p:ext uri="{BB962C8B-B14F-4D97-AF65-F5344CB8AC3E}">
        <p14:creationId xmlns:p14="http://schemas.microsoft.com/office/powerpoint/2010/main" val="106196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point here is that we were able to come close</a:t>
            </a:r>
            <a:r>
              <a:rPr lang="en-US" baseline="0" dirty="0" smtClean="0"/>
              <a:t> to matching the raw data with the simulation,.  That let’s us explore some of the parameters to see which ones influence the results.</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43</a:t>
            </a:fld>
            <a:endParaRPr lang="en-US"/>
          </a:p>
        </p:txBody>
      </p:sp>
    </p:spTree>
    <p:extLst>
      <p:ext uri="{BB962C8B-B14F-4D97-AF65-F5344CB8AC3E}">
        <p14:creationId xmlns:p14="http://schemas.microsoft.com/office/powerpoint/2010/main" val="3751950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2972" indent="-297298" eaLnBrk="0" hangingPunct="0">
              <a:defRPr>
                <a:solidFill>
                  <a:schemeClr val="tx1"/>
                </a:solidFill>
                <a:latin typeface="Arial" charset="0"/>
                <a:cs typeface="Arial" charset="0"/>
              </a:defRPr>
            </a:lvl2pPr>
            <a:lvl3pPr marL="1189188" indent="-237838" eaLnBrk="0" hangingPunct="0">
              <a:defRPr>
                <a:solidFill>
                  <a:schemeClr val="tx1"/>
                </a:solidFill>
                <a:latin typeface="Arial" charset="0"/>
                <a:cs typeface="Arial" charset="0"/>
              </a:defRPr>
            </a:lvl3pPr>
            <a:lvl4pPr marL="1664863" indent="-237838" eaLnBrk="0" hangingPunct="0">
              <a:defRPr>
                <a:solidFill>
                  <a:schemeClr val="tx1"/>
                </a:solidFill>
                <a:latin typeface="Arial" charset="0"/>
                <a:cs typeface="Arial" charset="0"/>
              </a:defRPr>
            </a:lvl4pPr>
            <a:lvl5pPr marL="2140539" indent="-237838" eaLnBrk="0" hangingPunct="0">
              <a:defRPr>
                <a:solidFill>
                  <a:schemeClr val="tx1"/>
                </a:solidFill>
                <a:latin typeface="Arial" charset="0"/>
                <a:cs typeface="Arial" charset="0"/>
              </a:defRPr>
            </a:lvl5pPr>
            <a:lvl6pPr marL="2616214" indent="-237838" eaLnBrk="0" fontAlgn="base" hangingPunct="0">
              <a:spcBef>
                <a:spcPct val="0"/>
              </a:spcBef>
              <a:spcAft>
                <a:spcPct val="0"/>
              </a:spcAft>
              <a:defRPr>
                <a:solidFill>
                  <a:schemeClr val="tx1"/>
                </a:solidFill>
                <a:latin typeface="Arial" charset="0"/>
                <a:cs typeface="Arial" charset="0"/>
              </a:defRPr>
            </a:lvl6pPr>
            <a:lvl7pPr marL="3091889" indent="-237838" eaLnBrk="0" fontAlgn="base" hangingPunct="0">
              <a:spcBef>
                <a:spcPct val="0"/>
              </a:spcBef>
              <a:spcAft>
                <a:spcPct val="0"/>
              </a:spcAft>
              <a:defRPr>
                <a:solidFill>
                  <a:schemeClr val="tx1"/>
                </a:solidFill>
                <a:latin typeface="Arial" charset="0"/>
                <a:cs typeface="Arial" charset="0"/>
              </a:defRPr>
            </a:lvl7pPr>
            <a:lvl8pPr marL="3567565" indent="-237838" eaLnBrk="0" fontAlgn="base" hangingPunct="0">
              <a:spcBef>
                <a:spcPct val="0"/>
              </a:spcBef>
              <a:spcAft>
                <a:spcPct val="0"/>
              </a:spcAft>
              <a:defRPr>
                <a:solidFill>
                  <a:schemeClr val="tx1"/>
                </a:solidFill>
                <a:latin typeface="Arial" charset="0"/>
                <a:cs typeface="Arial" charset="0"/>
              </a:defRPr>
            </a:lvl8pPr>
            <a:lvl9pPr marL="4043241" indent="-237838" eaLnBrk="0" fontAlgn="base" hangingPunct="0">
              <a:spcBef>
                <a:spcPct val="0"/>
              </a:spcBef>
              <a:spcAft>
                <a:spcPct val="0"/>
              </a:spcAft>
              <a:defRPr>
                <a:solidFill>
                  <a:schemeClr val="tx1"/>
                </a:solidFill>
                <a:latin typeface="Arial" charset="0"/>
                <a:cs typeface="Arial" charset="0"/>
              </a:defRPr>
            </a:lvl9pPr>
          </a:lstStyle>
          <a:p>
            <a:pPr defTabSz="951351" eaLnBrk="1" hangingPunct="1"/>
            <a:fld id="{37808ABF-FED7-4659-AAC4-9D9436CF8931}" type="slidenum">
              <a:rPr lang="en-US" smtClean="0"/>
              <a:pPr defTabSz="951351" eaLnBrk="1" hangingPunct="1"/>
              <a:t>51</a:t>
            </a:fld>
            <a:endParaRPr lang="en-US" smtClean="0"/>
          </a:p>
        </p:txBody>
      </p:sp>
      <p:sp>
        <p:nvSpPr>
          <p:cNvPr id="102403" name="Rectangle 2"/>
          <p:cNvSpPr>
            <a:spLocks noGrp="1" noRot="1" noChangeAspect="1" noChangeArrowheads="1" noTextEdit="1"/>
          </p:cNvSpPr>
          <p:nvPr>
            <p:ph type="sldImg"/>
          </p:nvPr>
        </p:nvSpPr>
        <p:spPr>
          <a:xfrm>
            <a:off x="2930525" y="528638"/>
            <a:ext cx="3600450" cy="2701925"/>
          </a:xfrm>
          <a:ln/>
        </p:spPr>
      </p:sp>
      <p:sp>
        <p:nvSpPr>
          <p:cNvPr id="102404" name="Rectangle 3"/>
          <p:cNvSpPr>
            <a:spLocks noGrp="1" noChangeArrowheads="1"/>
          </p:cNvSpPr>
          <p:nvPr>
            <p:ph type="body" idx="1"/>
          </p:nvPr>
        </p:nvSpPr>
        <p:spPr>
          <a:xfrm>
            <a:off x="1262472" y="3410144"/>
            <a:ext cx="6928792" cy="323389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This is from an IEEE Software article that I published in May 2006</a:t>
            </a:r>
          </a:p>
        </p:txBody>
      </p:sp>
    </p:spTree>
    <p:extLst>
      <p:ext uri="{BB962C8B-B14F-4D97-AF65-F5344CB8AC3E}">
        <p14:creationId xmlns:p14="http://schemas.microsoft.com/office/powerpoint/2010/main" val="3621999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2972" indent="-297298" eaLnBrk="0" hangingPunct="0">
              <a:defRPr>
                <a:solidFill>
                  <a:schemeClr val="tx1"/>
                </a:solidFill>
                <a:latin typeface="Arial" charset="0"/>
                <a:cs typeface="Arial" charset="0"/>
              </a:defRPr>
            </a:lvl2pPr>
            <a:lvl3pPr marL="1189188" indent="-237838" eaLnBrk="0" hangingPunct="0">
              <a:defRPr>
                <a:solidFill>
                  <a:schemeClr val="tx1"/>
                </a:solidFill>
                <a:latin typeface="Arial" charset="0"/>
                <a:cs typeface="Arial" charset="0"/>
              </a:defRPr>
            </a:lvl3pPr>
            <a:lvl4pPr marL="1664863" indent="-237838" eaLnBrk="0" hangingPunct="0">
              <a:defRPr>
                <a:solidFill>
                  <a:schemeClr val="tx1"/>
                </a:solidFill>
                <a:latin typeface="Arial" charset="0"/>
                <a:cs typeface="Arial" charset="0"/>
              </a:defRPr>
            </a:lvl4pPr>
            <a:lvl5pPr marL="2140539" indent="-237838" eaLnBrk="0" hangingPunct="0">
              <a:defRPr>
                <a:solidFill>
                  <a:schemeClr val="tx1"/>
                </a:solidFill>
                <a:latin typeface="Arial" charset="0"/>
                <a:cs typeface="Arial" charset="0"/>
              </a:defRPr>
            </a:lvl5pPr>
            <a:lvl6pPr marL="2616214" indent="-237838" eaLnBrk="0" fontAlgn="base" hangingPunct="0">
              <a:spcBef>
                <a:spcPct val="0"/>
              </a:spcBef>
              <a:spcAft>
                <a:spcPct val="0"/>
              </a:spcAft>
              <a:defRPr>
                <a:solidFill>
                  <a:schemeClr val="tx1"/>
                </a:solidFill>
                <a:latin typeface="Arial" charset="0"/>
                <a:cs typeface="Arial" charset="0"/>
              </a:defRPr>
            </a:lvl6pPr>
            <a:lvl7pPr marL="3091889" indent="-237838" eaLnBrk="0" fontAlgn="base" hangingPunct="0">
              <a:spcBef>
                <a:spcPct val="0"/>
              </a:spcBef>
              <a:spcAft>
                <a:spcPct val="0"/>
              </a:spcAft>
              <a:defRPr>
                <a:solidFill>
                  <a:schemeClr val="tx1"/>
                </a:solidFill>
                <a:latin typeface="Arial" charset="0"/>
                <a:cs typeface="Arial" charset="0"/>
              </a:defRPr>
            </a:lvl7pPr>
            <a:lvl8pPr marL="3567565" indent="-237838" eaLnBrk="0" fontAlgn="base" hangingPunct="0">
              <a:spcBef>
                <a:spcPct val="0"/>
              </a:spcBef>
              <a:spcAft>
                <a:spcPct val="0"/>
              </a:spcAft>
              <a:defRPr>
                <a:solidFill>
                  <a:schemeClr val="tx1"/>
                </a:solidFill>
                <a:latin typeface="Arial" charset="0"/>
                <a:cs typeface="Arial" charset="0"/>
              </a:defRPr>
            </a:lvl8pPr>
            <a:lvl9pPr marL="4043241" indent="-237838" eaLnBrk="0" fontAlgn="base" hangingPunct="0">
              <a:spcBef>
                <a:spcPct val="0"/>
              </a:spcBef>
              <a:spcAft>
                <a:spcPct val="0"/>
              </a:spcAft>
              <a:defRPr>
                <a:solidFill>
                  <a:schemeClr val="tx1"/>
                </a:solidFill>
                <a:latin typeface="Arial" charset="0"/>
                <a:cs typeface="Arial" charset="0"/>
              </a:defRPr>
            </a:lvl9pPr>
          </a:lstStyle>
          <a:p>
            <a:pPr defTabSz="951351" eaLnBrk="1" hangingPunct="1"/>
            <a:fld id="{F5B99DD1-55B4-43EC-90D8-B4DD5E82BEE8}" type="slidenum">
              <a:rPr lang="en-US" smtClean="0"/>
              <a:pPr defTabSz="951351" eaLnBrk="1" hangingPunct="1"/>
              <a:t>52</a:t>
            </a:fld>
            <a:endParaRPr lang="en-US" smtClean="0"/>
          </a:p>
        </p:txBody>
      </p:sp>
    </p:spTree>
    <p:extLst>
      <p:ext uri="{BB962C8B-B14F-4D97-AF65-F5344CB8AC3E}">
        <p14:creationId xmlns:p14="http://schemas.microsoft.com/office/powerpoint/2010/main" val="2912481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54</a:t>
            </a:fld>
            <a:endParaRPr lang="en-US"/>
          </a:p>
        </p:txBody>
      </p:sp>
    </p:spTree>
    <p:extLst>
      <p:ext uri="{BB962C8B-B14F-4D97-AF65-F5344CB8AC3E}">
        <p14:creationId xmlns:p14="http://schemas.microsoft.com/office/powerpoint/2010/main" val="3442094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57</a:t>
            </a:fld>
            <a:endParaRPr lang="en-US" dirty="0"/>
          </a:p>
        </p:txBody>
      </p:sp>
    </p:spTree>
    <p:extLst>
      <p:ext uri="{BB962C8B-B14F-4D97-AF65-F5344CB8AC3E}">
        <p14:creationId xmlns:p14="http://schemas.microsoft.com/office/powerpoint/2010/main" val="305839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58</a:t>
            </a:fld>
            <a:endParaRPr lang="en-US" dirty="0"/>
          </a:p>
        </p:txBody>
      </p:sp>
    </p:spTree>
    <p:extLst>
      <p:ext uri="{BB962C8B-B14F-4D97-AF65-F5344CB8AC3E}">
        <p14:creationId xmlns:p14="http://schemas.microsoft.com/office/powerpoint/2010/main" val="988963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59</a:t>
            </a:fld>
            <a:endParaRPr lang="en-US" dirty="0"/>
          </a:p>
        </p:txBody>
      </p:sp>
    </p:spTree>
    <p:extLst>
      <p:ext uri="{BB962C8B-B14F-4D97-AF65-F5344CB8AC3E}">
        <p14:creationId xmlns:p14="http://schemas.microsoft.com/office/powerpoint/2010/main" val="203095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the crowd to throw out their ideas.  Capture on the flipchart</a:t>
            </a:r>
          </a:p>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6</a:t>
            </a:fld>
            <a:endParaRPr lang="en-US"/>
          </a:p>
        </p:txBody>
      </p:sp>
    </p:spTree>
    <p:extLst>
      <p:ext uri="{BB962C8B-B14F-4D97-AF65-F5344CB8AC3E}">
        <p14:creationId xmlns:p14="http://schemas.microsoft.com/office/powerpoint/2010/main" val="1245269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60</a:t>
            </a:fld>
            <a:endParaRPr lang="en-US" dirty="0"/>
          </a:p>
        </p:txBody>
      </p:sp>
    </p:spTree>
    <p:extLst>
      <p:ext uri="{BB962C8B-B14F-4D97-AF65-F5344CB8AC3E}">
        <p14:creationId xmlns:p14="http://schemas.microsoft.com/office/powerpoint/2010/main" val="489053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61</a:t>
            </a:fld>
            <a:endParaRPr lang="en-US" dirty="0"/>
          </a:p>
        </p:txBody>
      </p:sp>
    </p:spTree>
    <p:extLst>
      <p:ext uri="{BB962C8B-B14F-4D97-AF65-F5344CB8AC3E}">
        <p14:creationId xmlns:p14="http://schemas.microsoft.com/office/powerpoint/2010/main" val="4021497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62</a:t>
            </a:fld>
            <a:endParaRPr lang="en-US"/>
          </a:p>
        </p:txBody>
      </p:sp>
    </p:spTree>
    <p:extLst>
      <p:ext uri="{BB962C8B-B14F-4D97-AF65-F5344CB8AC3E}">
        <p14:creationId xmlns:p14="http://schemas.microsoft.com/office/powerpoint/2010/main" val="1543086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63</a:t>
            </a:fld>
            <a:endParaRPr lang="en-US"/>
          </a:p>
        </p:txBody>
      </p:sp>
    </p:spTree>
    <p:extLst>
      <p:ext uri="{BB962C8B-B14F-4D97-AF65-F5344CB8AC3E}">
        <p14:creationId xmlns:p14="http://schemas.microsoft.com/office/powerpoint/2010/main" val="3675973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64</a:t>
            </a:fld>
            <a:endParaRPr lang="en-US" dirty="0"/>
          </a:p>
        </p:txBody>
      </p:sp>
    </p:spTree>
    <p:extLst>
      <p:ext uri="{BB962C8B-B14F-4D97-AF65-F5344CB8AC3E}">
        <p14:creationId xmlns:p14="http://schemas.microsoft.com/office/powerpoint/2010/main" val="769286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Lessons learned:  If uncertainty is high, work on it earlier.  Reduce Technical Debt—Get to potentially shippable at each iteration.  Finding and fixing the last bugs has high uncertainty – plan on there being uncertainty.</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2972" indent="-297298" eaLnBrk="0" hangingPunct="0">
              <a:defRPr>
                <a:solidFill>
                  <a:schemeClr val="tx1"/>
                </a:solidFill>
                <a:latin typeface="Arial" charset="0"/>
                <a:cs typeface="Arial" charset="0"/>
              </a:defRPr>
            </a:lvl2pPr>
            <a:lvl3pPr marL="1189188" indent="-237838" eaLnBrk="0" hangingPunct="0">
              <a:defRPr>
                <a:solidFill>
                  <a:schemeClr val="tx1"/>
                </a:solidFill>
                <a:latin typeface="Arial" charset="0"/>
                <a:cs typeface="Arial" charset="0"/>
              </a:defRPr>
            </a:lvl3pPr>
            <a:lvl4pPr marL="1664863" indent="-237838" eaLnBrk="0" hangingPunct="0">
              <a:defRPr>
                <a:solidFill>
                  <a:schemeClr val="tx1"/>
                </a:solidFill>
                <a:latin typeface="Arial" charset="0"/>
                <a:cs typeface="Arial" charset="0"/>
              </a:defRPr>
            </a:lvl4pPr>
            <a:lvl5pPr marL="2140539" indent="-237838" eaLnBrk="0" hangingPunct="0">
              <a:defRPr>
                <a:solidFill>
                  <a:schemeClr val="tx1"/>
                </a:solidFill>
                <a:latin typeface="Arial" charset="0"/>
                <a:cs typeface="Arial" charset="0"/>
              </a:defRPr>
            </a:lvl5pPr>
            <a:lvl6pPr marL="2616214" indent="-237838" eaLnBrk="0" fontAlgn="base" hangingPunct="0">
              <a:spcBef>
                <a:spcPct val="0"/>
              </a:spcBef>
              <a:spcAft>
                <a:spcPct val="0"/>
              </a:spcAft>
              <a:defRPr>
                <a:solidFill>
                  <a:schemeClr val="tx1"/>
                </a:solidFill>
                <a:latin typeface="Arial" charset="0"/>
                <a:cs typeface="Arial" charset="0"/>
              </a:defRPr>
            </a:lvl6pPr>
            <a:lvl7pPr marL="3091889" indent="-237838" eaLnBrk="0" fontAlgn="base" hangingPunct="0">
              <a:spcBef>
                <a:spcPct val="0"/>
              </a:spcBef>
              <a:spcAft>
                <a:spcPct val="0"/>
              </a:spcAft>
              <a:defRPr>
                <a:solidFill>
                  <a:schemeClr val="tx1"/>
                </a:solidFill>
                <a:latin typeface="Arial" charset="0"/>
                <a:cs typeface="Arial" charset="0"/>
              </a:defRPr>
            </a:lvl7pPr>
            <a:lvl8pPr marL="3567565" indent="-237838" eaLnBrk="0" fontAlgn="base" hangingPunct="0">
              <a:spcBef>
                <a:spcPct val="0"/>
              </a:spcBef>
              <a:spcAft>
                <a:spcPct val="0"/>
              </a:spcAft>
              <a:defRPr>
                <a:solidFill>
                  <a:schemeClr val="tx1"/>
                </a:solidFill>
                <a:latin typeface="Arial" charset="0"/>
                <a:cs typeface="Arial" charset="0"/>
              </a:defRPr>
            </a:lvl8pPr>
            <a:lvl9pPr marL="4043241" indent="-237838" eaLnBrk="0" fontAlgn="base" hangingPunct="0">
              <a:spcBef>
                <a:spcPct val="0"/>
              </a:spcBef>
              <a:spcAft>
                <a:spcPct val="0"/>
              </a:spcAft>
              <a:defRPr>
                <a:solidFill>
                  <a:schemeClr val="tx1"/>
                </a:solidFill>
                <a:latin typeface="Arial" charset="0"/>
                <a:cs typeface="Arial" charset="0"/>
              </a:defRPr>
            </a:lvl9pPr>
          </a:lstStyle>
          <a:p>
            <a:pPr defTabSz="951351" eaLnBrk="1" hangingPunct="1"/>
            <a:fld id="{6A105FD0-4EC6-4A6C-A347-2F0F9706F0A6}" type="slidenum">
              <a:rPr lang="en-US" smtClean="0"/>
              <a:pPr defTabSz="951351" eaLnBrk="1" hangingPunct="1"/>
              <a:t>65</a:t>
            </a:fld>
            <a:endParaRPr lang="en-US" smtClean="0"/>
          </a:p>
        </p:txBody>
      </p:sp>
    </p:spTree>
    <p:extLst>
      <p:ext uri="{BB962C8B-B14F-4D97-AF65-F5344CB8AC3E}">
        <p14:creationId xmlns:p14="http://schemas.microsoft.com/office/powerpoint/2010/main" val="3407467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66</a:t>
            </a:fld>
            <a:endParaRPr lang="en-US"/>
          </a:p>
        </p:txBody>
      </p:sp>
    </p:spTree>
    <p:extLst>
      <p:ext uri="{BB962C8B-B14F-4D97-AF65-F5344CB8AC3E}">
        <p14:creationId xmlns:p14="http://schemas.microsoft.com/office/powerpoint/2010/main" val="3685469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67</a:t>
            </a:fld>
            <a:endParaRPr lang="en-US" dirty="0"/>
          </a:p>
        </p:txBody>
      </p:sp>
    </p:spTree>
    <p:extLst>
      <p:ext uri="{BB962C8B-B14F-4D97-AF65-F5344CB8AC3E}">
        <p14:creationId xmlns:p14="http://schemas.microsoft.com/office/powerpoint/2010/main" val="21763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709D32-FE41-4973-9BFC-A8C9889D9CBD}" type="slidenum">
              <a:rPr lang="en-US">
                <a:solidFill>
                  <a:prstClr val="black"/>
                </a:solidFill>
              </a:rPr>
              <a:pPr/>
              <a:t>68</a:t>
            </a:fld>
            <a:endParaRPr lang="en-US">
              <a:solidFill>
                <a:prstClr val="black"/>
              </a:solidFill>
            </a:endParaRPr>
          </a:p>
        </p:txBody>
      </p:sp>
      <p:sp>
        <p:nvSpPr>
          <p:cNvPr id="125954" name="Rectangle 2"/>
          <p:cNvSpPr>
            <a:spLocks noGrp="1" noRot="1" noChangeAspect="1" noChangeArrowheads="1" noTextEdit="1"/>
          </p:cNvSpPr>
          <p:nvPr>
            <p:ph type="sldImg"/>
          </p:nvPr>
        </p:nvSpPr>
        <p:spPr>
          <a:xfrm>
            <a:off x="2909888" y="522288"/>
            <a:ext cx="3560762" cy="2671762"/>
          </a:xfrm>
          <a:ln/>
        </p:spPr>
      </p:sp>
      <p:sp>
        <p:nvSpPr>
          <p:cNvPr id="125955" name="Rectangle 3"/>
          <p:cNvSpPr>
            <a:spLocks noGrp="1" noChangeArrowheads="1"/>
          </p:cNvSpPr>
          <p:nvPr>
            <p:ph type="body" idx="1"/>
          </p:nvPr>
        </p:nvSpPr>
        <p:spPr>
          <a:xfrm>
            <a:off x="1250984" y="3372737"/>
            <a:ext cx="6870212" cy="3197758"/>
          </a:xfrm>
        </p:spPr>
        <p:txBody>
          <a:bodyPr/>
          <a:lstStyle/>
          <a:p>
            <a:r>
              <a:rPr lang="en-US"/>
              <a:t>Chris taped one of the investment bankers at his previous job</a:t>
            </a:r>
          </a:p>
        </p:txBody>
      </p:sp>
    </p:spTree>
    <p:extLst>
      <p:ext uri="{BB962C8B-B14F-4D97-AF65-F5344CB8AC3E}">
        <p14:creationId xmlns:p14="http://schemas.microsoft.com/office/powerpoint/2010/main" val="1698907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69</a:t>
            </a:fld>
            <a:endParaRPr lang="en-US"/>
          </a:p>
        </p:txBody>
      </p:sp>
    </p:spTree>
    <p:extLst>
      <p:ext uri="{BB962C8B-B14F-4D97-AF65-F5344CB8AC3E}">
        <p14:creationId xmlns:p14="http://schemas.microsoft.com/office/powerpoint/2010/main" val="125116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the crowd to throw out their ideas.  Capture on the flipchart</a:t>
            </a:r>
          </a:p>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8</a:t>
            </a:fld>
            <a:endParaRPr lang="en-US"/>
          </a:p>
        </p:txBody>
      </p:sp>
    </p:spTree>
    <p:extLst>
      <p:ext uri="{BB962C8B-B14F-4D97-AF65-F5344CB8AC3E}">
        <p14:creationId xmlns:p14="http://schemas.microsoft.com/office/powerpoint/2010/main" val="2317506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72</a:t>
            </a:fld>
            <a:endParaRPr lang="en-US"/>
          </a:p>
        </p:txBody>
      </p:sp>
    </p:spTree>
    <p:extLst>
      <p:ext uri="{BB962C8B-B14F-4D97-AF65-F5344CB8AC3E}">
        <p14:creationId xmlns:p14="http://schemas.microsoft.com/office/powerpoint/2010/main" val="4161915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73</a:t>
            </a:fld>
            <a:endParaRPr lang="en-US" dirty="0"/>
          </a:p>
        </p:txBody>
      </p:sp>
    </p:spTree>
    <p:extLst>
      <p:ext uri="{BB962C8B-B14F-4D97-AF65-F5344CB8AC3E}">
        <p14:creationId xmlns:p14="http://schemas.microsoft.com/office/powerpoint/2010/main" val="39083553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74</a:t>
            </a:fld>
            <a:endParaRPr lang="en-US"/>
          </a:p>
        </p:txBody>
      </p:sp>
    </p:spTree>
    <p:extLst>
      <p:ext uri="{BB962C8B-B14F-4D97-AF65-F5344CB8AC3E}">
        <p14:creationId xmlns:p14="http://schemas.microsoft.com/office/powerpoint/2010/main" val="3838651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76</a:t>
            </a:fld>
            <a:endParaRPr lang="en-US"/>
          </a:p>
        </p:txBody>
      </p:sp>
    </p:spTree>
    <p:extLst>
      <p:ext uri="{BB962C8B-B14F-4D97-AF65-F5344CB8AC3E}">
        <p14:creationId xmlns:p14="http://schemas.microsoft.com/office/powerpoint/2010/main" val="4019332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77</a:t>
            </a:fld>
            <a:endParaRPr lang="en-US"/>
          </a:p>
        </p:txBody>
      </p:sp>
    </p:spTree>
    <p:extLst>
      <p:ext uri="{BB962C8B-B14F-4D97-AF65-F5344CB8AC3E}">
        <p14:creationId xmlns:p14="http://schemas.microsoft.com/office/powerpoint/2010/main" val="19403269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78</a:t>
            </a:fld>
            <a:endParaRPr lang="en-US" dirty="0"/>
          </a:p>
        </p:txBody>
      </p:sp>
    </p:spTree>
    <p:extLst>
      <p:ext uri="{BB962C8B-B14F-4D97-AF65-F5344CB8AC3E}">
        <p14:creationId xmlns:p14="http://schemas.microsoft.com/office/powerpoint/2010/main" val="1760259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2972" indent="-297298" eaLnBrk="0" hangingPunct="0">
              <a:defRPr>
                <a:solidFill>
                  <a:schemeClr val="tx1"/>
                </a:solidFill>
                <a:latin typeface="Arial" charset="0"/>
                <a:cs typeface="Arial" charset="0"/>
              </a:defRPr>
            </a:lvl2pPr>
            <a:lvl3pPr marL="1189188" indent="-237838" eaLnBrk="0" hangingPunct="0">
              <a:defRPr>
                <a:solidFill>
                  <a:schemeClr val="tx1"/>
                </a:solidFill>
                <a:latin typeface="Arial" charset="0"/>
                <a:cs typeface="Arial" charset="0"/>
              </a:defRPr>
            </a:lvl3pPr>
            <a:lvl4pPr marL="1664863" indent="-237838" eaLnBrk="0" hangingPunct="0">
              <a:defRPr>
                <a:solidFill>
                  <a:schemeClr val="tx1"/>
                </a:solidFill>
                <a:latin typeface="Arial" charset="0"/>
                <a:cs typeface="Arial" charset="0"/>
              </a:defRPr>
            </a:lvl4pPr>
            <a:lvl5pPr marL="2140539" indent="-237838" eaLnBrk="0" hangingPunct="0">
              <a:defRPr>
                <a:solidFill>
                  <a:schemeClr val="tx1"/>
                </a:solidFill>
                <a:latin typeface="Arial" charset="0"/>
                <a:cs typeface="Arial" charset="0"/>
              </a:defRPr>
            </a:lvl5pPr>
            <a:lvl6pPr marL="2616214" indent="-237838" eaLnBrk="0" fontAlgn="base" hangingPunct="0">
              <a:spcBef>
                <a:spcPct val="0"/>
              </a:spcBef>
              <a:spcAft>
                <a:spcPct val="0"/>
              </a:spcAft>
              <a:defRPr>
                <a:solidFill>
                  <a:schemeClr val="tx1"/>
                </a:solidFill>
                <a:latin typeface="Arial" charset="0"/>
                <a:cs typeface="Arial" charset="0"/>
              </a:defRPr>
            </a:lvl6pPr>
            <a:lvl7pPr marL="3091889" indent="-237838" eaLnBrk="0" fontAlgn="base" hangingPunct="0">
              <a:spcBef>
                <a:spcPct val="0"/>
              </a:spcBef>
              <a:spcAft>
                <a:spcPct val="0"/>
              </a:spcAft>
              <a:defRPr>
                <a:solidFill>
                  <a:schemeClr val="tx1"/>
                </a:solidFill>
                <a:latin typeface="Arial" charset="0"/>
                <a:cs typeface="Arial" charset="0"/>
              </a:defRPr>
            </a:lvl7pPr>
            <a:lvl8pPr marL="3567565" indent="-237838" eaLnBrk="0" fontAlgn="base" hangingPunct="0">
              <a:spcBef>
                <a:spcPct val="0"/>
              </a:spcBef>
              <a:spcAft>
                <a:spcPct val="0"/>
              </a:spcAft>
              <a:defRPr>
                <a:solidFill>
                  <a:schemeClr val="tx1"/>
                </a:solidFill>
                <a:latin typeface="Arial" charset="0"/>
                <a:cs typeface="Arial" charset="0"/>
              </a:defRPr>
            </a:lvl8pPr>
            <a:lvl9pPr marL="4043241" indent="-237838" eaLnBrk="0" fontAlgn="base" hangingPunct="0">
              <a:spcBef>
                <a:spcPct val="0"/>
              </a:spcBef>
              <a:spcAft>
                <a:spcPct val="0"/>
              </a:spcAft>
              <a:defRPr>
                <a:solidFill>
                  <a:schemeClr val="tx1"/>
                </a:solidFill>
                <a:latin typeface="Arial" charset="0"/>
                <a:cs typeface="Arial" charset="0"/>
              </a:defRPr>
            </a:lvl9pPr>
          </a:lstStyle>
          <a:p>
            <a:pPr defTabSz="951351" eaLnBrk="1" hangingPunct="1"/>
            <a:fld id="{AB1D71F1-136F-4E0E-A2F4-010976F7CACF}" type="slidenum">
              <a:rPr lang="en-US" smtClean="0"/>
              <a:pPr defTabSz="951351" eaLnBrk="1" hangingPunct="1"/>
              <a:t>79</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Delivery failures are well documented in the software business.</a:t>
            </a:r>
          </a:p>
          <a:p>
            <a:pPr eaLnBrk="1" hangingPunct="1"/>
            <a:r>
              <a:rPr lang="en-US" dirty="0" smtClean="0"/>
              <a:t>This is the classic report from Standish showing only 35% of projects delivered on time with expected features.  46% were challenged and 19% were killed.  This is from 2006, and is a substantial improvement from the 19% success rate in 1996.</a:t>
            </a:r>
          </a:p>
        </p:txBody>
      </p:sp>
    </p:spTree>
    <p:extLst>
      <p:ext uri="{BB962C8B-B14F-4D97-AF65-F5344CB8AC3E}">
        <p14:creationId xmlns:p14="http://schemas.microsoft.com/office/powerpoint/2010/main" val="3457764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2972" indent="-297298" eaLnBrk="0" hangingPunct="0">
              <a:defRPr>
                <a:solidFill>
                  <a:schemeClr val="tx1"/>
                </a:solidFill>
                <a:latin typeface="Arial" charset="0"/>
                <a:cs typeface="Arial" charset="0"/>
              </a:defRPr>
            </a:lvl2pPr>
            <a:lvl3pPr marL="1189188" indent="-237838" eaLnBrk="0" hangingPunct="0">
              <a:defRPr>
                <a:solidFill>
                  <a:schemeClr val="tx1"/>
                </a:solidFill>
                <a:latin typeface="Arial" charset="0"/>
                <a:cs typeface="Arial" charset="0"/>
              </a:defRPr>
            </a:lvl3pPr>
            <a:lvl4pPr marL="1664863" indent="-237838" eaLnBrk="0" hangingPunct="0">
              <a:defRPr>
                <a:solidFill>
                  <a:schemeClr val="tx1"/>
                </a:solidFill>
                <a:latin typeface="Arial" charset="0"/>
                <a:cs typeface="Arial" charset="0"/>
              </a:defRPr>
            </a:lvl4pPr>
            <a:lvl5pPr marL="2140539" indent="-237838" eaLnBrk="0" hangingPunct="0">
              <a:defRPr>
                <a:solidFill>
                  <a:schemeClr val="tx1"/>
                </a:solidFill>
                <a:latin typeface="Arial" charset="0"/>
                <a:cs typeface="Arial" charset="0"/>
              </a:defRPr>
            </a:lvl5pPr>
            <a:lvl6pPr marL="2616214" indent="-237838" eaLnBrk="0" fontAlgn="base" hangingPunct="0">
              <a:spcBef>
                <a:spcPct val="0"/>
              </a:spcBef>
              <a:spcAft>
                <a:spcPct val="0"/>
              </a:spcAft>
              <a:defRPr>
                <a:solidFill>
                  <a:schemeClr val="tx1"/>
                </a:solidFill>
                <a:latin typeface="Arial" charset="0"/>
                <a:cs typeface="Arial" charset="0"/>
              </a:defRPr>
            </a:lvl6pPr>
            <a:lvl7pPr marL="3091889" indent="-237838" eaLnBrk="0" fontAlgn="base" hangingPunct="0">
              <a:spcBef>
                <a:spcPct val="0"/>
              </a:spcBef>
              <a:spcAft>
                <a:spcPct val="0"/>
              </a:spcAft>
              <a:defRPr>
                <a:solidFill>
                  <a:schemeClr val="tx1"/>
                </a:solidFill>
                <a:latin typeface="Arial" charset="0"/>
                <a:cs typeface="Arial" charset="0"/>
              </a:defRPr>
            </a:lvl7pPr>
            <a:lvl8pPr marL="3567565" indent="-237838" eaLnBrk="0" fontAlgn="base" hangingPunct="0">
              <a:spcBef>
                <a:spcPct val="0"/>
              </a:spcBef>
              <a:spcAft>
                <a:spcPct val="0"/>
              </a:spcAft>
              <a:defRPr>
                <a:solidFill>
                  <a:schemeClr val="tx1"/>
                </a:solidFill>
                <a:latin typeface="Arial" charset="0"/>
                <a:cs typeface="Arial" charset="0"/>
              </a:defRPr>
            </a:lvl8pPr>
            <a:lvl9pPr marL="4043241" indent="-237838" eaLnBrk="0" fontAlgn="base" hangingPunct="0">
              <a:spcBef>
                <a:spcPct val="0"/>
              </a:spcBef>
              <a:spcAft>
                <a:spcPct val="0"/>
              </a:spcAft>
              <a:defRPr>
                <a:solidFill>
                  <a:schemeClr val="tx1"/>
                </a:solidFill>
                <a:latin typeface="Arial" charset="0"/>
                <a:cs typeface="Arial" charset="0"/>
              </a:defRPr>
            </a:lvl9pPr>
          </a:lstStyle>
          <a:p>
            <a:pPr defTabSz="951351" eaLnBrk="1" hangingPunct="1"/>
            <a:fld id="{2C5042AA-C170-4E27-B7B4-B8325A84D823}" type="slidenum">
              <a:rPr lang="en-US" smtClean="0"/>
              <a:pPr defTabSz="951351" eaLnBrk="1" hangingPunct="1"/>
              <a:t>80</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pPr eaLnBrk="1" hangingPunct="1"/>
            <a:r>
              <a:rPr lang="en-US" smtClean="0"/>
              <a:t>The first generation of Ford Taurus turned out to be the best selling car in America in the</a:t>
            </a:r>
          </a:p>
          <a:p>
            <a:pPr eaLnBrk="1" hangingPunct="1"/>
            <a:r>
              <a:rPr lang="en-US" smtClean="0"/>
              <a:t>late 1980s. Conceived in the 1980's and introduced in 1986, it set the standard for new practices</a:t>
            </a:r>
          </a:p>
          <a:p>
            <a:pPr eaLnBrk="1" hangingPunct="1"/>
            <a:r>
              <a:rPr lang="en-US" smtClean="0"/>
              <a:t>in project management and product development. It was one of the early projects in the U.S.,</a:t>
            </a:r>
          </a:p>
          <a:p>
            <a:pPr eaLnBrk="1" hangingPunct="1"/>
            <a:r>
              <a:rPr lang="en-US" smtClean="0"/>
              <a:t>which fully utilized the concept of cross-functional teams and concurrent engineering practices.</a:t>
            </a:r>
          </a:p>
          <a:p>
            <a:pPr eaLnBrk="1" hangingPunct="1"/>
            <a:r>
              <a:rPr lang="en-US" smtClean="0"/>
              <a:t>It established close ties with vendors and subcontractors, and was characterized by a spirit of</a:t>
            </a:r>
          </a:p>
          <a:p>
            <a:pPr eaLnBrk="1" hangingPunct="1"/>
            <a:r>
              <a:rPr lang="en-US" smtClean="0"/>
              <a:t>cooperation and strong synergy among teams. The result was a remarkable market and business</a:t>
            </a:r>
          </a:p>
          <a:p>
            <a:pPr eaLnBrk="1" hangingPunct="1"/>
            <a:r>
              <a:rPr lang="en-US" smtClean="0"/>
              <a:t>success. Its revolutionary design and outstanding quality, created a new trend in the U.S.</a:t>
            </a:r>
          </a:p>
          <a:p>
            <a:pPr eaLnBrk="1" hangingPunct="1"/>
            <a:r>
              <a:rPr lang="en-US" smtClean="0"/>
              <a:t>automobile industry, and customers simply loved the car. Yet, when the project was completed,</a:t>
            </a:r>
          </a:p>
          <a:p>
            <a:pPr eaLnBrk="1" hangingPunct="1"/>
            <a:r>
              <a:rPr lang="en-US" smtClean="0"/>
              <a:t>the project manager was fired. His “sin” was that project completion was delayed by six months.</a:t>
            </a:r>
          </a:p>
          <a:p>
            <a:pPr eaLnBrk="1" hangingPunct="1"/>
            <a:r>
              <a:rPr lang="en-US" smtClean="0"/>
              <a:t>In contrast, the second generation of Ford Taurus was developed in the early 1990s and</a:t>
            </a:r>
          </a:p>
          <a:p>
            <a:pPr eaLnBrk="1" hangingPunct="1"/>
            <a:r>
              <a:rPr lang="en-US" smtClean="0"/>
              <a:t>2</a:t>
            </a:r>
          </a:p>
          <a:p>
            <a:pPr eaLnBrk="1" hangingPunct="1"/>
            <a:r>
              <a:rPr lang="en-US" smtClean="0"/>
              <a:t>completed in 1995. With increased competition and the enormous success of Japanese imports,</a:t>
            </a:r>
          </a:p>
          <a:p>
            <a:pPr eaLnBrk="1" hangingPunct="1"/>
            <a:r>
              <a:rPr lang="en-US" smtClean="0"/>
              <a:t>Ford had hoped to reestablish Taurus, once again, as the best selling car in America. But the new</a:t>
            </a:r>
          </a:p>
          <a:p>
            <a:pPr eaLnBrk="1" hangingPunct="1"/>
            <a:r>
              <a:rPr lang="en-US" smtClean="0"/>
              <a:t>project manager learned the lesson of his predecessor: He considered project schedule as a “holy</a:t>
            </a:r>
          </a:p>
          <a:p>
            <a:pPr eaLnBrk="1" hangingPunct="1"/>
            <a:r>
              <a:rPr lang="en-US" smtClean="0"/>
              <a:t>grail,” and made sticking to the completion date the ultimate goal, while sacrificing other things.</a:t>
            </a:r>
          </a:p>
          <a:p>
            <a:pPr eaLnBrk="1" hangingPunct="1"/>
            <a:r>
              <a:rPr lang="en-US" smtClean="0"/>
              <a:t>Vendor relationships, team spirit, and product integration were just few of the issues that</a:t>
            </a:r>
          </a:p>
          <a:p>
            <a:pPr eaLnBrk="1" hangingPunct="1"/>
            <a:r>
              <a:rPr lang="en-US" smtClean="0"/>
              <a:t>suffered. The second generation of Taurus turned out to be a disappointing business experience.</a:t>
            </a:r>
          </a:p>
          <a:p>
            <a:pPr eaLnBrk="1" hangingPunct="1"/>
            <a:r>
              <a:rPr lang="en-US" smtClean="0"/>
              <a:t>It did not recapture the position of the best selling car in America and Ford was not able to repeat</a:t>
            </a:r>
          </a:p>
          <a:p>
            <a:pPr eaLnBrk="1" hangingPunct="1"/>
            <a:r>
              <a:rPr lang="en-US" smtClean="0"/>
              <a:t>its outstanding success of the first Taurus.</a:t>
            </a:r>
          </a:p>
        </p:txBody>
      </p:sp>
    </p:spTree>
    <p:extLst>
      <p:ext uri="{BB962C8B-B14F-4D97-AF65-F5344CB8AC3E}">
        <p14:creationId xmlns:p14="http://schemas.microsoft.com/office/powerpoint/2010/main" val="1635626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68600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82</a:t>
            </a:fld>
            <a:endParaRPr lang="en-US"/>
          </a:p>
        </p:txBody>
      </p:sp>
    </p:spTree>
    <p:extLst>
      <p:ext uri="{BB962C8B-B14F-4D97-AF65-F5344CB8AC3E}">
        <p14:creationId xmlns:p14="http://schemas.microsoft.com/office/powerpoint/2010/main" val="307408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2" indent="-294440" eaLnBrk="0" hangingPunct="0">
              <a:defRPr>
                <a:solidFill>
                  <a:schemeClr val="tx1"/>
                </a:solidFill>
                <a:latin typeface="Arial" charset="0"/>
                <a:cs typeface="Arial" charset="0"/>
              </a:defRPr>
            </a:lvl2pPr>
            <a:lvl3pPr marL="1177756" indent="-235551" eaLnBrk="0" hangingPunct="0">
              <a:defRPr>
                <a:solidFill>
                  <a:schemeClr val="tx1"/>
                </a:solidFill>
                <a:latin typeface="Arial" charset="0"/>
                <a:cs typeface="Arial" charset="0"/>
              </a:defRPr>
            </a:lvl3pPr>
            <a:lvl4pPr marL="1648859" indent="-235551" eaLnBrk="0" hangingPunct="0">
              <a:defRPr>
                <a:solidFill>
                  <a:schemeClr val="tx1"/>
                </a:solidFill>
                <a:latin typeface="Arial" charset="0"/>
                <a:cs typeface="Arial" charset="0"/>
              </a:defRPr>
            </a:lvl4pPr>
            <a:lvl5pPr marL="2119960" indent="-235551" eaLnBrk="0" hangingPunct="0">
              <a:defRPr>
                <a:solidFill>
                  <a:schemeClr val="tx1"/>
                </a:solidFill>
                <a:latin typeface="Arial" charset="0"/>
                <a:cs typeface="Arial" charset="0"/>
              </a:defRPr>
            </a:lvl5pPr>
            <a:lvl6pPr marL="2591063" indent="-235551" eaLnBrk="0" fontAlgn="base" hangingPunct="0">
              <a:spcBef>
                <a:spcPct val="0"/>
              </a:spcBef>
              <a:spcAft>
                <a:spcPct val="0"/>
              </a:spcAft>
              <a:defRPr>
                <a:solidFill>
                  <a:schemeClr val="tx1"/>
                </a:solidFill>
                <a:latin typeface="Arial" charset="0"/>
                <a:cs typeface="Arial" charset="0"/>
              </a:defRPr>
            </a:lvl6pPr>
            <a:lvl7pPr marL="3062165" indent="-235551" eaLnBrk="0" fontAlgn="base" hangingPunct="0">
              <a:spcBef>
                <a:spcPct val="0"/>
              </a:spcBef>
              <a:spcAft>
                <a:spcPct val="0"/>
              </a:spcAft>
              <a:defRPr>
                <a:solidFill>
                  <a:schemeClr val="tx1"/>
                </a:solidFill>
                <a:latin typeface="Arial" charset="0"/>
                <a:cs typeface="Arial" charset="0"/>
              </a:defRPr>
            </a:lvl7pPr>
            <a:lvl8pPr marL="3533268" indent="-235551" eaLnBrk="0" fontAlgn="base" hangingPunct="0">
              <a:spcBef>
                <a:spcPct val="0"/>
              </a:spcBef>
              <a:spcAft>
                <a:spcPct val="0"/>
              </a:spcAft>
              <a:defRPr>
                <a:solidFill>
                  <a:schemeClr val="tx1"/>
                </a:solidFill>
                <a:latin typeface="Arial" charset="0"/>
                <a:cs typeface="Arial" charset="0"/>
              </a:defRPr>
            </a:lvl8pPr>
            <a:lvl9pPr marL="4004370" indent="-235551" eaLnBrk="0" fontAlgn="base" hangingPunct="0">
              <a:spcBef>
                <a:spcPct val="0"/>
              </a:spcBef>
              <a:spcAft>
                <a:spcPct val="0"/>
              </a:spcAft>
              <a:defRPr>
                <a:solidFill>
                  <a:schemeClr val="tx1"/>
                </a:solidFill>
                <a:latin typeface="Arial" charset="0"/>
                <a:cs typeface="Arial" charset="0"/>
              </a:defRPr>
            </a:lvl9pPr>
          </a:lstStyle>
          <a:p>
            <a:pPr defTabSz="942205" eaLnBrk="1" hangingPunct="1"/>
            <a:fld id="{8DA4EBA9-F824-46F3-8243-EAE1CA15B8D5}" type="slidenum">
              <a:rPr lang="en-US" smtClean="0"/>
              <a:pPr defTabSz="942205" eaLnBrk="1" hangingPunct="1"/>
              <a:t>10</a:t>
            </a:fld>
            <a:endParaRPr lang="en-US" smtClean="0"/>
          </a:p>
        </p:txBody>
      </p:sp>
      <p:sp>
        <p:nvSpPr>
          <p:cNvPr id="100355" name="Rectangle 2"/>
          <p:cNvSpPr>
            <a:spLocks noGrp="1" noRot="1" noChangeAspect="1" noChangeArrowheads="1" noTextEdit="1"/>
          </p:cNvSpPr>
          <p:nvPr>
            <p:ph type="sldImg"/>
          </p:nvPr>
        </p:nvSpPr>
        <p:spPr>
          <a:xfrm>
            <a:off x="1133475" y="679450"/>
            <a:ext cx="4641850" cy="3481388"/>
          </a:xfrm>
          <a:ln/>
        </p:spPr>
      </p:sp>
      <p:sp>
        <p:nvSpPr>
          <p:cNvPr id="100356" name="Rectangle 3"/>
          <p:cNvSpPr>
            <a:spLocks noGrp="1" noChangeArrowheads="1"/>
          </p:cNvSpPr>
          <p:nvPr>
            <p:ph type="body" idx="1"/>
          </p:nvPr>
        </p:nvSpPr>
        <p:spPr>
          <a:xfrm>
            <a:off x="922199" y="4392490"/>
            <a:ext cx="5061275" cy="416130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We look at a typical software project…..</a:t>
            </a:r>
          </a:p>
        </p:txBody>
      </p:sp>
    </p:spTree>
    <p:extLst>
      <p:ext uri="{BB962C8B-B14F-4D97-AF65-F5344CB8AC3E}">
        <p14:creationId xmlns:p14="http://schemas.microsoft.com/office/powerpoint/2010/main" val="41827415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36A87-2A17-4771-ABFE-27F8F9A5CD00}" type="slidenum">
              <a:rPr lang="en-US" smtClean="0"/>
              <a:pPr/>
              <a:t>85</a:t>
            </a:fld>
            <a:endParaRPr lang="en-US" dirty="0"/>
          </a:p>
        </p:txBody>
      </p:sp>
    </p:spTree>
    <p:extLst>
      <p:ext uri="{BB962C8B-B14F-4D97-AF65-F5344CB8AC3E}">
        <p14:creationId xmlns:p14="http://schemas.microsoft.com/office/powerpoint/2010/main" val="81880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86</a:t>
            </a:fld>
            <a:endParaRPr lang="en-US"/>
          </a:p>
        </p:txBody>
      </p:sp>
    </p:spTree>
    <p:extLst>
      <p:ext uri="{BB962C8B-B14F-4D97-AF65-F5344CB8AC3E}">
        <p14:creationId xmlns:p14="http://schemas.microsoft.com/office/powerpoint/2010/main" val="34281748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87</a:t>
            </a:fld>
            <a:endParaRPr lang="en-US"/>
          </a:p>
        </p:txBody>
      </p:sp>
    </p:spTree>
    <p:extLst>
      <p:ext uri="{BB962C8B-B14F-4D97-AF65-F5344CB8AC3E}">
        <p14:creationId xmlns:p14="http://schemas.microsoft.com/office/powerpoint/2010/main" val="33543995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88</a:t>
            </a:fld>
            <a:endParaRPr lang="en-US" dirty="0"/>
          </a:p>
        </p:txBody>
      </p:sp>
    </p:spTree>
    <p:extLst>
      <p:ext uri="{BB962C8B-B14F-4D97-AF65-F5344CB8AC3E}">
        <p14:creationId xmlns:p14="http://schemas.microsoft.com/office/powerpoint/2010/main" val="2918166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89</a:t>
            </a:fld>
            <a:endParaRPr lang="en-US"/>
          </a:p>
        </p:txBody>
      </p:sp>
    </p:spTree>
    <p:extLst>
      <p:ext uri="{BB962C8B-B14F-4D97-AF65-F5344CB8AC3E}">
        <p14:creationId xmlns:p14="http://schemas.microsoft.com/office/powerpoint/2010/main" val="36993633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96</a:t>
            </a:fld>
            <a:endParaRPr lang="en-US"/>
          </a:p>
        </p:txBody>
      </p:sp>
    </p:spTree>
    <p:extLst>
      <p:ext uri="{BB962C8B-B14F-4D97-AF65-F5344CB8AC3E}">
        <p14:creationId xmlns:p14="http://schemas.microsoft.com/office/powerpoint/2010/main" val="21463257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51417" eaLnBrk="0" hangingPunct="0">
              <a:defRPr sz="2700">
                <a:solidFill>
                  <a:srgbClr val="CC3300"/>
                </a:solidFill>
                <a:latin typeface="Arial" pitchFamily="34" charset="0"/>
                <a:cs typeface="Times New Roman" pitchFamily="18" charset="0"/>
              </a:defRPr>
            </a:lvl1pPr>
            <a:lvl2pPr marL="731138" indent="-281208" defTabSz="951417" eaLnBrk="0" hangingPunct="0">
              <a:defRPr sz="2700">
                <a:solidFill>
                  <a:srgbClr val="CC3300"/>
                </a:solidFill>
                <a:latin typeface="Arial" pitchFamily="34" charset="0"/>
                <a:cs typeface="Times New Roman" pitchFamily="18" charset="0"/>
              </a:defRPr>
            </a:lvl2pPr>
            <a:lvl3pPr marL="1124828" indent="-224965" defTabSz="951417" eaLnBrk="0" hangingPunct="0">
              <a:defRPr sz="2700">
                <a:solidFill>
                  <a:srgbClr val="CC3300"/>
                </a:solidFill>
                <a:latin typeface="Arial" pitchFamily="34" charset="0"/>
                <a:cs typeface="Times New Roman" pitchFamily="18" charset="0"/>
              </a:defRPr>
            </a:lvl3pPr>
            <a:lvl4pPr marL="1574759" indent="-224965" defTabSz="951417" eaLnBrk="0" hangingPunct="0">
              <a:defRPr sz="2700">
                <a:solidFill>
                  <a:srgbClr val="CC3300"/>
                </a:solidFill>
                <a:latin typeface="Arial" pitchFamily="34" charset="0"/>
                <a:cs typeface="Times New Roman" pitchFamily="18" charset="0"/>
              </a:defRPr>
            </a:lvl4pPr>
            <a:lvl5pPr marL="2024691" indent="-224965" defTabSz="951417" eaLnBrk="0" hangingPunct="0">
              <a:defRPr sz="2700">
                <a:solidFill>
                  <a:srgbClr val="CC3300"/>
                </a:solidFill>
                <a:latin typeface="Arial" pitchFamily="34" charset="0"/>
                <a:cs typeface="Times New Roman" pitchFamily="18" charset="0"/>
              </a:defRPr>
            </a:lvl5pPr>
            <a:lvl6pPr marL="2474623"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924555"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74486"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824417"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436F17A2-0E6E-44DE-B670-94556393E781}" type="slidenum">
              <a:rPr lang="en-US" sz="1300">
                <a:solidFill>
                  <a:schemeClr val="tx1"/>
                </a:solidFill>
                <a:latin typeface="Times New Roman" pitchFamily="18" charset="0"/>
              </a:rPr>
              <a:pPr eaLnBrk="1" hangingPunct="1"/>
              <a:t>98</a:t>
            </a:fld>
            <a:endParaRPr lang="en-US" sz="1300">
              <a:solidFill>
                <a:schemeClr val="tx1"/>
              </a:solidFill>
              <a:latin typeface="Times New Roman" pitchFamily="18" charset="0"/>
            </a:endParaRPr>
          </a:p>
        </p:txBody>
      </p:sp>
      <p:sp>
        <p:nvSpPr>
          <p:cNvPr id="14339" name="Rectangle 2"/>
          <p:cNvSpPr>
            <a:spLocks noGrp="1" noRot="1" noChangeAspect="1" noChangeArrowheads="1" noTextEdit="1"/>
          </p:cNvSpPr>
          <p:nvPr>
            <p:ph type="sldImg"/>
          </p:nvPr>
        </p:nvSpPr>
        <p:spPr>
          <a:xfrm>
            <a:off x="2984500" y="712788"/>
            <a:ext cx="3575050" cy="2682875"/>
          </a:xfrm>
          <a:ln/>
        </p:spPr>
      </p:sp>
      <p:sp>
        <p:nvSpPr>
          <p:cNvPr id="14340" name="Rectangle 3"/>
          <p:cNvSpPr>
            <a:spLocks noGrp="1" noChangeArrowheads="1"/>
          </p:cNvSpPr>
          <p:nvPr>
            <p:ph type="body" idx="1"/>
          </p:nvPr>
        </p:nvSpPr>
        <p:spPr>
          <a:xfrm>
            <a:off x="209786" y="3469791"/>
            <a:ext cx="8942497" cy="3412118"/>
          </a:xfrm>
          <a:noFill/>
        </p:spPr>
        <p:txBody>
          <a:bodyPr/>
          <a:lstStyle/>
          <a:p>
            <a:pPr eaLnBrk="1" hangingPunct="1"/>
            <a:r>
              <a:rPr lang="en-US" dirty="0"/>
              <a:t>(</a:t>
            </a:r>
            <a:r>
              <a:rPr lang="en-US" dirty="0" err="1"/>
              <a:t>MoSCoW</a:t>
            </a:r>
            <a:r>
              <a:rPr lang="en-US" dirty="0"/>
              <a:t> for Pre-Schoolers)  But actually an improvement on </a:t>
            </a:r>
            <a:r>
              <a:rPr lang="en-US" dirty="0" err="1"/>
              <a:t>MoSCoW</a:t>
            </a:r>
            <a:r>
              <a:rPr lang="en-US" dirty="0"/>
              <a:t>.  The English language is loaded.  “Should” implies that if I don’t deliver it is a failure.  On the other hand, by calling a “B” a “wish” I’m actually happy if it is delivered.  The definition of “A” is critical.  It is the Product Owner that is taking the heat for a schedule slip.  This is a huge change for many teams.</a:t>
            </a:r>
            <a:endParaRPr lang="en-US" dirty="0" smtClean="0">
              <a:cs typeface="Arial" pitchFamily="34" charset="0"/>
            </a:endParaRPr>
          </a:p>
        </p:txBody>
      </p:sp>
    </p:spTree>
    <p:extLst>
      <p:ext uri="{BB962C8B-B14F-4D97-AF65-F5344CB8AC3E}">
        <p14:creationId xmlns:p14="http://schemas.microsoft.com/office/powerpoint/2010/main" val="310521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51417" eaLnBrk="0" hangingPunct="0">
              <a:defRPr sz="2700">
                <a:solidFill>
                  <a:srgbClr val="CC3300"/>
                </a:solidFill>
                <a:latin typeface="Arial" pitchFamily="34" charset="0"/>
                <a:cs typeface="Times New Roman" pitchFamily="18" charset="0"/>
              </a:defRPr>
            </a:lvl1pPr>
            <a:lvl2pPr marL="731138" indent="-281208" defTabSz="951417" eaLnBrk="0" hangingPunct="0">
              <a:defRPr sz="2700">
                <a:solidFill>
                  <a:srgbClr val="CC3300"/>
                </a:solidFill>
                <a:latin typeface="Arial" pitchFamily="34" charset="0"/>
                <a:cs typeface="Times New Roman" pitchFamily="18" charset="0"/>
              </a:defRPr>
            </a:lvl2pPr>
            <a:lvl3pPr marL="1124828" indent="-224965" defTabSz="951417" eaLnBrk="0" hangingPunct="0">
              <a:defRPr sz="2700">
                <a:solidFill>
                  <a:srgbClr val="CC3300"/>
                </a:solidFill>
                <a:latin typeface="Arial" pitchFamily="34" charset="0"/>
                <a:cs typeface="Times New Roman" pitchFamily="18" charset="0"/>
              </a:defRPr>
            </a:lvl3pPr>
            <a:lvl4pPr marL="1574759" indent="-224965" defTabSz="951417" eaLnBrk="0" hangingPunct="0">
              <a:defRPr sz="2700">
                <a:solidFill>
                  <a:srgbClr val="CC3300"/>
                </a:solidFill>
                <a:latin typeface="Arial" pitchFamily="34" charset="0"/>
                <a:cs typeface="Times New Roman" pitchFamily="18" charset="0"/>
              </a:defRPr>
            </a:lvl4pPr>
            <a:lvl5pPr marL="2024691" indent="-224965" defTabSz="951417" eaLnBrk="0" hangingPunct="0">
              <a:defRPr sz="2700">
                <a:solidFill>
                  <a:srgbClr val="CC3300"/>
                </a:solidFill>
                <a:latin typeface="Arial" pitchFamily="34" charset="0"/>
                <a:cs typeface="Times New Roman" pitchFamily="18" charset="0"/>
              </a:defRPr>
            </a:lvl5pPr>
            <a:lvl6pPr marL="2474623"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924555"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74486"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824417"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08DC6DA6-4B78-43AA-9F6E-F55C3C51EAD4}" type="slidenum">
              <a:rPr lang="en-US" sz="1300">
                <a:solidFill>
                  <a:schemeClr val="tx1"/>
                </a:solidFill>
                <a:latin typeface="Times New Roman" pitchFamily="18" charset="0"/>
              </a:rPr>
              <a:pPr eaLnBrk="1" hangingPunct="1"/>
              <a:t>99</a:t>
            </a:fld>
            <a:endParaRPr lang="en-US" sz="1300">
              <a:solidFill>
                <a:schemeClr val="tx1"/>
              </a:solidFill>
              <a:latin typeface="Times New Roman" pitchFamily="18" charset="0"/>
            </a:endParaRPr>
          </a:p>
        </p:txBody>
      </p:sp>
      <p:sp>
        <p:nvSpPr>
          <p:cNvPr id="15363" name="Rectangle 2"/>
          <p:cNvSpPr>
            <a:spLocks noGrp="1" noRot="1" noChangeAspect="1" noChangeArrowheads="1" noTextEdit="1"/>
          </p:cNvSpPr>
          <p:nvPr>
            <p:ph type="sldImg"/>
          </p:nvPr>
        </p:nvSpPr>
        <p:spPr>
          <a:xfrm>
            <a:off x="2984500" y="712788"/>
            <a:ext cx="3576638" cy="2682875"/>
          </a:xfrm>
          <a:ln/>
        </p:spPr>
      </p:sp>
      <p:sp>
        <p:nvSpPr>
          <p:cNvPr id="15364" name="Rectangle 3"/>
          <p:cNvSpPr>
            <a:spLocks noGrp="1" noChangeArrowheads="1"/>
          </p:cNvSpPr>
          <p:nvPr>
            <p:ph type="body" idx="1"/>
          </p:nvPr>
        </p:nvSpPr>
        <p:spPr>
          <a:xfrm>
            <a:off x="209786" y="3469791"/>
            <a:ext cx="8942497" cy="3412118"/>
          </a:xfrm>
          <a:noFill/>
        </p:spPr>
        <p:txBody>
          <a:bodyPr/>
          <a:lstStyle/>
          <a:p>
            <a:pPr eaLnBrk="1" hangingPunct="1"/>
            <a:r>
              <a:rPr lang="en-US" dirty="0" smtClean="0">
                <a:cs typeface="Arial" pitchFamily="34" charset="0"/>
              </a:rPr>
              <a:t>We devise a plan where we look to lock down the “A” features but</a:t>
            </a:r>
            <a:r>
              <a:rPr lang="en-US" baseline="0" dirty="0" smtClean="0">
                <a:cs typeface="Arial" pitchFamily="34" charset="0"/>
              </a:rPr>
              <a:t> we create a buffer capacity by only allocating 50%.  If our estimates are close then deliver all the “A”s, but we find that some of the “C”s were actually higher priority and that there were a number of “D”s that were discovered during the development.    But, what if the “A”s turn out to be harder than we thought?</a:t>
            </a:r>
            <a:endParaRPr lang="en-US" dirty="0" smtClean="0">
              <a:cs typeface="Arial" pitchFamily="34" charset="0"/>
            </a:endParaRPr>
          </a:p>
        </p:txBody>
      </p:sp>
    </p:spTree>
    <p:extLst>
      <p:ext uri="{BB962C8B-B14F-4D97-AF65-F5344CB8AC3E}">
        <p14:creationId xmlns:p14="http://schemas.microsoft.com/office/powerpoint/2010/main" val="3603280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51417" eaLnBrk="0" hangingPunct="0">
              <a:defRPr sz="2700">
                <a:solidFill>
                  <a:srgbClr val="CC3300"/>
                </a:solidFill>
                <a:latin typeface="Arial" pitchFamily="34" charset="0"/>
                <a:cs typeface="Times New Roman" pitchFamily="18" charset="0"/>
              </a:defRPr>
            </a:lvl1pPr>
            <a:lvl2pPr marL="731138" indent="-281208" defTabSz="951417" eaLnBrk="0" hangingPunct="0">
              <a:defRPr sz="2700">
                <a:solidFill>
                  <a:srgbClr val="CC3300"/>
                </a:solidFill>
                <a:latin typeface="Arial" pitchFamily="34" charset="0"/>
                <a:cs typeface="Times New Roman" pitchFamily="18" charset="0"/>
              </a:defRPr>
            </a:lvl2pPr>
            <a:lvl3pPr marL="1124828" indent="-224965" defTabSz="951417" eaLnBrk="0" hangingPunct="0">
              <a:defRPr sz="2700">
                <a:solidFill>
                  <a:srgbClr val="CC3300"/>
                </a:solidFill>
                <a:latin typeface="Arial" pitchFamily="34" charset="0"/>
                <a:cs typeface="Times New Roman" pitchFamily="18" charset="0"/>
              </a:defRPr>
            </a:lvl3pPr>
            <a:lvl4pPr marL="1574759" indent="-224965" defTabSz="951417" eaLnBrk="0" hangingPunct="0">
              <a:defRPr sz="2700">
                <a:solidFill>
                  <a:srgbClr val="CC3300"/>
                </a:solidFill>
                <a:latin typeface="Arial" pitchFamily="34" charset="0"/>
                <a:cs typeface="Times New Roman" pitchFamily="18" charset="0"/>
              </a:defRPr>
            </a:lvl4pPr>
            <a:lvl5pPr marL="2024691" indent="-224965" defTabSz="951417" eaLnBrk="0" hangingPunct="0">
              <a:defRPr sz="2700">
                <a:solidFill>
                  <a:srgbClr val="CC3300"/>
                </a:solidFill>
                <a:latin typeface="Arial" pitchFamily="34" charset="0"/>
                <a:cs typeface="Times New Roman" pitchFamily="18" charset="0"/>
              </a:defRPr>
            </a:lvl5pPr>
            <a:lvl6pPr marL="2474623"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924555"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74486"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824417"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08DC6DA6-4B78-43AA-9F6E-F55C3C51EAD4}" type="slidenum">
              <a:rPr lang="en-US" sz="1300">
                <a:solidFill>
                  <a:schemeClr val="tx1"/>
                </a:solidFill>
                <a:latin typeface="Times New Roman" pitchFamily="18" charset="0"/>
              </a:rPr>
              <a:pPr eaLnBrk="1" hangingPunct="1"/>
              <a:t>100</a:t>
            </a:fld>
            <a:endParaRPr lang="en-US" sz="1300">
              <a:solidFill>
                <a:schemeClr val="tx1"/>
              </a:solidFill>
              <a:latin typeface="Times New Roman" pitchFamily="18" charset="0"/>
            </a:endParaRPr>
          </a:p>
        </p:txBody>
      </p:sp>
      <p:sp>
        <p:nvSpPr>
          <p:cNvPr id="15363" name="Rectangle 2"/>
          <p:cNvSpPr>
            <a:spLocks noGrp="1" noRot="1" noChangeAspect="1" noChangeArrowheads="1" noTextEdit="1"/>
          </p:cNvSpPr>
          <p:nvPr>
            <p:ph type="sldImg"/>
          </p:nvPr>
        </p:nvSpPr>
        <p:spPr>
          <a:xfrm>
            <a:off x="2984500" y="712788"/>
            <a:ext cx="3576638" cy="2682875"/>
          </a:xfrm>
          <a:ln/>
        </p:spPr>
      </p:sp>
      <p:sp>
        <p:nvSpPr>
          <p:cNvPr id="15364" name="Rectangle 3"/>
          <p:cNvSpPr>
            <a:spLocks noGrp="1" noChangeArrowheads="1"/>
          </p:cNvSpPr>
          <p:nvPr>
            <p:ph type="body" idx="1"/>
          </p:nvPr>
        </p:nvSpPr>
        <p:spPr>
          <a:xfrm>
            <a:off x="209786" y="3469791"/>
            <a:ext cx="8942497" cy="3412118"/>
          </a:xfrm>
          <a:noFill/>
        </p:spPr>
        <p:txBody>
          <a:bodyPr/>
          <a:lstStyle/>
          <a:p>
            <a:pPr eaLnBrk="1" hangingPunct="1"/>
            <a:r>
              <a:rPr lang="en-US" dirty="0" smtClean="0">
                <a:cs typeface="Arial" pitchFamily="34" charset="0"/>
              </a:rPr>
              <a:t>We devise a plan where we look to lock down the “A” features but</a:t>
            </a:r>
            <a:r>
              <a:rPr lang="en-US" baseline="0" dirty="0" smtClean="0">
                <a:cs typeface="Arial" pitchFamily="34" charset="0"/>
              </a:rPr>
              <a:t> we create a buffer capacity by only allocating 50%.  If our estimates are close then deliver all the “A”s, but we find that some of the “C”s were actually higher priority and that there were a number of “D”s that were discovered during the development.    But, what if the “A”s turn out to be harder than we thought?</a:t>
            </a:r>
            <a:endParaRPr lang="en-US" dirty="0" smtClean="0">
              <a:cs typeface="Arial" pitchFamily="34" charset="0"/>
            </a:endParaRPr>
          </a:p>
        </p:txBody>
      </p:sp>
    </p:spTree>
    <p:extLst>
      <p:ext uri="{BB962C8B-B14F-4D97-AF65-F5344CB8AC3E}">
        <p14:creationId xmlns:p14="http://schemas.microsoft.com/office/powerpoint/2010/main" val="23660009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787647-E234-483B-8620-3E04EA288C9C}" type="slidenum">
              <a:rPr lang="en-US" smtClean="0"/>
              <a:pPr>
                <a:defRPr/>
              </a:pPr>
              <a:t>106</a:t>
            </a:fld>
            <a:endParaRPr lang="en-US"/>
          </a:p>
        </p:txBody>
      </p:sp>
    </p:spTree>
    <p:extLst>
      <p:ext uri="{BB962C8B-B14F-4D97-AF65-F5344CB8AC3E}">
        <p14:creationId xmlns:p14="http://schemas.microsoft.com/office/powerpoint/2010/main" val="310562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2" indent="-294440" eaLnBrk="0" hangingPunct="0">
              <a:defRPr>
                <a:solidFill>
                  <a:schemeClr val="tx1"/>
                </a:solidFill>
                <a:latin typeface="Arial" charset="0"/>
                <a:cs typeface="Arial" charset="0"/>
              </a:defRPr>
            </a:lvl2pPr>
            <a:lvl3pPr marL="1177756" indent="-235551" eaLnBrk="0" hangingPunct="0">
              <a:defRPr>
                <a:solidFill>
                  <a:schemeClr val="tx1"/>
                </a:solidFill>
                <a:latin typeface="Arial" charset="0"/>
                <a:cs typeface="Arial" charset="0"/>
              </a:defRPr>
            </a:lvl3pPr>
            <a:lvl4pPr marL="1648859" indent="-235551" eaLnBrk="0" hangingPunct="0">
              <a:defRPr>
                <a:solidFill>
                  <a:schemeClr val="tx1"/>
                </a:solidFill>
                <a:latin typeface="Arial" charset="0"/>
                <a:cs typeface="Arial" charset="0"/>
              </a:defRPr>
            </a:lvl4pPr>
            <a:lvl5pPr marL="2119960" indent="-235551" eaLnBrk="0" hangingPunct="0">
              <a:defRPr>
                <a:solidFill>
                  <a:schemeClr val="tx1"/>
                </a:solidFill>
                <a:latin typeface="Arial" charset="0"/>
                <a:cs typeface="Arial" charset="0"/>
              </a:defRPr>
            </a:lvl5pPr>
            <a:lvl6pPr marL="2591063" indent="-235551" eaLnBrk="0" fontAlgn="base" hangingPunct="0">
              <a:spcBef>
                <a:spcPct val="0"/>
              </a:spcBef>
              <a:spcAft>
                <a:spcPct val="0"/>
              </a:spcAft>
              <a:defRPr>
                <a:solidFill>
                  <a:schemeClr val="tx1"/>
                </a:solidFill>
                <a:latin typeface="Arial" charset="0"/>
                <a:cs typeface="Arial" charset="0"/>
              </a:defRPr>
            </a:lvl6pPr>
            <a:lvl7pPr marL="3062165" indent="-235551" eaLnBrk="0" fontAlgn="base" hangingPunct="0">
              <a:spcBef>
                <a:spcPct val="0"/>
              </a:spcBef>
              <a:spcAft>
                <a:spcPct val="0"/>
              </a:spcAft>
              <a:defRPr>
                <a:solidFill>
                  <a:schemeClr val="tx1"/>
                </a:solidFill>
                <a:latin typeface="Arial" charset="0"/>
                <a:cs typeface="Arial" charset="0"/>
              </a:defRPr>
            </a:lvl7pPr>
            <a:lvl8pPr marL="3533268" indent="-235551" eaLnBrk="0" fontAlgn="base" hangingPunct="0">
              <a:spcBef>
                <a:spcPct val="0"/>
              </a:spcBef>
              <a:spcAft>
                <a:spcPct val="0"/>
              </a:spcAft>
              <a:defRPr>
                <a:solidFill>
                  <a:schemeClr val="tx1"/>
                </a:solidFill>
                <a:latin typeface="Arial" charset="0"/>
                <a:cs typeface="Arial" charset="0"/>
              </a:defRPr>
            </a:lvl8pPr>
            <a:lvl9pPr marL="4004370" indent="-235551" eaLnBrk="0" fontAlgn="base" hangingPunct="0">
              <a:spcBef>
                <a:spcPct val="0"/>
              </a:spcBef>
              <a:spcAft>
                <a:spcPct val="0"/>
              </a:spcAft>
              <a:defRPr>
                <a:solidFill>
                  <a:schemeClr val="tx1"/>
                </a:solidFill>
                <a:latin typeface="Arial" charset="0"/>
                <a:cs typeface="Arial" charset="0"/>
              </a:defRPr>
            </a:lvl9pPr>
          </a:lstStyle>
          <a:p>
            <a:pPr defTabSz="942205" eaLnBrk="1" hangingPunct="1"/>
            <a:fld id="{9D50788B-4F04-48CA-AA53-2C3A80BE1F5B}" type="slidenum">
              <a:rPr lang="en-US" smtClean="0"/>
              <a:pPr defTabSz="942205" eaLnBrk="1" hangingPunct="1"/>
              <a:t>11</a:t>
            </a:fld>
            <a:endParaRPr lang="en-US" smtClean="0"/>
          </a:p>
        </p:txBody>
      </p:sp>
      <p:sp>
        <p:nvSpPr>
          <p:cNvPr id="101379" name="Rectangle 2"/>
          <p:cNvSpPr>
            <a:spLocks noGrp="1" noRot="1" noChangeAspect="1" noChangeArrowheads="1" noTextEdit="1"/>
          </p:cNvSpPr>
          <p:nvPr>
            <p:ph type="sldImg"/>
          </p:nvPr>
        </p:nvSpPr>
        <p:spPr>
          <a:xfrm>
            <a:off x="1133475" y="679450"/>
            <a:ext cx="4640263" cy="3481388"/>
          </a:xfrm>
          <a:ln/>
        </p:spPr>
      </p:sp>
      <p:sp>
        <p:nvSpPr>
          <p:cNvPr id="101380" name="Rectangle 3"/>
          <p:cNvSpPr>
            <a:spLocks noGrp="1" noChangeArrowheads="1"/>
          </p:cNvSpPr>
          <p:nvPr>
            <p:ph type="body" idx="1"/>
          </p:nvPr>
        </p:nvSpPr>
        <p:spPr>
          <a:xfrm>
            <a:off x="922199" y="4392490"/>
            <a:ext cx="5061275" cy="416130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6796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13</a:t>
            </a:fld>
            <a:endParaRPr lang="en-US" dirty="0"/>
          </a:p>
        </p:txBody>
      </p:sp>
    </p:spTree>
    <p:extLst>
      <p:ext uri="{BB962C8B-B14F-4D97-AF65-F5344CB8AC3E}">
        <p14:creationId xmlns:p14="http://schemas.microsoft.com/office/powerpoint/2010/main" val="24670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14</a:t>
            </a:fld>
            <a:endParaRPr lang="en-US" dirty="0"/>
          </a:p>
        </p:txBody>
      </p:sp>
    </p:spTree>
    <p:extLst>
      <p:ext uri="{BB962C8B-B14F-4D97-AF65-F5344CB8AC3E}">
        <p14:creationId xmlns:p14="http://schemas.microsoft.com/office/powerpoint/2010/main" val="425736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15</a:t>
            </a:fld>
            <a:endParaRPr lang="en-US" dirty="0"/>
          </a:p>
        </p:txBody>
      </p:sp>
    </p:spTree>
    <p:extLst>
      <p:ext uri="{BB962C8B-B14F-4D97-AF65-F5344CB8AC3E}">
        <p14:creationId xmlns:p14="http://schemas.microsoft.com/office/powerpoint/2010/main" val="2684127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56" y="3886200"/>
            <a:ext cx="470916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Line 25"/>
          <p:cNvSpPr>
            <a:spLocks noChangeShapeType="1"/>
          </p:cNvSpPr>
          <p:nvPr userDrawn="1"/>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Title 8"/>
          <p:cNvSpPr>
            <a:spLocks noGrp="1"/>
          </p:cNvSpPr>
          <p:nvPr>
            <p:ph type="title"/>
          </p:nvPr>
        </p:nvSpPr>
        <p:spPr>
          <a:xfrm>
            <a:off x="3419856" y="2651760"/>
            <a:ext cx="4709160" cy="1371600"/>
          </a:xfrm>
        </p:spPr>
        <p:txBody>
          <a:bodyPr anchor="ctr"/>
          <a:lstStyle/>
          <a:p>
            <a:r>
              <a:rPr lang="en-US" smtClean="0"/>
              <a:t>Click to edit Master title style</a:t>
            </a:r>
            <a:endParaRPr lang="en-US"/>
          </a:p>
        </p:txBody>
      </p:sp>
      <p:sp>
        <p:nvSpPr>
          <p:cNvPr id="11" name="Line 26"/>
          <p:cNvSpPr>
            <a:spLocks noChangeShapeType="1"/>
          </p:cNvSpPr>
          <p:nvPr userDrawn="1"/>
        </p:nvSpPr>
        <p:spPr bwMode="auto">
          <a:xfrm>
            <a:off x="0" y="5788025"/>
            <a:ext cx="9144000" cy="0"/>
          </a:xfrm>
          <a:prstGeom prst="line">
            <a:avLst/>
          </a:prstGeom>
          <a:noFill/>
          <a:ln w="6350">
            <a:solidFill>
              <a:schemeClr val="accent1"/>
            </a:solidFill>
            <a:round/>
            <a:headEnd/>
            <a:tailEnd/>
          </a:ln>
        </p:spPr>
        <p:txBody>
          <a:bodyPr/>
          <a:lstStyle/>
          <a:p>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350454"/>
            <a:ext cx="2524125" cy="952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p:cNvSpPr/>
          <p:nvPr userDrawn="1"/>
        </p:nvSpPr>
        <p:spPr>
          <a:xfrm>
            <a:off x="0" y="990600"/>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64BA7C1-FE3B-43C7-8ACC-4ABAE2057B3A}" type="slidenum">
              <a:rPr lang="en-US" smtClean="0"/>
              <a:pPr>
                <a:defRPr/>
              </a:pPr>
              <a:t>‹#›</a:t>
            </a:fld>
            <a:endParaRPr lang="en-US"/>
          </a:p>
        </p:txBody>
      </p:sp>
      <p:pic>
        <p:nvPicPr>
          <p:cNvPr id="6" name="Picture 2" descr="http://t0.gstatic.com/images?q=tbn:ANd9GcQ5Xn56FQvkdHzoB-P8dA8idKU4Ji0DTAc4lA8QaNYA3qefT4oUOSBWdnK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75" y="106361"/>
            <a:ext cx="6324600" cy="28956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ontent Placeholder 2"/>
          <p:cNvSpPr>
            <a:spLocks noGrp="1"/>
          </p:cNvSpPr>
          <p:nvPr>
            <p:ph idx="1"/>
          </p:nvPr>
        </p:nvSpPr>
        <p:spPr>
          <a:xfrm>
            <a:off x="457200" y="3263899"/>
            <a:ext cx="8191500" cy="2862263"/>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113670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296" y="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A708C-9254-4534-83B8-654A09F761EE}" type="slidenum">
              <a:rPr lang="en-US"/>
              <a:pPr>
                <a:defRPr/>
              </a:pPr>
              <a:t>‹#›</a:t>
            </a:fld>
            <a:endParaRPr lang="en-US"/>
          </a:p>
        </p:txBody>
      </p:sp>
    </p:spTree>
    <p:extLst>
      <p:ext uri="{BB962C8B-B14F-4D97-AF65-F5344CB8AC3E}">
        <p14:creationId xmlns:p14="http://schemas.microsoft.com/office/powerpoint/2010/main" val="65447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C1654822-CBA3-4BDF-80A9-3FE33B17E59A}" type="slidenum">
              <a:rPr lang="en-US" smtClean="0"/>
              <a:pPr/>
              <a:t>‹#›</a:t>
            </a:fld>
            <a:endParaRPr lang="en-US"/>
          </a:p>
        </p:txBody>
      </p:sp>
      <p:sp>
        <p:nvSpPr>
          <p:cNvPr id="5" name="Text Placeholder 2"/>
          <p:cNvSpPr>
            <a:spLocks noGrp="1"/>
          </p:cNvSpPr>
          <p:nvPr>
            <p:ph idx="1"/>
          </p:nvPr>
        </p:nvSpPr>
        <p:spPr>
          <a:xfrm>
            <a:off x="219456" y="1353312"/>
            <a:ext cx="8275320" cy="4855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5625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0D533A-630F-47C1-B745-CF86F3186773}" type="slidenum">
              <a:rPr lang="en-US"/>
              <a:pPr>
                <a:defRPr/>
              </a:pPr>
              <a:t>‹#›</a:t>
            </a:fld>
            <a:endParaRPr lang="en-US"/>
          </a:p>
        </p:txBody>
      </p:sp>
    </p:spTree>
    <p:extLst>
      <p:ext uri="{BB962C8B-B14F-4D97-AF65-F5344CB8AC3E}">
        <p14:creationId xmlns:p14="http://schemas.microsoft.com/office/powerpoint/2010/main" val="2834269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p:txBody>
          <a:bodyPr/>
          <a:lstStyle/>
          <a:p>
            <a:fld id="{1C271B52-657F-4C43-9EE4-12181C76E5B3}" type="datetimeFigureOut">
              <a:rPr lang="en-CA" smtClean="0"/>
              <a:t>2017-03-10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z="2000">
                <a:latin typeface="Bodoni MT Condensed" panose="02070606080606020203" pitchFamily="18" charset="0"/>
              </a:defRPr>
            </a:lvl1pPr>
          </a:lstStyle>
          <a:p>
            <a:endParaRPr lang="en-CA" dirty="0"/>
          </a:p>
        </p:txBody>
      </p:sp>
    </p:spTree>
    <p:extLst>
      <p:ext uri="{BB962C8B-B14F-4D97-AF65-F5344CB8AC3E}">
        <p14:creationId xmlns:p14="http://schemas.microsoft.com/office/powerpoint/2010/main" val="15749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271B52-657F-4C43-9EE4-12181C76E5B3}" type="datetimeFigureOut">
              <a:rPr lang="en-CA" smtClean="0"/>
              <a:t>2017-03-10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1130638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71B52-657F-4C43-9EE4-12181C76E5B3}" type="datetimeFigureOut">
              <a:rPr lang="en-CA" smtClean="0"/>
              <a:t>2017-03-10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3318739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C271B52-657F-4C43-9EE4-12181C76E5B3}" type="datetimeFigureOut">
              <a:rPr lang="en-CA" smtClean="0"/>
              <a:t>2017-03-10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1654521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C271B52-657F-4C43-9EE4-12181C76E5B3}" type="datetimeFigureOut">
              <a:rPr lang="en-CA" smtClean="0"/>
              <a:t>2017-03-10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324467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Slide Numb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56" y="3886200"/>
            <a:ext cx="470916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C1654822-CBA3-4BDF-80A9-3FE33B17E59A}" type="slidenum">
              <a:rPr lang="en-US" smtClean="0"/>
              <a:pPr/>
              <a:t>‹#›</a:t>
            </a:fld>
            <a:endParaRPr lang="en-US"/>
          </a:p>
        </p:txBody>
      </p:sp>
      <p:sp>
        <p:nvSpPr>
          <p:cNvPr id="8" name="Line 25"/>
          <p:cNvSpPr>
            <a:spLocks noChangeShapeType="1"/>
          </p:cNvSpPr>
          <p:nvPr userDrawn="1"/>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Title 8"/>
          <p:cNvSpPr>
            <a:spLocks noGrp="1"/>
          </p:cNvSpPr>
          <p:nvPr>
            <p:ph type="title"/>
          </p:nvPr>
        </p:nvSpPr>
        <p:spPr>
          <a:xfrm>
            <a:off x="3419856" y="2651760"/>
            <a:ext cx="4709160" cy="1371600"/>
          </a:xfrm>
        </p:spPr>
        <p:txBody>
          <a:bodyPr anchor="ctr"/>
          <a:lstStyle/>
          <a:p>
            <a:r>
              <a:rPr lang="en-US" smtClean="0"/>
              <a:t>Click to edit Master title style</a:t>
            </a:r>
            <a:endParaRPr lang="en-US"/>
          </a:p>
        </p:txBody>
      </p:sp>
      <p:sp>
        <p:nvSpPr>
          <p:cNvPr id="11" name="Line 26"/>
          <p:cNvSpPr>
            <a:spLocks noChangeShapeType="1"/>
          </p:cNvSpPr>
          <p:nvPr userDrawn="1"/>
        </p:nvSpPr>
        <p:spPr bwMode="auto">
          <a:xfrm>
            <a:off x="0" y="5788025"/>
            <a:ext cx="9144000" cy="0"/>
          </a:xfrm>
          <a:prstGeom prst="line">
            <a:avLst/>
          </a:prstGeom>
          <a:noFill/>
          <a:ln w="6350">
            <a:solidFill>
              <a:schemeClr val="accent1"/>
            </a:solidFill>
            <a:round/>
            <a:headEnd/>
            <a:tailEnd/>
          </a:ln>
        </p:spPr>
        <p:txBody>
          <a:bodyPr/>
          <a:lstStyle/>
          <a:p>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385060"/>
            <a:ext cx="2524125" cy="9525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C271B52-657F-4C43-9EE4-12181C76E5B3}" type="datetimeFigureOut">
              <a:rPr lang="en-CA" smtClean="0"/>
              <a:t>2017-03-10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654829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71B52-657F-4C43-9EE4-12181C76E5B3}" type="datetimeFigureOut">
              <a:rPr lang="en-CA" smtClean="0"/>
              <a:t>2017-03-10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2530856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71B52-657F-4C43-9EE4-12181C76E5B3}" type="datetimeFigureOut">
              <a:rPr lang="en-CA" smtClean="0"/>
              <a:t>2017-03-10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1106804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71B52-657F-4C43-9EE4-12181C76E5B3}" type="datetimeFigureOut">
              <a:rPr lang="en-CA" smtClean="0"/>
              <a:t>2017-03-10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2791082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271B52-657F-4C43-9EE4-12181C76E5B3}" type="datetimeFigureOut">
              <a:rPr lang="en-CA" smtClean="0"/>
              <a:t>2017-03-10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3875624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271B52-657F-4C43-9EE4-12181C76E5B3}" type="datetimeFigureOut">
              <a:rPr lang="en-CA" smtClean="0"/>
              <a:t>2017-03-10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4139158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rot="21449722">
            <a:off x="32316" y="2547975"/>
            <a:ext cx="9144000" cy="1470025"/>
          </a:xfrm>
        </p:spPr>
        <p:txBody>
          <a:bodyPr/>
          <a:lstStyle>
            <a:lvl1pPr algn="ctr">
              <a:defRPr sz="8800"/>
            </a:lvl1pPr>
          </a:lstStyle>
          <a:p>
            <a:r>
              <a:rPr lang="en-US" dirty="0" smtClean="0"/>
              <a:t>Click to edit Master title style</a:t>
            </a:r>
            <a:endParaRPr lang="en-US" dirty="0"/>
          </a:p>
        </p:txBody>
      </p:sp>
    </p:spTree>
    <p:extLst>
      <p:ext uri="{BB962C8B-B14F-4D97-AF65-F5344CB8AC3E}">
        <p14:creationId xmlns:p14="http://schemas.microsoft.com/office/powerpoint/2010/main" val="3372604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rot="21449722">
            <a:off x="70883" y="480302"/>
            <a:ext cx="9144000" cy="2611143"/>
          </a:xfrm>
        </p:spPr>
        <p:txBody>
          <a:bodyPr/>
          <a:lstStyle>
            <a:lvl1pPr algn="l">
              <a:defRPr sz="8800"/>
            </a:lvl1pPr>
          </a:lstStyle>
          <a:p>
            <a:r>
              <a:rPr lang="en-US" dirty="0" smtClean="0"/>
              <a:t>Click to edit Master title style</a:t>
            </a:r>
            <a:endParaRPr lang="en-US" dirty="0"/>
          </a:p>
        </p:txBody>
      </p:sp>
      <p:sp>
        <p:nvSpPr>
          <p:cNvPr id="6" name="Text Placeholder 2"/>
          <p:cNvSpPr>
            <a:spLocks noGrp="1"/>
          </p:cNvSpPr>
          <p:nvPr>
            <p:ph idx="1" hasCustomPrompt="1"/>
          </p:nvPr>
        </p:nvSpPr>
        <p:spPr>
          <a:xfrm rot="21285742">
            <a:off x="890436" y="2788033"/>
            <a:ext cx="8159080" cy="2521508"/>
          </a:xfrm>
          <a:prstGeom prst="rect">
            <a:avLst/>
          </a:prstGeom>
        </p:spPr>
        <p:txBody>
          <a:bodyPr vert="horz" lIns="91440" tIns="45720" rIns="91440" bIns="45720" rtlCol="0">
            <a:normAutofit/>
          </a:bodyPr>
          <a:lstStyle>
            <a:lvl1pPr marL="0" indent="0">
              <a:buNone/>
              <a:defRPr sz="7200">
                <a:solidFill>
                  <a:schemeClr val="tx2">
                    <a:lumMod val="60000"/>
                    <a:lumOff val="4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5823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9456" y="1353312"/>
            <a:ext cx="8275320" cy="4855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 y="1353311"/>
            <a:ext cx="425196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53312"/>
            <a:ext cx="425196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C1654822-CBA3-4BDF-80A9-3FE33B17E59A}" type="slidenum">
              <a:rPr lang="en-US" smtClean="0"/>
              <a:pPr/>
              <a:t>‹#›</a:t>
            </a:fld>
            <a:endParaRPr lang="en-US"/>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219456" y="2174875"/>
            <a:ext cx="425196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4" y="2174875"/>
            <a:ext cx="425196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0"/>
          </p:nvPr>
        </p:nvSpPr>
        <p:spPr/>
        <p:txBody>
          <a:bodyPr/>
          <a:lstStyle/>
          <a:p>
            <a:fld id="{C1654822-CBA3-4BDF-80A9-3FE33B17E59A}" type="slidenum">
              <a:rPr lang="en-US" smtClean="0"/>
              <a:pPr/>
              <a:t>‹#›</a:t>
            </a:fld>
            <a:endParaRPr lang="en-US"/>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54822-CBA3-4BDF-80A9-3FE33B17E5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54822-CBA3-4BDF-80A9-3FE33B17E5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291966" y="1474525"/>
            <a:ext cx="6986722" cy="3253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4"/>
          </p:nvPr>
        </p:nvSpPr>
        <p:spPr bwMode="auto">
          <a:xfrm>
            <a:off x="8313738" y="6506707"/>
            <a:ext cx="830262"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a:solidFill>
                  <a:srgbClr val="666666"/>
                </a:solidFill>
              </a:defRPr>
            </a:lvl1pPr>
          </a:lstStyle>
          <a:p>
            <a:fld id="{05CD1B2F-D747-443E-9EEA-1B543DAE91A7}" type="slidenum">
              <a:rPr lang="en-US" smtClean="0"/>
              <a:pPr/>
              <a:t>‹#›</a:t>
            </a:fld>
            <a:endParaRPr lang="en-US" dirty="0"/>
          </a:p>
        </p:txBody>
      </p:sp>
      <p:sp>
        <p:nvSpPr>
          <p:cNvPr id="8" name="Footer Placeholder 8"/>
          <p:cNvSpPr>
            <a:spLocks noGrp="1"/>
          </p:cNvSpPr>
          <p:nvPr>
            <p:ph type="ftr" sz="quarter" idx="3"/>
          </p:nvPr>
        </p:nvSpPr>
        <p:spPr>
          <a:xfrm>
            <a:off x="220345" y="6664960"/>
            <a:ext cx="2895600" cy="21336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 y="137160"/>
            <a:ext cx="7571232" cy="85953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9456" y="1353312"/>
            <a:ext cx="8275320" cy="4855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19456" y="6665976"/>
            <a:ext cx="2895600" cy="210312"/>
          </a:xfrm>
          <a:prstGeom prst="rect">
            <a:avLst/>
          </a:prstGeom>
        </p:spPr>
        <p:txBody>
          <a:bodyPr vert="horz" lIns="91440" tIns="45720" rIns="91440" bIns="45720" rtlCol="0" anchor="ctr"/>
          <a:lstStyle>
            <a:lvl1pPr algn="l" rtl="0" fontAlgn="base">
              <a:spcBef>
                <a:spcPct val="0"/>
              </a:spcBef>
              <a:spcAft>
                <a:spcPct val="0"/>
              </a:spcAft>
              <a:defRPr lang="en-US" sz="800" kern="1200" dirty="0">
                <a:solidFill>
                  <a:schemeClr val="tx1">
                    <a:tint val="75000"/>
                  </a:schemeClr>
                </a:solidFill>
                <a:latin typeface="Arial" pitchFamily="34" charset="0"/>
                <a:ea typeface="ＭＳ Ｐゴシック" charset="-128"/>
                <a:cs typeface="+mn-cs"/>
              </a:defRPr>
            </a:lvl1pPr>
          </a:lstStyle>
          <a:p>
            <a:endParaRPr lang="en-US" dirty="0"/>
          </a:p>
        </p:txBody>
      </p:sp>
      <p:sp>
        <p:nvSpPr>
          <p:cNvPr id="6" name="Slide Number Placeholder 5"/>
          <p:cNvSpPr>
            <a:spLocks noGrp="1"/>
          </p:cNvSpPr>
          <p:nvPr>
            <p:ph type="sldNum" sz="quarter" idx="4"/>
          </p:nvPr>
        </p:nvSpPr>
        <p:spPr>
          <a:xfrm>
            <a:off x="8311896" y="6510528"/>
            <a:ext cx="832104" cy="2194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lang="en-US" sz="1000" kern="1200" smtClean="0">
                <a:solidFill>
                  <a:srgbClr val="666666"/>
                </a:solidFill>
                <a:latin typeface="Arial" pitchFamily="34" charset="0"/>
                <a:ea typeface="ＭＳ Ｐゴシック" charset="-128"/>
                <a:cs typeface="+mn-cs"/>
              </a:defRPr>
            </a:lvl1pPr>
          </a:lstStyle>
          <a:p>
            <a:fld id="{C1654822-CBA3-4BDF-80A9-3FE33B17E59A}" type="slidenum">
              <a:rPr lang="en-US" smtClean="0"/>
              <a:pPr/>
              <a:t>‹#›</a:t>
            </a:fld>
            <a:endParaRPr lang="en-US"/>
          </a:p>
        </p:txBody>
      </p:sp>
      <p:sp>
        <p:nvSpPr>
          <p:cNvPr id="7" name="Line 25"/>
          <p:cNvSpPr>
            <a:spLocks noChangeShapeType="1"/>
          </p:cNvSpPr>
          <p:nvPr/>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Line 26"/>
          <p:cNvSpPr>
            <a:spLocks noChangeShapeType="1"/>
          </p:cNvSpPr>
          <p:nvPr/>
        </p:nvSpPr>
        <p:spPr bwMode="auto">
          <a:xfrm>
            <a:off x="0" y="6492875"/>
            <a:ext cx="9144000" cy="0"/>
          </a:xfrm>
          <a:prstGeom prst="line">
            <a:avLst/>
          </a:prstGeom>
          <a:noFill/>
          <a:ln w="6350">
            <a:solidFill>
              <a:schemeClr val="accent1"/>
            </a:solidFill>
            <a:round/>
            <a:headEnd/>
            <a:tailEnd/>
          </a:ln>
        </p:spPr>
        <p:txBody>
          <a:bodyPr/>
          <a:lstStyle/>
          <a:p>
            <a:endParaRPr lang="en-US"/>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03807" y="254571"/>
            <a:ext cx="1463993" cy="552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61" r:id="rId8"/>
    <p:sldLayoutId id="2147483658" r:id="rId9"/>
    <p:sldLayoutId id="2147483659" r:id="rId10"/>
    <p:sldLayoutId id="2147483662" r:id="rId11"/>
    <p:sldLayoutId id="2147483664" r:id="rId12"/>
    <p:sldLayoutId id="2147483665" r:id="rId13"/>
    <p:sldLayoutId id="2147483681" r:id="rId14"/>
  </p:sldLayoutIdLst>
  <p:txStyles>
    <p:titleStyle>
      <a:lvl1pPr algn="l" defTabSz="914400" rtl="0" eaLnBrk="1" latinLnBrk="0" hangingPunct="1">
        <a:spcBef>
          <a:spcPct val="0"/>
        </a:spcBef>
        <a:buNone/>
        <a:defRPr sz="2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Light" panose="020B0502040204020203" pitchFamily="34" charset="0"/>
                <a:cs typeface="Segoe WP Light" panose="020B0502040204020203" pitchFamily="34" charset="0"/>
              </a:defRPr>
            </a:lvl1pPr>
          </a:lstStyle>
          <a:p>
            <a:fld id="{1C271B52-657F-4C43-9EE4-12181C76E5B3}" type="datetimeFigureOut">
              <a:rPr lang="en-CA" smtClean="0"/>
              <a:pPr/>
              <a:t>2017-03-10</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Light" panose="020B0502040204020203" pitchFamily="34" charset="0"/>
                <a:cs typeface="Segoe WP Light" panose="020B0502040204020203" pitchFamily="34" charset="0"/>
              </a:defRPr>
            </a:lvl1pPr>
          </a:lstStyle>
          <a:p>
            <a:endParaRPr lang="en-CA" dirty="0"/>
          </a:p>
        </p:txBody>
      </p:sp>
    </p:spTree>
    <p:extLst>
      <p:ext uri="{BB962C8B-B14F-4D97-AF65-F5344CB8AC3E}">
        <p14:creationId xmlns:p14="http://schemas.microsoft.com/office/powerpoint/2010/main" val="54962115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defTabSz="914400" rtl="0" eaLnBrk="1" latinLnBrk="0" hangingPunct="1">
        <a:spcBef>
          <a:spcPct val="0"/>
        </a:spcBef>
        <a:buNone/>
        <a:defRPr sz="7200" kern="1200" cap="all" baseline="0">
          <a:solidFill>
            <a:srgbClr val="BEE395"/>
          </a:solidFill>
          <a:effectLst>
            <a:outerShdw blurRad="38100" dist="38100" dir="2700000" algn="tl">
              <a:srgbClr val="000000">
                <a:alpha val="43137"/>
              </a:srgbClr>
            </a:outerShdw>
          </a:effectLst>
          <a:latin typeface="Bodoni MT Condensed" panose="02070606080606020203" pitchFamily="18" charset="0"/>
          <a:ea typeface="+mj-ea"/>
          <a:cs typeface="Segoe WP Light"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4800" kern="1200" cap="small" baseline="0">
          <a:solidFill>
            <a:schemeClr val="bg1"/>
          </a:solidFill>
          <a:effectLst>
            <a:outerShdw blurRad="38100" dist="38100" dir="2700000" algn="tl">
              <a:srgbClr val="000000">
                <a:alpha val="43137"/>
              </a:srgbClr>
            </a:outerShdw>
          </a:effectLst>
          <a:latin typeface="Bodoni MT Condensed" panose="02070606080606020203" pitchFamily="18" charset="0"/>
          <a:ea typeface="+mn-ea"/>
          <a:cs typeface="Segoe WP Light"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4400" kern="1200" cap="small" baseline="0">
          <a:solidFill>
            <a:schemeClr val="bg1"/>
          </a:solidFill>
          <a:effectLst>
            <a:outerShdw blurRad="38100" dist="38100" dir="2700000" algn="tl">
              <a:srgbClr val="000000">
                <a:alpha val="43137"/>
              </a:srgbClr>
            </a:outerShdw>
          </a:effectLst>
          <a:latin typeface="Bodoni MT Condensed" panose="02070606080606020203" pitchFamily="18" charset="0"/>
          <a:ea typeface="+mn-ea"/>
          <a:cs typeface="Segoe WP Light"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4000" kern="1200" cap="small" baseline="0">
          <a:solidFill>
            <a:schemeClr val="bg1"/>
          </a:solidFill>
          <a:effectLst>
            <a:outerShdw blurRad="38100" dist="38100" dir="2700000" algn="tl">
              <a:srgbClr val="000000">
                <a:alpha val="43137"/>
              </a:srgbClr>
            </a:outerShdw>
          </a:effectLst>
          <a:latin typeface="Bodoni MT Condensed" panose="02070606080606020203" pitchFamily="18" charset="0"/>
          <a:ea typeface="+mn-ea"/>
          <a:cs typeface="Segoe WP Light"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3600" kern="1200" cap="small" baseline="0">
          <a:solidFill>
            <a:schemeClr val="bg1"/>
          </a:solidFill>
          <a:effectLst>
            <a:outerShdw blurRad="38100" dist="38100" dir="2700000" algn="tl">
              <a:srgbClr val="000000">
                <a:alpha val="43137"/>
              </a:srgbClr>
            </a:outerShdw>
          </a:effectLst>
          <a:latin typeface="Bodoni MT Condensed" panose="02070606080606020203" pitchFamily="18" charset="0"/>
          <a:ea typeface="+mn-ea"/>
          <a:cs typeface="Segoe WP Light"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3600" kern="1200" cap="small" baseline="0">
          <a:solidFill>
            <a:schemeClr val="bg1"/>
          </a:solidFill>
          <a:effectLst>
            <a:outerShdw blurRad="38100" dist="38100" dir="2700000" algn="tl">
              <a:srgbClr val="000000">
                <a:alpha val="43137"/>
              </a:srgbClr>
            </a:outerShdw>
          </a:effectLst>
          <a:latin typeface="Bodoni MT Condensed" panose="02070606080606020203" pitchFamily="18" charset="0"/>
          <a:ea typeface="+mn-ea"/>
          <a:cs typeface="Segoe WP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audio" Target="../media/audio4.wav"/><Relationship Id="rId11" Type="http://schemas.openxmlformats.org/officeDocument/2006/relationships/image" Target="../media/image9.png"/><Relationship Id="rId5" Type="http://schemas.openxmlformats.org/officeDocument/2006/relationships/audio" Target="../media/audio3.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3" Type="http://schemas.openxmlformats.org/officeDocument/2006/relationships/hyperlink" Target="mailto:toddelittle@gmail.com" TargetMode="External"/><Relationship Id="rId7" Type="http://schemas.openxmlformats.org/officeDocument/2006/relationships/image" Target="../media/image57.jpeg"/><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hyperlink" Target="http://www.toddlittleweb.com/Downloads/books/StandBackAndDeliver.pdf" TargetMode="External"/><Relationship Id="rId5" Type="http://schemas.openxmlformats.org/officeDocument/2006/relationships/hyperlink" Target="http://www.accelinnova.com/" TargetMode="External"/><Relationship Id="rId4" Type="http://schemas.openxmlformats.org/officeDocument/2006/relationships/hyperlink" Target="http://www.toddlittleweb.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6.wav"/><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audio" Target="../media/audio9.wav"/><Relationship Id="rId11" Type="http://schemas.openxmlformats.org/officeDocument/2006/relationships/image" Target="../media/image8.png"/><Relationship Id="rId5" Type="http://schemas.openxmlformats.org/officeDocument/2006/relationships/audio" Target="../media/audio8.wav"/><Relationship Id="rId10" Type="http://schemas.openxmlformats.org/officeDocument/2006/relationships/image" Target="../media/image11.png"/><Relationship Id="rId4" Type="http://schemas.openxmlformats.org/officeDocument/2006/relationships/audio" Target="../media/audio7.wav"/><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bitly.com/NoEstimatesProjectsDB"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10.png"/></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_rels/slide9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5.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9" y="0"/>
            <a:ext cx="6436702" cy="6858000"/>
          </a:xfrm>
          <a:prstGeom prst="rect">
            <a:avLst/>
          </a:prstGeom>
        </p:spPr>
      </p:pic>
      <p:sp>
        <p:nvSpPr>
          <p:cNvPr id="6" name="TextBox 5"/>
          <p:cNvSpPr txBox="1"/>
          <p:nvPr/>
        </p:nvSpPr>
        <p:spPr>
          <a:xfrm>
            <a:off x="4876800" y="1447800"/>
            <a:ext cx="4223657" cy="2554545"/>
          </a:xfrm>
          <a:prstGeom prst="rect">
            <a:avLst/>
          </a:prstGeom>
          <a:noFill/>
        </p:spPr>
        <p:txBody>
          <a:bodyPr wrap="none" rtlCol="0">
            <a:spAutoFit/>
          </a:bodyPr>
          <a:lstStyle/>
          <a:p>
            <a:r>
              <a:rPr lang="en-CA" sz="4000" dirty="0" smtClean="0">
                <a:solidFill>
                  <a:schemeClr val="bg1"/>
                </a:solidFill>
                <a:latin typeface="HamletOrNot" panose="02000603090000020003" pitchFamily="2" charset="0"/>
              </a:rPr>
              <a:t>To Estimate or</a:t>
            </a:r>
            <a:br>
              <a:rPr lang="en-CA" sz="4000" dirty="0" smtClean="0">
                <a:solidFill>
                  <a:schemeClr val="bg1"/>
                </a:solidFill>
                <a:latin typeface="HamletOrNot" panose="02000603090000020003" pitchFamily="2" charset="0"/>
              </a:rPr>
            </a:br>
            <a:r>
              <a:rPr lang="en-CA" sz="4000" dirty="0" smtClean="0">
                <a:solidFill>
                  <a:schemeClr val="bg1"/>
                </a:solidFill>
                <a:latin typeface="Agency FB" panose="020B0503020202020204" pitchFamily="34" charset="0"/>
              </a:rPr>
              <a:t>#</a:t>
            </a:r>
            <a:r>
              <a:rPr lang="en-CA" sz="4000" dirty="0" err="1" smtClean="0">
                <a:solidFill>
                  <a:schemeClr val="bg1"/>
                </a:solidFill>
                <a:latin typeface="HamletOrNot" panose="02000603090000020003" pitchFamily="2" charset="0"/>
              </a:rPr>
              <a:t>NoEstimates</a:t>
            </a:r>
            <a:r>
              <a:rPr lang="en-CA" sz="4000" dirty="0" smtClean="0">
                <a:solidFill>
                  <a:schemeClr val="bg1"/>
                </a:solidFill>
                <a:latin typeface="HamletOrNot" panose="02000603090000020003" pitchFamily="2" charset="0"/>
              </a:rPr>
              <a:t>,</a:t>
            </a:r>
          </a:p>
          <a:p>
            <a:r>
              <a:rPr lang="en-CA" sz="4000" dirty="0">
                <a:solidFill>
                  <a:schemeClr val="bg1"/>
                </a:solidFill>
                <a:latin typeface="HamletOrNot" panose="02000603090000020003" pitchFamily="2" charset="0"/>
              </a:rPr>
              <a:t>t</a:t>
            </a:r>
            <a:r>
              <a:rPr lang="en-CA" sz="4000" dirty="0" smtClean="0">
                <a:solidFill>
                  <a:schemeClr val="bg1"/>
                </a:solidFill>
                <a:latin typeface="HamletOrNot" panose="02000603090000020003" pitchFamily="2" charset="0"/>
              </a:rPr>
              <a:t>hat is the question</a:t>
            </a:r>
          </a:p>
          <a:p>
            <a:endParaRPr lang="en-CA" sz="4000" dirty="0">
              <a:solidFill>
                <a:schemeClr val="bg1"/>
              </a:solidFill>
              <a:latin typeface="HamletOrNot" panose="02000603090000020003" pitchFamily="2" charset="0"/>
            </a:endParaRPr>
          </a:p>
        </p:txBody>
      </p:sp>
      <p:sp>
        <p:nvSpPr>
          <p:cNvPr id="7" name="Rectangle 6"/>
          <p:cNvSpPr/>
          <p:nvPr/>
        </p:nvSpPr>
        <p:spPr>
          <a:xfrm>
            <a:off x="4419600" y="4953000"/>
            <a:ext cx="4953000" cy="830997"/>
          </a:xfrm>
          <a:prstGeom prst="rect">
            <a:avLst/>
          </a:prstGeom>
        </p:spPr>
        <p:txBody>
          <a:bodyPr wrap="square">
            <a:spAutoFit/>
          </a:bodyPr>
          <a:lstStyle/>
          <a:p>
            <a:r>
              <a:rPr lang="en-US" sz="2400" dirty="0">
                <a:solidFill>
                  <a:schemeClr val="bg1"/>
                </a:solidFill>
                <a:latin typeface="HamletOrNot" panose="02000603090000020003" pitchFamily="2" charset="0"/>
              </a:rPr>
              <a:t>Alas, Poor </a:t>
            </a:r>
            <a:r>
              <a:rPr lang="en-US" sz="2400" dirty="0" err="1">
                <a:solidFill>
                  <a:schemeClr val="bg1"/>
                </a:solidFill>
                <a:latin typeface="HamletOrNot" panose="02000603090000020003" pitchFamily="2" charset="0"/>
              </a:rPr>
              <a:t>Yorick</a:t>
            </a:r>
            <a:r>
              <a:rPr lang="en-US" sz="2400" dirty="0">
                <a:solidFill>
                  <a:schemeClr val="bg1"/>
                </a:solidFill>
                <a:latin typeface="HamletOrNot" panose="02000603090000020003" pitchFamily="2" charset="0"/>
              </a:rPr>
              <a:t>, I knew him well…</a:t>
            </a:r>
            <a:br>
              <a:rPr lang="en-US" sz="2400" dirty="0">
                <a:solidFill>
                  <a:schemeClr val="bg1"/>
                </a:solidFill>
                <a:latin typeface="HamletOrNot" panose="02000603090000020003" pitchFamily="2" charset="0"/>
              </a:rPr>
            </a:br>
            <a:r>
              <a:rPr lang="en-US" sz="2400" dirty="0">
                <a:solidFill>
                  <a:schemeClr val="bg1"/>
                </a:solidFill>
                <a:latin typeface="HamletOrNot" panose="02000603090000020003" pitchFamily="2" charset="0"/>
              </a:rPr>
              <a:t>Yet another software death march</a:t>
            </a:r>
            <a:endParaRPr lang="en-CA" sz="2400" dirty="0">
              <a:solidFill>
                <a:schemeClr val="bg1"/>
              </a:solidFill>
              <a:latin typeface="HamletOrNot" panose="02000603090000020003" pitchFamily="2" charset="0"/>
            </a:endParaRPr>
          </a:p>
        </p:txBody>
      </p:sp>
    </p:spTree>
    <p:extLst>
      <p:ext uri="{BB962C8B-B14F-4D97-AF65-F5344CB8AC3E}">
        <p14:creationId xmlns:p14="http://schemas.microsoft.com/office/powerpoint/2010/main" val="4163835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igT2"/>
          <p:cNvPicPr>
            <a:picLocks noChangeAspect="1" noChangeArrowheads="1"/>
          </p:cNvPicPr>
          <p:nvPr/>
        </p:nvPicPr>
        <p:blipFill>
          <a:blip r:embed="rId8">
            <a:extLst>
              <a:ext uri="{28A0092B-C50C-407E-A947-70E740481C1C}">
                <a14:useLocalDpi xmlns:a14="http://schemas.microsoft.com/office/drawing/2010/main" val="0"/>
              </a:ext>
            </a:extLst>
          </a:blip>
          <a:srcRect l="18808"/>
          <a:stretch>
            <a:fillRect/>
          </a:stretch>
        </p:blipFill>
        <p:spPr bwMode="auto">
          <a:xfrm>
            <a:off x="0"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Rectangle 3"/>
          <p:cNvSpPr>
            <a:spLocks noGrp="1" noChangeArrowheads="1"/>
          </p:cNvSpPr>
          <p:nvPr>
            <p:ph type="title" sz="quarter"/>
          </p:nvPr>
        </p:nvSpPr>
        <p:spPr>
          <a:xfrm>
            <a:off x="152400" y="274638"/>
            <a:ext cx="8991600" cy="1143000"/>
          </a:xfrm>
        </p:spPr>
        <p:txBody>
          <a:bodyPr>
            <a:normAutofit fontScale="90000"/>
          </a:bodyPr>
          <a:lstStyle/>
          <a:p>
            <a:pPr eaLnBrk="1" hangingPunct="1"/>
            <a:r>
              <a:rPr lang="en-US" sz="4000" dirty="0" smtClean="0">
                <a:solidFill>
                  <a:srgbClr val="FFFFCC"/>
                </a:solidFill>
              </a:rPr>
              <a:t>Managing the Coming Storm </a:t>
            </a:r>
            <a:br>
              <a:rPr lang="en-US" sz="4000" dirty="0" smtClean="0">
                <a:solidFill>
                  <a:srgbClr val="FFFFCC"/>
                </a:solidFill>
              </a:rPr>
            </a:br>
            <a:r>
              <a:rPr lang="en-US" sz="3200" dirty="0" smtClean="0">
                <a:solidFill>
                  <a:srgbClr val="FFFFCC"/>
                </a:solidFill>
              </a:rPr>
              <a:t>Inside the Cyclone</a:t>
            </a:r>
            <a:endParaRPr lang="en-US" sz="4000" dirty="0" smtClean="0"/>
          </a:p>
        </p:txBody>
      </p:sp>
      <p:grpSp>
        <p:nvGrpSpPr>
          <p:cNvPr id="2" name="Group 4"/>
          <p:cNvGrpSpPr>
            <a:grpSpLocks/>
          </p:cNvGrpSpPr>
          <p:nvPr/>
        </p:nvGrpSpPr>
        <p:grpSpPr bwMode="auto">
          <a:xfrm>
            <a:off x="503238" y="1676400"/>
            <a:ext cx="4983162" cy="463550"/>
            <a:chOff x="317" y="1056"/>
            <a:chExt cx="3139" cy="292"/>
          </a:xfrm>
        </p:grpSpPr>
        <p:sp>
          <p:nvSpPr>
            <p:cNvPr id="42021" name="Text Box 5"/>
            <p:cNvSpPr txBox="1">
              <a:spLocks noChangeArrowheads="1"/>
            </p:cNvSpPr>
            <p:nvPr/>
          </p:nvSpPr>
          <p:spPr bwMode="auto">
            <a:xfrm>
              <a:off x="528" y="1056"/>
              <a:ext cx="292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When will we get the requirements?</a:t>
              </a:r>
            </a:p>
          </p:txBody>
        </p:sp>
        <p:pic>
          <p:nvPicPr>
            <p:cNvPr id="42022" name="Picture 6"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7" y="1056"/>
              <a:ext cx="157"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7"/>
          <p:cNvGrpSpPr>
            <a:grpSpLocks/>
          </p:cNvGrpSpPr>
          <p:nvPr/>
        </p:nvGrpSpPr>
        <p:grpSpPr bwMode="auto">
          <a:xfrm>
            <a:off x="500063" y="2057400"/>
            <a:ext cx="6815137" cy="484188"/>
            <a:chOff x="315" y="1296"/>
            <a:chExt cx="4293" cy="305"/>
          </a:xfrm>
        </p:grpSpPr>
        <p:sp>
          <p:nvSpPr>
            <p:cNvPr id="42019" name="Text Box 8"/>
            <p:cNvSpPr txBox="1">
              <a:spLocks noChangeArrowheads="1"/>
            </p:cNvSpPr>
            <p:nvPr/>
          </p:nvSpPr>
          <p:spPr bwMode="auto">
            <a:xfrm>
              <a:off x="528" y="129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All in good time, my little pretty, all in good time</a:t>
              </a:r>
            </a:p>
          </p:txBody>
        </p:sp>
        <p:pic>
          <p:nvPicPr>
            <p:cNvPr id="42020" name="Picture 9"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1339"/>
              <a:ext cx="1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 name="Group 10"/>
          <p:cNvGrpSpPr>
            <a:grpSpLocks/>
          </p:cNvGrpSpPr>
          <p:nvPr/>
        </p:nvGrpSpPr>
        <p:grpSpPr bwMode="auto">
          <a:xfrm>
            <a:off x="500063" y="2438400"/>
            <a:ext cx="6815137" cy="525463"/>
            <a:chOff x="315" y="1536"/>
            <a:chExt cx="4293" cy="331"/>
          </a:xfrm>
        </p:grpSpPr>
        <p:sp>
          <p:nvSpPr>
            <p:cNvPr id="42017" name="Text Box 11"/>
            <p:cNvSpPr txBox="1">
              <a:spLocks noChangeArrowheads="1"/>
            </p:cNvSpPr>
            <p:nvPr/>
          </p:nvSpPr>
          <p:spPr bwMode="auto">
            <a:xfrm>
              <a:off x="528" y="153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But I guess it doesn't matter anyway</a:t>
              </a:r>
            </a:p>
          </p:txBody>
        </p:sp>
        <p:pic>
          <p:nvPicPr>
            <p:cNvPr id="42018" name="Picture 12"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5" y="1567"/>
              <a:ext cx="161"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Group 13"/>
          <p:cNvGrpSpPr>
            <a:grpSpLocks/>
          </p:cNvGrpSpPr>
          <p:nvPr/>
        </p:nvGrpSpPr>
        <p:grpSpPr bwMode="auto">
          <a:xfrm>
            <a:off x="500063" y="5314950"/>
            <a:ext cx="6815137" cy="476250"/>
            <a:chOff x="315" y="3120"/>
            <a:chExt cx="4293" cy="300"/>
          </a:xfrm>
        </p:grpSpPr>
        <p:sp>
          <p:nvSpPr>
            <p:cNvPr id="42015" name="Text Box 14"/>
            <p:cNvSpPr txBox="1">
              <a:spLocks noChangeArrowheads="1"/>
            </p:cNvSpPr>
            <p:nvPr/>
          </p:nvSpPr>
          <p:spPr bwMode="auto">
            <a:xfrm>
              <a:off x="528" y="312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Doesn't anybody believe me?</a:t>
              </a:r>
            </a:p>
          </p:txBody>
        </p:sp>
        <p:pic>
          <p:nvPicPr>
            <p:cNvPr id="42016" name="Picture 15"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5" y="3120"/>
              <a:ext cx="161"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 name="Group 16"/>
          <p:cNvGrpSpPr>
            <a:grpSpLocks/>
          </p:cNvGrpSpPr>
          <p:nvPr/>
        </p:nvGrpSpPr>
        <p:grpSpPr bwMode="auto">
          <a:xfrm>
            <a:off x="500063" y="6086475"/>
            <a:ext cx="6815137" cy="542925"/>
            <a:chOff x="315" y="3606"/>
            <a:chExt cx="4293" cy="342"/>
          </a:xfrm>
        </p:grpSpPr>
        <p:sp>
          <p:nvSpPr>
            <p:cNvPr id="42013" name="Text Box 17"/>
            <p:cNvSpPr txBox="1">
              <a:spLocks noChangeArrowheads="1"/>
            </p:cNvSpPr>
            <p:nvPr/>
          </p:nvSpPr>
          <p:spPr bwMode="auto">
            <a:xfrm>
              <a:off x="528" y="360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You're a very bad man!</a:t>
              </a:r>
            </a:p>
          </p:txBody>
        </p:sp>
        <p:pic>
          <p:nvPicPr>
            <p:cNvPr id="42014" name="Picture 18"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5" y="3648"/>
              <a:ext cx="161"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 name="Group 19"/>
          <p:cNvGrpSpPr>
            <a:grpSpLocks/>
          </p:cNvGrpSpPr>
          <p:nvPr/>
        </p:nvGrpSpPr>
        <p:grpSpPr bwMode="auto">
          <a:xfrm>
            <a:off x="500063" y="2819400"/>
            <a:ext cx="6815137" cy="492125"/>
            <a:chOff x="315" y="1776"/>
            <a:chExt cx="4293" cy="310"/>
          </a:xfrm>
        </p:grpSpPr>
        <p:sp>
          <p:nvSpPr>
            <p:cNvPr id="42011" name="Text Box 20"/>
            <p:cNvSpPr txBox="1">
              <a:spLocks noChangeArrowheads="1"/>
            </p:cNvSpPr>
            <p:nvPr/>
          </p:nvSpPr>
          <p:spPr bwMode="auto">
            <a:xfrm>
              <a:off x="528" y="177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Just give me your estimates by this afternoon</a:t>
              </a:r>
            </a:p>
          </p:txBody>
        </p:sp>
        <p:pic>
          <p:nvPicPr>
            <p:cNvPr id="42012" name="Picture 21"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1824"/>
              <a:ext cx="1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Group 22"/>
          <p:cNvGrpSpPr>
            <a:grpSpLocks/>
          </p:cNvGrpSpPr>
          <p:nvPr/>
        </p:nvGrpSpPr>
        <p:grpSpPr bwMode="auto">
          <a:xfrm>
            <a:off x="500063" y="4171950"/>
            <a:ext cx="6815137" cy="466725"/>
            <a:chOff x="315" y="2400"/>
            <a:chExt cx="4293" cy="294"/>
          </a:xfrm>
        </p:grpSpPr>
        <p:sp>
          <p:nvSpPr>
            <p:cNvPr id="42009" name="Text Box 23"/>
            <p:cNvSpPr txBox="1">
              <a:spLocks noChangeArrowheads="1"/>
            </p:cNvSpPr>
            <p:nvPr/>
          </p:nvSpPr>
          <p:spPr bwMode="auto">
            <a:xfrm>
              <a:off x="528" y="240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No, we need something today!</a:t>
              </a:r>
            </a:p>
          </p:txBody>
        </p:sp>
        <p:pic>
          <p:nvPicPr>
            <p:cNvPr id="42010" name="Picture 24"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2400"/>
              <a:ext cx="1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 name="Group 25"/>
          <p:cNvGrpSpPr>
            <a:grpSpLocks/>
          </p:cNvGrpSpPr>
          <p:nvPr/>
        </p:nvGrpSpPr>
        <p:grpSpPr bwMode="auto">
          <a:xfrm>
            <a:off x="500063" y="5705475"/>
            <a:ext cx="7729537" cy="482600"/>
            <a:chOff x="315" y="3366"/>
            <a:chExt cx="4869" cy="304"/>
          </a:xfrm>
        </p:grpSpPr>
        <p:sp>
          <p:nvSpPr>
            <p:cNvPr id="42007" name="Text Box 26"/>
            <p:cNvSpPr txBox="1">
              <a:spLocks noChangeArrowheads="1"/>
            </p:cNvSpPr>
            <p:nvPr/>
          </p:nvSpPr>
          <p:spPr bwMode="auto">
            <a:xfrm>
              <a:off x="528" y="3366"/>
              <a:ext cx="465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I already promised the customer it will be out in 6 months</a:t>
              </a:r>
            </a:p>
          </p:txBody>
        </p:sp>
        <p:pic>
          <p:nvPicPr>
            <p:cNvPr id="42008" name="Picture 27"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3408"/>
              <a:ext cx="1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 name="Group 28"/>
          <p:cNvGrpSpPr>
            <a:grpSpLocks/>
          </p:cNvGrpSpPr>
          <p:nvPr/>
        </p:nvGrpSpPr>
        <p:grpSpPr bwMode="auto">
          <a:xfrm>
            <a:off x="500063" y="4933950"/>
            <a:ext cx="6815137" cy="466725"/>
            <a:chOff x="315" y="2880"/>
            <a:chExt cx="4293" cy="294"/>
          </a:xfrm>
        </p:grpSpPr>
        <p:sp>
          <p:nvSpPr>
            <p:cNvPr id="42005" name="Text Box 29"/>
            <p:cNvSpPr txBox="1">
              <a:spLocks noChangeArrowheads="1"/>
            </p:cNvSpPr>
            <p:nvPr/>
          </p:nvSpPr>
          <p:spPr bwMode="auto">
            <a:xfrm>
              <a:off x="528" y="288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No, we need it sooner.</a:t>
              </a:r>
            </a:p>
          </p:txBody>
        </p:sp>
        <p:pic>
          <p:nvPicPr>
            <p:cNvPr id="42006" name="Picture 30"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2880"/>
              <a:ext cx="1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 name="Group 31"/>
          <p:cNvGrpSpPr>
            <a:grpSpLocks/>
          </p:cNvGrpSpPr>
          <p:nvPr/>
        </p:nvGrpSpPr>
        <p:grpSpPr bwMode="auto">
          <a:xfrm>
            <a:off x="381000" y="3594100"/>
            <a:ext cx="8229600" cy="676275"/>
            <a:chOff x="240" y="2016"/>
            <a:chExt cx="5184" cy="426"/>
          </a:xfrm>
        </p:grpSpPr>
        <p:sp>
          <p:nvSpPr>
            <p:cNvPr id="42003" name="Text Box 32"/>
            <p:cNvSpPr txBox="1">
              <a:spLocks noChangeArrowheads="1"/>
            </p:cNvSpPr>
            <p:nvPr/>
          </p:nvSpPr>
          <p:spPr bwMode="auto">
            <a:xfrm>
              <a:off x="528" y="2016"/>
              <a:ext cx="4896" cy="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50000"/>
                </a:spcBef>
              </a:pPr>
              <a:r>
                <a:rPr lang="en-US" sz="2400">
                  <a:solidFill>
                    <a:srgbClr val="FFFFCC"/>
                  </a:solidFill>
                  <a:latin typeface="Times New Roman" pitchFamily="18" charset="0"/>
                  <a:ea typeface="MS PGothic" pitchFamily="34" charset="-128"/>
                  <a:cs typeface="Times New Roman" pitchFamily="18" charset="0"/>
                </a:rPr>
                <a:t>Not so fast! Not so fast! ... I'll have to give the matter a little thought. Go away and come back tomorrow</a:t>
              </a:r>
            </a:p>
          </p:txBody>
        </p:sp>
        <p:pic>
          <p:nvPicPr>
            <p:cNvPr id="42004" name="Picture 33" descr="trio1"/>
            <p:cNvPicPr>
              <a:picLocks noChangeAspect="1" noChangeArrowheads="1"/>
            </p:cNvPicPr>
            <p:nvPr/>
          </p:nvPicPr>
          <p:blipFill>
            <a:blip r:embed="rId11">
              <a:clrChange>
                <a:clrFrom>
                  <a:srgbClr val="FEFEF9"/>
                </a:clrFrom>
                <a:clrTo>
                  <a:srgbClr val="FEFEF9">
                    <a:alpha val="0"/>
                  </a:srgbClr>
                </a:clrTo>
              </a:clrChange>
              <a:extLst>
                <a:ext uri="{28A0092B-C50C-407E-A947-70E740481C1C}">
                  <a14:useLocalDpi xmlns:a14="http://schemas.microsoft.com/office/drawing/2010/main" val="0"/>
                </a:ext>
              </a:extLst>
            </a:blip>
            <a:srcRect/>
            <a:stretch>
              <a:fillRect/>
            </a:stretch>
          </p:blipFill>
          <p:spPr bwMode="auto">
            <a:xfrm>
              <a:off x="240" y="2064"/>
              <a:ext cx="311" cy="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 name="Group 34"/>
          <p:cNvGrpSpPr>
            <a:grpSpLocks/>
          </p:cNvGrpSpPr>
          <p:nvPr/>
        </p:nvGrpSpPr>
        <p:grpSpPr bwMode="auto">
          <a:xfrm>
            <a:off x="381000" y="4562475"/>
            <a:ext cx="6934200" cy="457200"/>
            <a:chOff x="240" y="2646"/>
            <a:chExt cx="4368" cy="288"/>
          </a:xfrm>
        </p:grpSpPr>
        <p:sp>
          <p:nvSpPr>
            <p:cNvPr id="42001" name="Text Box 35"/>
            <p:cNvSpPr txBox="1">
              <a:spLocks noChangeArrowheads="1"/>
            </p:cNvSpPr>
            <p:nvPr/>
          </p:nvSpPr>
          <p:spPr bwMode="auto">
            <a:xfrm>
              <a:off x="528" y="264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Ok then, it will take 2 years.</a:t>
              </a:r>
            </a:p>
          </p:txBody>
        </p:sp>
        <p:pic>
          <p:nvPicPr>
            <p:cNvPr id="42002" name="Picture 36" descr="trio1"/>
            <p:cNvPicPr>
              <a:picLocks noChangeAspect="1" noChangeArrowheads="1"/>
            </p:cNvPicPr>
            <p:nvPr/>
          </p:nvPicPr>
          <p:blipFill>
            <a:blip r:embed="rId11">
              <a:clrChange>
                <a:clrFrom>
                  <a:srgbClr val="FEFEF9"/>
                </a:clrFrom>
                <a:clrTo>
                  <a:srgbClr val="FEFEF9">
                    <a:alpha val="0"/>
                  </a:srgbClr>
                </a:clrTo>
              </a:clrChange>
              <a:extLst>
                <a:ext uri="{28A0092B-C50C-407E-A947-70E740481C1C}">
                  <a14:useLocalDpi xmlns:a14="http://schemas.microsoft.com/office/drawing/2010/main" val="0"/>
                </a:ext>
              </a:extLst>
            </a:blip>
            <a:srcRect/>
            <a:stretch>
              <a:fillRect/>
            </a:stretch>
          </p:blipFill>
          <p:spPr bwMode="auto">
            <a:xfrm>
              <a:off x="240" y="2688"/>
              <a:ext cx="311" cy="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7861" name="Text Box 37"/>
          <p:cNvSpPr txBox="1">
            <a:spLocks noChangeArrowheads="1"/>
          </p:cNvSpPr>
          <p:nvPr/>
        </p:nvSpPr>
        <p:spPr bwMode="auto">
          <a:xfrm>
            <a:off x="990600" y="32766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Team Unity</a:t>
            </a:r>
          </a:p>
        </p:txBody>
      </p:sp>
      <p:sp>
        <p:nvSpPr>
          <p:cNvPr id="77862" name="Text Box 38"/>
          <p:cNvSpPr txBox="1">
            <a:spLocks noChangeArrowheads="1"/>
          </p:cNvSpPr>
          <p:nvPr/>
        </p:nvSpPr>
        <p:spPr bwMode="auto">
          <a:xfrm>
            <a:off x="990600" y="13716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Project Kickoff</a:t>
            </a:r>
          </a:p>
        </p:txBody>
      </p:sp>
    </p:spTree>
    <p:extLst>
      <p:ext uri="{BB962C8B-B14F-4D97-AF65-F5344CB8AC3E}">
        <p14:creationId xmlns:p14="http://schemas.microsoft.com/office/powerpoint/2010/main" val="6438365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subTnLst>
                                    <p:audio>
                                      <p:cMediaNode>
                                        <p:cTn display="0" masterRel="sameClick">
                                          <p:stCondLst>
                                            <p:cond evt="begin" delay="0">
                                              <p:tn val="14"/>
                                            </p:cond>
                                          </p:stCondLst>
                                          <p:endCondLst>
                                            <p:cond evt="onStopAudio" delay="0">
                                              <p:tgtEl>
                                                <p:sldTgt/>
                                              </p:tgtEl>
                                            </p:cond>
                                          </p:endCondLst>
                                        </p:cTn>
                                        <p:tgtEl>
                                          <p:sndTgt r:embed="rId3" name="all_in_good_tim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4" name="doesnt_matter.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78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subTnLst>
                                    <p:audio>
                                      <p:cMediaNode>
                                        <p:cTn display="0" masterRel="sameClick">
                                          <p:stCondLst>
                                            <p:cond evt="begin" delay="0">
                                              <p:tn val="33"/>
                                            </p:cond>
                                          </p:stCondLst>
                                          <p:endCondLst>
                                            <p:cond evt="onStopAudio" delay="0">
                                              <p:tgtEl>
                                                <p:sldTgt/>
                                              </p:tgtEl>
                                            </p:cond>
                                          </p:endCondLst>
                                        </p:cTn>
                                        <p:tgtEl>
                                          <p:sndTgt r:embed="rId5" name="not_so_fast.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subTnLst>
                                    <p:audio>
                                      <p:cMediaNode>
                                        <p:cTn display="0" masterRel="sameClick">
                                          <p:stCondLst>
                                            <p:cond evt="begin" delay="0">
                                              <p:tn val="53"/>
                                            </p:cond>
                                          </p:stCondLst>
                                          <p:endCondLst>
                                            <p:cond evt="onStopAudio" delay="0">
                                              <p:tgtEl>
                                                <p:sldTgt/>
                                              </p:tgtEl>
                                            </p:cond>
                                          </p:endCondLst>
                                        </p:cTn>
                                        <p:tgtEl>
                                          <p:sndTgt r:embed="rId6" name="believe_m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subTnLst>
                                    <p:audio>
                                      <p:cMediaNode>
                                        <p:cTn display="0" masterRel="sameClick">
                                          <p:stCondLst>
                                            <p:cond evt="begin" delay="0">
                                              <p:tn val="63"/>
                                            </p:cond>
                                          </p:stCondLst>
                                          <p:endCondLst>
                                            <p:cond evt="onStopAudio" delay="0">
                                              <p:tgtEl>
                                                <p:sldTgt/>
                                              </p:tgtEl>
                                            </p:cond>
                                          </p:endCondLst>
                                        </p:cTn>
                                        <p:tgtEl>
                                          <p:sndTgt r:embed="rId7" name="bad_m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61" grpId="0" autoUpdateAnimBg="0"/>
      <p:bldP spid="77862"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ok Antiqua" pitchFamily="18" charset="0"/>
            </a:endParaRPr>
          </a:p>
          <a:p>
            <a:pPr algn="l" eaLnBrk="1" hangingPunct="1">
              <a:spcAft>
                <a:spcPct val="0"/>
              </a:spcAft>
            </a:pPr>
            <a:endParaRPr lang="en-US" sz="1600" b="0">
              <a:solidFill>
                <a:srgbClr val="D5D5FF"/>
              </a:solidFill>
              <a:latin typeface="Book Antiqua" pitchFamily="18" charset="0"/>
            </a:endParaRPr>
          </a:p>
          <a:p>
            <a:pPr eaLnBrk="1" hangingPunct="1"/>
            <a:endParaRPr lang="en-US" sz="1400">
              <a:solidFill>
                <a:srgbClr val="8EA3FA"/>
              </a:solidFill>
              <a:latin typeface="Verdana" pitchFamily="34" charset="0"/>
            </a:endParaRPr>
          </a:p>
          <a:p>
            <a:pPr eaLnBrk="1" hangingPunct="1"/>
            <a:endParaRPr lang="en-US" sz="1000" b="0">
              <a:solidFill>
                <a:srgbClr val="3333CC"/>
              </a:solidFill>
            </a:endParaRPr>
          </a:p>
        </p:txBody>
      </p:sp>
      <p:sp>
        <p:nvSpPr>
          <p:cNvPr id="158722" name="AutoShape 2"/>
          <p:cNvSpPr>
            <a:spLocks noChangeArrowheads="1"/>
          </p:cNvSpPr>
          <p:nvPr/>
        </p:nvSpPr>
        <p:spPr bwMode="auto">
          <a:xfrm rot="5400000">
            <a:off x="711200" y="1841500"/>
            <a:ext cx="1790700" cy="1536700"/>
          </a:xfrm>
          <a:prstGeom prst="can">
            <a:avLst>
              <a:gd name="adj" fmla="val 19199"/>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graphicFrame>
        <p:nvGraphicFramePr>
          <p:cNvPr id="2" name="Object 3"/>
          <p:cNvGraphicFramePr>
            <a:graphicFrameLocks noGrp="1" noChangeAspect="1"/>
          </p:cNvGraphicFramePr>
          <p:nvPr>
            <p:ph idx="1"/>
          </p:nvPr>
        </p:nvGraphicFramePr>
        <p:xfrm>
          <a:off x="838200" y="3746500"/>
          <a:ext cx="5405437" cy="2159000"/>
        </p:xfrm>
        <a:graphic>
          <a:graphicData uri="http://schemas.openxmlformats.org/drawingml/2006/chart">
            <c:chart xmlns:c="http://schemas.openxmlformats.org/drawingml/2006/chart" xmlns:r="http://schemas.openxmlformats.org/officeDocument/2006/relationships" r:id="rId3"/>
          </a:graphicData>
        </a:graphic>
      </p:graphicFrame>
      <p:sp>
        <p:nvSpPr>
          <p:cNvPr id="10245" name="Rectangle 4"/>
          <p:cNvSpPr>
            <a:spLocks noGrp="1" noChangeArrowheads="1"/>
          </p:cNvSpPr>
          <p:nvPr>
            <p:ph type="title"/>
          </p:nvPr>
        </p:nvSpPr>
        <p:spPr/>
        <p:txBody>
          <a:bodyPr/>
          <a:lstStyle/>
          <a:p>
            <a:pPr indent="0" eaLnBrk="1" hangingPunct="1"/>
            <a:r>
              <a:rPr lang="en-US" dirty="0" smtClean="0"/>
              <a:t>A/B/C List</a:t>
            </a:r>
          </a:p>
        </p:txBody>
      </p:sp>
      <p:sp>
        <p:nvSpPr>
          <p:cNvPr id="10246" name="Line 5"/>
          <p:cNvSpPr>
            <a:spLocks noChangeShapeType="1"/>
          </p:cNvSpPr>
          <p:nvPr/>
        </p:nvSpPr>
        <p:spPr bwMode="auto">
          <a:xfrm rot="-5400000">
            <a:off x="1517650" y="5753100"/>
            <a:ext cx="0" cy="12319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0247" name="Line 6"/>
          <p:cNvSpPr>
            <a:spLocks noChangeShapeType="1"/>
          </p:cNvSpPr>
          <p:nvPr/>
        </p:nvSpPr>
        <p:spPr bwMode="auto">
          <a:xfrm rot="-5400000">
            <a:off x="2165350" y="4984750"/>
            <a:ext cx="0" cy="25273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0248" name="Text Box 7"/>
          <p:cNvSpPr txBox="1">
            <a:spLocks noChangeArrowheads="1"/>
          </p:cNvSpPr>
          <p:nvPr/>
        </p:nvSpPr>
        <p:spPr bwMode="auto">
          <a:xfrm>
            <a:off x="1066800" y="6445250"/>
            <a:ext cx="71913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50%</a:t>
            </a:r>
          </a:p>
        </p:txBody>
      </p:sp>
      <p:sp>
        <p:nvSpPr>
          <p:cNvPr id="10249" name="Text Box 8"/>
          <p:cNvSpPr txBox="1">
            <a:spLocks noChangeArrowheads="1"/>
          </p:cNvSpPr>
          <p:nvPr/>
        </p:nvSpPr>
        <p:spPr bwMode="auto">
          <a:xfrm>
            <a:off x="2481263" y="6445250"/>
            <a:ext cx="719137"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100%</a:t>
            </a:r>
          </a:p>
        </p:txBody>
      </p:sp>
      <p:sp>
        <p:nvSpPr>
          <p:cNvPr id="10250" name="Text Box 9"/>
          <p:cNvSpPr txBox="1">
            <a:spLocks noChangeArrowheads="1"/>
          </p:cNvSpPr>
          <p:nvPr/>
        </p:nvSpPr>
        <p:spPr bwMode="auto">
          <a:xfrm>
            <a:off x="5791200" y="4343400"/>
            <a:ext cx="3529013" cy="4572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bg1"/>
                </a:solidFill>
                <a:latin typeface="Bodoni MT Condensed" panose="02070606080606020203" pitchFamily="18" charset="0"/>
                <a:cs typeface="Arial" pitchFamily="34" charset="0"/>
              </a:rPr>
              <a:t>Backlog Plan</a:t>
            </a:r>
          </a:p>
        </p:txBody>
      </p:sp>
      <p:sp>
        <p:nvSpPr>
          <p:cNvPr id="158731" name="Line 11"/>
          <p:cNvSpPr>
            <a:spLocks noChangeShapeType="1"/>
          </p:cNvSpPr>
          <p:nvPr/>
        </p:nvSpPr>
        <p:spPr bwMode="auto">
          <a:xfrm rot="5400000" flipV="1">
            <a:off x="2551906" y="1104107"/>
            <a:ext cx="1587" cy="6858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32" name="Text Box 12"/>
          <p:cNvSpPr txBox="1">
            <a:spLocks noChangeArrowheads="1"/>
          </p:cNvSpPr>
          <p:nvPr/>
        </p:nvSpPr>
        <p:spPr bwMode="auto">
          <a:xfrm>
            <a:off x="2133600" y="1447800"/>
            <a:ext cx="66992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25%</a:t>
            </a:r>
          </a:p>
        </p:txBody>
      </p:sp>
      <p:sp>
        <p:nvSpPr>
          <p:cNvPr id="10254" name="AutoShape 13"/>
          <p:cNvSpPr>
            <a:spLocks noChangeArrowheads="1"/>
          </p:cNvSpPr>
          <p:nvPr/>
        </p:nvSpPr>
        <p:spPr bwMode="auto">
          <a:xfrm rot="5400000">
            <a:off x="783432" y="3680618"/>
            <a:ext cx="1790700" cy="1884363"/>
          </a:xfrm>
          <a:prstGeom prst="flowChartMagneticDisk">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
        <p:nvSpPr>
          <p:cNvPr id="10255" name="AutoShape 14"/>
          <p:cNvSpPr>
            <a:spLocks noChangeArrowheads="1"/>
          </p:cNvSpPr>
          <p:nvPr/>
        </p:nvSpPr>
        <p:spPr bwMode="auto">
          <a:xfrm rot="5400000">
            <a:off x="2016919" y="3680619"/>
            <a:ext cx="1790700" cy="1884362"/>
          </a:xfrm>
          <a:prstGeom prst="flowChartMagneticDisk">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0256" name="AutoShape 15"/>
          <p:cNvSpPr>
            <a:spLocks noChangeArrowheads="1"/>
          </p:cNvSpPr>
          <p:nvPr/>
        </p:nvSpPr>
        <p:spPr bwMode="auto">
          <a:xfrm rot="5400000">
            <a:off x="3868738" y="2998787"/>
            <a:ext cx="1790700" cy="3248025"/>
          </a:xfrm>
          <a:prstGeom prst="can">
            <a:avLst>
              <a:gd name="adj" fmla="val 45346"/>
            </a:avLst>
          </a:prstGeom>
          <a:solidFill>
            <a:srgbClr val="FF66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a:t>
            </a:r>
          </a:p>
        </p:txBody>
      </p:sp>
      <p:sp>
        <p:nvSpPr>
          <p:cNvPr id="158736" name="AutoShape 16"/>
          <p:cNvSpPr>
            <a:spLocks noChangeArrowheads="1"/>
          </p:cNvSpPr>
          <p:nvPr/>
        </p:nvSpPr>
        <p:spPr bwMode="auto">
          <a:xfrm rot="5400000">
            <a:off x="1664494" y="2139156"/>
            <a:ext cx="1790700" cy="941388"/>
          </a:xfrm>
          <a:prstGeom prst="flowChartMagneticDisk">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58737" name="AutoShape 17"/>
          <p:cNvSpPr>
            <a:spLocks noChangeArrowheads="1"/>
          </p:cNvSpPr>
          <p:nvPr/>
        </p:nvSpPr>
        <p:spPr bwMode="auto">
          <a:xfrm rot="5400000">
            <a:off x="2178844" y="2282031"/>
            <a:ext cx="1790700" cy="655638"/>
          </a:xfrm>
          <a:prstGeom prst="can">
            <a:avLst>
              <a:gd name="adj" fmla="val 50000"/>
            </a:avLst>
          </a:prstGeom>
          <a:solidFill>
            <a:srgbClr val="FF66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 </a:t>
            </a:r>
          </a:p>
        </p:txBody>
      </p:sp>
      <p:sp>
        <p:nvSpPr>
          <p:cNvPr id="158738" name="AutoShape 18"/>
          <p:cNvSpPr>
            <a:spLocks noChangeArrowheads="1"/>
          </p:cNvSpPr>
          <p:nvPr/>
        </p:nvSpPr>
        <p:spPr bwMode="auto">
          <a:xfrm rot="5400000">
            <a:off x="2521744" y="2282031"/>
            <a:ext cx="1790700" cy="655638"/>
          </a:xfrm>
          <a:prstGeom prst="can">
            <a:avLst>
              <a:gd name="adj" fmla="val 50000"/>
            </a:avLst>
          </a:prstGeom>
          <a:solidFill>
            <a:srgbClr val="3366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D  </a:t>
            </a:r>
          </a:p>
        </p:txBody>
      </p:sp>
      <p:sp>
        <p:nvSpPr>
          <p:cNvPr id="158739" name="Line 19"/>
          <p:cNvSpPr>
            <a:spLocks noChangeShapeType="1"/>
          </p:cNvSpPr>
          <p:nvPr/>
        </p:nvSpPr>
        <p:spPr bwMode="auto">
          <a:xfrm rot="-5400000">
            <a:off x="1562100" y="800100"/>
            <a:ext cx="0" cy="12954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40" name="Text Box 20"/>
          <p:cNvSpPr txBox="1">
            <a:spLocks noChangeArrowheads="1"/>
          </p:cNvSpPr>
          <p:nvPr/>
        </p:nvSpPr>
        <p:spPr bwMode="auto">
          <a:xfrm>
            <a:off x="1066800" y="1416050"/>
            <a:ext cx="71913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50%</a:t>
            </a:r>
          </a:p>
        </p:txBody>
      </p:sp>
      <p:sp>
        <p:nvSpPr>
          <p:cNvPr id="158741" name="Line 21"/>
          <p:cNvSpPr>
            <a:spLocks noChangeShapeType="1"/>
          </p:cNvSpPr>
          <p:nvPr/>
        </p:nvSpPr>
        <p:spPr bwMode="auto">
          <a:xfrm rot="5400000" flipV="1">
            <a:off x="3237706" y="1105694"/>
            <a:ext cx="1588" cy="6858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42" name="Text Box 22"/>
          <p:cNvSpPr txBox="1">
            <a:spLocks noChangeArrowheads="1"/>
          </p:cNvSpPr>
          <p:nvPr/>
        </p:nvSpPr>
        <p:spPr bwMode="auto">
          <a:xfrm>
            <a:off x="2819400" y="1449388"/>
            <a:ext cx="66992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Bodoni MT Condensed" panose="02070606080606020203" pitchFamily="18" charset="0"/>
                <a:cs typeface="Arial" pitchFamily="34" charset="0"/>
              </a:rPr>
              <a:t>25%</a:t>
            </a:r>
          </a:p>
        </p:txBody>
      </p:sp>
      <p:sp>
        <p:nvSpPr>
          <p:cNvPr id="10264" name="Text Box 23"/>
          <p:cNvSpPr txBox="1">
            <a:spLocks noChangeArrowheads="1"/>
          </p:cNvSpPr>
          <p:nvPr/>
        </p:nvSpPr>
        <p:spPr bwMode="auto">
          <a:xfrm>
            <a:off x="3505200" y="6096000"/>
            <a:ext cx="1600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800" dirty="0">
                <a:solidFill>
                  <a:schemeClr val="bg1"/>
                </a:solidFill>
                <a:latin typeface="Bodoni MT Condensed" panose="02070606080606020203" pitchFamily="18" charset="0"/>
                <a:cs typeface="Arial" pitchFamily="34" charset="0"/>
              </a:rPr>
              <a:t>Target Delivery Date</a:t>
            </a:r>
          </a:p>
        </p:txBody>
      </p:sp>
      <p:sp>
        <p:nvSpPr>
          <p:cNvPr id="10265" name="Line 24"/>
          <p:cNvSpPr>
            <a:spLocks noChangeShapeType="1"/>
          </p:cNvSpPr>
          <p:nvPr/>
        </p:nvSpPr>
        <p:spPr bwMode="auto">
          <a:xfrm flipH="1">
            <a:off x="3505200" y="5715000"/>
            <a:ext cx="0" cy="533400"/>
          </a:xfrm>
          <a:prstGeom prst="line">
            <a:avLst/>
          </a:prstGeom>
          <a:noFill/>
          <a:ln w="76200">
            <a:solidFill>
              <a:srgbClr val="FF0000"/>
            </a:solidFill>
            <a:round/>
            <a:headEnd/>
            <a:tailEnd type="diamond"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6" name="AutoShape 24"/>
          <p:cNvSpPr>
            <a:spLocks noChangeArrowheads="1"/>
          </p:cNvSpPr>
          <p:nvPr/>
        </p:nvSpPr>
        <p:spPr bwMode="auto">
          <a:xfrm rot="5400000">
            <a:off x="1428750" y="1123949"/>
            <a:ext cx="1790700" cy="2971800"/>
          </a:xfrm>
          <a:prstGeom prst="can">
            <a:avLst>
              <a:gd name="adj" fmla="val 31862"/>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
        <p:nvSpPr>
          <p:cNvPr id="27" name="Text Box 9"/>
          <p:cNvSpPr txBox="1">
            <a:spLocks noChangeArrowheads="1"/>
          </p:cNvSpPr>
          <p:nvPr/>
        </p:nvSpPr>
        <p:spPr bwMode="auto">
          <a:xfrm>
            <a:off x="5715000" y="2286000"/>
            <a:ext cx="3529013" cy="4572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dirty="0">
                <a:solidFill>
                  <a:schemeClr val="bg1"/>
                </a:solidFill>
                <a:latin typeface="Bodoni MT Condensed" panose="02070606080606020203" pitchFamily="18" charset="0"/>
                <a:cs typeface="Arial" pitchFamily="34" charset="0"/>
              </a:rPr>
              <a:t>Uncertainty Risk</a:t>
            </a:r>
          </a:p>
        </p:txBody>
      </p:sp>
    </p:spTree>
    <p:extLst>
      <p:ext uri="{BB962C8B-B14F-4D97-AF65-F5344CB8AC3E}">
        <p14:creationId xmlns:p14="http://schemas.microsoft.com/office/powerpoint/2010/main" val="321442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6:</a:t>
            </a:r>
            <a:endParaRPr lang="en-US" dirty="0"/>
          </a:p>
        </p:txBody>
      </p:sp>
      <p:sp>
        <p:nvSpPr>
          <p:cNvPr id="5" name="Content Placeholder 4"/>
          <p:cNvSpPr>
            <a:spLocks noGrp="1"/>
          </p:cNvSpPr>
          <p:nvPr>
            <p:ph idx="1"/>
          </p:nvPr>
        </p:nvSpPr>
        <p:spPr/>
        <p:txBody>
          <a:bodyPr/>
          <a:lstStyle/>
          <a:p>
            <a:r>
              <a:rPr lang="en-US" dirty="0" smtClean="0"/>
              <a:t>Get Better at Continuous Delivery (DevOps)?</a:t>
            </a:r>
            <a:endParaRPr lang="en-US" dirty="0"/>
          </a:p>
        </p:txBody>
      </p:sp>
    </p:spTree>
    <p:extLst>
      <p:ext uri="{BB962C8B-B14F-4D97-AF65-F5344CB8AC3E}">
        <p14:creationId xmlns:p14="http://schemas.microsoft.com/office/powerpoint/2010/main" val="6472505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7:</a:t>
            </a:r>
            <a:endParaRPr lang="en-US" dirty="0"/>
          </a:p>
        </p:txBody>
      </p:sp>
      <p:sp>
        <p:nvSpPr>
          <p:cNvPr id="5" name="Content Placeholder 4"/>
          <p:cNvSpPr>
            <a:spLocks noGrp="1"/>
          </p:cNvSpPr>
          <p:nvPr>
            <p:ph idx="1"/>
          </p:nvPr>
        </p:nvSpPr>
        <p:spPr/>
        <p:txBody>
          <a:bodyPr/>
          <a:lstStyle/>
          <a:p>
            <a:r>
              <a:rPr lang="en-US" dirty="0" smtClean="0"/>
              <a:t>Count Stories?</a:t>
            </a:r>
            <a:endParaRPr lang="en-US" dirty="0"/>
          </a:p>
        </p:txBody>
      </p:sp>
    </p:spTree>
    <p:extLst>
      <p:ext uri="{BB962C8B-B14F-4D97-AF65-F5344CB8AC3E}">
        <p14:creationId xmlns:p14="http://schemas.microsoft.com/office/powerpoint/2010/main" val="284012596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smtClean="0"/>
              <a:t>#</a:t>
            </a:r>
            <a:r>
              <a:rPr lang="en-US" cap="small" dirty="0" err="1" smtClean="0"/>
              <a:t>NoEstimates</a:t>
            </a:r>
            <a:r>
              <a:rPr lang="en-US" cap="small" dirty="0" smtClean="0"/>
              <a:t> Example</a:t>
            </a:r>
            <a:endParaRPr lang="en-US" cap="small" dirty="0"/>
          </a:p>
        </p:txBody>
      </p:sp>
      <p:sp>
        <p:nvSpPr>
          <p:cNvPr id="2" name="Content Placeholder 1"/>
          <p:cNvSpPr>
            <a:spLocks noGrp="1"/>
          </p:cNvSpPr>
          <p:nvPr>
            <p:ph idx="1"/>
          </p:nvPr>
        </p:nvSpPr>
        <p:spPr/>
        <p:txBody>
          <a:bodyPr/>
          <a:lstStyle/>
          <a:p>
            <a:r>
              <a:rPr lang="en-US" dirty="0" smtClean="0"/>
              <a:t>Count Stories</a:t>
            </a:r>
            <a:endParaRPr lang="en-US" dirty="0"/>
          </a:p>
        </p:txBody>
      </p:sp>
      <p:pic>
        <p:nvPicPr>
          <p:cNvPr id="6" name="Content Placeholder 3"/>
          <p:cNvPicPr>
            <a:picLocks noChangeAspect="1"/>
          </p:cNvPicPr>
          <p:nvPr/>
        </p:nvPicPr>
        <p:blipFill>
          <a:blip r:embed="rId2"/>
          <a:stretch>
            <a:fillRect/>
          </a:stretch>
        </p:blipFill>
        <p:spPr>
          <a:xfrm>
            <a:off x="457200" y="2348179"/>
            <a:ext cx="8229600" cy="3824021"/>
          </a:xfrm>
          <a:prstGeom prst="rect">
            <a:avLst/>
          </a:prstGeom>
        </p:spPr>
      </p:pic>
    </p:spTree>
    <p:extLst>
      <p:ext uri="{BB962C8B-B14F-4D97-AF65-F5344CB8AC3E}">
        <p14:creationId xmlns:p14="http://schemas.microsoft.com/office/powerpoint/2010/main" val="213930387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smtClean="0"/>
              <a:t>#</a:t>
            </a:r>
            <a:r>
              <a:rPr lang="en-US" cap="small" dirty="0" err="1" smtClean="0"/>
              <a:t>NoEstimates</a:t>
            </a:r>
            <a:r>
              <a:rPr lang="en-US" cap="small" dirty="0" smtClean="0"/>
              <a:t> Example</a:t>
            </a:r>
            <a:endParaRPr lang="en-US" cap="small" dirty="0"/>
          </a:p>
        </p:txBody>
      </p:sp>
      <p:sp>
        <p:nvSpPr>
          <p:cNvPr id="2" name="Content Placeholder 1"/>
          <p:cNvSpPr>
            <a:spLocks noGrp="1"/>
          </p:cNvSpPr>
          <p:nvPr>
            <p:ph idx="1"/>
          </p:nvPr>
        </p:nvSpPr>
        <p:spPr/>
        <p:txBody>
          <a:bodyPr/>
          <a:lstStyle/>
          <a:p>
            <a:r>
              <a:rPr lang="en-US" dirty="0"/>
              <a:t>Count Stories</a:t>
            </a:r>
          </a:p>
          <a:p>
            <a:endParaRPr lang="en-US" dirty="0"/>
          </a:p>
        </p:txBody>
      </p:sp>
      <p:pic>
        <p:nvPicPr>
          <p:cNvPr id="5" name="Content Placeholder 3"/>
          <p:cNvPicPr>
            <a:picLocks noChangeAspect="1"/>
          </p:cNvPicPr>
          <p:nvPr/>
        </p:nvPicPr>
        <p:blipFill>
          <a:blip r:embed="rId2"/>
          <a:stretch>
            <a:fillRect/>
          </a:stretch>
        </p:blipFill>
        <p:spPr>
          <a:xfrm>
            <a:off x="462792" y="2350777"/>
            <a:ext cx="8224008" cy="3821423"/>
          </a:xfrm>
          <a:prstGeom prst="rect">
            <a:avLst/>
          </a:prstGeom>
        </p:spPr>
      </p:pic>
    </p:spTree>
    <p:extLst>
      <p:ext uri="{BB962C8B-B14F-4D97-AF65-F5344CB8AC3E}">
        <p14:creationId xmlns:p14="http://schemas.microsoft.com/office/powerpoint/2010/main" val="417885239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smtClean="0"/>
              <a:t>#</a:t>
            </a:r>
            <a:r>
              <a:rPr lang="en-US" cap="small" dirty="0" err="1" smtClean="0"/>
              <a:t>NoEstimates</a:t>
            </a:r>
            <a:r>
              <a:rPr lang="en-US" cap="small" dirty="0" smtClean="0"/>
              <a:t> Example</a:t>
            </a:r>
            <a:endParaRPr lang="en-US" cap="small" dirty="0"/>
          </a:p>
        </p:txBody>
      </p:sp>
      <p:sp>
        <p:nvSpPr>
          <p:cNvPr id="2" name="Content Placeholder 1"/>
          <p:cNvSpPr>
            <a:spLocks noGrp="1"/>
          </p:cNvSpPr>
          <p:nvPr>
            <p:ph idx="1"/>
          </p:nvPr>
        </p:nvSpPr>
        <p:spPr/>
        <p:txBody>
          <a:bodyPr/>
          <a:lstStyle/>
          <a:p>
            <a:r>
              <a:rPr lang="en-US" dirty="0"/>
              <a:t>Count Stories</a:t>
            </a:r>
          </a:p>
          <a:p>
            <a:endParaRPr lang="en-US" dirty="0"/>
          </a:p>
        </p:txBody>
      </p:sp>
      <p:pic>
        <p:nvPicPr>
          <p:cNvPr id="5" name="Content Placeholder 4"/>
          <p:cNvPicPr>
            <a:picLocks noChangeAspect="1"/>
          </p:cNvPicPr>
          <p:nvPr/>
        </p:nvPicPr>
        <p:blipFill>
          <a:blip r:embed="rId2"/>
          <a:stretch>
            <a:fillRect/>
          </a:stretch>
        </p:blipFill>
        <p:spPr>
          <a:xfrm>
            <a:off x="457200" y="2310841"/>
            <a:ext cx="8229600" cy="3824021"/>
          </a:xfrm>
          <a:prstGeom prst="rect">
            <a:avLst/>
          </a:prstGeom>
        </p:spPr>
      </p:pic>
    </p:spTree>
    <p:extLst>
      <p:ext uri="{BB962C8B-B14F-4D97-AF65-F5344CB8AC3E}">
        <p14:creationId xmlns:p14="http://schemas.microsoft.com/office/powerpoint/2010/main" val="199356719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40200" cy="715962"/>
          </a:xfrm>
        </p:spPr>
        <p:txBody>
          <a:bodyPr/>
          <a:lstStyle/>
          <a:p>
            <a:pPr algn="l"/>
            <a:r>
              <a:rPr lang="en-US" dirty="0" smtClean="0"/>
              <a:t>Contact</a:t>
            </a:r>
            <a:endParaRPr lang="en-US" dirty="0"/>
          </a:p>
        </p:txBody>
      </p:sp>
      <p:sp>
        <p:nvSpPr>
          <p:cNvPr id="3" name="Text Placeholder 2"/>
          <p:cNvSpPr>
            <a:spLocks noGrp="1"/>
          </p:cNvSpPr>
          <p:nvPr>
            <p:ph idx="1"/>
          </p:nvPr>
        </p:nvSpPr>
        <p:spPr>
          <a:xfrm>
            <a:off x="152400" y="1762416"/>
            <a:ext cx="4648200" cy="4236747"/>
          </a:xfrm>
        </p:spPr>
        <p:txBody>
          <a:bodyPr/>
          <a:lstStyle/>
          <a:p>
            <a:pPr marL="457200" lvl="1" indent="0">
              <a:buNone/>
            </a:pPr>
            <a:r>
              <a:rPr lang="en-US" sz="2000" dirty="0" smtClean="0">
                <a:hlinkClick r:id="rId3"/>
              </a:rPr>
              <a:t>toddelittle@gmail.com</a:t>
            </a:r>
            <a:endParaRPr lang="en-US" sz="2000" dirty="0" smtClean="0"/>
          </a:p>
          <a:p>
            <a:pPr marL="457200" lvl="1" indent="0">
              <a:buNone/>
            </a:pPr>
            <a:endParaRPr lang="en-US" sz="2000" dirty="0" smtClean="0"/>
          </a:p>
          <a:p>
            <a:pPr marL="457200" lvl="1" indent="0">
              <a:buNone/>
            </a:pPr>
            <a:r>
              <a:rPr lang="en-US" sz="2000" dirty="0" smtClean="0">
                <a:hlinkClick r:id="rId4"/>
              </a:rPr>
              <a:t>www.toddlittleweb.com</a:t>
            </a:r>
            <a:endParaRPr lang="en-US" sz="2000" dirty="0" smtClean="0"/>
          </a:p>
          <a:p>
            <a:pPr marL="457200" lvl="1" indent="0">
              <a:buNone/>
            </a:pPr>
            <a:r>
              <a:rPr lang="en-US" sz="2000" dirty="0">
                <a:hlinkClick r:id="rId5"/>
              </a:rPr>
              <a:t>www.accelinnova.com</a:t>
            </a:r>
            <a:endParaRPr lang="en-US" sz="2000" dirty="0"/>
          </a:p>
          <a:p>
            <a:pPr marL="457200" lvl="1" indent="0">
              <a:buNone/>
            </a:pPr>
            <a:endParaRPr lang="en-US" dirty="0" smtClean="0"/>
          </a:p>
          <a:p>
            <a:pPr lvl="1"/>
            <a:endParaRPr lang="en-US" dirty="0"/>
          </a:p>
          <a:p>
            <a:pPr marL="457200" lvl="1" indent="0">
              <a:buNone/>
            </a:pPr>
            <a:endParaRPr lang="en-US" dirty="0" smtClean="0"/>
          </a:p>
          <a:p>
            <a:pPr marL="0" indent="0">
              <a:buNone/>
            </a:pPr>
            <a:endParaRPr lang="en-US" dirty="0" smtClean="0"/>
          </a:p>
        </p:txBody>
      </p:sp>
      <p:pic>
        <p:nvPicPr>
          <p:cNvPr id="4" name="Picture 3" descr="51sOIwJFqRL">
            <a:hlinkClick r:id="rId6"/>
          </p:cNvPr>
          <p:cNvPicPr>
            <a:picLocks noChangeAspect="1" noChangeArrowheads="1"/>
          </p:cNvPicPr>
          <p:nvPr/>
        </p:nvPicPr>
        <p:blipFill>
          <a:blip r:embed="rId7"/>
          <a:srcRect l="12202" r="12228"/>
          <a:stretch>
            <a:fillRect/>
          </a:stretch>
        </p:blipFill>
        <p:spPr bwMode="auto">
          <a:xfrm>
            <a:off x="3581400" y="1138126"/>
            <a:ext cx="3458592" cy="4576874"/>
          </a:xfrm>
          <a:prstGeom prst="rect">
            <a:avLst/>
          </a:prstGeom>
          <a:noFill/>
          <a:ln w="9525">
            <a:solidFill>
              <a:schemeClr val="tx1"/>
            </a:solidFill>
            <a:miter lim="800000"/>
            <a:headEnd/>
            <a:tailEnd/>
          </a:ln>
        </p:spPr>
      </p:pic>
      <p:sp>
        <p:nvSpPr>
          <p:cNvPr id="5" name="TextBox 4"/>
          <p:cNvSpPr txBox="1"/>
          <p:nvPr/>
        </p:nvSpPr>
        <p:spPr>
          <a:xfrm>
            <a:off x="685800" y="4815007"/>
            <a:ext cx="7008725" cy="1661993"/>
          </a:xfrm>
          <a:prstGeom prst="rect">
            <a:avLst/>
          </a:prstGeom>
          <a:noFill/>
        </p:spPr>
        <p:txBody>
          <a:bodyPr wrap="square" rtlCol="0">
            <a:spAutoFit/>
          </a:bodyPr>
          <a:lstStyle/>
          <a:p>
            <a:pPr marL="0" lvl="1"/>
            <a:r>
              <a:rPr lang="en-US" sz="2800" dirty="0"/>
              <a:t>@</a:t>
            </a:r>
            <a:r>
              <a:rPr lang="en-US" sz="2800" dirty="0" err="1"/>
              <a:t>toddelittle</a:t>
            </a:r>
            <a:endParaRPr lang="en-US" sz="2800" dirty="0"/>
          </a:p>
          <a:p>
            <a:pPr marL="0" lvl="1"/>
            <a:endParaRPr lang="en-US" sz="2800" dirty="0" smtClean="0">
              <a:hlinkClick r:id=""/>
            </a:endParaRPr>
          </a:p>
          <a:p>
            <a:pPr marL="0" lvl="1"/>
            <a:r>
              <a:rPr lang="en-US" sz="2800" dirty="0" smtClean="0">
                <a:hlinkClick r:id=""/>
              </a:rPr>
              <a:t>www.linkedin.com/in/toddelittle/</a:t>
            </a:r>
            <a:endParaRPr lang="en-US" sz="2800" dirty="0"/>
          </a:p>
          <a:p>
            <a:endParaRPr lang="en-US" dirty="0"/>
          </a:p>
        </p:txBody>
      </p:sp>
    </p:spTree>
    <p:extLst>
      <p:ext uri="{BB962C8B-B14F-4D97-AF65-F5344CB8AC3E}">
        <p14:creationId xmlns:p14="http://schemas.microsoft.com/office/powerpoint/2010/main" val="180485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igT2"/>
          <p:cNvPicPr>
            <a:picLocks noChangeAspect="1" noChangeArrowheads="1"/>
          </p:cNvPicPr>
          <p:nvPr/>
        </p:nvPicPr>
        <p:blipFill>
          <a:blip r:embed="rId7">
            <a:extLst>
              <a:ext uri="{28A0092B-C50C-407E-A947-70E740481C1C}">
                <a14:useLocalDpi xmlns:a14="http://schemas.microsoft.com/office/drawing/2010/main" val="0"/>
              </a:ext>
            </a:extLst>
          </a:blip>
          <a:srcRect l="18808"/>
          <a:stretch>
            <a:fillRect/>
          </a:stretch>
        </p:blipFill>
        <p:spPr bwMode="auto">
          <a:xfrm>
            <a:off x="0"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Rectangle 3"/>
          <p:cNvSpPr>
            <a:spLocks noGrp="1" noChangeArrowheads="1"/>
          </p:cNvSpPr>
          <p:nvPr>
            <p:ph type="title" sz="quarter"/>
          </p:nvPr>
        </p:nvSpPr>
        <p:spPr/>
        <p:txBody>
          <a:bodyPr/>
          <a:lstStyle/>
          <a:p>
            <a:pPr eaLnBrk="1" hangingPunct="1"/>
            <a:r>
              <a:rPr lang="en-US" dirty="0" smtClean="0">
                <a:solidFill>
                  <a:srgbClr val="FFFFCC"/>
                </a:solidFill>
              </a:rPr>
              <a:t>We’re not in Kansas Anymore</a:t>
            </a:r>
          </a:p>
        </p:txBody>
      </p:sp>
      <p:grpSp>
        <p:nvGrpSpPr>
          <p:cNvPr id="2" name="Group 4"/>
          <p:cNvGrpSpPr>
            <a:grpSpLocks/>
          </p:cNvGrpSpPr>
          <p:nvPr/>
        </p:nvGrpSpPr>
        <p:grpSpPr bwMode="auto">
          <a:xfrm>
            <a:off x="728663" y="3754438"/>
            <a:ext cx="6972300" cy="588962"/>
            <a:chOff x="485" y="2355"/>
            <a:chExt cx="4075" cy="390"/>
          </a:xfrm>
        </p:grpSpPr>
        <p:sp>
          <p:nvSpPr>
            <p:cNvPr id="43025" name="Text Box 5"/>
            <p:cNvSpPr txBox="1">
              <a:spLocks noChangeArrowheads="1"/>
            </p:cNvSpPr>
            <p:nvPr/>
          </p:nvSpPr>
          <p:spPr bwMode="auto">
            <a:xfrm>
              <a:off x="487" y="2442"/>
              <a:ext cx="4073" cy="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My! People come and go so quickly here!</a:t>
              </a:r>
            </a:p>
          </p:txBody>
        </p:sp>
        <p:pic>
          <p:nvPicPr>
            <p:cNvPr id="43026" name="Picture 6" descr="dorothy1"/>
            <p:cNvPicPr>
              <a:picLocks noChangeAspect="1" noChangeArrowheads="1"/>
            </p:cNvPicPr>
            <p:nvPr/>
          </p:nvPicPr>
          <p:blipFill>
            <a:blip r:embed="rId8">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485" y="2355"/>
              <a:ext cx="188" cy="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7"/>
          <p:cNvGrpSpPr>
            <a:grpSpLocks/>
          </p:cNvGrpSpPr>
          <p:nvPr/>
        </p:nvGrpSpPr>
        <p:grpSpPr bwMode="auto">
          <a:xfrm>
            <a:off x="728663" y="2533650"/>
            <a:ext cx="8115300" cy="579438"/>
            <a:chOff x="457" y="1540"/>
            <a:chExt cx="4199" cy="385"/>
          </a:xfrm>
        </p:grpSpPr>
        <p:sp>
          <p:nvSpPr>
            <p:cNvPr id="43023" name="Text Box 8"/>
            <p:cNvSpPr txBox="1">
              <a:spLocks noChangeArrowheads="1"/>
            </p:cNvSpPr>
            <p:nvPr/>
          </p:nvSpPr>
          <p:spPr bwMode="auto">
            <a:xfrm>
              <a:off x="534" y="1578"/>
              <a:ext cx="4122"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I may not come out alive, but I'm goin' in there!</a:t>
              </a:r>
            </a:p>
          </p:txBody>
        </p:sp>
        <p:pic>
          <p:nvPicPr>
            <p:cNvPr id="43024" name="Picture 9" descr="lion1"/>
            <p:cNvPicPr>
              <a:picLocks noChangeAspect="1" noChangeArrowheads="1"/>
            </p:cNvPicPr>
            <p:nvPr/>
          </p:nvPicPr>
          <p:blipFill>
            <a:blip r:embed="rId9">
              <a:clrChange>
                <a:clrFrom>
                  <a:srgbClr val="FFFEFE"/>
                </a:clrFrom>
                <a:clrTo>
                  <a:srgbClr val="FFFEFE">
                    <a:alpha val="0"/>
                  </a:srgbClr>
                </a:clrTo>
              </a:clrChange>
              <a:extLst>
                <a:ext uri="{28A0092B-C50C-407E-A947-70E740481C1C}">
                  <a14:useLocalDpi xmlns:a14="http://schemas.microsoft.com/office/drawing/2010/main" val="0"/>
                </a:ext>
              </a:extLst>
            </a:blip>
            <a:srcRect/>
            <a:stretch>
              <a:fillRect/>
            </a:stretch>
          </p:blipFill>
          <p:spPr bwMode="auto">
            <a:xfrm>
              <a:off x="457" y="1540"/>
              <a:ext cx="189"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 name="Group 10"/>
          <p:cNvGrpSpPr>
            <a:grpSpLocks/>
          </p:cNvGrpSpPr>
          <p:nvPr/>
        </p:nvGrpSpPr>
        <p:grpSpPr bwMode="auto">
          <a:xfrm>
            <a:off x="660400" y="3324225"/>
            <a:ext cx="7650163" cy="488950"/>
            <a:chOff x="466" y="2073"/>
            <a:chExt cx="4910" cy="323"/>
          </a:xfrm>
        </p:grpSpPr>
        <p:sp>
          <p:nvSpPr>
            <p:cNvPr id="43021" name="Text Box 11"/>
            <p:cNvSpPr txBox="1">
              <a:spLocks noChangeArrowheads="1"/>
            </p:cNvSpPr>
            <p:nvPr/>
          </p:nvSpPr>
          <p:spPr bwMode="auto">
            <a:xfrm>
              <a:off x="480" y="2142"/>
              <a:ext cx="4896" cy="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50000"/>
                </a:spcBef>
              </a:pPr>
              <a:r>
                <a:rPr lang="en-US" sz="2400">
                  <a:solidFill>
                    <a:srgbClr val="FFFFCC"/>
                  </a:solidFill>
                  <a:latin typeface="Times New Roman" pitchFamily="18" charset="0"/>
                  <a:ea typeface="MS PGothic" pitchFamily="34" charset="-128"/>
                  <a:cs typeface="Times New Roman" pitchFamily="18" charset="0"/>
                </a:rPr>
                <a:t>The Great and Powerful Oz has got matters well in hand.</a:t>
              </a:r>
            </a:p>
          </p:txBody>
        </p:sp>
        <p:pic>
          <p:nvPicPr>
            <p:cNvPr id="43022" name="Picture 12" descr="wizofoz"/>
            <p:cNvPicPr>
              <a:picLocks noChangeAspect="1" noChangeArrowheads="1"/>
            </p:cNvPicPr>
            <p:nvPr/>
          </p:nvPicPr>
          <p:blipFill>
            <a:blip r:embed="rId10">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466" y="2073"/>
              <a:ext cx="24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Group 13"/>
          <p:cNvGrpSpPr>
            <a:grpSpLocks/>
          </p:cNvGrpSpPr>
          <p:nvPr/>
        </p:nvGrpSpPr>
        <p:grpSpPr bwMode="auto">
          <a:xfrm>
            <a:off x="660400" y="4648200"/>
            <a:ext cx="6843713" cy="822325"/>
            <a:chOff x="461" y="3024"/>
            <a:chExt cx="4311" cy="518"/>
          </a:xfrm>
        </p:grpSpPr>
        <p:sp>
          <p:nvSpPr>
            <p:cNvPr id="43019" name="Text Box 14"/>
            <p:cNvSpPr txBox="1">
              <a:spLocks noChangeArrowheads="1"/>
            </p:cNvSpPr>
            <p:nvPr/>
          </p:nvSpPr>
          <p:spPr bwMode="auto">
            <a:xfrm>
              <a:off x="528" y="3024"/>
              <a:ext cx="424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"Hee hee hee ha ha! Going so soon? I wouldn't hear of it! Why, my little party's just beginning!</a:t>
              </a:r>
            </a:p>
          </p:txBody>
        </p:sp>
        <p:pic>
          <p:nvPicPr>
            <p:cNvPr id="43020" name="Picture 15" descr="wwitch"/>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1" y="3034"/>
              <a:ext cx="218"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9888" name="Text Box 16"/>
          <p:cNvSpPr txBox="1">
            <a:spLocks noChangeArrowheads="1"/>
          </p:cNvSpPr>
          <p:nvPr/>
        </p:nvSpPr>
        <p:spPr bwMode="auto">
          <a:xfrm>
            <a:off x="1219200" y="22098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Developer Hero</a:t>
            </a:r>
          </a:p>
        </p:txBody>
      </p:sp>
      <p:sp>
        <p:nvSpPr>
          <p:cNvPr id="79889" name="Text Box 17"/>
          <p:cNvSpPr txBox="1">
            <a:spLocks noChangeArrowheads="1"/>
          </p:cNvSpPr>
          <p:nvPr/>
        </p:nvSpPr>
        <p:spPr bwMode="auto">
          <a:xfrm>
            <a:off x="1219200" y="29718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Reorg</a:t>
            </a:r>
          </a:p>
        </p:txBody>
      </p:sp>
      <p:sp>
        <p:nvSpPr>
          <p:cNvPr id="79890" name="Text Box 18"/>
          <p:cNvSpPr txBox="1">
            <a:spLocks noChangeArrowheads="1"/>
          </p:cNvSpPr>
          <p:nvPr/>
        </p:nvSpPr>
        <p:spPr bwMode="auto">
          <a:xfrm>
            <a:off x="1219200" y="42672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Testing</a:t>
            </a:r>
          </a:p>
        </p:txBody>
      </p:sp>
    </p:spTree>
    <p:extLst>
      <p:ext uri="{BB962C8B-B14F-4D97-AF65-F5344CB8AC3E}">
        <p14:creationId xmlns:p14="http://schemas.microsoft.com/office/powerpoint/2010/main" val="21615130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3" name="goin_in_there.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988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well_in_hand.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people_come_go.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7989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going_so_so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8" grpId="0" autoUpdateAnimBg="0"/>
      <p:bldP spid="79889" grpId="0" autoUpdateAnimBg="0"/>
      <p:bldP spid="7989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400" dirty="0" smtClean="0"/>
              <a:t>Test First</a:t>
            </a:r>
            <a:endParaRPr lang="en-US" sz="4400" dirty="0"/>
          </a:p>
        </p:txBody>
      </p:sp>
      <p:pic>
        <p:nvPicPr>
          <p:cNvPr id="3" name="Picture 10" descr="http://store.discovery.com/img/product/resized/885/00275197-961885_catl_700.jpg?k=560cb0e1&amp;pid=275197&amp;s=catl&amp;sn=discovery"/>
          <p:cNvPicPr>
            <a:picLocks noChangeAspect="1" noChangeArrowheads="1"/>
          </p:cNvPicPr>
          <p:nvPr/>
        </p:nvPicPr>
        <p:blipFill rotWithShape="1">
          <a:blip r:embed="rId2">
            <a:extLst>
              <a:ext uri="{28A0092B-C50C-407E-A947-70E740481C1C}">
                <a14:useLocalDpi xmlns:a14="http://schemas.microsoft.com/office/drawing/2010/main" val="0"/>
              </a:ext>
            </a:extLst>
          </a:blip>
          <a:srcRect t="28957" b="29452"/>
          <a:stretch/>
        </p:blipFill>
        <p:spPr bwMode="auto">
          <a:xfrm>
            <a:off x="2885732" y="4648061"/>
            <a:ext cx="5276850" cy="219456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http://t1.gstatic.com/images?q=tbn:ANd9GcQlcwY0HeZjmfBLuuU2BqT0DRkr779parDwYIzKIvxGkIcFh7YwXaoNqCyb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746" y="3308280"/>
            <a:ext cx="3524250" cy="12954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http://www.sondrakistan.com/wp-content/uploads/2012/10/plausibl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446" y="3844412"/>
            <a:ext cx="4051300" cy="1485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6675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 Story Point Estimates improve predictability</a:t>
            </a:r>
            <a:endParaRPr lang="en-US" dirty="0"/>
          </a:p>
        </p:txBody>
      </p:sp>
    </p:spTree>
    <p:extLst>
      <p:ext uri="{BB962C8B-B14F-4D97-AF65-F5344CB8AC3E}">
        <p14:creationId xmlns:p14="http://schemas.microsoft.com/office/powerpoint/2010/main" val="2758608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a:t>
            </a:r>
            <a:r>
              <a:rPr lang="en-US" dirty="0"/>
              <a:t>: Velocity Improves over </a:t>
            </a:r>
            <a:r>
              <a:rPr lang="en-US" dirty="0" smtClean="0"/>
              <a:t>Time</a:t>
            </a:r>
            <a:endParaRPr lang="en-US" dirty="0"/>
          </a:p>
        </p:txBody>
      </p:sp>
    </p:spTree>
    <p:extLst>
      <p:ext uri="{BB962C8B-B14F-4D97-AF65-F5344CB8AC3E}">
        <p14:creationId xmlns:p14="http://schemas.microsoft.com/office/powerpoint/2010/main" val="237481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#3</a:t>
            </a:r>
            <a:r>
              <a:rPr lang="en-US" dirty="0"/>
              <a:t>: Velocity Variation </a:t>
            </a:r>
            <a:r>
              <a:rPr lang="en-US" dirty="0" smtClean="0"/>
              <a:t>Stabilizes </a:t>
            </a:r>
            <a:r>
              <a:rPr lang="en-US" dirty="0"/>
              <a:t>over </a:t>
            </a:r>
            <a:r>
              <a:rPr lang="en-US" dirty="0" smtClean="0"/>
              <a:t>Time</a:t>
            </a:r>
            <a:endParaRPr lang="en-US" dirty="0"/>
          </a:p>
        </p:txBody>
      </p:sp>
    </p:spTree>
    <p:extLst>
      <p:ext uri="{BB962C8B-B14F-4D97-AF65-F5344CB8AC3E}">
        <p14:creationId xmlns:p14="http://schemas.microsoft.com/office/powerpoint/2010/main" val="359637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#4: </a:t>
            </a:r>
            <a:r>
              <a:rPr lang="en-US" dirty="0"/>
              <a:t>We’re Good at Estimating Smaller Stories</a:t>
            </a:r>
          </a:p>
          <a:p>
            <a:endParaRPr lang="en-US" dirty="0"/>
          </a:p>
        </p:txBody>
      </p:sp>
    </p:spTree>
    <p:extLst>
      <p:ext uri="{BB962C8B-B14F-4D97-AF65-F5344CB8AC3E}">
        <p14:creationId xmlns:p14="http://schemas.microsoft.com/office/powerpoint/2010/main" val="383721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r>
              <a:rPr lang="en-US" dirty="0" smtClean="0"/>
              <a:t>#5: We’re pretty good at estimating things relatively</a:t>
            </a:r>
            <a:endParaRPr lang="en-US" dirty="0"/>
          </a:p>
        </p:txBody>
      </p:sp>
      <p:pic>
        <p:nvPicPr>
          <p:cNvPr id="5" name="Picture 2" descr="agile estimation relative sizing"/>
          <p:cNvPicPr>
            <a:picLocks noChangeAspect="1" noChangeArrowheads="1"/>
          </p:cNvPicPr>
          <p:nvPr/>
        </p:nvPicPr>
        <p:blipFill rotWithShape="1">
          <a:blip r:embed="rId3">
            <a:extLst>
              <a:ext uri="{28A0092B-C50C-407E-A947-70E740481C1C}">
                <a14:useLocalDpi xmlns:a14="http://schemas.microsoft.com/office/drawing/2010/main" val="0"/>
              </a:ext>
            </a:extLst>
          </a:blip>
          <a:srcRect t="28878" b="-31737"/>
          <a:stretch/>
        </p:blipFill>
        <p:spPr bwMode="auto">
          <a:xfrm>
            <a:off x="2031676" y="4216400"/>
            <a:ext cx="4762500" cy="32918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0927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6</a:t>
            </a:r>
            <a:r>
              <a:rPr lang="en-US" dirty="0" smtClean="0"/>
              <a:t>: We’re a bit behind, but we’ll make it up in testing since most of our uncertainty was in the features.</a:t>
            </a:r>
            <a:endParaRPr lang="en-US" dirty="0"/>
          </a:p>
        </p:txBody>
      </p:sp>
    </p:spTree>
    <p:extLst>
      <p:ext uri="{BB962C8B-B14F-4D97-AF65-F5344CB8AC3E}">
        <p14:creationId xmlns:p14="http://schemas.microsoft.com/office/powerpoint/2010/main" val="187843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7</a:t>
            </a:r>
            <a:r>
              <a:rPr lang="en-US" dirty="0" smtClean="0"/>
              <a:t>: Scope Creep is a major source of estimation error.</a:t>
            </a:r>
            <a:endParaRPr lang="en-US" dirty="0"/>
          </a:p>
        </p:txBody>
      </p:sp>
    </p:spTree>
    <p:extLst>
      <p:ext uri="{BB962C8B-B14F-4D97-AF65-F5344CB8AC3E}">
        <p14:creationId xmlns:p14="http://schemas.microsoft.com/office/powerpoint/2010/main" val="141127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0" y="0"/>
            <a:ext cx="9020432" cy="1470025"/>
          </a:xfrm>
        </p:spPr>
        <p:txBody>
          <a:bodyPr>
            <a:normAutofit fontScale="90000"/>
          </a:bodyPr>
          <a:lstStyle/>
          <a:p>
            <a:pPr algn="l" eaLnBrk="1" hangingPunct="1"/>
            <a:r>
              <a:rPr lang="en-US" sz="3600" b="1" dirty="0" smtClean="0">
                <a:solidFill>
                  <a:schemeClr val="tx1"/>
                </a:solidFill>
              </a:rPr>
              <a:t>To Estimate or #</a:t>
            </a:r>
            <a:r>
              <a:rPr lang="en-US" sz="3600" b="1" dirty="0" err="1" smtClean="0">
                <a:solidFill>
                  <a:schemeClr val="tx1"/>
                </a:solidFill>
              </a:rPr>
              <a:t>NoEstimates</a:t>
            </a:r>
            <a:r>
              <a:rPr lang="en-US" sz="3600" b="1" dirty="0" smtClean="0">
                <a:solidFill>
                  <a:schemeClr val="tx1"/>
                </a:solidFill>
              </a:rPr>
              <a:t>, That is the Question</a:t>
            </a:r>
            <a:r>
              <a:rPr lang="en-US" b="1" dirty="0" smtClean="0">
                <a:solidFill>
                  <a:schemeClr val="tx1"/>
                </a:solidFill>
              </a:rPr>
              <a:t/>
            </a:r>
            <a:br>
              <a:rPr lang="en-US" b="1" dirty="0" smtClean="0">
                <a:solidFill>
                  <a:schemeClr val="tx1"/>
                </a:solidFill>
              </a:rPr>
            </a:br>
            <a:endParaRPr lang="en-GB" sz="2400" b="1" dirty="0" smtClean="0">
              <a:solidFill>
                <a:schemeClr val="tx1"/>
              </a:solidFill>
            </a:endParaRPr>
          </a:p>
        </p:txBody>
      </p:sp>
      <p:sp>
        <p:nvSpPr>
          <p:cNvPr id="4100" name="Text Box 5"/>
          <p:cNvSpPr txBox="1">
            <a:spLocks noChangeArrowheads="1"/>
          </p:cNvSpPr>
          <p:nvPr/>
        </p:nvSpPr>
        <p:spPr bwMode="auto">
          <a:xfrm>
            <a:off x="-152400" y="4469755"/>
            <a:ext cx="4800600" cy="2693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600"/>
              </a:spcBef>
            </a:pPr>
            <a:endParaRPr lang="en-US" sz="2400" b="1" dirty="0" smtClean="0"/>
          </a:p>
          <a:p>
            <a:pPr algn="r" eaLnBrk="1" hangingPunct="1">
              <a:spcBef>
                <a:spcPts val="600"/>
              </a:spcBef>
            </a:pPr>
            <a:r>
              <a:rPr lang="en-US" sz="2400" b="1" dirty="0" smtClean="0"/>
              <a:t>Todd </a:t>
            </a:r>
            <a:r>
              <a:rPr lang="en-US" sz="2400" b="1" dirty="0"/>
              <a:t>Little</a:t>
            </a:r>
          </a:p>
          <a:p>
            <a:pPr algn="r" eaLnBrk="1" hangingPunct="1">
              <a:spcBef>
                <a:spcPts val="600"/>
              </a:spcBef>
            </a:pPr>
            <a:r>
              <a:rPr lang="en-US" sz="2400" b="1" dirty="0" smtClean="0"/>
              <a:t>Founder, </a:t>
            </a:r>
            <a:r>
              <a:rPr lang="en-US" sz="2400" b="1" dirty="0" err="1" smtClean="0"/>
              <a:t>Accelinnova</a:t>
            </a:r>
            <a:endParaRPr lang="en-US" sz="2400" b="1" dirty="0" smtClean="0"/>
          </a:p>
          <a:p>
            <a:pPr algn="r">
              <a:spcBef>
                <a:spcPts val="600"/>
              </a:spcBef>
            </a:pPr>
            <a:r>
              <a:rPr lang="en-US" sz="2400" b="1" dirty="0" smtClean="0"/>
              <a:t>Chris </a:t>
            </a:r>
            <a:r>
              <a:rPr lang="en-US" sz="2400" b="1" dirty="0"/>
              <a:t>Verhoef</a:t>
            </a:r>
          </a:p>
          <a:p>
            <a:pPr algn="r">
              <a:spcBef>
                <a:spcPts val="600"/>
              </a:spcBef>
            </a:pPr>
            <a:r>
              <a:rPr lang="en-US" sz="2400" b="1" dirty="0" smtClean="0"/>
              <a:t>CS Professor, VU</a:t>
            </a:r>
            <a:r>
              <a:rPr lang="en-US" sz="2400" b="1" dirty="0"/>
              <a:t>, Amsterdam</a:t>
            </a:r>
          </a:p>
          <a:p>
            <a:pPr algn="r" eaLnBrk="1" hangingPunct="1">
              <a:spcBef>
                <a:spcPts val="600"/>
              </a:spcBef>
            </a:pPr>
            <a:endParaRPr lang="en-US" sz="2400" b="1"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497" y="1934860"/>
            <a:ext cx="4011827" cy="2694074"/>
          </a:xfrm>
          <a:prstGeom prst="rect">
            <a:avLst/>
          </a:prstGeom>
        </p:spPr>
      </p:pic>
      <p:sp>
        <p:nvSpPr>
          <p:cNvPr id="2" name="Rectangle 1"/>
          <p:cNvSpPr/>
          <p:nvPr/>
        </p:nvSpPr>
        <p:spPr>
          <a:xfrm>
            <a:off x="6096000" y="5093769"/>
            <a:ext cx="2089033" cy="523220"/>
          </a:xfrm>
          <a:prstGeom prst="rect">
            <a:avLst/>
          </a:prstGeom>
        </p:spPr>
        <p:txBody>
          <a:bodyPr wrap="none">
            <a:spAutoFit/>
          </a:bodyPr>
          <a:lstStyle/>
          <a:p>
            <a:pPr marL="0" lvl="1"/>
            <a:r>
              <a:rPr lang="en-US" sz="2800" dirty="0"/>
              <a:t>@</a:t>
            </a:r>
            <a:r>
              <a:rPr lang="en-US" sz="2800" dirty="0" err="1"/>
              <a:t>toddelittle</a:t>
            </a:r>
            <a:endParaRPr lang="en-US" sz="2800" dirty="0"/>
          </a:p>
        </p:txBody>
      </p:sp>
    </p:spTree>
    <p:extLst>
      <p:ext uri="{BB962C8B-B14F-4D97-AF65-F5344CB8AC3E}">
        <p14:creationId xmlns:p14="http://schemas.microsoft.com/office/powerpoint/2010/main" val="2442735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8</a:t>
            </a:r>
            <a:r>
              <a:rPr lang="en-US" dirty="0" smtClean="0"/>
              <a:t>: Having more estimators, even if they are not experts, improves estimation accuracy</a:t>
            </a:r>
            <a:endParaRPr lang="en-US" dirty="0"/>
          </a:p>
        </p:txBody>
      </p:sp>
    </p:spTree>
    <p:extLst>
      <p:ext uri="{BB962C8B-B14F-4D97-AF65-F5344CB8AC3E}">
        <p14:creationId xmlns:p14="http://schemas.microsoft.com/office/powerpoint/2010/main" val="47897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9</a:t>
            </a:r>
            <a:r>
              <a:rPr lang="en-US" dirty="0" smtClean="0"/>
              <a:t>: Project success is determined by on-time delivery</a:t>
            </a:r>
            <a:endParaRPr lang="en-US" dirty="0"/>
          </a:p>
        </p:txBody>
      </p:sp>
    </p:spTree>
    <p:extLst>
      <p:ext uri="{BB962C8B-B14F-4D97-AF65-F5344CB8AC3E}">
        <p14:creationId xmlns:p14="http://schemas.microsoft.com/office/powerpoint/2010/main" val="3964102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 Estimation is waste</a:t>
            </a:r>
            <a:endParaRPr lang="en-US" dirty="0"/>
          </a:p>
        </p:txBody>
      </p:sp>
    </p:spTree>
    <p:extLst>
      <p:ext uri="{BB962C8B-B14F-4D97-AF65-F5344CB8AC3E}">
        <p14:creationId xmlns:p14="http://schemas.microsoft.com/office/powerpoint/2010/main" val="357933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is #</a:t>
            </a:r>
            <a:r>
              <a:rPr lang="en-US" dirty="0" err="1" smtClean="0"/>
              <a:t>NoEstimates</a:t>
            </a:r>
            <a:endParaRPr lang="en-US" dirty="0"/>
          </a:p>
        </p:txBody>
      </p:sp>
      <p:sp>
        <p:nvSpPr>
          <p:cNvPr id="2" name="Content Placeholder 1"/>
          <p:cNvSpPr>
            <a:spLocks noGrp="1"/>
          </p:cNvSpPr>
          <p:nvPr>
            <p:ph idx="1"/>
          </p:nvPr>
        </p:nvSpPr>
        <p:spPr/>
        <p:txBody>
          <a:bodyPr/>
          <a:lstStyle/>
          <a:p>
            <a:pPr marL="0" indent="0">
              <a:buNone/>
            </a:pPr>
            <a:r>
              <a:rPr lang="en-US" i="1" dirty="0"/>
              <a:t>“#</a:t>
            </a:r>
            <a:r>
              <a:rPr lang="en-US" i="1" dirty="0" err="1"/>
              <a:t>NoEstimates</a:t>
            </a:r>
            <a:r>
              <a:rPr lang="en-US" i="1" dirty="0"/>
              <a:t> is a hashtag for the topic of exploring alternatives to estimates [of time, effort, cost] for making decisions in software development.  That is, ways to make decisions with ‘No Estimates</a:t>
            </a:r>
            <a:r>
              <a:rPr lang="en-US" i="1" dirty="0" smtClean="0"/>
              <a:t>’.”            </a:t>
            </a:r>
          </a:p>
          <a:p>
            <a:endParaRPr lang="en-US" i="1" dirty="0"/>
          </a:p>
          <a:p>
            <a:pPr marL="0" indent="0">
              <a:buNone/>
            </a:pPr>
            <a:r>
              <a:rPr lang="en-US" dirty="0" smtClean="0"/>
              <a:t>Woody </a:t>
            </a:r>
            <a:r>
              <a:rPr lang="en-US" dirty="0" err="1"/>
              <a:t>Z</a:t>
            </a:r>
            <a:r>
              <a:rPr lang="en-US" dirty="0" err="1" smtClean="0"/>
              <a:t>uill</a:t>
            </a:r>
            <a:endParaRPr lang="en-US" dirty="0"/>
          </a:p>
        </p:txBody>
      </p:sp>
      <p:sp>
        <p:nvSpPr>
          <p:cNvPr id="9"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667000"/>
            <a:ext cx="2482850" cy="3750529"/>
          </a:xfrm>
          <a:prstGeom prst="rect">
            <a:avLst/>
          </a:prstGeom>
        </p:spPr>
      </p:pic>
    </p:spTree>
    <p:extLst>
      <p:ext uri="{BB962C8B-B14F-4D97-AF65-F5344CB8AC3E}">
        <p14:creationId xmlns:p14="http://schemas.microsoft.com/office/powerpoint/2010/main" val="3859247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dirty="0" smtClean="0"/>
              <a:t>One Approach Suggested by #</a:t>
            </a:r>
            <a:r>
              <a:rPr lang="en-CA" sz="2800" dirty="0" err="1" smtClean="0"/>
              <a:t>NoEstimates</a:t>
            </a:r>
            <a:endParaRPr lang="en-CA" sz="2800" dirty="0"/>
          </a:p>
        </p:txBody>
      </p:sp>
      <p:sp>
        <p:nvSpPr>
          <p:cNvPr id="3" name="Content Placeholder 2"/>
          <p:cNvSpPr>
            <a:spLocks noGrp="1"/>
          </p:cNvSpPr>
          <p:nvPr>
            <p:ph idx="1"/>
          </p:nvPr>
        </p:nvSpPr>
        <p:spPr/>
        <p:txBody>
          <a:bodyPr>
            <a:normAutofit/>
          </a:bodyPr>
          <a:lstStyle/>
          <a:p>
            <a:r>
              <a:rPr lang="en-CA" sz="3600" dirty="0" smtClean="0"/>
              <a:t>Discontinue estimating story points</a:t>
            </a:r>
          </a:p>
          <a:p>
            <a:r>
              <a:rPr lang="en-CA" sz="3600" dirty="0" smtClean="0"/>
              <a:t>Instead simply count number of completed stories per iteration (throughput)</a:t>
            </a:r>
          </a:p>
          <a:p>
            <a:r>
              <a:rPr lang="en-CA" sz="3600" dirty="0" smtClean="0"/>
              <a:t>Forecast using a burnup or burndown based on throughput</a:t>
            </a:r>
            <a:endParaRPr lang="en-CA" sz="3600" dirty="0"/>
          </a:p>
        </p:txBody>
      </p:sp>
    </p:spTree>
    <p:extLst>
      <p:ext uri="{BB962C8B-B14F-4D97-AF65-F5344CB8AC3E}">
        <p14:creationId xmlns:p14="http://schemas.microsoft.com/office/powerpoint/2010/main" val="965265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CA"/>
          </a:p>
        </p:txBody>
      </p:sp>
      <p:sp>
        <p:nvSpPr>
          <p:cNvPr id="4" name="Title 3"/>
          <p:cNvSpPr>
            <a:spLocks noGrp="1"/>
          </p:cNvSpPr>
          <p:nvPr>
            <p:ph type="title"/>
          </p:nvPr>
        </p:nvSpPr>
        <p:spPr>
          <a:xfrm>
            <a:off x="1676400" y="2651760"/>
            <a:ext cx="6452616" cy="1371600"/>
          </a:xfrm>
        </p:spPr>
        <p:txBody>
          <a:bodyPr>
            <a:normAutofit/>
          </a:bodyPr>
          <a:lstStyle/>
          <a:p>
            <a:r>
              <a:rPr lang="en-CA" sz="4000" dirty="0" smtClean="0"/>
              <a:t>We collected and analyzed some real data</a:t>
            </a:r>
            <a:endParaRPr lang="en-CA" sz="4000" dirty="0"/>
          </a:p>
        </p:txBody>
      </p:sp>
    </p:spTree>
    <p:extLst>
      <p:ext uri="{BB962C8B-B14F-4D97-AF65-F5344CB8AC3E}">
        <p14:creationId xmlns:p14="http://schemas.microsoft.com/office/powerpoint/2010/main" val="3733968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Data</a:t>
            </a:r>
            <a:endParaRPr lang="en-US" dirty="0"/>
          </a:p>
        </p:txBody>
      </p:sp>
      <p:sp>
        <p:nvSpPr>
          <p:cNvPr id="3" name="Content Placeholder 2"/>
          <p:cNvSpPr>
            <a:spLocks noGrp="1"/>
          </p:cNvSpPr>
          <p:nvPr>
            <p:ph idx="1"/>
          </p:nvPr>
        </p:nvSpPr>
        <p:spPr/>
        <p:txBody>
          <a:bodyPr>
            <a:normAutofit/>
          </a:bodyPr>
          <a:lstStyle/>
          <a:p>
            <a:r>
              <a:rPr lang="en-US" sz="3200" dirty="0" smtClean="0"/>
              <a:t>Data collected anonymously by Vasco Duarte</a:t>
            </a:r>
          </a:p>
          <a:p>
            <a:r>
              <a:rPr lang="en-US" sz="3200" dirty="0" smtClean="0"/>
              <a:t>55 Projects from 9 companies</a:t>
            </a:r>
          </a:p>
          <a:p>
            <a:pPr lvl="0"/>
            <a:r>
              <a:rPr lang="en-US" sz="3200" u="sng" dirty="0" smtClean="0">
                <a:hlinkClick r:id="rId2"/>
              </a:rPr>
              <a:t>https</a:t>
            </a:r>
            <a:r>
              <a:rPr lang="en-US" sz="3200" u="sng" dirty="0">
                <a:hlinkClick r:id="rId2"/>
              </a:rPr>
              <a:t>://bitly.com/NoEstimatesProjectsDB</a:t>
            </a:r>
            <a:endParaRPr lang="en-US" sz="3200" dirty="0"/>
          </a:p>
          <a:p>
            <a:endParaRPr lang="en-US" sz="3200" dirty="0"/>
          </a:p>
        </p:txBody>
      </p:sp>
    </p:spTree>
    <p:extLst>
      <p:ext uri="{BB962C8B-B14F-4D97-AF65-F5344CB8AC3E}">
        <p14:creationId xmlns:p14="http://schemas.microsoft.com/office/powerpoint/2010/main" val="3222878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8862760"/>
              </p:ext>
            </p:extLst>
          </p:nvPr>
        </p:nvGraphicFramePr>
        <p:xfrm>
          <a:off x="219074" y="1352550"/>
          <a:ext cx="8620125" cy="4968240"/>
        </p:xfrm>
        <a:graphic>
          <a:graphicData uri="http://schemas.openxmlformats.org/drawingml/2006/table">
            <a:tbl>
              <a:tblPr firstRow="1" bandRow="1">
                <a:tableStyleId>{5C22544A-7EE6-4342-B048-85BDC9FD1C3A}</a:tableStyleId>
              </a:tblPr>
              <a:tblGrid>
                <a:gridCol w="2873375">
                  <a:extLst>
                    <a:ext uri="{9D8B030D-6E8A-4147-A177-3AD203B41FA5}">
                      <a16:colId xmlns:a16="http://schemas.microsoft.com/office/drawing/2014/main" xmlns="" val="20000"/>
                    </a:ext>
                  </a:extLst>
                </a:gridCol>
                <a:gridCol w="2873375">
                  <a:extLst>
                    <a:ext uri="{9D8B030D-6E8A-4147-A177-3AD203B41FA5}">
                      <a16:colId xmlns:a16="http://schemas.microsoft.com/office/drawing/2014/main" xmlns="" val="20001"/>
                    </a:ext>
                  </a:extLst>
                </a:gridCol>
                <a:gridCol w="2873375">
                  <a:extLst>
                    <a:ext uri="{9D8B030D-6E8A-4147-A177-3AD203B41FA5}">
                      <a16:colId xmlns:a16="http://schemas.microsoft.com/office/drawing/2014/main" xmlns="" val="20002"/>
                    </a:ext>
                  </a:extLst>
                </a:gridCol>
              </a:tblGrid>
              <a:tr h="370840">
                <a:tc>
                  <a:txBody>
                    <a:bodyPr/>
                    <a:lstStyle/>
                    <a:p>
                      <a:endParaRPr lang="en-US" sz="2800" dirty="0"/>
                    </a:p>
                  </a:txBody>
                  <a:tcPr/>
                </a:tc>
                <a:tc>
                  <a:txBody>
                    <a:bodyPr/>
                    <a:lstStyle/>
                    <a:p>
                      <a:r>
                        <a:rPr lang="en-US" sz="2800" dirty="0" smtClean="0"/>
                        <a:t>Instantaneous</a:t>
                      </a:r>
                      <a:endParaRPr lang="en-US" sz="2800" dirty="0"/>
                    </a:p>
                  </a:txBody>
                  <a:tcPr/>
                </a:tc>
                <a:tc>
                  <a:txBody>
                    <a:bodyPr/>
                    <a:lstStyle/>
                    <a:p>
                      <a:r>
                        <a:rPr lang="en-US" sz="2800" dirty="0" smtClean="0"/>
                        <a:t>Average</a:t>
                      </a:r>
                      <a:endParaRPr lang="en-US" sz="2800" dirty="0"/>
                    </a:p>
                  </a:txBody>
                  <a:tcPr/>
                </a:tc>
                <a:extLst>
                  <a:ext uri="{0D108BD9-81ED-4DB2-BD59-A6C34878D82A}">
                    <a16:rowId xmlns:a16="http://schemas.microsoft.com/office/drawing/2014/main" xmlns="" val="10000"/>
                  </a:ext>
                </a:extLst>
              </a:tr>
              <a:tr h="370840">
                <a:tc>
                  <a:txBody>
                    <a:bodyPr/>
                    <a:lstStyle/>
                    <a:p>
                      <a:r>
                        <a:rPr lang="en-US" sz="2800" dirty="0" smtClean="0"/>
                        <a:t>Velocity</a:t>
                      </a:r>
                      <a:endParaRPr lang="en-US" sz="2800" dirty="0"/>
                    </a:p>
                  </a:txBody>
                  <a:tcPr/>
                </a:tc>
                <a:tc>
                  <a:txBody>
                    <a:bodyPr/>
                    <a:lstStyle/>
                    <a:p>
                      <a:r>
                        <a:rPr lang="en-US" sz="2800" dirty="0" smtClean="0"/>
                        <a:t>Story</a:t>
                      </a:r>
                      <a:r>
                        <a:rPr lang="en-US" sz="2800" baseline="0" dirty="0" smtClean="0"/>
                        <a:t> points delivered in an iteration</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Average</a:t>
                      </a:r>
                      <a:r>
                        <a:rPr lang="en-US" sz="2800" baseline="0" dirty="0" smtClean="0"/>
                        <a:t> s</a:t>
                      </a:r>
                      <a:r>
                        <a:rPr lang="en-US" sz="2800" dirty="0" smtClean="0"/>
                        <a:t>tory</a:t>
                      </a:r>
                      <a:r>
                        <a:rPr lang="en-US" sz="2800" baseline="0" dirty="0" smtClean="0"/>
                        <a:t> points delivered over all iterations</a:t>
                      </a:r>
                      <a:endParaRPr lang="en-US" sz="2800" dirty="0" smtClean="0"/>
                    </a:p>
                    <a:p>
                      <a:endParaRPr lang="en-US" sz="2800" dirty="0"/>
                    </a:p>
                  </a:txBody>
                  <a:tcPr/>
                </a:tc>
                <a:extLst>
                  <a:ext uri="{0D108BD9-81ED-4DB2-BD59-A6C34878D82A}">
                    <a16:rowId xmlns:a16="http://schemas.microsoft.com/office/drawing/2014/main" xmlns="" val="10001"/>
                  </a:ext>
                </a:extLst>
              </a:tr>
              <a:tr h="370840">
                <a:tc>
                  <a:txBody>
                    <a:bodyPr/>
                    <a:lstStyle/>
                    <a:p>
                      <a:r>
                        <a:rPr lang="en-US" sz="2800" dirty="0" smtClean="0"/>
                        <a:t>Throughput</a:t>
                      </a:r>
                      <a:endParaRPr lang="en-US" sz="2800" dirty="0"/>
                    </a:p>
                  </a:txBody>
                  <a:tcPr/>
                </a:tc>
                <a:tc>
                  <a:txBody>
                    <a:bodyPr/>
                    <a:lstStyle/>
                    <a:p>
                      <a:r>
                        <a:rPr lang="en-US" sz="2800" dirty="0" smtClean="0"/>
                        <a:t>Number of stories</a:t>
                      </a:r>
                      <a:r>
                        <a:rPr lang="en-US" sz="2800" baseline="0" dirty="0" smtClean="0"/>
                        <a:t> </a:t>
                      </a:r>
                      <a:r>
                        <a:rPr lang="en-US" sz="2800" dirty="0" smtClean="0"/>
                        <a:t>delivered in an iteration</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Average number of stories delivered over all iterations</a:t>
                      </a:r>
                      <a:endParaRPr lang="en-US" sz="2800" dirty="0" smtClean="0"/>
                    </a:p>
                    <a:p>
                      <a:endParaRPr lang="en-US" sz="28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210844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84" y="2590800"/>
            <a:ext cx="9142615" cy="1143000"/>
          </a:xfrm>
        </p:spPr>
        <p:txBody>
          <a:bodyPr>
            <a:noAutofit/>
          </a:bodyPr>
          <a:lstStyle/>
          <a:p>
            <a:pPr algn="ctr"/>
            <a:r>
              <a:rPr lang="en-CA" dirty="0" smtClean="0"/>
              <a:t>Question: </a:t>
            </a:r>
            <a:r>
              <a:rPr lang="en-CA" dirty="0"/>
              <a:t/>
            </a:r>
            <a:br>
              <a:rPr lang="en-CA" dirty="0"/>
            </a:br>
            <a:r>
              <a:rPr lang="en-CA" dirty="0" smtClean="0"/>
              <a:t>If we just use throughput (story count) to forecast completion,</a:t>
            </a:r>
            <a:br>
              <a:rPr lang="en-CA" dirty="0" smtClean="0"/>
            </a:br>
            <a:r>
              <a:rPr lang="en-CA" dirty="0" smtClean="0"/>
              <a:t>is it any more/less accurate than using velocity (story points)?</a:t>
            </a:r>
            <a:endParaRPr lang="en-CA" dirty="0"/>
          </a:p>
        </p:txBody>
      </p:sp>
    </p:spTree>
    <p:extLst>
      <p:ext uri="{BB962C8B-B14F-4D97-AF65-F5344CB8AC3E}">
        <p14:creationId xmlns:p14="http://schemas.microsoft.com/office/powerpoint/2010/main" val="176730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Burnup</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1844779285"/>
              </p:ext>
            </p:extLst>
          </p:nvPr>
        </p:nvGraphicFramePr>
        <p:xfrm>
          <a:off x="244415" y="1447800"/>
          <a:ext cx="8137585" cy="5115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988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r>
            <a:br>
              <a:rPr lang="en-US" dirty="0"/>
            </a:br>
            <a:r>
              <a:rPr lang="en-US" dirty="0" smtClean="0"/>
              <a:t>Quick Survey</a:t>
            </a:r>
            <a:endParaRPr lang="en-US" dirty="0"/>
          </a:p>
        </p:txBody>
      </p:sp>
      <p:sp>
        <p:nvSpPr>
          <p:cNvPr id="5" name="Content Placeholder 4"/>
          <p:cNvSpPr>
            <a:spLocks noGrp="1"/>
          </p:cNvSpPr>
          <p:nvPr>
            <p:ph idx="1"/>
          </p:nvPr>
        </p:nvSpPr>
        <p:spPr/>
        <p:txBody>
          <a:bodyPr/>
          <a:lstStyle/>
          <a:p>
            <a:r>
              <a:rPr lang="en-US" dirty="0" smtClean="0"/>
              <a:t>Agile?</a:t>
            </a:r>
          </a:p>
          <a:p>
            <a:r>
              <a:rPr lang="en-US" dirty="0" smtClean="0"/>
              <a:t>Story Points?</a:t>
            </a:r>
          </a:p>
          <a:p>
            <a:r>
              <a:rPr lang="en-US" dirty="0" smtClean="0"/>
              <a:t>Relative Estimation?</a:t>
            </a:r>
          </a:p>
          <a:p>
            <a:r>
              <a:rPr lang="en-US" dirty="0" smtClean="0"/>
              <a:t>Story Splitting?</a:t>
            </a:r>
          </a:p>
          <a:p>
            <a:r>
              <a:rPr lang="en-US" dirty="0" smtClean="0"/>
              <a:t>Velocity?</a:t>
            </a:r>
          </a:p>
          <a:p>
            <a:r>
              <a:rPr lang="en-US" dirty="0" smtClean="0"/>
              <a:t>Throughput?</a:t>
            </a:r>
          </a:p>
          <a:p>
            <a:r>
              <a:rPr lang="en-US" dirty="0" smtClean="0"/>
              <a:t>Burn Up / Burn Down Charts?</a:t>
            </a:r>
          </a:p>
          <a:p>
            <a:r>
              <a:rPr lang="en-US" dirty="0" smtClean="0"/>
              <a:t>Cumulative Distribution Functions?</a:t>
            </a:r>
          </a:p>
          <a:p>
            <a:r>
              <a:rPr lang="en-US" dirty="0" smtClean="0"/>
              <a:t>P90/P10 ratio?</a:t>
            </a:r>
          </a:p>
          <a:p>
            <a:r>
              <a:rPr lang="en-US" dirty="0" smtClean="0"/>
              <a:t>#</a:t>
            </a:r>
            <a:r>
              <a:rPr lang="en-US" dirty="0" err="1" smtClean="0"/>
              <a:t>NoEstimates</a:t>
            </a:r>
            <a:r>
              <a:rPr lang="en-US" dirty="0" smtClean="0"/>
              <a:t>?</a:t>
            </a:r>
          </a:p>
          <a:p>
            <a:endParaRPr lang="en-US" dirty="0"/>
          </a:p>
        </p:txBody>
      </p:sp>
    </p:spTree>
    <p:extLst>
      <p:ext uri="{BB962C8B-B14F-4D97-AF65-F5344CB8AC3E}">
        <p14:creationId xmlns:p14="http://schemas.microsoft.com/office/powerpoint/2010/main" val="425937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Data show?</a:t>
            </a:r>
            <a:endParaRPr lang="en-US" dirty="0"/>
          </a:p>
        </p:txBody>
      </p:sp>
      <p:graphicFrame>
        <p:nvGraphicFramePr>
          <p:cNvPr id="4" name="Chart 3"/>
          <p:cNvGraphicFramePr/>
          <p:nvPr>
            <p:extLst>
              <p:ext uri="{D42A27DB-BD31-4B8C-83A1-F6EECF244321}">
                <p14:modId xmlns:p14="http://schemas.microsoft.com/office/powerpoint/2010/main" val="1349866665"/>
              </p:ext>
            </p:extLst>
          </p:nvPr>
        </p:nvGraphicFramePr>
        <p:xfrm>
          <a:off x="457200" y="1295400"/>
          <a:ext cx="82296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4030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Data show?</a:t>
            </a:r>
            <a:endParaRPr lang="en-US" dirty="0"/>
          </a:p>
        </p:txBody>
      </p:sp>
      <p:graphicFrame>
        <p:nvGraphicFramePr>
          <p:cNvPr id="4" name="Chart 3"/>
          <p:cNvGraphicFramePr/>
          <p:nvPr>
            <p:extLst>
              <p:ext uri="{D42A27DB-BD31-4B8C-83A1-F6EECF244321}">
                <p14:modId xmlns:p14="http://schemas.microsoft.com/office/powerpoint/2010/main" val="1724204338"/>
              </p:ext>
            </p:extLst>
          </p:nvPr>
        </p:nvGraphicFramePr>
        <p:xfrm>
          <a:off x="457200" y="1295400"/>
          <a:ext cx="8229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00800" y="1981200"/>
            <a:ext cx="2133600" cy="646331"/>
          </a:xfrm>
          <a:prstGeom prst="rect">
            <a:avLst/>
          </a:prstGeom>
          <a:noFill/>
        </p:spPr>
        <p:txBody>
          <a:bodyPr wrap="square" rtlCol="0">
            <a:spAutoFit/>
          </a:bodyPr>
          <a:lstStyle/>
          <a:p>
            <a:r>
              <a:rPr lang="en-US" dirty="0"/>
              <a:t>2</a:t>
            </a:r>
            <a:r>
              <a:rPr lang="en-US" dirty="0" smtClean="0"/>
              <a:t>-12% Hardening for 50% of projects</a:t>
            </a:r>
            <a:endParaRPr lang="en-US" dirty="0"/>
          </a:p>
        </p:txBody>
      </p:sp>
      <p:sp>
        <p:nvSpPr>
          <p:cNvPr id="3" name="Oval 2"/>
          <p:cNvSpPr/>
          <p:nvPr/>
        </p:nvSpPr>
        <p:spPr>
          <a:xfrm>
            <a:off x="7467600" y="2627531"/>
            <a:ext cx="990600" cy="5728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7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Beware … statistics </a:t>
            </a:r>
            <a:r>
              <a:rPr lang="en-US" dirty="0" smtClean="0"/>
              <a:t>ahead</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6" y="2133600"/>
            <a:ext cx="9001125" cy="3200400"/>
          </a:xfrm>
          <a:prstGeom prst="rect">
            <a:avLst/>
          </a:prstGeom>
        </p:spPr>
      </p:pic>
    </p:spTree>
    <p:extLst>
      <p:ext uri="{BB962C8B-B14F-4D97-AF65-F5344CB8AC3E}">
        <p14:creationId xmlns:p14="http://schemas.microsoft.com/office/powerpoint/2010/main" val="3508663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Distributions (From Troy </a:t>
            </a:r>
            <a:r>
              <a:rPr lang="en-US" dirty="0" err="1" smtClean="0"/>
              <a:t>Magennis</a:t>
            </a:r>
            <a:r>
              <a:rPr lang="en-US" dirty="0" smtClean="0"/>
              <a: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57887"/>
            <a:ext cx="9144000" cy="5745451"/>
          </a:xfrm>
          <a:prstGeom prst="rect">
            <a:avLst/>
          </a:prstGeom>
        </p:spPr>
      </p:pic>
    </p:spTree>
    <p:extLst>
      <p:ext uri="{BB962C8B-B14F-4D97-AF65-F5344CB8AC3E}">
        <p14:creationId xmlns:p14="http://schemas.microsoft.com/office/powerpoint/2010/main" val="2339428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P90 and P10</a:t>
            </a:r>
            <a:endParaRPr lang="en-US" dirty="0"/>
          </a:p>
        </p:txBody>
      </p:sp>
      <p:graphicFrame>
        <p:nvGraphicFramePr>
          <p:cNvPr id="4" name="Content Placeholder 3"/>
          <p:cNvGraphicFramePr>
            <a:graphicFrameLocks noGrp="1"/>
          </p:cNvGraphicFramePr>
          <p:nvPr>
            <p:ph idx="1"/>
            <p:extLst/>
          </p:nvPr>
        </p:nvGraphicFramePr>
        <p:xfrm>
          <a:off x="457200" y="1143000"/>
          <a:ext cx="3590925" cy="5029200"/>
        </p:xfrm>
        <a:graphic>
          <a:graphicData uri="http://schemas.openxmlformats.org/drawingml/2006/table">
            <a:tbl>
              <a:tblPr firstRow="1" bandRow="1">
                <a:tableStyleId>{5C22544A-7EE6-4342-B048-85BDC9FD1C3A}</a:tableStyleId>
              </a:tblPr>
              <a:tblGrid>
                <a:gridCol w="1381125"/>
                <a:gridCol w="2209800"/>
              </a:tblGrid>
              <a:tr h="370840">
                <a:tc>
                  <a:txBody>
                    <a:bodyPr/>
                    <a:lstStyle/>
                    <a:p>
                      <a:endParaRPr lang="en-US" sz="2400" dirty="0"/>
                    </a:p>
                  </a:txBody>
                  <a:tcPr/>
                </a:tc>
                <a:tc>
                  <a:txBody>
                    <a:bodyPr/>
                    <a:lstStyle/>
                    <a:p>
                      <a:endParaRPr lang="en-US" sz="2400" dirty="0"/>
                    </a:p>
                  </a:txBody>
                  <a:tcPr/>
                </a:tc>
              </a:tr>
              <a:tr h="370840">
                <a:tc>
                  <a:txBody>
                    <a:bodyPr/>
                    <a:lstStyle/>
                    <a:p>
                      <a:pPr algn="ctr"/>
                      <a:r>
                        <a:rPr lang="en-US" sz="2400" dirty="0" smtClean="0"/>
                        <a:t>20</a:t>
                      </a:r>
                      <a:endParaRPr lang="en-US" sz="2400" dirty="0"/>
                    </a:p>
                  </a:txBody>
                  <a:tcPr/>
                </a:tc>
                <a:tc>
                  <a:txBody>
                    <a:bodyPr/>
                    <a:lstStyle/>
                    <a:p>
                      <a:endParaRPr lang="en-US" sz="2400" dirty="0"/>
                    </a:p>
                  </a:txBody>
                  <a:tcPr/>
                </a:tc>
              </a:tr>
              <a:tr h="370840">
                <a:tc>
                  <a:txBody>
                    <a:bodyPr/>
                    <a:lstStyle/>
                    <a:p>
                      <a:pPr algn="ctr"/>
                      <a:r>
                        <a:rPr lang="en-US" sz="2400" dirty="0" smtClean="0"/>
                        <a:t>12</a:t>
                      </a:r>
                      <a:endParaRPr lang="en-US" sz="2400" dirty="0"/>
                    </a:p>
                  </a:txBody>
                  <a:tcPr/>
                </a:tc>
                <a:tc>
                  <a:txBody>
                    <a:bodyPr/>
                    <a:lstStyle/>
                    <a:p>
                      <a:r>
                        <a:rPr lang="en-US" sz="2400" dirty="0" smtClean="0"/>
                        <a:t>P90</a:t>
                      </a:r>
                      <a:endParaRPr lang="en-US" sz="2400" dirty="0"/>
                    </a:p>
                  </a:txBody>
                  <a:tcPr/>
                </a:tc>
              </a:tr>
              <a:tr h="370840">
                <a:tc>
                  <a:txBody>
                    <a:bodyPr/>
                    <a:lstStyle/>
                    <a:p>
                      <a:pPr algn="ctr"/>
                      <a:r>
                        <a:rPr lang="en-US" sz="2400" dirty="0" smtClean="0"/>
                        <a:t>10</a:t>
                      </a:r>
                      <a:endParaRPr lang="en-US" sz="2400" dirty="0"/>
                    </a:p>
                  </a:txBody>
                  <a:tcPr/>
                </a:tc>
                <a:tc>
                  <a:txBody>
                    <a:bodyPr/>
                    <a:lstStyle/>
                    <a:p>
                      <a:endParaRPr lang="en-US" sz="2400" dirty="0"/>
                    </a:p>
                  </a:txBody>
                  <a:tcPr/>
                </a:tc>
              </a:tr>
              <a:tr h="370840">
                <a:tc>
                  <a:txBody>
                    <a:bodyPr/>
                    <a:lstStyle/>
                    <a:p>
                      <a:pPr algn="ctr"/>
                      <a:r>
                        <a:rPr lang="en-US" sz="2400" dirty="0" smtClean="0"/>
                        <a:t>8</a:t>
                      </a:r>
                      <a:endParaRPr lang="en-US" sz="2400" dirty="0"/>
                    </a:p>
                  </a:txBody>
                  <a:tcPr/>
                </a:tc>
                <a:tc>
                  <a:txBody>
                    <a:bodyPr/>
                    <a:lstStyle/>
                    <a:p>
                      <a:endParaRPr lang="en-US" sz="2400" dirty="0"/>
                    </a:p>
                  </a:txBody>
                  <a:tcPr/>
                </a:tc>
              </a:tr>
              <a:tr h="370840">
                <a:tc>
                  <a:txBody>
                    <a:bodyPr/>
                    <a:lstStyle/>
                    <a:p>
                      <a:pPr algn="ctr"/>
                      <a:r>
                        <a:rPr lang="en-US" sz="2400" dirty="0" smtClean="0"/>
                        <a:t>7</a:t>
                      </a:r>
                      <a:endParaRPr lang="en-US" sz="2400" dirty="0"/>
                    </a:p>
                  </a:txBody>
                  <a:tcPr/>
                </a:tc>
                <a:tc>
                  <a:txBody>
                    <a:bodyPr/>
                    <a:lstStyle/>
                    <a:p>
                      <a:endParaRPr lang="en-US" sz="2400" dirty="0"/>
                    </a:p>
                  </a:txBody>
                  <a:tcPr/>
                </a:tc>
              </a:tr>
              <a:tr h="370840">
                <a:tc>
                  <a:txBody>
                    <a:bodyPr/>
                    <a:lstStyle/>
                    <a:p>
                      <a:pPr algn="ctr"/>
                      <a:r>
                        <a:rPr lang="en-US" sz="2400" dirty="0" smtClean="0"/>
                        <a:t>6</a:t>
                      </a:r>
                      <a:endParaRPr lang="en-US" sz="2400" dirty="0"/>
                    </a:p>
                  </a:txBody>
                  <a:tcPr/>
                </a:tc>
                <a:tc>
                  <a:txBody>
                    <a:bodyPr/>
                    <a:lstStyle/>
                    <a:p>
                      <a:endParaRPr lang="en-US" sz="2400" dirty="0"/>
                    </a:p>
                  </a:txBody>
                  <a:tcPr/>
                </a:tc>
              </a:tr>
              <a:tr h="370840">
                <a:tc>
                  <a:txBody>
                    <a:bodyPr/>
                    <a:lstStyle/>
                    <a:p>
                      <a:pPr algn="ctr"/>
                      <a:r>
                        <a:rPr lang="en-US" sz="2400" dirty="0" smtClean="0"/>
                        <a:t>5</a:t>
                      </a:r>
                      <a:endParaRPr lang="en-US" sz="2400" dirty="0"/>
                    </a:p>
                  </a:txBody>
                  <a:tcPr/>
                </a:tc>
                <a:tc>
                  <a:txBody>
                    <a:bodyPr/>
                    <a:lstStyle/>
                    <a:p>
                      <a:endParaRPr lang="en-US" sz="2400" dirty="0"/>
                    </a:p>
                  </a:txBody>
                  <a:tcPr/>
                </a:tc>
              </a:tr>
              <a:tr h="370840">
                <a:tc>
                  <a:txBody>
                    <a:bodyPr/>
                    <a:lstStyle/>
                    <a:p>
                      <a:pPr algn="ctr"/>
                      <a:r>
                        <a:rPr lang="en-US" sz="2400" dirty="0" smtClean="0"/>
                        <a:t>3</a:t>
                      </a:r>
                      <a:endParaRPr lang="en-US" sz="2400" dirty="0"/>
                    </a:p>
                  </a:txBody>
                  <a:tcPr/>
                </a:tc>
                <a:tc>
                  <a:txBody>
                    <a:bodyPr/>
                    <a:lstStyle/>
                    <a:p>
                      <a:endParaRPr lang="en-US" sz="2400" dirty="0"/>
                    </a:p>
                  </a:txBody>
                  <a:tcPr/>
                </a:tc>
              </a:tr>
              <a:tr h="370840">
                <a:tc>
                  <a:txBody>
                    <a:bodyPr/>
                    <a:lstStyle/>
                    <a:p>
                      <a:pPr algn="ctr"/>
                      <a:r>
                        <a:rPr lang="en-US" sz="2400" dirty="0" smtClean="0"/>
                        <a:t>2</a:t>
                      </a:r>
                      <a:endParaRPr lang="en-US" sz="2400" dirty="0"/>
                    </a:p>
                  </a:txBody>
                  <a:tcPr/>
                </a:tc>
                <a:tc>
                  <a:txBody>
                    <a:bodyPr/>
                    <a:lstStyle/>
                    <a:p>
                      <a:r>
                        <a:rPr lang="en-US" sz="2400" dirty="0" smtClean="0"/>
                        <a:t>P10</a:t>
                      </a:r>
                      <a:endParaRPr lang="en-US" sz="2400" dirty="0"/>
                    </a:p>
                  </a:txBody>
                  <a:tcPr/>
                </a:tc>
              </a:tr>
              <a:tr h="370840">
                <a:tc>
                  <a:txBody>
                    <a:bodyPr/>
                    <a:lstStyle/>
                    <a:p>
                      <a:pPr algn="ctr"/>
                      <a:r>
                        <a:rPr lang="en-US" sz="2400" dirty="0" smtClean="0"/>
                        <a:t>1</a:t>
                      </a:r>
                      <a:endParaRPr lang="en-US" sz="2400" dirty="0"/>
                    </a:p>
                  </a:txBody>
                  <a:tcPr/>
                </a:tc>
                <a:tc>
                  <a:txBody>
                    <a:bodyPr/>
                    <a:lstStyle/>
                    <a:p>
                      <a:endParaRPr lang="en-US" sz="2400" dirty="0"/>
                    </a:p>
                  </a:txBody>
                  <a:tcPr/>
                </a:tc>
              </a:tr>
            </a:tbl>
          </a:graphicData>
        </a:graphic>
      </p:graphicFrame>
      <p:sp>
        <p:nvSpPr>
          <p:cNvPr id="3" name="TextBox 2"/>
          <p:cNvSpPr txBox="1"/>
          <p:nvPr/>
        </p:nvSpPr>
        <p:spPr>
          <a:xfrm>
            <a:off x="4495800" y="3629891"/>
            <a:ext cx="4343400" cy="646331"/>
          </a:xfrm>
          <a:prstGeom prst="rect">
            <a:avLst/>
          </a:prstGeom>
          <a:noFill/>
        </p:spPr>
        <p:txBody>
          <a:bodyPr wrap="square" rtlCol="0">
            <a:spAutoFit/>
          </a:bodyPr>
          <a:lstStyle/>
          <a:p>
            <a:r>
              <a:rPr lang="en-US" sz="3600" dirty="0" smtClean="0"/>
              <a:t>P90/P10 = 12/2 = 6</a:t>
            </a:r>
            <a:endParaRPr lang="en-US" sz="36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0300"/>
          <a:stretch/>
        </p:blipFill>
        <p:spPr>
          <a:xfrm>
            <a:off x="4472940" y="1524000"/>
            <a:ext cx="2124456" cy="1752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2940" y="4495800"/>
            <a:ext cx="2112917" cy="140639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799" y="5029200"/>
            <a:ext cx="2286000" cy="1143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1066800"/>
            <a:ext cx="2336800" cy="1752600"/>
          </a:xfrm>
          <a:prstGeom prst="rect">
            <a:avLst/>
          </a:prstGeom>
        </p:spPr>
      </p:pic>
    </p:spTree>
    <p:extLst>
      <p:ext uri="{BB962C8B-B14F-4D97-AF65-F5344CB8AC3E}">
        <p14:creationId xmlns:p14="http://schemas.microsoft.com/office/powerpoint/2010/main" val="124845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P90/P10 Ratio</a:t>
            </a:r>
            <a:endParaRPr lang="en-US" dirty="0"/>
          </a:p>
        </p:txBody>
      </p:sp>
      <p:sp>
        <p:nvSpPr>
          <p:cNvPr id="3" name="Content Placeholder 2"/>
          <p:cNvSpPr>
            <a:spLocks noGrp="1"/>
          </p:cNvSpPr>
          <p:nvPr>
            <p:ph idx="1"/>
          </p:nvPr>
        </p:nvSpPr>
        <p:spPr>
          <a:xfrm>
            <a:off x="219456" y="1353312"/>
            <a:ext cx="3209544" cy="4855464"/>
          </a:xfrm>
        </p:spPr>
        <p:txBody>
          <a:bodyPr/>
          <a:lstStyle/>
          <a:p>
            <a:pPr marL="0" indent="0">
              <a:buNone/>
            </a:pPr>
            <a:r>
              <a:rPr lang="en-US" dirty="0" smtClean="0"/>
              <a:t>P10=10% confidence</a:t>
            </a:r>
          </a:p>
          <a:p>
            <a:pPr marL="0" indent="0">
              <a:buNone/>
            </a:pPr>
            <a:r>
              <a:rPr lang="en-US" dirty="0" smtClean="0"/>
              <a:t>P90=90% confidence</a:t>
            </a:r>
          </a:p>
          <a:p>
            <a:endParaRPr lang="en-US" dirty="0" smtClean="0"/>
          </a:p>
          <a:p>
            <a:r>
              <a:rPr lang="en-US" dirty="0" smtClean="0"/>
              <a:t>Example</a:t>
            </a:r>
            <a:endParaRPr lang="en-US" dirty="0"/>
          </a:p>
          <a:p>
            <a:pPr marL="0" indent="0">
              <a:buNone/>
            </a:pPr>
            <a:r>
              <a:rPr lang="en-US" dirty="0" smtClean="0"/>
              <a:t>P10 = 6 months</a:t>
            </a:r>
          </a:p>
          <a:p>
            <a:pPr marL="0" indent="0">
              <a:buNone/>
            </a:pPr>
            <a:r>
              <a:rPr lang="en-US" dirty="0" smtClean="0"/>
              <a:t>P90 =12 months</a:t>
            </a:r>
          </a:p>
          <a:p>
            <a:pPr marL="0" indent="0">
              <a:buNone/>
            </a:pPr>
            <a:endParaRPr lang="en-US" dirty="0" smtClean="0"/>
          </a:p>
          <a:p>
            <a:pPr marL="0" indent="0">
              <a:buNone/>
            </a:pPr>
            <a:r>
              <a:rPr lang="en-US" dirty="0" smtClean="0"/>
              <a:t>P90/P10 =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906" y="2438400"/>
            <a:ext cx="5829494" cy="3623446"/>
          </a:xfrm>
          <a:prstGeom prst="rect">
            <a:avLst/>
          </a:prstGeom>
        </p:spPr>
      </p:pic>
      <p:sp>
        <p:nvSpPr>
          <p:cNvPr id="5" name="Rectangle 4"/>
          <p:cNvSpPr/>
          <p:nvPr/>
        </p:nvSpPr>
        <p:spPr>
          <a:xfrm>
            <a:off x="7849203" y="5726693"/>
            <a:ext cx="1005403" cy="646331"/>
          </a:xfrm>
          <a:prstGeom prst="rect">
            <a:avLst/>
          </a:prstGeom>
          <a:noFill/>
        </p:spPr>
        <p:txBody>
          <a:bodyPr wrap="non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P90</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5281818" y="5738680"/>
            <a:ext cx="1415773" cy="646331"/>
          </a:xfrm>
          <a:prstGeom prst="rect">
            <a:avLst/>
          </a:prstGeom>
          <a:noFill/>
        </p:spPr>
        <p:txBody>
          <a:bodyPr wrap="squar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P10</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80461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 the # of Jelly Beans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35" y="1547155"/>
            <a:ext cx="5149735" cy="514973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1660" r="18679"/>
          <a:stretch/>
        </p:blipFill>
        <p:spPr>
          <a:xfrm>
            <a:off x="5570530" y="1547154"/>
            <a:ext cx="3072400" cy="5149735"/>
          </a:xfrm>
          <a:prstGeom prst="rect">
            <a:avLst/>
          </a:prstGeom>
        </p:spPr>
      </p:pic>
    </p:spTree>
    <p:extLst>
      <p:ext uri="{BB962C8B-B14F-4D97-AF65-F5344CB8AC3E}">
        <p14:creationId xmlns:p14="http://schemas.microsoft.com/office/powerpoint/2010/main" val="1967243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2945817474"/>
              </p:ext>
            </p:extLst>
          </p:nvPr>
        </p:nvGraphicFramePr>
        <p:xfrm>
          <a:off x="609600" y="1295400"/>
          <a:ext cx="7689529" cy="52547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Burnup Projection to P10 and P90</a:t>
            </a:r>
            <a:endParaRPr lang="en-US" dirty="0"/>
          </a:p>
        </p:txBody>
      </p:sp>
      <p:sp>
        <p:nvSpPr>
          <p:cNvPr id="5" name="Rectangle 4"/>
          <p:cNvSpPr/>
          <p:nvPr/>
        </p:nvSpPr>
        <p:spPr>
          <a:xfrm>
            <a:off x="3384827" y="4641273"/>
            <a:ext cx="141577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P10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6890027" y="4641273"/>
            <a:ext cx="141577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P90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4343400" y="1899118"/>
            <a:ext cx="1676400" cy="923330"/>
          </a:xfrm>
          <a:prstGeom prst="rect">
            <a:avLst/>
          </a:prstGeom>
          <a:noFill/>
        </p:spPr>
        <p:txBody>
          <a:bodyPr wrap="square" rtlCol="0">
            <a:spAutoFit/>
          </a:bodyPr>
          <a:lstStyle/>
          <a:p>
            <a:r>
              <a:rPr lang="en-US" sz="1800" kern="1200" dirty="0" smtClean="0">
                <a:solidFill>
                  <a:schemeClr val="tx1"/>
                </a:solidFill>
                <a:latin typeface="+mn-lt"/>
                <a:ea typeface="+mn-ea"/>
                <a:cs typeface="+mn-cs"/>
              </a:rPr>
              <a:t>@t = 0.3</a:t>
            </a:r>
          </a:p>
          <a:p>
            <a:r>
              <a:rPr lang="en-US" sz="1800" kern="1200" dirty="0" smtClean="0">
                <a:solidFill>
                  <a:schemeClr val="tx1"/>
                </a:solidFill>
                <a:latin typeface="+mn-lt"/>
                <a:ea typeface="+mn-ea"/>
                <a:cs typeface="+mn-cs"/>
              </a:rPr>
              <a:t>P90 = 1.5</a:t>
            </a:r>
          </a:p>
          <a:p>
            <a:r>
              <a:rPr lang="en-US" dirty="0" smtClean="0"/>
              <a:t>P10 = 0.6</a:t>
            </a:r>
            <a:endParaRPr lang="en-US" sz="1800" kern="1200" dirty="0">
              <a:solidFill>
                <a:schemeClr val="tx1"/>
              </a:solidFill>
              <a:latin typeface="+mn-lt"/>
              <a:ea typeface="+mn-ea"/>
              <a:cs typeface="+mn-cs"/>
            </a:endParaRPr>
          </a:p>
        </p:txBody>
      </p:sp>
      <mc:AlternateContent xmlns:mc="http://schemas.openxmlformats.org/markup-compatibility/2006" xmlns:a14="http://schemas.microsoft.com/office/drawing/2010/main">
        <mc:Choice Requires="a14">
          <p:sp>
            <p:nvSpPr>
              <p:cNvPr id="8" name="TextBox 7"/>
              <p:cNvSpPr txBox="1"/>
              <p:nvPr/>
            </p:nvSpPr>
            <p:spPr>
              <a:xfrm>
                <a:off x="5165035" y="3370348"/>
                <a:ext cx="2209800" cy="1732590"/>
              </a:xfrm>
              <a:prstGeom prst="rect">
                <a:avLst/>
              </a:prstGeom>
              <a:noFill/>
            </p:spPr>
            <p:txBody>
              <a:bodyPr wrap="square" rtlCol="0">
                <a:spAutoFit/>
              </a:bodyPr>
              <a:lstStyle/>
              <a:p>
                <a:r>
                  <a:rPr lang="en-US" dirty="0" smtClean="0"/>
                  <a:t>@t = 0.3</a:t>
                </a:r>
              </a:p>
              <a:p>
                <a:endParaRPr lang="en-US" dirty="0" smtClean="0"/>
              </a:p>
              <a:p>
                <a:pPr/>
                <a14:m>
                  <m:oMathPara xmlns:m="http://schemas.openxmlformats.org/officeDocument/2006/math">
                    <m:oMathParaPr>
                      <m:jc m:val="centerGroup"/>
                    </m:oMathParaPr>
                    <m:oMath xmlns:m="http://schemas.openxmlformats.org/officeDocument/2006/math">
                      <m:f>
                        <m:fPr>
                          <m:ctrlPr>
                            <a:rPr lang="en-US" sz="1800" b="0" i="1" kern="1200" smtClean="0">
                              <a:solidFill>
                                <a:schemeClr val="tx1"/>
                              </a:solidFill>
                              <a:latin typeface="Cambria Math" panose="02040503050406030204" pitchFamily="18" charset="0"/>
                              <a:ea typeface="Cambria Math" panose="02040503050406030204" pitchFamily="18" charset="0"/>
                            </a:rPr>
                          </m:ctrlPr>
                        </m:fPr>
                        <m:num>
                          <m:r>
                            <a:rPr lang="en-US" sz="1800" b="0" i="1" kern="1200" smtClean="0">
                              <a:solidFill>
                                <a:schemeClr val="tx1"/>
                              </a:solidFill>
                              <a:latin typeface="Cambria Math" panose="02040503050406030204" pitchFamily="18" charset="0"/>
                              <a:ea typeface="Cambria Math" panose="02040503050406030204" pitchFamily="18" charset="0"/>
                            </a:rPr>
                            <m:t>𝑃</m:t>
                          </m:r>
                          <m:r>
                            <a:rPr lang="en-US" sz="1800" b="0" i="1" kern="1200" smtClean="0">
                              <a:solidFill>
                                <a:schemeClr val="tx1"/>
                              </a:solidFill>
                              <a:latin typeface="Cambria Math" panose="02040503050406030204" pitchFamily="18" charset="0"/>
                              <a:ea typeface="Cambria Math" panose="02040503050406030204" pitchFamily="18" charset="0"/>
                            </a:rPr>
                            <m:t>90</m:t>
                          </m:r>
                        </m:num>
                        <m:den>
                          <m:r>
                            <a:rPr lang="en-US" sz="1800" b="0" i="1" kern="1200" smtClean="0">
                              <a:solidFill>
                                <a:schemeClr val="tx1"/>
                              </a:solidFill>
                              <a:latin typeface="Cambria Math" panose="02040503050406030204" pitchFamily="18" charset="0"/>
                              <a:ea typeface="Cambria Math" panose="02040503050406030204" pitchFamily="18" charset="0"/>
                            </a:rPr>
                            <m:t>𝑃</m:t>
                          </m:r>
                          <m:r>
                            <a:rPr lang="en-US" sz="1800" b="0" i="1" kern="1200" smtClean="0">
                              <a:solidFill>
                                <a:schemeClr val="tx1"/>
                              </a:solidFill>
                              <a:latin typeface="Cambria Math" panose="02040503050406030204" pitchFamily="18" charset="0"/>
                              <a:ea typeface="Cambria Math" panose="02040503050406030204" pitchFamily="18" charset="0"/>
                            </a:rPr>
                            <m:t>10</m:t>
                          </m:r>
                        </m:den>
                      </m:f>
                      <m:r>
                        <a:rPr lang="en-US" sz="1800" b="0" i="1" kern="1200" smtClean="0">
                          <a:solidFill>
                            <a:schemeClr val="tx1"/>
                          </a:solidFill>
                          <a:latin typeface="Cambria Math" panose="02040503050406030204" pitchFamily="18" charset="0"/>
                          <a:ea typeface="Cambria Math" panose="02040503050406030204" pitchFamily="18" charset="0"/>
                        </a:rPr>
                        <m:t>=</m:t>
                      </m:r>
                      <m:f>
                        <m:fPr>
                          <m:ctrlPr>
                            <a:rPr lang="en-US" sz="1800" b="0" i="1" kern="1200" smtClean="0">
                              <a:solidFill>
                                <a:schemeClr val="tx1"/>
                              </a:solidFill>
                              <a:latin typeface="Cambria Math" panose="02040503050406030204" pitchFamily="18" charset="0"/>
                              <a:ea typeface="+mn-ea"/>
                              <a:cs typeface="+mn-cs"/>
                            </a:rPr>
                          </m:ctrlPr>
                        </m:fPr>
                        <m:num>
                          <m:r>
                            <a:rPr lang="en-US" sz="1800" b="0" i="1" kern="1200" smtClean="0">
                              <a:solidFill>
                                <a:schemeClr val="tx1"/>
                              </a:solidFill>
                              <a:latin typeface="Cambria Math" panose="02040503050406030204" pitchFamily="18" charset="0"/>
                              <a:ea typeface="+mn-ea"/>
                              <a:cs typeface="+mn-cs"/>
                            </a:rPr>
                            <m:t>(1.5−0.3)</m:t>
                          </m:r>
                        </m:num>
                        <m:den>
                          <m:eqArr>
                            <m:eqArrPr>
                              <m:ctrlPr>
                                <a:rPr lang="en-US" sz="1800" b="0" i="1" kern="1200" smtClean="0">
                                  <a:solidFill>
                                    <a:schemeClr val="tx1"/>
                                  </a:solidFill>
                                  <a:latin typeface="Cambria Math" panose="02040503050406030204" pitchFamily="18" charset="0"/>
                                  <a:ea typeface="+mn-ea"/>
                                  <a:cs typeface="+mn-cs"/>
                                </a:rPr>
                              </m:ctrlPr>
                            </m:eqArrPr>
                            <m:e>
                              <m:r>
                                <a:rPr lang="en-US" sz="1800" b="0" i="1" kern="1200" smtClean="0">
                                  <a:solidFill>
                                    <a:schemeClr val="tx1"/>
                                  </a:solidFill>
                                  <a:latin typeface="Cambria Math" panose="02040503050406030204" pitchFamily="18" charset="0"/>
                                  <a:ea typeface="+mn-ea"/>
                                  <a:cs typeface="+mn-cs"/>
                                </a:rPr>
                                <m:t>(0.6 −0.3)</m:t>
                              </m:r>
                            </m:e>
                            <m:e/>
                          </m:eqArr>
                        </m:den>
                      </m:f>
                    </m:oMath>
                  </m:oMathPara>
                </a14:m>
                <a:endParaRPr lang="en-US" sz="1800" b="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P90/P10 = 4X</a:t>
                </a:r>
              </a:p>
            </p:txBody>
          </p:sp>
        </mc:Choice>
        <mc:Fallback xmlns="">
          <p:sp>
            <p:nvSpPr>
              <p:cNvPr id="8" name="TextBox 7"/>
              <p:cNvSpPr txBox="1">
                <a:spLocks noRot="1" noChangeAspect="1" noMove="1" noResize="1" noEditPoints="1" noAdjustHandles="1" noChangeArrowheads="1" noChangeShapeType="1" noTextEdit="1"/>
              </p:cNvSpPr>
              <p:nvPr/>
            </p:nvSpPr>
            <p:spPr>
              <a:xfrm>
                <a:off x="5165035" y="3370348"/>
                <a:ext cx="2209800" cy="1732590"/>
              </a:xfrm>
              <a:prstGeom prst="rect">
                <a:avLst/>
              </a:prstGeom>
              <a:blipFill rotWithShape="0">
                <a:blip r:embed="rId4"/>
                <a:stretch>
                  <a:fillRect l="-2204" t="-2113" b="-4930"/>
                </a:stretch>
              </a:blipFill>
            </p:spPr>
            <p:txBody>
              <a:bodyPr/>
              <a:lstStyle/>
              <a:p>
                <a:r>
                  <a:rPr lang="en-US">
                    <a:noFill/>
                  </a:rPr>
                  <a:t> </a:t>
                </a:r>
              </a:p>
            </p:txBody>
          </p:sp>
        </mc:Fallback>
      </mc:AlternateContent>
    </p:spTree>
    <p:extLst>
      <p:ext uri="{BB962C8B-B14F-4D97-AF65-F5344CB8AC3E}">
        <p14:creationId xmlns:p14="http://schemas.microsoft.com/office/powerpoint/2010/main" val="210680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see in Projections?</a:t>
            </a:r>
            <a:endParaRPr lang="en-US" dirty="0"/>
          </a:p>
        </p:txBody>
      </p:sp>
      <p:graphicFrame>
        <p:nvGraphicFramePr>
          <p:cNvPr id="5" name="Chart 4"/>
          <p:cNvGraphicFramePr/>
          <p:nvPr>
            <p:extLst>
              <p:ext uri="{D42A27DB-BD31-4B8C-83A1-F6EECF244321}">
                <p14:modId xmlns:p14="http://schemas.microsoft.com/office/powerpoint/2010/main" val="3799138755"/>
              </p:ext>
            </p:extLst>
          </p:nvPr>
        </p:nvGraphicFramePr>
        <p:xfrm>
          <a:off x="381000" y="1371600"/>
          <a:ext cx="8001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751513" y="3505200"/>
            <a:ext cx="5638800" cy="1200329"/>
          </a:xfrm>
          <a:prstGeom prst="rect">
            <a:avLst/>
          </a:prstGeom>
          <a:solidFill>
            <a:schemeClr val="bg1"/>
          </a:solidFill>
        </p:spPr>
        <p:txBody>
          <a:bodyPr wrap="square" rtlCol="0">
            <a:spAutoFit/>
          </a:bodyPr>
          <a:lstStyle/>
          <a:p>
            <a:r>
              <a:rPr lang="en-CA" sz="2400" dirty="0" smtClean="0"/>
              <a:t>Discovery: Velocity and Throughput provide comparable accuracy in forecasting release date</a:t>
            </a:r>
            <a:endParaRPr lang="en-CA" sz="2400" dirty="0"/>
          </a:p>
        </p:txBody>
      </p:sp>
    </p:spTree>
    <p:extLst>
      <p:ext uri="{BB962C8B-B14F-4D97-AF65-F5344CB8AC3E}">
        <p14:creationId xmlns:p14="http://schemas.microsoft.com/office/powerpoint/2010/main" val="16612785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84" y="2590800"/>
            <a:ext cx="9142615" cy="1143000"/>
          </a:xfrm>
        </p:spPr>
        <p:txBody>
          <a:bodyPr>
            <a:noAutofit/>
          </a:bodyPr>
          <a:lstStyle/>
          <a:p>
            <a:pPr algn="ctr"/>
            <a:r>
              <a:rPr lang="en-CA" dirty="0" smtClean="0"/>
              <a:t>Question: </a:t>
            </a:r>
            <a:br>
              <a:rPr lang="en-CA" dirty="0" smtClean="0"/>
            </a:br>
            <a:r>
              <a:rPr lang="en-CA" dirty="0" smtClean="0"/>
              <a:t>Do we get better at estimating the further we go in a project?</a:t>
            </a:r>
            <a:br>
              <a:rPr lang="en-CA" dirty="0" smtClean="0"/>
            </a:br>
            <a:r>
              <a:rPr lang="en-CA" dirty="0" smtClean="0"/>
              <a:t>(or: does our velocity become more stable over time?)</a:t>
            </a:r>
            <a:endParaRPr lang="en-CA" dirty="0"/>
          </a:p>
        </p:txBody>
      </p:sp>
    </p:spTree>
    <p:extLst>
      <p:ext uri="{BB962C8B-B14F-4D97-AF65-F5344CB8AC3E}">
        <p14:creationId xmlns:p14="http://schemas.microsoft.com/office/powerpoint/2010/main" val="529678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1143000"/>
            <a:ext cx="8171688" cy="4267200"/>
          </a:xfrm>
        </p:spPr>
        <p:txBody>
          <a:bodyPr>
            <a:normAutofit/>
          </a:bodyPr>
          <a:lstStyle/>
          <a:p>
            <a:r>
              <a:rPr lang="en-US" sz="4400" dirty="0"/>
              <a:t>How many of you consider it to be a major part of your job to either create estimates or deliver against someone’s estimates?</a:t>
            </a:r>
            <a:br>
              <a:rPr lang="en-US" sz="4400" dirty="0"/>
            </a:br>
            <a:endParaRPr lang="en-US" sz="4400" dirty="0"/>
          </a:p>
        </p:txBody>
      </p:sp>
    </p:spTree>
    <p:extLst>
      <p:ext uri="{BB962C8B-B14F-4D97-AF65-F5344CB8AC3E}">
        <p14:creationId xmlns:p14="http://schemas.microsoft.com/office/powerpoint/2010/main" val="37650873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we see in Velocity?</a:t>
            </a:r>
            <a:endParaRPr lang="en-US" dirty="0"/>
          </a:p>
        </p:txBody>
      </p:sp>
      <p:sp>
        <p:nvSpPr>
          <p:cNvPr id="2" name="TextBox 1"/>
          <p:cNvSpPr txBox="1"/>
          <p:nvPr/>
        </p:nvSpPr>
        <p:spPr>
          <a:xfrm>
            <a:off x="3581400" y="3695005"/>
            <a:ext cx="4876800" cy="830997"/>
          </a:xfrm>
          <a:prstGeom prst="rect">
            <a:avLst/>
          </a:prstGeom>
          <a:solidFill>
            <a:schemeClr val="bg1"/>
          </a:solidFill>
        </p:spPr>
        <p:txBody>
          <a:bodyPr wrap="square" rtlCol="0">
            <a:spAutoFit/>
          </a:bodyPr>
          <a:lstStyle/>
          <a:p>
            <a:r>
              <a:rPr lang="en-CA" sz="2400" dirty="0" smtClean="0"/>
              <a:t>Discovery: Velocity predictability does not get better over time. </a:t>
            </a:r>
            <a:endParaRPr lang="en-CA" sz="2400" dirty="0"/>
          </a:p>
        </p:txBody>
      </p:sp>
      <p:graphicFrame>
        <p:nvGraphicFramePr>
          <p:cNvPr id="6" name="Chart 5"/>
          <p:cNvGraphicFramePr>
            <a:graphicFrameLocks noGrp="1"/>
          </p:cNvGraphicFramePr>
          <p:nvPr>
            <p:extLst>
              <p:ext uri="{D42A27DB-BD31-4B8C-83A1-F6EECF244321}">
                <p14:modId xmlns:p14="http://schemas.microsoft.com/office/powerpoint/2010/main" val="1511559368"/>
              </p:ext>
            </p:extLst>
          </p:nvPr>
        </p:nvGraphicFramePr>
        <p:xfrm>
          <a:off x="261937" y="1066800"/>
          <a:ext cx="8620125" cy="55006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63255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from the Data</a:t>
            </a:r>
            <a:endParaRPr lang="en-US" dirty="0"/>
          </a:p>
        </p:txBody>
      </p:sp>
      <p:sp>
        <p:nvSpPr>
          <p:cNvPr id="3" name="Content Placeholder 2"/>
          <p:cNvSpPr>
            <a:spLocks noGrp="1"/>
          </p:cNvSpPr>
          <p:nvPr>
            <p:ph idx="1"/>
          </p:nvPr>
        </p:nvSpPr>
        <p:spPr/>
        <p:txBody>
          <a:bodyPr/>
          <a:lstStyle/>
          <a:p>
            <a:r>
              <a:rPr lang="en-US" dirty="0" smtClean="0"/>
              <a:t>Story point estimations did not provide any improvement in predictive power over just counting stories.</a:t>
            </a:r>
          </a:p>
          <a:p>
            <a:r>
              <a:rPr lang="en-US" dirty="0" smtClean="0"/>
              <a:t>Velocity and throughput both showed a high variance and that variance did not decrease (actually increased) over time.</a:t>
            </a:r>
          </a:p>
          <a:p>
            <a:r>
              <a:rPr lang="en-US" dirty="0" smtClean="0"/>
              <a:t>About 50% of the projects required a “hardening” phase of from 2-12%.</a:t>
            </a:r>
          </a:p>
          <a:p>
            <a:r>
              <a:rPr lang="en-US" dirty="0" smtClean="0"/>
              <a:t>While throughput is as good of a predictor as velocity, neither is a great predictor as the P90/P10 ratio is about 3.5.</a:t>
            </a:r>
          </a:p>
          <a:p>
            <a:pPr lvl="1"/>
            <a:r>
              <a:rPr lang="en-US" dirty="0"/>
              <a:t>if </a:t>
            </a:r>
            <a:r>
              <a:rPr lang="en-US" dirty="0" smtClean="0"/>
              <a:t>the burnup forecasts 6 </a:t>
            </a:r>
            <a:r>
              <a:rPr lang="en-US" dirty="0"/>
              <a:t>months remaining, the P10 to P90 bands </a:t>
            </a:r>
            <a:r>
              <a:rPr lang="en-US" dirty="0" smtClean="0"/>
              <a:t>are </a:t>
            </a:r>
            <a:r>
              <a:rPr lang="en-US" dirty="0"/>
              <a:t>roughly 3.2 to 11.2 months.</a:t>
            </a:r>
            <a:endParaRPr lang="en-US" dirty="0" smtClean="0"/>
          </a:p>
          <a:p>
            <a:endParaRPr lang="en-US" dirty="0"/>
          </a:p>
        </p:txBody>
      </p:sp>
    </p:spTree>
    <p:extLst>
      <p:ext uri="{BB962C8B-B14F-4D97-AF65-F5344CB8AC3E}">
        <p14:creationId xmlns:p14="http://schemas.microsoft.com/office/powerpoint/2010/main" val="240688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Simulation</a:t>
            </a:r>
            <a:endParaRPr lang="en-US" dirty="0"/>
          </a:p>
        </p:txBody>
      </p:sp>
      <p:sp>
        <p:nvSpPr>
          <p:cNvPr id="3" name="Content Placeholder 2"/>
          <p:cNvSpPr>
            <a:spLocks noGrp="1"/>
          </p:cNvSpPr>
          <p:nvPr>
            <p:ph idx="1"/>
          </p:nvPr>
        </p:nvSpPr>
        <p:spPr>
          <a:xfrm>
            <a:off x="304799" y="1219200"/>
            <a:ext cx="5029201" cy="4855464"/>
          </a:xfrm>
        </p:spPr>
        <p:txBody>
          <a:bodyPr>
            <a:normAutofit/>
          </a:bodyPr>
          <a:lstStyle/>
          <a:p>
            <a:r>
              <a:rPr lang="en-US" sz="2800" dirty="0" smtClean="0"/>
              <a:t>Simulated 1000 </a:t>
            </a:r>
            <a:r>
              <a:rPr lang="en-US" sz="2800" dirty="0"/>
              <a:t>projects with 50 stories per project</a:t>
            </a:r>
          </a:p>
          <a:p>
            <a:pPr lvl="1"/>
            <a:r>
              <a:rPr lang="en-US" sz="2400" dirty="0" smtClean="0"/>
              <a:t>Story Point Distribution</a:t>
            </a:r>
          </a:p>
          <a:p>
            <a:pPr lvl="1"/>
            <a:r>
              <a:rPr lang="en-US" sz="2400" dirty="0" smtClean="0"/>
              <a:t>Estimation Accuracy</a:t>
            </a:r>
          </a:p>
          <a:p>
            <a:pPr lvl="1"/>
            <a:r>
              <a:rPr lang="en-US" sz="2400" dirty="0" smtClean="0"/>
              <a:t>Bucketing Approach</a:t>
            </a:r>
          </a:p>
          <a:p>
            <a:pPr lvl="1"/>
            <a:r>
              <a:rPr lang="en-US" sz="2400" dirty="0" smtClean="0"/>
              <a:t>Hardening Effort</a:t>
            </a:r>
          </a:p>
          <a:p>
            <a:r>
              <a:rPr lang="en-US" sz="2800" dirty="0" smtClean="0"/>
              <a:t>Output</a:t>
            </a:r>
          </a:p>
          <a:p>
            <a:pPr lvl="1"/>
            <a:r>
              <a:rPr lang="en-US" sz="2400" dirty="0" smtClean="0"/>
              <a:t>Distribution of Projections</a:t>
            </a:r>
          </a:p>
          <a:p>
            <a:pPr lvl="2"/>
            <a:r>
              <a:rPr lang="en-US" sz="2200" dirty="0" smtClean="0"/>
              <a:t>Velocity</a:t>
            </a:r>
          </a:p>
          <a:p>
            <a:pPr lvl="2"/>
            <a:r>
              <a:rPr lang="en-US" sz="2200" dirty="0" smtClean="0"/>
              <a:t>Throughput</a:t>
            </a:r>
          </a:p>
        </p:txBody>
      </p:sp>
      <p:graphicFrame>
        <p:nvGraphicFramePr>
          <p:cNvPr id="4" name="Diagram 3"/>
          <p:cNvGraphicFramePr/>
          <p:nvPr>
            <p:extLst>
              <p:ext uri="{D42A27DB-BD31-4B8C-83A1-F6EECF244321}">
                <p14:modId xmlns:p14="http://schemas.microsoft.com/office/powerpoint/2010/main" val="1906051427"/>
              </p:ext>
            </p:extLst>
          </p:nvPr>
        </p:nvGraphicFramePr>
        <p:xfrm>
          <a:off x="3505200" y="20106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9676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Simulation</a:t>
            </a:r>
            <a:endParaRPr lang="en-US" dirty="0"/>
          </a:p>
        </p:txBody>
      </p:sp>
      <p:graphicFrame>
        <p:nvGraphicFramePr>
          <p:cNvPr id="4" name="Chart 3"/>
          <p:cNvGraphicFramePr/>
          <p:nvPr>
            <p:extLst>
              <p:ext uri="{D42A27DB-BD31-4B8C-83A1-F6EECF244321}">
                <p14:modId xmlns:p14="http://schemas.microsoft.com/office/powerpoint/2010/main" val="718796374"/>
              </p:ext>
            </p:extLst>
          </p:nvPr>
        </p:nvGraphicFramePr>
        <p:xfrm>
          <a:off x="609600" y="1295401"/>
          <a:ext cx="7848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971800" y="2971800"/>
            <a:ext cx="5257800" cy="1015663"/>
          </a:xfrm>
          <a:prstGeom prst="rect">
            <a:avLst/>
          </a:prstGeom>
          <a:solidFill>
            <a:schemeClr val="bg1"/>
          </a:solidFill>
        </p:spPr>
        <p:txBody>
          <a:bodyPr wrap="square" rtlCol="0">
            <a:spAutoFit/>
          </a:bodyPr>
          <a:lstStyle/>
          <a:p>
            <a:pPr algn="r"/>
            <a:r>
              <a:rPr lang="en-CA" sz="2000" dirty="0" smtClean="0"/>
              <a:t>Discovery: We can run a computer</a:t>
            </a:r>
            <a:br>
              <a:rPr lang="en-CA" sz="2000" dirty="0" smtClean="0"/>
            </a:br>
            <a:r>
              <a:rPr lang="en-CA" sz="2000" dirty="0" smtClean="0"/>
              <a:t>simulation that produces results similar to the measured data. </a:t>
            </a:r>
            <a:endParaRPr lang="en-CA" sz="2000" dirty="0"/>
          </a:p>
        </p:txBody>
      </p:sp>
    </p:spTree>
    <p:extLst>
      <p:ext uri="{BB962C8B-B14F-4D97-AF65-F5344CB8AC3E}">
        <p14:creationId xmlns:p14="http://schemas.microsoft.com/office/powerpoint/2010/main" val="28145265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Distributions (From Troy </a:t>
            </a:r>
            <a:r>
              <a:rPr lang="en-US" dirty="0" err="1" smtClean="0"/>
              <a:t>Magennis</a:t>
            </a:r>
            <a:r>
              <a:rPr lang="en-US" dirty="0" smtClean="0"/>
              <a: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57887"/>
            <a:ext cx="9144000" cy="5745451"/>
          </a:xfrm>
          <a:prstGeom prst="rect">
            <a:avLst/>
          </a:prstGeom>
        </p:spPr>
      </p:pic>
    </p:spTree>
    <p:extLst>
      <p:ext uri="{BB962C8B-B14F-4D97-AF65-F5344CB8AC3E}">
        <p14:creationId xmlns:p14="http://schemas.microsoft.com/office/powerpoint/2010/main" val="1362086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 – What If?</a:t>
            </a:r>
            <a:endParaRPr lang="en-US" dirty="0"/>
          </a:p>
        </p:txBody>
      </p:sp>
      <p:sp>
        <p:nvSpPr>
          <p:cNvPr id="3" name="Content Placeholder 2"/>
          <p:cNvSpPr>
            <a:spLocks noGrp="1"/>
          </p:cNvSpPr>
          <p:nvPr>
            <p:ph idx="1"/>
          </p:nvPr>
        </p:nvSpPr>
        <p:spPr/>
        <p:txBody>
          <a:bodyPr/>
          <a:lstStyle/>
          <a:p>
            <a:r>
              <a:rPr lang="en-US" dirty="0" smtClean="0"/>
              <a:t>What if we look at the observed data?</a:t>
            </a:r>
          </a:p>
          <a:p>
            <a:pPr lvl="1"/>
            <a:r>
              <a:rPr lang="en-US" dirty="0" smtClean="0"/>
              <a:t>Throughput and Velocity give nearly identical results (Throughput slightly better)</a:t>
            </a:r>
          </a:p>
          <a:p>
            <a:r>
              <a:rPr lang="en-US" dirty="0" smtClean="0"/>
              <a:t>What if we have a large distribution in story size?</a:t>
            </a:r>
          </a:p>
          <a:p>
            <a:pPr lvl="1"/>
            <a:r>
              <a:rPr lang="en-US" dirty="0" smtClean="0"/>
              <a:t>Velocity (Story Point Estimates) is better</a:t>
            </a:r>
          </a:p>
          <a:p>
            <a:r>
              <a:rPr lang="en-US" dirty="0" smtClean="0"/>
              <a:t>What if we are really good at estimation?</a:t>
            </a:r>
          </a:p>
          <a:p>
            <a:pPr lvl="1"/>
            <a:r>
              <a:rPr lang="en-US" dirty="0"/>
              <a:t>Somewhat surprisingly, if Story Point Distribution is not large, improving Estimation Accuracy helps Throughput as much as it helps Velocity</a:t>
            </a:r>
          </a:p>
          <a:p>
            <a:r>
              <a:rPr lang="en-US" dirty="0" smtClean="0"/>
              <a:t>What if we use buckets such at Fibonacci (planning poker) or 2X etc.?</a:t>
            </a:r>
          </a:p>
          <a:p>
            <a:pPr lvl="1"/>
            <a:r>
              <a:rPr lang="en-US" dirty="0"/>
              <a:t>Using buckets, such as Planning Poker modified Fibonacci, power of 2, or even power of 4 did not significantly impact the difference between velocity and throughput accuracy</a:t>
            </a:r>
            <a:r>
              <a:rPr lang="en-US" dirty="0" smtClean="0"/>
              <a:t>.</a:t>
            </a:r>
          </a:p>
          <a:p>
            <a:pPr lvl="1"/>
            <a:endParaRPr lang="en-US" dirty="0" smtClean="0"/>
          </a:p>
        </p:txBody>
      </p:sp>
    </p:spTree>
    <p:extLst>
      <p:ext uri="{BB962C8B-B14F-4D97-AF65-F5344CB8AC3E}">
        <p14:creationId xmlns:p14="http://schemas.microsoft.com/office/powerpoint/2010/main" val="194853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simulations tell us</a:t>
            </a:r>
            <a:endParaRPr lang="en-US" dirty="0"/>
          </a:p>
        </p:txBody>
      </p:sp>
      <p:sp>
        <p:nvSpPr>
          <p:cNvPr id="4" name="Content Placeholder 3"/>
          <p:cNvSpPr>
            <a:spLocks noGrp="1"/>
          </p:cNvSpPr>
          <p:nvPr>
            <p:ph idx="1"/>
          </p:nvPr>
        </p:nvSpPr>
        <p:spPr/>
        <p:txBody>
          <a:bodyPr/>
          <a:lstStyle/>
          <a:p>
            <a:r>
              <a:rPr lang="en-US" dirty="0" smtClean="0"/>
              <a:t>Estimating Mixed nuts…..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94" y="2895599"/>
            <a:ext cx="3852022" cy="261937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625"/>
          <a:stretch/>
        </p:blipFill>
        <p:spPr>
          <a:xfrm>
            <a:off x="5105400" y="2057400"/>
            <a:ext cx="3903614" cy="3698191"/>
          </a:xfrm>
          <a:prstGeom prst="rect">
            <a:avLst/>
          </a:prstGeom>
        </p:spPr>
      </p:pic>
    </p:spTree>
    <p:extLst>
      <p:ext uri="{BB962C8B-B14F-4D97-AF65-F5344CB8AC3E}">
        <p14:creationId xmlns:p14="http://schemas.microsoft.com/office/powerpoint/2010/main" val="413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tell us about Estimation?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58095775"/>
              </p:ext>
            </p:extLst>
          </p:nvPr>
        </p:nvGraphicFramePr>
        <p:xfrm>
          <a:off x="609600" y="1219200"/>
          <a:ext cx="7391400" cy="1295400"/>
        </p:xfrm>
        <a:graphic>
          <a:graphicData uri="http://schemas.openxmlformats.org/drawingml/2006/table">
            <a:tbl>
              <a:tblPr firstRow="1" firstCol="1" bandRow="1">
                <a:tableStyleId>{5C22544A-7EE6-4342-B048-85BDC9FD1C3A}</a:tableStyleId>
              </a:tblPr>
              <a:tblGrid>
                <a:gridCol w="1966143">
                  <a:extLst>
                    <a:ext uri="{9D8B030D-6E8A-4147-A177-3AD203B41FA5}">
                      <a16:colId xmlns:a16="http://schemas.microsoft.com/office/drawing/2014/main" xmlns="" val="20000"/>
                    </a:ext>
                  </a:extLst>
                </a:gridCol>
                <a:gridCol w="5425257">
                  <a:extLst>
                    <a:ext uri="{9D8B030D-6E8A-4147-A177-3AD203B41FA5}">
                      <a16:colId xmlns:a16="http://schemas.microsoft.com/office/drawing/2014/main" xmlns="" val="20001"/>
                    </a:ext>
                  </a:extLst>
                </a:gridCol>
              </a:tblGrid>
              <a:tr h="1295400">
                <a:tc>
                  <a:txBody>
                    <a:bodyPr/>
                    <a:lstStyle/>
                    <a:p>
                      <a:pPr marL="0" marR="0">
                        <a:spcBef>
                          <a:spcPts val="0"/>
                        </a:spcBef>
                        <a:spcAft>
                          <a:spcPts val="0"/>
                        </a:spcAft>
                      </a:pPr>
                      <a:r>
                        <a:rPr lang="en-US" sz="2000" dirty="0">
                          <a:solidFill>
                            <a:schemeClr val="tx1"/>
                          </a:solidFill>
                          <a:effectLst/>
                        </a:rPr>
                        <a:t>Decisions to steer towards the release</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T="0" marB="0">
                    <a:solidFill>
                      <a:srgbClr val="D9E6FF">
                        <a:alpha val="49804"/>
                      </a:srgb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Velocity and Throughput are equally good AND</a:t>
                      </a:r>
                      <a:r>
                        <a:rPr lang="en-US" sz="2000" b="1" kern="1200" baseline="0" dirty="0" smtClean="0">
                          <a:solidFill>
                            <a:schemeClr val="tx1"/>
                          </a:solidFill>
                          <a:effectLst/>
                          <a:latin typeface="+mn-lt"/>
                          <a:ea typeface="+mn-ea"/>
                          <a:cs typeface="+mn-cs"/>
                        </a:rPr>
                        <a:t> equally </a:t>
                      </a:r>
                      <a:r>
                        <a:rPr lang="en-US" sz="2000" b="1" kern="1200" dirty="0" smtClean="0">
                          <a:solidFill>
                            <a:schemeClr val="tx1"/>
                          </a:solidFill>
                          <a:effectLst/>
                          <a:latin typeface="+mn-lt"/>
                          <a:ea typeface="+mn-ea"/>
                          <a:cs typeface="+mn-cs"/>
                        </a:rPr>
                        <a:t>bad predictors, but better than nothing.</a:t>
                      </a:r>
                    </a:p>
                    <a:p>
                      <a:pPr marL="0" marR="0" algn="l" defTabSz="914400" rtl="0" eaLnBrk="1" latinLnBrk="0" hangingPunct="1">
                        <a:spcBef>
                          <a:spcPts val="0"/>
                        </a:spcBef>
                        <a:spcAft>
                          <a:spcPts val="0"/>
                        </a:spcAft>
                      </a:pPr>
                      <a:endParaRPr lang="en-US" sz="2000" b="1" kern="1200" dirty="0">
                        <a:solidFill>
                          <a:schemeClr val="tx1"/>
                        </a:solidFill>
                        <a:effectLst/>
                        <a:latin typeface="+mn-lt"/>
                        <a:ea typeface="+mn-ea"/>
                        <a:cs typeface="+mn-cs"/>
                      </a:endParaRPr>
                    </a:p>
                  </a:txBody>
                  <a:tcPr marT="0" marB="0">
                    <a:solidFill>
                      <a:srgbClr val="D9E6FF">
                        <a:alpha val="49804"/>
                      </a:srgbClr>
                    </a:solidFill>
                  </a:tcPr>
                </a:tc>
                <a:extLst>
                  <a:ext uri="{0D108BD9-81ED-4DB2-BD59-A6C34878D82A}">
                    <a16:rowId xmlns:a16="http://schemas.microsoft.com/office/drawing/2014/main" xmlns="" val="10000"/>
                  </a:ext>
                </a:extLst>
              </a:tr>
            </a:tbl>
          </a:graphicData>
        </a:graphic>
      </p:graphicFrame>
      <p:grpSp>
        <p:nvGrpSpPr>
          <p:cNvPr id="6" name="Group 5"/>
          <p:cNvGrpSpPr/>
          <p:nvPr/>
        </p:nvGrpSpPr>
        <p:grpSpPr>
          <a:xfrm>
            <a:off x="463851" y="2971800"/>
            <a:ext cx="7537149" cy="3505199"/>
            <a:chOff x="921051" y="3221234"/>
            <a:chExt cx="6858000" cy="3802095"/>
          </a:xfrm>
        </p:grpSpPr>
        <p:pic>
          <p:nvPicPr>
            <p:cNvPr id="7" name="Picture 6"/>
            <p:cNvPicPr>
              <a:picLocks noChangeAspect="1"/>
            </p:cNvPicPr>
            <p:nvPr/>
          </p:nvPicPr>
          <p:blipFill>
            <a:blip r:embed="rId2"/>
            <a:stretch>
              <a:fillRect/>
            </a:stretch>
          </p:blipFill>
          <p:spPr>
            <a:xfrm>
              <a:off x="921051" y="3686175"/>
              <a:ext cx="6858000" cy="3171825"/>
            </a:xfrm>
            <a:prstGeom prst="rect">
              <a:avLst/>
            </a:prstGeom>
          </p:spPr>
        </p:pic>
        <p:cxnSp>
          <p:nvCxnSpPr>
            <p:cNvPr id="8" name="Straight Arrow Connector 7"/>
            <p:cNvCxnSpPr/>
            <p:nvPr/>
          </p:nvCxnSpPr>
          <p:spPr>
            <a:xfrm rot="18875580">
              <a:off x="2953923" y="4258169"/>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0363950">
              <a:off x="3277646" y="4940110"/>
              <a:ext cx="3571664" cy="523220"/>
            </a:xfrm>
            <a:prstGeom prst="rect">
              <a:avLst/>
            </a:prstGeom>
            <a:noFill/>
          </p:spPr>
          <p:txBody>
            <a:bodyPr wrap="square" rtlCol="0">
              <a:spAutoFit/>
            </a:bodyPr>
            <a:lstStyle/>
            <a:p>
              <a:r>
                <a:rPr lang="en-US" sz="2800" dirty="0" smtClean="0"/>
                <a:t>Velocity</a:t>
              </a:r>
              <a:endParaRPr lang="en-US" sz="2800" dirty="0"/>
            </a:p>
          </p:txBody>
        </p:sp>
        <p:cxnSp>
          <p:nvCxnSpPr>
            <p:cNvPr id="10" name="Straight Arrow Connector 9"/>
            <p:cNvCxnSpPr/>
            <p:nvPr/>
          </p:nvCxnSpPr>
          <p:spPr>
            <a:xfrm flipV="1">
              <a:off x="2337229" y="4061126"/>
              <a:ext cx="4452061" cy="8799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1146091">
              <a:off x="1723557" y="3493905"/>
              <a:ext cx="5658964" cy="894995"/>
            </a:xfrm>
            <a:prstGeom prst="rect">
              <a:avLst/>
            </a:prstGeom>
            <a:noFill/>
          </p:spPr>
          <p:txBody>
            <a:bodyPr wrap="square" rtlCol="0">
              <a:spAutoFit/>
            </a:bodyPr>
            <a:lstStyle/>
            <a:p>
              <a:r>
                <a:rPr lang="en-US" sz="2800" dirty="0" smtClean="0"/>
                <a:t>Scope Creep</a:t>
              </a:r>
              <a:endParaRPr lang="en-US" sz="2800" dirty="0"/>
            </a:p>
          </p:txBody>
        </p:sp>
      </p:grpSp>
    </p:spTree>
    <p:extLst>
      <p:ext uri="{BB962C8B-B14F-4D97-AF65-F5344CB8AC3E}">
        <p14:creationId xmlns:p14="http://schemas.microsoft.com/office/powerpoint/2010/main" val="11884670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tell us about Estimation?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55096429"/>
              </p:ext>
            </p:extLst>
          </p:nvPr>
        </p:nvGraphicFramePr>
        <p:xfrm>
          <a:off x="609600" y="1219200"/>
          <a:ext cx="7391400" cy="1752600"/>
        </p:xfrm>
        <a:graphic>
          <a:graphicData uri="http://schemas.openxmlformats.org/drawingml/2006/table">
            <a:tbl>
              <a:tblPr firstRow="1" firstCol="1" bandRow="1">
                <a:tableStyleId>{5C22544A-7EE6-4342-B048-85BDC9FD1C3A}</a:tableStyleId>
              </a:tblPr>
              <a:tblGrid>
                <a:gridCol w="1966143">
                  <a:extLst>
                    <a:ext uri="{9D8B030D-6E8A-4147-A177-3AD203B41FA5}">
                      <a16:colId xmlns:a16="http://schemas.microsoft.com/office/drawing/2014/main" xmlns="" val="20000"/>
                    </a:ext>
                  </a:extLst>
                </a:gridCol>
                <a:gridCol w="5425257">
                  <a:extLst>
                    <a:ext uri="{9D8B030D-6E8A-4147-A177-3AD203B41FA5}">
                      <a16:colId xmlns:a16="http://schemas.microsoft.com/office/drawing/2014/main" xmlns="" val="20001"/>
                    </a:ext>
                  </a:extLst>
                </a:gridCol>
              </a:tblGrid>
              <a:tr h="1752600">
                <a:tc>
                  <a:txBody>
                    <a:bodyPr/>
                    <a:lstStyle/>
                    <a:p>
                      <a:pPr marL="0" marR="0">
                        <a:spcBef>
                          <a:spcPts val="0"/>
                        </a:spcBef>
                        <a:spcAft>
                          <a:spcPts val="0"/>
                        </a:spcAft>
                      </a:pPr>
                      <a:r>
                        <a:rPr lang="en-US" sz="2000" dirty="0" smtClean="0">
                          <a:solidFill>
                            <a:schemeClr val="tx1"/>
                          </a:solidFill>
                          <a:effectLst/>
                        </a:rPr>
                        <a:t>Decisions to help with managing iterations</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T="0" marB="0">
                    <a:solidFill>
                      <a:srgbClr val="D9E6FF">
                        <a:alpha val="49804"/>
                      </a:srgb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Do</a:t>
                      </a:r>
                      <a:r>
                        <a:rPr lang="en-US" sz="2000" b="1" kern="1200" baseline="0" dirty="0" smtClean="0">
                          <a:solidFill>
                            <a:schemeClr val="tx1"/>
                          </a:solidFill>
                          <a:effectLst/>
                          <a:latin typeface="+mn-lt"/>
                          <a:ea typeface="+mn-ea"/>
                          <a:cs typeface="+mn-cs"/>
                        </a:rPr>
                        <a:t> task estimates add value?  </a:t>
                      </a:r>
                    </a:p>
                    <a:p>
                      <a:pPr marL="0" marR="0" algn="l" defTabSz="914400" rtl="0" eaLnBrk="1" latinLnBrk="0" hangingPunct="1">
                        <a:spcBef>
                          <a:spcPts val="0"/>
                        </a:spcBef>
                        <a:spcAft>
                          <a:spcPts val="0"/>
                        </a:spcAft>
                      </a:pPr>
                      <a:r>
                        <a:rPr lang="en-US" sz="2000" b="1" kern="1200" baseline="0" dirty="0" smtClean="0">
                          <a:solidFill>
                            <a:schemeClr val="tx1"/>
                          </a:solidFill>
                          <a:effectLst/>
                          <a:latin typeface="+mn-lt"/>
                          <a:ea typeface="+mn-ea"/>
                          <a:cs typeface="+mn-cs"/>
                        </a:rPr>
                        <a:t>What decisions are you making based on what you assume?</a:t>
                      </a:r>
                      <a:endParaRPr lang="en-US" sz="2000" b="1" kern="1200" dirty="0">
                        <a:solidFill>
                          <a:schemeClr val="tx1"/>
                        </a:solidFill>
                        <a:effectLst/>
                        <a:latin typeface="+mn-lt"/>
                        <a:ea typeface="+mn-ea"/>
                        <a:cs typeface="+mn-cs"/>
                      </a:endParaRPr>
                    </a:p>
                  </a:txBody>
                  <a:tcPr marT="0" marB="0">
                    <a:solidFill>
                      <a:srgbClr val="D9E6FF">
                        <a:alpha val="49804"/>
                      </a:srgbClr>
                    </a:solidFill>
                  </a:tcPr>
                </a:tc>
                <a:extLst>
                  <a:ext uri="{0D108BD9-81ED-4DB2-BD59-A6C34878D82A}">
                    <a16:rowId xmlns:a16="http://schemas.microsoft.com/office/drawing/2014/main" xmlns=""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429000"/>
            <a:ext cx="5550243" cy="2858794"/>
          </a:xfrm>
          <a:prstGeom prst="rect">
            <a:avLst/>
          </a:prstGeom>
        </p:spPr>
      </p:pic>
    </p:spTree>
    <p:extLst>
      <p:ext uri="{BB962C8B-B14F-4D97-AF65-F5344CB8AC3E}">
        <p14:creationId xmlns:p14="http://schemas.microsoft.com/office/powerpoint/2010/main" val="25528633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tell us about Estimation?</a:t>
            </a:r>
            <a:endParaRPr lang="en-US" dirty="0"/>
          </a:p>
        </p:txBody>
      </p:sp>
      <p:graphicFrame>
        <p:nvGraphicFramePr>
          <p:cNvPr id="5" name="Table 4"/>
          <p:cNvGraphicFramePr>
            <a:graphicFrameLocks noGrp="1"/>
          </p:cNvGraphicFramePr>
          <p:nvPr>
            <p:extLst/>
          </p:nvPr>
        </p:nvGraphicFramePr>
        <p:xfrm>
          <a:off x="609600" y="1219200"/>
          <a:ext cx="7391400" cy="1776645"/>
        </p:xfrm>
        <a:graphic>
          <a:graphicData uri="http://schemas.openxmlformats.org/drawingml/2006/table">
            <a:tbl>
              <a:tblPr firstRow="1" firstCol="1" bandRow="1">
                <a:tableStyleId>{5C22544A-7EE6-4342-B048-85BDC9FD1C3A}</a:tableStyleId>
              </a:tblPr>
              <a:tblGrid>
                <a:gridCol w="1966143">
                  <a:extLst>
                    <a:ext uri="{9D8B030D-6E8A-4147-A177-3AD203B41FA5}">
                      <a16:colId xmlns:a16="http://schemas.microsoft.com/office/drawing/2014/main" xmlns="" val="20000"/>
                    </a:ext>
                  </a:extLst>
                </a:gridCol>
                <a:gridCol w="5425257">
                  <a:extLst>
                    <a:ext uri="{9D8B030D-6E8A-4147-A177-3AD203B41FA5}">
                      <a16:colId xmlns:a16="http://schemas.microsoft.com/office/drawing/2014/main" xmlns="" val="20001"/>
                    </a:ext>
                  </a:extLst>
                </a:gridCol>
              </a:tblGrid>
              <a:tr h="1776645">
                <a:tc>
                  <a:txBody>
                    <a:bodyPr/>
                    <a:lstStyle/>
                    <a:p>
                      <a:pPr marL="0" marR="0">
                        <a:spcBef>
                          <a:spcPts val="0"/>
                        </a:spcBef>
                        <a:spcAft>
                          <a:spcPts val="0"/>
                        </a:spcAft>
                      </a:pPr>
                      <a:r>
                        <a:rPr lang="en-US" sz="2000" dirty="0">
                          <a:solidFill>
                            <a:schemeClr val="tx1"/>
                          </a:solidFill>
                          <a:effectLst/>
                        </a:rPr>
                        <a:t>Decisions at project sanction</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T="0" marB="0">
                    <a:solidFill>
                      <a:srgbClr val="D9E6FF">
                        <a:alpha val="49804"/>
                      </a:srgb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Some level of macro-estimation of costs and benefits is likely necessary for business decisions. </a:t>
                      </a:r>
                    </a:p>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In general it is waste to spend more time on cost estimation than on benefits.</a:t>
                      </a:r>
                      <a:endParaRPr lang="en-US" sz="2000" b="1" kern="1200" dirty="0">
                        <a:solidFill>
                          <a:schemeClr val="tx1"/>
                        </a:solidFill>
                        <a:effectLst/>
                        <a:latin typeface="+mn-lt"/>
                        <a:ea typeface="+mn-ea"/>
                        <a:cs typeface="+mn-cs"/>
                      </a:endParaRPr>
                    </a:p>
                  </a:txBody>
                  <a:tcPr marT="0" marB="0">
                    <a:solidFill>
                      <a:srgbClr val="D9E6FF">
                        <a:alpha val="49804"/>
                      </a:srgbClr>
                    </a:solidFill>
                  </a:tcPr>
                </a:tc>
                <a:extLst>
                  <a:ext uri="{0D108BD9-81ED-4DB2-BD59-A6C34878D82A}">
                    <a16:rowId xmlns:a16="http://schemas.microsoft.com/office/drawing/2014/main" xmlns="" val="10000"/>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218349"/>
            <a:ext cx="3657600" cy="2743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218349"/>
            <a:ext cx="6193536" cy="3061842"/>
          </a:xfrm>
          <a:prstGeom prst="rect">
            <a:avLst/>
          </a:prstGeom>
        </p:spPr>
      </p:pic>
    </p:spTree>
    <p:extLst>
      <p:ext uri="{BB962C8B-B14F-4D97-AF65-F5344CB8AC3E}">
        <p14:creationId xmlns:p14="http://schemas.microsoft.com/office/powerpoint/2010/main" val="840303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508033" y="1600200"/>
            <a:ext cx="8275320" cy="4855464"/>
          </a:xfrm>
        </p:spPr>
        <p:txBody>
          <a:bodyPr>
            <a:normAutofit/>
          </a:bodyPr>
          <a:lstStyle/>
          <a:p>
            <a:pPr marL="0" indent="0" algn="ctr">
              <a:buNone/>
            </a:pPr>
            <a:r>
              <a:rPr lang="en-US" sz="4800" dirty="0" smtClean="0">
                <a:latin typeface="Baskerville Old Face" panose="02020602080505020303" pitchFamily="18" charset="0"/>
              </a:rPr>
              <a:t>It </a:t>
            </a:r>
            <a:r>
              <a:rPr lang="en-US" sz="4800" dirty="0">
                <a:latin typeface="Baskerville Old Face" panose="02020602080505020303" pitchFamily="18" charset="0"/>
              </a:rPr>
              <a:t>is difficult to get a man to understand something when his salary depends upon his not understanding it</a:t>
            </a:r>
            <a:r>
              <a:rPr lang="en-US" sz="4800" dirty="0" smtClean="0">
                <a:latin typeface="Baskerville Old Face" panose="02020602080505020303" pitchFamily="18" charset="0"/>
              </a:rPr>
              <a:t>.</a:t>
            </a:r>
            <a:endParaRPr lang="en-US" sz="4800" dirty="0">
              <a:latin typeface="Baskerville Old Face" panose="02020602080505020303" pitchFamily="18" charset="0"/>
            </a:endParaRPr>
          </a:p>
        </p:txBody>
      </p:sp>
      <p:sp>
        <p:nvSpPr>
          <p:cNvPr id="2" name="TextBox 1"/>
          <p:cNvSpPr txBox="1"/>
          <p:nvPr/>
        </p:nvSpPr>
        <p:spPr>
          <a:xfrm>
            <a:off x="152400" y="914400"/>
            <a:ext cx="901209" cy="2215991"/>
          </a:xfrm>
          <a:prstGeom prst="rect">
            <a:avLst/>
          </a:prstGeom>
          <a:noFill/>
        </p:spPr>
        <p:txBody>
          <a:bodyPr wrap="none" rtlCol="0">
            <a:spAutoFit/>
          </a:bodyPr>
          <a:lstStyle/>
          <a:p>
            <a:r>
              <a:rPr lang="en-CA" sz="13800" dirty="0" smtClean="0">
                <a:solidFill>
                  <a:schemeClr val="tx1">
                    <a:lumMod val="50000"/>
                    <a:lumOff val="50000"/>
                  </a:schemeClr>
                </a:solidFill>
                <a:latin typeface="Baskerville Old Face" panose="02020602080505020303" pitchFamily="18" charset="0"/>
              </a:rPr>
              <a:t>“</a:t>
            </a:r>
            <a:endParaRPr lang="en-CA" sz="13800" dirty="0">
              <a:solidFill>
                <a:schemeClr val="tx1">
                  <a:lumMod val="50000"/>
                  <a:lumOff val="50000"/>
                </a:schemeClr>
              </a:solidFill>
              <a:latin typeface="Baskerville Old Face" panose="02020602080505020303" pitchFamily="18" charset="0"/>
            </a:endParaRPr>
          </a:p>
        </p:txBody>
      </p:sp>
      <p:sp>
        <p:nvSpPr>
          <p:cNvPr id="3" name="Rectangle 2"/>
          <p:cNvSpPr/>
          <p:nvPr/>
        </p:nvSpPr>
        <p:spPr>
          <a:xfrm>
            <a:off x="7820357" y="3921204"/>
            <a:ext cx="901209" cy="2215991"/>
          </a:xfrm>
          <a:prstGeom prst="rect">
            <a:avLst/>
          </a:prstGeom>
          <a:noFill/>
        </p:spPr>
        <p:txBody>
          <a:bodyPr wrap="none" rtlCol="0">
            <a:spAutoFit/>
          </a:bodyPr>
          <a:lstStyle/>
          <a:p>
            <a:r>
              <a:rPr lang="en-CA" sz="13800" dirty="0">
                <a:solidFill>
                  <a:schemeClr val="tx1">
                    <a:lumMod val="50000"/>
                    <a:lumOff val="50000"/>
                  </a:schemeClr>
                </a:solidFill>
                <a:latin typeface="Baskerville Old Face" panose="02020602080505020303" pitchFamily="18" charset="0"/>
              </a:rPr>
              <a:t>”</a:t>
            </a:r>
          </a:p>
        </p:txBody>
      </p:sp>
      <p:sp>
        <p:nvSpPr>
          <p:cNvPr id="5" name="Rectangle 4"/>
          <p:cNvSpPr/>
          <p:nvPr/>
        </p:nvSpPr>
        <p:spPr>
          <a:xfrm>
            <a:off x="4420474" y="5029200"/>
            <a:ext cx="4270720" cy="523220"/>
          </a:xfrm>
          <a:prstGeom prst="rect">
            <a:avLst/>
          </a:prstGeom>
        </p:spPr>
        <p:txBody>
          <a:bodyPr wrap="none">
            <a:spAutoFit/>
          </a:bodyPr>
          <a:lstStyle/>
          <a:p>
            <a:pPr lvl="4" algn="ctr"/>
            <a:r>
              <a:rPr lang="en-US" sz="2800" i="1" dirty="0"/>
              <a:t>Upton Sinclair</a:t>
            </a:r>
            <a:endParaRPr lang="en-US" sz="2800" dirty="0"/>
          </a:p>
        </p:txBody>
      </p:sp>
    </p:spTree>
    <p:extLst>
      <p:ext uri="{BB962C8B-B14F-4D97-AF65-F5344CB8AC3E}">
        <p14:creationId xmlns:p14="http://schemas.microsoft.com/office/powerpoint/2010/main" val="148000602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8000" dirty="0" smtClean="0"/>
              <a:t>Comparison to other Research</a:t>
            </a:r>
            <a:endParaRPr lang="en-US" sz="8000" dirty="0"/>
          </a:p>
        </p:txBody>
      </p:sp>
    </p:spTree>
    <p:extLst>
      <p:ext uri="{BB962C8B-B14F-4D97-AF65-F5344CB8AC3E}">
        <p14:creationId xmlns:p14="http://schemas.microsoft.com/office/powerpoint/2010/main" val="4248754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IEEE Software, May/June 2006</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6964363" cy="416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9755299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Accuracy of Initial Estimate</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424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Steve McConnell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9533" y="1456424"/>
            <a:ext cx="5766154" cy="4844623"/>
          </a:xfrm>
        </p:spPr>
      </p:pic>
    </p:spTree>
    <p:extLst>
      <p:ext uri="{BB962C8B-B14F-4D97-AF65-F5344CB8AC3E}">
        <p14:creationId xmlns:p14="http://schemas.microsoft.com/office/powerpoint/2010/main" val="21955402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Actual vs. Original Estimate</a:t>
            </a:r>
            <a:endParaRPr lang="en-US" sz="2800" dirty="0"/>
          </a:p>
        </p:txBody>
      </p:sp>
      <p:graphicFrame>
        <p:nvGraphicFramePr>
          <p:cNvPr id="6" name="Content Placeholder 5"/>
          <p:cNvGraphicFramePr>
            <a:graphicFrameLocks noGrp="1"/>
          </p:cNvGraphicFramePr>
          <p:nvPr>
            <p:ph idx="1"/>
            <p:extLst/>
          </p:nvPr>
        </p:nvGraphicFramePr>
        <p:xfrm>
          <a:off x="381000" y="1143000"/>
          <a:ext cx="8275638" cy="485616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371600" y="1752600"/>
            <a:ext cx="401263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P90/P10 = 4</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74524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Jørgensen</a:t>
            </a:r>
            <a:r>
              <a:rPr lang="en-US" dirty="0"/>
              <a:t> 2013</a:t>
            </a:r>
          </a:p>
        </p:txBody>
      </p:sp>
      <p:sp>
        <p:nvSpPr>
          <p:cNvPr id="3" name="Content Placeholder 2"/>
          <p:cNvSpPr>
            <a:spLocks noGrp="1"/>
          </p:cNvSpPr>
          <p:nvPr>
            <p:ph idx="1"/>
          </p:nvPr>
        </p:nvSpPr>
        <p:spPr/>
        <p:txBody>
          <a:bodyPr/>
          <a:lstStyle/>
          <a:p>
            <a:r>
              <a:rPr lang="en-US" dirty="0" smtClean="0"/>
              <a:t>Put software development project for bid on online marketplace vWorker.com</a:t>
            </a:r>
          </a:p>
          <a:p>
            <a:r>
              <a:rPr lang="en-US" dirty="0" smtClean="0"/>
              <a:t>Received 16 bids.  </a:t>
            </a:r>
          </a:p>
          <a:p>
            <a:r>
              <a:rPr lang="en-US" dirty="0" smtClean="0"/>
              <a:t>Reduced down to 6 bids from vendors that had high (9.5) client satisfaction.</a:t>
            </a:r>
          </a:p>
          <a:p>
            <a:r>
              <a:rPr lang="en-US" dirty="0" smtClean="0"/>
              <a:t>All 6 bidders went ahead and built the software</a:t>
            </a:r>
            <a:endParaRPr lang="en-US" dirty="0"/>
          </a:p>
        </p:txBody>
      </p:sp>
    </p:spTree>
    <p:extLst>
      <p:ext uri="{BB962C8B-B14F-4D97-AF65-F5344CB8AC3E}">
        <p14:creationId xmlns:p14="http://schemas.microsoft.com/office/powerpoint/2010/main" val="19941054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Jørgensen</a:t>
            </a:r>
            <a:r>
              <a:rPr lang="en-US" dirty="0" smtClean="0"/>
              <a:t> 2013</a:t>
            </a:r>
            <a:endParaRPr lang="en-US" dirty="0"/>
          </a:p>
        </p:txBody>
      </p:sp>
      <p:sp>
        <p:nvSpPr>
          <p:cNvPr id="3" name="Content Placeholder 2"/>
          <p:cNvSpPr>
            <a:spLocks noGrp="1"/>
          </p:cNvSpPr>
          <p:nvPr>
            <p:ph idx="1"/>
          </p:nvPr>
        </p:nvSpPr>
        <p:spPr>
          <a:xfrm>
            <a:off x="457200" y="1549400"/>
            <a:ext cx="7696200" cy="4525963"/>
          </a:xfrm>
        </p:spPr>
        <p:txBody>
          <a:bodyPr/>
          <a:lstStyle/>
          <a:p>
            <a:r>
              <a:rPr lang="en-US" dirty="0" smtClean="0">
                <a:solidFill>
                  <a:schemeClr val="accent2"/>
                </a:solidFill>
              </a:rPr>
              <a:t>Highest </a:t>
            </a:r>
            <a:r>
              <a:rPr lang="en-US" dirty="0">
                <a:solidFill>
                  <a:schemeClr val="accent2"/>
                </a:solidFill>
              </a:rPr>
              <a:t>E</a:t>
            </a:r>
            <a:r>
              <a:rPr lang="en-US" dirty="0" smtClean="0">
                <a:solidFill>
                  <a:schemeClr val="accent2"/>
                </a:solidFill>
              </a:rPr>
              <a:t>stimate 8x the Lowest</a:t>
            </a:r>
            <a:endParaRPr lang="en-US" dirty="0">
              <a:solidFill>
                <a:schemeClr val="accent2"/>
              </a:solidFill>
            </a:endParaRPr>
          </a:p>
          <a:p>
            <a:r>
              <a:rPr lang="en-US" dirty="0" smtClean="0">
                <a:solidFill>
                  <a:srgbClr val="00B050"/>
                </a:solidFill>
              </a:rPr>
              <a:t>Actual/Estimate Range:  0.7 – 2.9 (4x)</a:t>
            </a:r>
          </a:p>
          <a:p>
            <a:r>
              <a:rPr lang="en-US" dirty="0" smtClean="0">
                <a:solidFill>
                  <a:srgbClr val="FF0000"/>
                </a:solidFill>
              </a:rPr>
              <a:t>Actual Performance Range: Worst took 18X the effort of the best</a:t>
            </a:r>
            <a:endParaRPr lang="en-US" dirty="0">
              <a:solidFill>
                <a:srgbClr val="FF0000"/>
              </a:solidFill>
            </a:endParaRPr>
          </a:p>
        </p:txBody>
      </p:sp>
      <p:graphicFrame>
        <p:nvGraphicFramePr>
          <p:cNvPr id="5" name="Content Placeholder 5"/>
          <p:cNvGraphicFramePr>
            <a:graphicFrameLocks/>
          </p:cNvGraphicFramePr>
          <p:nvPr>
            <p:extLst/>
          </p:nvPr>
        </p:nvGraphicFramePr>
        <p:xfrm>
          <a:off x="274320" y="3566160"/>
          <a:ext cx="8229600" cy="2925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8555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 Story Point Estimates improve predictability.</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0955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a:t>
            </a:r>
            <a:r>
              <a:rPr lang="en-US" dirty="0"/>
              <a:t>: Velocity Improves over </a:t>
            </a:r>
            <a:r>
              <a:rPr lang="en-US" dirty="0" smtClean="0"/>
              <a:t>Time</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67422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#3</a:t>
            </a:r>
            <a:r>
              <a:rPr lang="en-US" dirty="0"/>
              <a:t>: Velocity Variation </a:t>
            </a:r>
            <a:r>
              <a:rPr lang="en-US" dirty="0" smtClean="0"/>
              <a:t>Stabilizes </a:t>
            </a:r>
            <a:r>
              <a:rPr lang="en-US" dirty="0"/>
              <a:t>over </a:t>
            </a:r>
            <a:r>
              <a:rPr lang="en-US" dirty="0" smtClean="0"/>
              <a:t>Time</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88520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5" name="Title 1"/>
          <p:cNvSpPr txBox="1">
            <a:spLocks/>
          </p:cNvSpPr>
          <p:nvPr/>
        </p:nvSpPr>
        <p:spPr>
          <a:xfrm>
            <a:off x="394716" y="1981200"/>
            <a:ext cx="7924800" cy="2819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accent1"/>
                </a:solidFill>
                <a:latin typeface="+mj-lt"/>
                <a:ea typeface="+mj-ea"/>
                <a:cs typeface="+mj-cs"/>
              </a:defRPr>
            </a:lvl1pPr>
          </a:lstStyle>
          <a:p>
            <a:pPr algn="ctr"/>
            <a:r>
              <a:rPr lang="en-US" sz="7200" dirty="0" smtClean="0"/>
              <a:t>Why do we Estimate?</a:t>
            </a:r>
            <a:endParaRPr lang="en-US" sz="7200" dirty="0"/>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8476468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#4: </a:t>
            </a:r>
            <a:r>
              <a:rPr lang="en-US" dirty="0"/>
              <a:t>We’re Good at Estimating Smaller Stories</a:t>
            </a:r>
          </a:p>
          <a:p>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38416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r>
              <a:rPr lang="en-US" dirty="0" smtClean="0"/>
              <a:t>#5: We’re pretty good at estimating things relatively</a:t>
            </a:r>
            <a:endParaRPr lang="en-US" dirty="0"/>
          </a:p>
        </p:txBody>
      </p:sp>
      <p:pic>
        <p:nvPicPr>
          <p:cNvPr id="5" name="Picture 2" descr="agile estimation relative sizing"/>
          <p:cNvPicPr>
            <a:picLocks noChangeAspect="1" noChangeArrowheads="1"/>
          </p:cNvPicPr>
          <p:nvPr/>
        </p:nvPicPr>
        <p:blipFill rotWithShape="1">
          <a:blip r:embed="rId3">
            <a:extLst>
              <a:ext uri="{28A0092B-C50C-407E-A947-70E740481C1C}">
                <a14:useLocalDpi xmlns:a14="http://schemas.microsoft.com/office/drawing/2010/main" val="0"/>
              </a:ext>
            </a:extLst>
          </a:blip>
          <a:srcRect t="28878" b="-31737"/>
          <a:stretch/>
        </p:blipFill>
        <p:spPr bwMode="auto">
          <a:xfrm>
            <a:off x="2031676" y="4216400"/>
            <a:ext cx="4762500" cy="32918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60947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Sizing - Dimensionality</a:t>
            </a:r>
            <a:endParaRPr lang="en-US" dirty="0"/>
          </a:p>
        </p:txBody>
      </p:sp>
      <p:sp>
        <p:nvSpPr>
          <p:cNvPr id="3" name="Content Placeholder 2"/>
          <p:cNvSpPr>
            <a:spLocks noGrp="1"/>
          </p:cNvSpPr>
          <p:nvPr>
            <p:ph idx="1"/>
          </p:nvPr>
        </p:nvSpPr>
        <p:spPr/>
        <p:txBody>
          <a:bodyPr/>
          <a:lstStyle/>
          <a:p>
            <a:endParaRPr lang="en-US" dirty="0"/>
          </a:p>
        </p:txBody>
      </p:sp>
      <p:pic>
        <p:nvPicPr>
          <p:cNvPr id="328706" name="Picture 2" descr="agile estimation relative siz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676" y="1752600"/>
            <a:ext cx="4762500" cy="32004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496355" y="4953001"/>
            <a:ext cx="3608681"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Low</a:t>
            </a:r>
            <a:r>
              <a:rPr lang="en-US" sz="5400" b="1" cap="none" spc="0" dirty="0" smtClean="0">
                <a:ln w="22225">
                  <a:solidFill>
                    <a:schemeClr val="accent2"/>
                  </a:solidFill>
                  <a:prstDash val="solid"/>
                </a:ln>
                <a:solidFill>
                  <a:schemeClr val="accent2">
                    <a:lumMod val="40000"/>
                    <a:lumOff val="60000"/>
                  </a:schemeClr>
                </a:solidFill>
                <a:effectLst/>
              </a:rPr>
              <a:t> by 4X</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96293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r>
              <a:rPr lang="en-US" dirty="0" smtClean="0"/>
              <a:t>#5: We’re pretty good at estimating things relatively</a:t>
            </a:r>
            <a:endParaRPr lang="en-US" dirty="0"/>
          </a:p>
        </p:txBody>
      </p:sp>
      <p:pic>
        <p:nvPicPr>
          <p:cNvPr id="5" name="Picture 2" descr="agile estimation relative sizing"/>
          <p:cNvPicPr>
            <a:picLocks noChangeAspect="1" noChangeArrowheads="1"/>
          </p:cNvPicPr>
          <p:nvPr/>
        </p:nvPicPr>
        <p:blipFill rotWithShape="1">
          <a:blip r:embed="rId3">
            <a:extLst>
              <a:ext uri="{28A0092B-C50C-407E-A947-70E740481C1C}">
                <a14:useLocalDpi xmlns:a14="http://schemas.microsoft.com/office/drawing/2010/main" val="0"/>
              </a:ext>
            </a:extLst>
          </a:blip>
          <a:srcRect t="28878" b="-31737"/>
          <a:stretch/>
        </p:blipFill>
        <p:spPr bwMode="auto">
          <a:xfrm>
            <a:off x="2031676" y="4216400"/>
            <a:ext cx="4762500" cy="329184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0" descr="http://store.discovery.com/img/product/resized/885/00275197-961885_catl_700.jpg?k=560cb0e1&amp;pid=275197&amp;s=catl&amp;sn=discovery"/>
          <p:cNvPicPr>
            <a:picLocks noChangeAspect="1" noChangeArrowheads="1"/>
          </p:cNvPicPr>
          <p:nvPr/>
        </p:nvPicPr>
        <p:blipFill rotWithShape="1">
          <a:blip r:embed="rId4">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563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6</a:t>
            </a:r>
            <a:r>
              <a:rPr lang="en-US" dirty="0" smtClean="0"/>
              <a:t>: We’re a bit behind, but we’ll make it up in testing since most of our uncertainty was in the features.</a:t>
            </a:r>
            <a:endParaRPr lang="en-US" dirty="0"/>
          </a:p>
        </p:txBody>
      </p:sp>
    </p:spTree>
    <p:extLst>
      <p:ext uri="{BB962C8B-B14F-4D97-AF65-F5344CB8AC3E}">
        <p14:creationId xmlns:p14="http://schemas.microsoft.com/office/powerpoint/2010/main" val="1930317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algn="r"/>
            <a:r>
              <a:rPr lang="en-US" sz="3200" dirty="0" smtClean="0"/>
              <a:t>Lan Cao - Estimating Agile Software Project Effort: An Empirical Study</a:t>
            </a:r>
          </a:p>
        </p:txBody>
      </p:sp>
      <p:sp>
        <p:nvSpPr>
          <p:cNvPr id="51203" name="Content Placeholder 2"/>
          <p:cNvSpPr>
            <a:spLocks noGrp="1"/>
          </p:cNvSpPr>
          <p:nvPr>
            <p:ph idx="1"/>
          </p:nvPr>
        </p:nvSpPr>
        <p:spPr/>
        <p:txBody>
          <a:bodyPr/>
          <a:lstStyle/>
          <a:p>
            <a:endParaRPr lang="en-US" smtClean="0"/>
          </a:p>
        </p:txBody>
      </p:sp>
      <p:pic>
        <p:nvPicPr>
          <p:cNvPr id="51204" name="Picture 2" descr="http://www.oraclealchemist.com/wp-content/uploads/2008/07/bug-fe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600200"/>
            <a:ext cx="5994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WordArt 4"/>
          <p:cNvSpPr>
            <a:spLocks noChangeArrowheads="1" noChangeShapeType="1" noTextEdit="1"/>
          </p:cNvSpPr>
          <p:nvPr/>
        </p:nvSpPr>
        <p:spPr bwMode="auto">
          <a:xfrm>
            <a:off x="685800" y="2514600"/>
            <a:ext cx="3567113" cy="2246313"/>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2X </a:t>
            </a:r>
          </a:p>
          <a:p>
            <a:pPr algn="ctr"/>
            <a:r>
              <a:rPr lang="en-US" sz="3600" kern="10" dirty="0" smtClean="0">
                <a:ln w="9525">
                  <a:round/>
                  <a:headEnd/>
                  <a:tailEnd/>
                </a:ln>
                <a:gradFill rotWithShape="1">
                  <a:gsLst>
                    <a:gs pos="0">
                      <a:srgbClr val="FFE701"/>
                    </a:gs>
                    <a:gs pos="100000">
                      <a:srgbClr val="FE3E02"/>
                    </a:gs>
                  </a:gsLst>
                  <a:lin ang="5400000" scaled="1"/>
                </a:gradFill>
                <a:latin typeface="Impact"/>
              </a:rPr>
              <a:t>Uncertainty</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Tree>
    <p:extLst>
      <p:ext uri="{BB962C8B-B14F-4D97-AF65-F5344CB8AC3E}">
        <p14:creationId xmlns:p14="http://schemas.microsoft.com/office/powerpoint/2010/main" val="328685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6</a:t>
            </a:r>
            <a:r>
              <a:rPr lang="en-US" dirty="0" smtClean="0"/>
              <a:t>: We’re a bit behind, but we’ll make it up in testing since </a:t>
            </a:r>
            <a:r>
              <a:rPr lang="en-US" dirty="0"/>
              <a:t>most of our uncertainty was in the features.</a:t>
            </a:r>
          </a:p>
          <a:p>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3279775" y="4391660"/>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0644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7</a:t>
            </a:r>
            <a:r>
              <a:rPr lang="en-US" dirty="0" smtClean="0"/>
              <a:t>: Scope Creep is a major source of estimation error.</a:t>
            </a:r>
            <a:endParaRPr lang="en-US" dirty="0"/>
          </a:p>
        </p:txBody>
      </p:sp>
      <p:pic>
        <p:nvPicPr>
          <p:cNvPr id="4" name="Picture 2" descr="http://focuslabllc.com/images/uploads/half_the_battle_scope_creep.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7141" y="3648881"/>
            <a:ext cx="3751718" cy="30852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02289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lstStyle/>
          <a:p>
            <a:r>
              <a:rPr lang="en-US">
                <a:solidFill>
                  <a:schemeClr val="bg1"/>
                </a:solidFill>
              </a:rPr>
              <a:t>We want this</a:t>
            </a:r>
          </a:p>
        </p:txBody>
      </p:sp>
      <p:sp>
        <p:nvSpPr>
          <p:cNvPr id="124931" name="WordArt 3"/>
          <p:cNvSpPr>
            <a:spLocks noChangeArrowheads="1" noChangeShapeType="1" noTextEdit="1"/>
          </p:cNvSpPr>
          <p:nvPr/>
        </p:nvSpPr>
        <p:spPr bwMode="auto">
          <a:xfrm>
            <a:off x="6629400" y="1600200"/>
            <a:ext cx="1981200" cy="8747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Efficiency</a:t>
            </a:r>
          </a:p>
        </p:txBody>
      </p:sp>
      <p:sp>
        <p:nvSpPr>
          <p:cNvPr id="124932" name="WordArt 4"/>
          <p:cNvSpPr>
            <a:spLocks noChangeArrowheads="1" noChangeShapeType="1" noTextEdit="1"/>
          </p:cNvSpPr>
          <p:nvPr/>
        </p:nvSpPr>
        <p:spPr bwMode="auto">
          <a:xfrm>
            <a:off x="457200" y="1371600"/>
            <a:ext cx="2466975" cy="99060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0">
                  <a:gsLst>
                    <a:gs pos="0">
                      <a:srgbClr val="707070"/>
                    </a:gs>
                    <a:gs pos="50000">
                      <a:srgbClr val="FFFFFF"/>
                    </a:gs>
                    <a:gs pos="100000">
                      <a:srgbClr val="707070"/>
                    </a:gs>
                  </a:gsLst>
                  <a:lin ang="2700000" scaled="1"/>
                </a:gradFill>
                <a:latin typeface="Impact"/>
              </a:rPr>
              <a:t>Predictability</a:t>
            </a:r>
          </a:p>
        </p:txBody>
      </p:sp>
      <p:sp>
        <p:nvSpPr>
          <p:cNvPr id="124933" name="WordArt 5"/>
          <p:cNvSpPr>
            <a:spLocks noChangeArrowheads="1" noChangeShapeType="1" noTextEdit="1"/>
          </p:cNvSpPr>
          <p:nvPr/>
        </p:nvSpPr>
        <p:spPr bwMode="auto">
          <a:xfrm>
            <a:off x="2590800" y="2362200"/>
            <a:ext cx="3752850" cy="3067050"/>
          </a:xfrm>
          <a:prstGeom prst="rect">
            <a:avLst/>
          </a:prstGeom>
          <a:extLst>
            <a:ext uri="{AF507438-7753-43E0-B8FC-AC1667EBCBE1}">
              <a14:hiddenEffects xmlns:a14="http://schemas.microsoft.com/office/drawing/2010/main">
                <a:effectLst/>
              </a14:hiddenEffects>
            </a:ext>
          </a:extLst>
        </p:spPr>
        <p:txBody>
          <a:bodyPr wrap="none" fromWordArt="1">
            <a:prstTxWarp prst="textCirclePour">
              <a:avLst>
                <a:gd name="adj1" fmla="val 10849037"/>
                <a:gd name="adj2" fmla="val 50000"/>
              </a:avLst>
            </a:prstTxWarp>
          </a:bodyPr>
          <a:lstStyle/>
          <a:p>
            <a:pPr algn="ctr"/>
            <a:r>
              <a:rPr lang="en-US" sz="3600" kern="10" dirty="0" smtClean="0">
                <a:ln w="9525">
                  <a:solidFill>
                    <a:srgbClr val="000000"/>
                  </a:solidFill>
                  <a:round/>
                  <a:headEnd/>
                  <a:tailEnd/>
                </a:ln>
                <a:solidFill>
                  <a:srgbClr val="000000"/>
                </a:solidFill>
                <a:latin typeface="Arial Black"/>
              </a:rPr>
              <a:t>Social Networking</a:t>
            </a:r>
            <a:endParaRPr lang="en-US" sz="3600" kern="10" dirty="0">
              <a:ln w="9525">
                <a:solidFill>
                  <a:srgbClr val="000000"/>
                </a:solidFill>
                <a:round/>
                <a:headEnd/>
                <a:tailEnd/>
              </a:ln>
              <a:solidFill>
                <a:srgbClr val="000000"/>
              </a:solidFill>
              <a:latin typeface="Arial Black"/>
            </a:endParaRPr>
          </a:p>
        </p:txBody>
      </p:sp>
      <p:sp>
        <p:nvSpPr>
          <p:cNvPr id="124934" name="WordArt 6"/>
          <p:cNvSpPr>
            <a:spLocks noChangeArrowheads="1" noChangeShapeType="1" noTextEdit="1"/>
          </p:cNvSpPr>
          <p:nvPr/>
        </p:nvSpPr>
        <p:spPr bwMode="auto">
          <a:xfrm>
            <a:off x="6324600" y="5334000"/>
            <a:ext cx="1914525"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0">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Agile</a:t>
            </a:r>
          </a:p>
        </p:txBody>
      </p:sp>
      <p:sp>
        <p:nvSpPr>
          <p:cNvPr id="124935" name="WordArt 7"/>
          <p:cNvSpPr>
            <a:spLocks noChangeArrowheads="1" noChangeShapeType="1" noTextEdit="1"/>
          </p:cNvSpPr>
          <p:nvPr/>
        </p:nvSpPr>
        <p:spPr bwMode="auto">
          <a:xfrm>
            <a:off x="304800" y="2590800"/>
            <a:ext cx="1600200" cy="7620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a:rPr>
              <a:t>Late projects</a:t>
            </a:r>
          </a:p>
        </p:txBody>
      </p:sp>
      <p:sp>
        <p:nvSpPr>
          <p:cNvPr id="124936" name="WordArt 8"/>
          <p:cNvSpPr>
            <a:spLocks noChangeArrowheads="1" noChangeShapeType="1" noTextEdit="1"/>
          </p:cNvSpPr>
          <p:nvPr/>
        </p:nvSpPr>
        <p:spPr bwMode="auto">
          <a:xfrm>
            <a:off x="533400" y="3657600"/>
            <a:ext cx="1676400" cy="8382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Integration</a:t>
            </a:r>
          </a:p>
        </p:txBody>
      </p:sp>
      <p:sp>
        <p:nvSpPr>
          <p:cNvPr id="124937" name="WordArt 9"/>
          <p:cNvSpPr>
            <a:spLocks noChangeArrowheads="1" noChangeShapeType="1" noTextEdit="1"/>
          </p:cNvSpPr>
          <p:nvPr/>
        </p:nvSpPr>
        <p:spPr bwMode="auto">
          <a:xfrm>
            <a:off x="2667000" y="1219200"/>
            <a:ext cx="3886200" cy="762000"/>
          </a:xfrm>
          <a:prstGeom prst="rect">
            <a:avLst/>
          </a:prstGeom>
          <a:extLst>
            <a:ext uri="{AF507438-7753-43E0-B8FC-AC1667EBCBE1}">
              <a14:hiddenEffects xmlns:a14="http://schemas.microsoft.com/office/drawing/2010/main">
                <a:effectLst/>
              </a14:hiddenEffects>
            </a:ext>
          </a:extLst>
        </p:spPr>
        <p:txBody>
          <a:bodyPr wrap="none" fromWordArt="1">
            <a:prstTxWarp prst="textDoubleWave1">
              <a:avLst>
                <a:gd name="adj1" fmla="val 6500"/>
                <a:gd name="adj2" fmla="val 0"/>
              </a:avLst>
            </a:prstTxWarp>
          </a:bodyPr>
          <a:lstStyle/>
          <a:p>
            <a:pPr algn="ctr"/>
            <a:r>
              <a:rPr lang="en-US" sz="3600" kern="10">
                <a:ln w="9525">
                  <a:solidFill>
                    <a:srgbClr val="000000"/>
                  </a:solidFill>
                  <a:round/>
                  <a:headEnd/>
                  <a:tailEnd/>
                </a:ln>
                <a:solidFill>
                  <a:srgbClr val="00FF00"/>
                </a:solidFill>
                <a:latin typeface="Times New Roman"/>
                <a:cs typeface="Times New Roman"/>
              </a:rPr>
              <a:t>Revenue</a:t>
            </a:r>
          </a:p>
        </p:txBody>
      </p:sp>
      <p:sp>
        <p:nvSpPr>
          <p:cNvPr id="124938" name="WordArt 10" descr="Narrow vertical"/>
          <p:cNvSpPr>
            <a:spLocks noChangeArrowheads="1" noChangeShapeType="1" noTextEdit="1"/>
          </p:cNvSpPr>
          <p:nvPr/>
        </p:nvSpPr>
        <p:spPr bwMode="auto">
          <a:xfrm>
            <a:off x="533400" y="5257800"/>
            <a:ext cx="2895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BPM</a:t>
            </a:r>
          </a:p>
        </p:txBody>
      </p:sp>
      <p:sp>
        <p:nvSpPr>
          <p:cNvPr id="124939" name="WordArt 11"/>
          <p:cNvSpPr>
            <a:spLocks noChangeArrowheads="1" noChangeShapeType="1" noTextEdit="1"/>
          </p:cNvSpPr>
          <p:nvPr/>
        </p:nvSpPr>
        <p:spPr bwMode="auto">
          <a:xfrm>
            <a:off x="6553200" y="4191000"/>
            <a:ext cx="2076450" cy="6477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SOA</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endParaRPr>
          </a:p>
        </p:txBody>
      </p:sp>
      <p:sp>
        <p:nvSpPr>
          <p:cNvPr id="124940" name="WordArt 12"/>
          <p:cNvSpPr>
            <a:spLocks noChangeArrowheads="1" noChangeShapeType="1" noTextEdit="1"/>
          </p:cNvSpPr>
          <p:nvPr/>
        </p:nvSpPr>
        <p:spPr bwMode="auto">
          <a:xfrm>
            <a:off x="7010400" y="3124200"/>
            <a:ext cx="1524000" cy="6985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smtClean="0">
                <a:ln w="9525">
                  <a:round/>
                  <a:headEnd/>
                  <a:tailEnd/>
                </a:ln>
                <a:gradFill rotWithShape="0">
                  <a:gsLst>
                    <a:gs pos="0">
                      <a:srgbClr val="FFFFCC"/>
                    </a:gs>
                    <a:gs pos="100000">
                      <a:srgbClr val="FF9999"/>
                    </a:gs>
                  </a:gsLst>
                  <a:lin ang="5400000" scaled="1"/>
                </a:gradFill>
                <a:latin typeface="Times New Roman"/>
                <a:cs typeface="Times New Roman"/>
              </a:rPr>
              <a:t>Mobility</a:t>
            </a:r>
            <a:endParaRPr lang="en-US" sz="3600" kern="10" dirty="0">
              <a:ln w="9525">
                <a:round/>
                <a:headEnd/>
                <a:tailEnd/>
              </a:ln>
              <a:gradFill rotWithShape="0">
                <a:gsLst>
                  <a:gs pos="0">
                    <a:srgbClr val="FFFFCC"/>
                  </a:gs>
                  <a:gs pos="100000">
                    <a:srgbClr val="FF9999"/>
                  </a:gs>
                </a:gsLst>
                <a:lin ang="5400000" scaled="1"/>
              </a:gradFill>
              <a:latin typeface="Times New Roman"/>
              <a:cs typeface="Times New Roman"/>
            </a:endParaRPr>
          </a:p>
        </p:txBody>
      </p:sp>
      <p:sp>
        <p:nvSpPr>
          <p:cNvPr id="124941" name="WordArt 13"/>
          <p:cNvSpPr>
            <a:spLocks noChangeArrowheads="1" noChangeShapeType="1" noTextEdit="1"/>
          </p:cNvSpPr>
          <p:nvPr/>
        </p:nvSpPr>
        <p:spPr bwMode="auto">
          <a:xfrm>
            <a:off x="2590800" y="1981200"/>
            <a:ext cx="4343400" cy="4268788"/>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a:r>
              <a:rPr lang="en-US" sz="3600" kern="10" dirty="0" smtClean="0">
                <a:ln w="9525">
                  <a:round/>
                  <a:headEnd/>
                  <a:tailEnd/>
                </a:ln>
                <a:gradFill rotWithShape="0">
                  <a:gsLst>
                    <a:gs pos="0">
                      <a:srgbClr val="FFFF99"/>
                    </a:gs>
                    <a:gs pos="100000">
                      <a:srgbClr val="FFFF99">
                        <a:gamma/>
                        <a:shade val="46275"/>
                        <a:invGamma/>
                      </a:srgbClr>
                    </a:gs>
                  </a:gsLst>
                  <a:lin ang="5400000" scaled="1"/>
                </a:gradFill>
                <a:latin typeface="Arial Black"/>
              </a:rPr>
              <a:t>CLOUD</a:t>
            </a:r>
            <a:endParaRPr lang="en-US" sz="3600" kern="10" dirty="0">
              <a:ln w="9525">
                <a:round/>
                <a:headEnd/>
                <a:tailEnd/>
              </a:ln>
              <a:gradFill rotWithShape="0">
                <a:gsLst>
                  <a:gs pos="0">
                    <a:srgbClr val="FFFF99"/>
                  </a:gs>
                  <a:gs pos="100000">
                    <a:srgbClr val="FFFF99">
                      <a:gamma/>
                      <a:shade val="46275"/>
                      <a:invGamma/>
                    </a:srgbClr>
                  </a:gs>
                </a:gsLst>
                <a:lin ang="5400000" scaled="1"/>
              </a:gradFill>
              <a:latin typeface="Arial Black"/>
            </a:endParaRPr>
          </a:p>
        </p:txBody>
      </p:sp>
      <p:sp>
        <p:nvSpPr>
          <p:cNvPr id="124942" name="WordArt 14"/>
          <p:cNvSpPr>
            <a:spLocks noChangeArrowheads="1" noChangeShapeType="1" noTextEdit="1"/>
          </p:cNvSpPr>
          <p:nvPr/>
        </p:nvSpPr>
        <p:spPr bwMode="auto">
          <a:xfrm>
            <a:off x="685800" y="228600"/>
            <a:ext cx="7620000" cy="9144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Innovation</a:t>
            </a:r>
          </a:p>
        </p:txBody>
      </p:sp>
      <p:sp>
        <p:nvSpPr>
          <p:cNvPr id="124943" name="WordArt 15"/>
          <p:cNvSpPr>
            <a:spLocks noChangeArrowheads="1" noChangeShapeType="1" noTextEdit="1"/>
          </p:cNvSpPr>
          <p:nvPr/>
        </p:nvSpPr>
        <p:spPr bwMode="auto">
          <a:xfrm>
            <a:off x="304800" y="4724400"/>
            <a:ext cx="21050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3600" kern="1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Business</a:t>
            </a:r>
          </a:p>
          <a:p>
            <a:pPr algn="ctr"/>
            <a:r>
              <a:rPr lang="en-US" sz="3600" kern="1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Intelligence</a:t>
            </a:r>
            <a:endParaRPr lang="en-US" sz="3600" kern="1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Tree>
    <p:extLst>
      <p:ext uri="{BB962C8B-B14F-4D97-AF65-F5344CB8AC3E}">
        <p14:creationId xmlns:p14="http://schemas.microsoft.com/office/powerpoint/2010/main" val="1302647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dissolve">
                                      <p:cBhvr>
                                        <p:cTn id="7" dur="500"/>
                                        <p:tgtEl>
                                          <p:spTgt spid="124931"/>
                                        </p:tgtEl>
                                      </p:cBhvr>
                                    </p:animEffect>
                                  </p:childTnLst>
                                  <p:subTnLst>
                                    <p:audio>
                                      <p:cMediaNode>
                                        <p:cTn display="0" masterRel="sameClick">
                                          <p:stCondLst>
                                            <p:cond evt="begin" delay="0">
                                              <p:tn val="5"/>
                                            </p:cond>
                                          </p:stCondLst>
                                          <p:endCondLst>
                                            <p:cond evt="onStopAudio" delay="0">
                                              <p:tgtEl>
                                                <p:sldTgt/>
                                              </p:tgtEl>
                                            </p:cond>
                                          </p:endCondLst>
                                        </p:cTn>
                                        <p:tgtEl>
                                          <p:sndTgt r:embed="rId3" name="WEWANT.WAV"/>
                                        </p:tgtEl>
                                      </p:cMediaNode>
                                    </p:audio>
                                  </p:subTnLst>
                                </p:cTn>
                              </p:par>
                            </p:childTnLst>
                          </p:cTn>
                        </p:par>
                        <p:par>
                          <p:cTn id="8" fill="hold" nodeType="afterGroup">
                            <p:stCondLst>
                              <p:cond delay="500"/>
                            </p:stCondLst>
                            <p:childTnLst>
                              <p:par>
                                <p:cTn id="9" presetID="9" presetClass="entr" presetSubtype="0" fill="hold" grpId="0" nodeType="afterEffect">
                                  <p:stCondLst>
                                    <p:cond delay="800"/>
                                  </p:stCondLst>
                                  <p:childTnLst>
                                    <p:set>
                                      <p:cBhvr>
                                        <p:cTn id="10" dur="1" fill="hold">
                                          <p:stCondLst>
                                            <p:cond delay="0"/>
                                          </p:stCondLst>
                                        </p:cTn>
                                        <p:tgtEl>
                                          <p:spTgt spid="124932"/>
                                        </p:tgtEl>
                                        <p:attrNameLst>
                                          <p:attrName>style.visibility</p:attrName>
                                        </p:attrNameLst>
                                      </p:cBhvr>
                                      <p:to>
                                        <p:strVal val="visible"/>
                                      </p:to>
                                    </p:set>
                                    <p:animEffect transition="in" filter="dissolve">
                                      <p:cBhvr>
                                        <p:cTn id="11" dur="500"/>
                                        <p:tgtEl>
                                          <p:spTgt spid="124932"/>
                                        </p:tgtEl>
                                      </p:cBhvr>
                                    </p:animEffect>
                                  </p:childTnLst>
                                </p:cTn>
                              </p:par>
                            </p:childTnLst>
                          </p:cTn>
                        </p:par>
                        <p:par>
                          <p:cTn id="12" fill="hold" nodeType="afterGroup">
                            <p:stCondLst>
                              <p:cond delay="1800"/>
                            </p:stCondLst>
                            <p:childTnLst>
                              <p:par>
                                <p:cTn id="13" presetID="23" presetClass="entr" presetSubtype="16" fill="hold" grpId="0" nodeType="afterEffect">
                                  <p:stCondLst>
                                    <p:cond delay="1000"/>
                                  </p:stCondLst>
                                  <p:childTnLst>
                                    <p:set>
                                      <p:cBhvr>
                                        <p:cTn id="14" dur="1" fill="hold">
                                          <p:stCondLst>
                                            <p:cond delay="0"/>
                                          </p:stCondLst>
                                        </p:cTn>
                                        <p:tgtEl>
                                          <p:spTgt spid="124933"/>
                                        </p:tgtEl>
                                        <p:attrNameLst>
                                          <p:attrName>style.visibility</p:attrName>
                                        </p:attrNameLst>
                                      </p:cBhvr>
                                      <p:to>
                                        <p:strVal val="visible"/>
                                      </p:to>
                                    </p:set>
                                    <p:anim calcmode="lin" valueType="num">
                                      <p:cBhvr>
                                        <p:cTn id="15" dur="500" fill="hold"/>
                                        <p:tgtEl>
                                          <p:spTgt spid="124933"/>
                                        </p:tgtEl>
                                        <p:attrNameLst>
                                          <p:attrName>ppt_w</p:attrName>
                                        </p:attrNameLst>
                                      </p:cBhvr>
                                      <p:tavLst>
                                        <p:tav tm="0">
                                          <p:val>
                                            <p:fltVal val="0"/>
                                          </p:val>
                                        </p:tav>
                                        <p:tav tm="100000">
                                          <p:val>
                                            <p:strVal val="#ppt_w"/>
                                          </p:val>
                                        </p:tav>
                                      </p:tavLst>
                                    </p:anim>
                                    <p:anim calcmode="lin" valueType="num">
                                      <p:cBhvr>
                                        <p:cTn id="16" dur="500" fill="hold"/>
                                        <p:tgtEl>
                                          <p:spTgt spid="124933"/>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300"/>
                            </p:stCondLst>
                            <p:childTnLst>
                              <p:par>
                                <p:cTn id="18" presetID="22" presetClass="entr" presetSubtype="1" fill="hold" grpId="0" nodeType="afterEffect">
                                  <p:stCondLst>
                                    <p:cond delay="800"/>
                                  </p:stCondLst>
                                  <p:childTnLst>
                                    <p:set>
                                      <p:cBhvr>
                                        <p:cTn id="19" dur="1" fill="hold">
                                          <p:stCondLst>
                                            <p:cond delay="0"/>
                                          </p:stCondLst>
                                        </p:cTn>
                                        <p:tgtEl>
                                          <p:spTgt spid="124943"/>
                                        </p:tgtEl>
                                        <p:attrNameLst>
                                          <p:attrName>style.visibility</p:attrName>
                                        </p:attrNameLst>
                                      </p:cBhvr>
                                      <p:to>
                                        <p:strVal val="visible"/>
                                      </p:to>
                                    </p:set>
                                    <p:animEffect transition="in" filter="wipe(up)">
                                      <p:cBhvr>
                                        <p:cTn id="20" dur="500"/>
                                        <p:tgtEl>
                                          <p:spTgt spid="124943"/>
                                        </p:tgtEl>
                                      </p:cBhvr>
                                    </p:animEffect>
                                  </p:childTnLst>
                                </p:cTn>
                              </p:par>
                            </p:childTnLst>
                          </p:cTn>
                        </p:par>
                        <p:par>
                          <p:cTn id="21" fill="hold" nodeType="afterGroup">
                            <p:stCondLst>
                              <p:cond delay="4600"/>
                            </p:stCondLst>
                            <p:childTnLst>
                              <p:par>
                                <p:cTn id="22" presetID="22" presetClass="entr" presetSubtype="1" fill="hold" grpId="0" nodeType="afterEffect">
                                  <p:stCondLst>
                                    <p:cond delay="500"/>
                                  </p:stCondLst>
                                  <p:childTnLst>
                                    <p:set>
                                      <p:cBhvr>
                                        <p:cTn id="23" dur="1" fill="hold">
                                          <p:stCondLst>
                                            <p:cond delay="0"/>
                                          </p:stCondLst>
                                        </p:cTn>
                                        <p:tgtEl>
                                          <p:spTgt spid="124938"/>
                                        </p:tgtEl>
                                        <p:attrNameLst>
                                          <p:attrName>style.visibility</p:attrName>
                                        </p:attrNameLst>
                                      </p:cBhvr>
                                      <p:to>
                                        <p:strVal val="visible"/>
                                      </p:to>
                                    </p:set>
                                    <p:animEffect transition="in" filter="wipe(up)">
                                      <p:cBhvr>
                                        <p:cTn id="24" dur="500"/>
                                        <p:tgtEl>
                                          <p:spTgt spid="124938"/>
                                        </p:tgtEl>
                                      </p:cBhvr>
                                    </p:animEffect>
                                  </p:childTnLst>
                                </p:cTn>
                              </p:par>
                            </p:childTnLst>
                          </p:cTn>
                        </p:par>
                        <p:par>
                          <p:cTn id="25" fill="hold" nodeType="afterGroup">
                            <p:stCondLst>
                              <p:cond delay="5600"/>
                            </p:stCondLst>
                            <p:childTnLst>
                              <p:par>
                                <p:cTn id="26" presetID="23" presetClass="entr" presetSubtype="32" fill="hold" grpId="0" nodeType="afterEffect">
                                  <p:stCondLst>
                                    <p:cond delay="600"/>
                                  </p:stCondLst>
                                  <p:childTnLst>
                                    <p:set>
                                      <p:cBhvr>
                                        <p:cTn id="27" dur="1" fill="hold">
                                          <p:stCondLst>
                                            <p:cond delay="0"/>
                                          </p:stCondLst>
                                        </p:cTn>
                                        <p:tgtEl>
                                          <p:spTgt spid="124942"/>
                                        </p:tgtEl>
                                        <p:attrNameLst>
                                          <p:attrName>style.visibility</p:attrName>
                                        </p:attrNameLst>
                                      </p:cBhvr>
                                      <p:to>
                                        <p:strVal val="visible"/>
                                      </p:to>
                                    </p:set>
                                    <p:anim calcmode="lin" valueType="num">
                                      <p:cBhvr>
                                        <p:cTn id="28" dur="500" fill="hold"/>
                                        <p:tgtEl>
                                          <p:spTgt spid="124942"/>
                                        </p:tgtEl>
                                        <p:attrNameLst>
                                          <p:attrName>ppt_w</p:attrName>
                                        </p:attrNameLst>
                                      </p:cBhvr>
                                      <p:tavLst>
                                        <p:tav tm="0">
                                          <p:val>
                                            <p:strVal val="4*#ppt_w"/>
                                          </p:val>
                                        </p:tav>
                                        <p:tav tm="100000">
                                          <p:val>
                                            <p:strVal val="#ppt_w"/>
                                          </p:val>
                                        </p:tav>
                                      </p:tavLst>
                                    </p:anim>
                                    <p:anim calcmode="lin" valueType="num">
                                      <p:cBhvr>
                                        <p:cTn id="29" dur="500" fill="hold"/>
                                        <p:tgtEl>
                                          <p:spTgt spid="124942"/>
                                        </p:tgtEl>
                                        <p:attrNameLst>
                                          <p:attrName>ppt_h</p:attrName>
                                        </p:attrNameLst>
                                      </p:cBhvr>
                                      <p:tavLst>
                                        <p:tav tm="0">
                                          <p:val>
                                            <p:strVal val="4*#ppt_h"/>
                                          </p:val>
                                        </p:tav>
                                        <p:tav tm="100000">
                                          <p:val>
                                            <p:strVal val="#ppt_h"/>
                                          </p:val>
                                        </p:tav>
                                      </p:tavLst>
                                    </p:anim>
                                  </p:childTnLst>
                                </p:cTn>
                              </p:par>
                            </p:childTnLst>
                          </p:cTn>
                        </p:par>
                        <p:par>
                          <p:cTn id="30" fill="hold" nodeType="afterGroup">
                            <p:stCondLst>
                              <p:cond delay="6700"/>
                            </p:stCondLst>
                            <p:childTnLst>
                              <p:par>
                                <p:cTn id="31" presetID="22" presetClass="entr" presetSubtype="8" fill="hold" grpId="0" nodeType="afterEffect">
                                  <p:stCondLst>
                                    <p:cond delay="1000"/>
                                  </p:stCondLst>
                                  <p:childTnLst>
                                    <p:set>
                                      <p:cBhvr>
                                        <p:cTn id="32" dur="1" fill="hold">
                                          <p:stCondLst>
                                            <p:cond delay="0"/>
                                          </p:stCondLst>
                                        </p:cTn>
                                        <p:tgtEl>
                                          <p:spTgt spid="124935"/>
                                        </p:tgtEl>
                                        <p:attrNameLst>
                                          <p:attrName>style.visibility</p:attrName>
                                        </p:attrNameLst>
                                      </p:cBhvr>
                                      <p:to>
                                        <p:strVal val="visible"/>
                                      </p:to>
                                    </p:set>
                                    <p:animEffect transition="in" filter="wipe(left)">
                                      <p:cBhvr>
                                        <p:cTn id="33" dur="500"/>
                                        <p:tgtEl>
                                          <p:spTgt spid="124935"/>
                                        </p:tgtEl>
                                      </p:cBhvr>
                                    </p:animEffect>
                                  </p:childTnLst>
                                </p:cTn>
                              </p:par>
                            </p:childTnLst>
                          </p:cTn>
                        </p:par>
                        <p:par>
                          <p:cTn id="34" fill="hold" nodeType="afterGroup">
                            <p:stCondLst>
                              <p:cond delay="8200"/>
                            </p:stCondLst>
                            <p:childTnLst>
                              <p:par>
                                <p:cTn id="35" presetID="15" presetClass="entr" presetSubtype="0" fill="hold" grpId="0" nodeType="afterEffect">
                                  <p:stCondLst>
                                    <p:cond delay="400"/>
                                  </p:stCondLst>
                                  <p:childTnLst>
                                    <p:set>
                                      <p:cBhvr>
                                        <p:cTn id="36" dur="1" fill="hold">
                                          <p:stCondLst>
                                            <p:cond delay="0"/>
                                          </p:stCondLst>
                                        </p:cTn>
                                        <p:tgtEl>
                                          <p:spTgt spid="124936"/>
                                        </p:tgtEl>
                                        <p:attrNameLst>
                                          <p:attrName>style.visibility</p:attrName>
                                        </p:attrNameLst>
                                      </p:cBhvr>
                                      <p:to>
                                        <p:strVal val="visible"/>
                                      </p:to>
                                    </p:set>
                                    <p:anim calcmode="lin" valueType="num">
                                      <p:cBhvr>
                                        <p:cTn id="37" dur="1000" fill="hold"/>
                                        <p:tgtEl>
                                          <p:spTgt spid="124936"/>
                                        </p:tgtEl>
                                        <p:attrNameLst>
                                          <p:attrName>ppt_w</p:attrName>
                                        </p:attrNameLst>
                                      </p:cBhvr>
                                      <p:tavLst>
                                        <p:tav tm="0">
                                          <p:val>
                                            <p:fltVal val="0"/>
                                          </p:val>
                                        </p:tav>
                                        <p:tav tm="100000">
                                          <p:val>
                                            <p:strVal val="#ppt_w"/>
                                          </p:val>
                                        </p:tav>
                                      </p:tavLst>
                                    </p:anim>
                                    <p:anim calcmode="lin" valueType="num">
                                      <p:cBhvr>
                                        <p:cTn id="38" dur="1000" fill="hold"/>
                                        <p:tgtEl>
                                          <p:spTgt spid="124936"/>
                                        </p:tgtEl>
                                        <p:attrNameLst>
                                          <p:attrName>ppt_h</p:attrName>
                                        </p:attrNameLst>
                                      </p:cBhvr>
                                      <p:tavLst>
                                        <p:tav tm="0">
                                          <p:val>
                                            <p:fltVal val="0"/>
                                          </p:val>
                                        </p:tav>
                                        <p:tav tm="100000">
                                          <p:val>
                                            <p:strVal val="#ppt_h"/>
                                          </p:val>
                                        </p:tav>
                                      </p:tavLst>
                                    </p:anim>
                                    <p:anim calcmode="lin" valueType="num">
                                      <p:cBhvr>
                                        <p:cTn id="39" dur="1000" fill="hold"/>
                                        <p:tgtEl>
                                          <p:spTgt spid="12493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24936"/>
                                        </p:tgtEl>
                                        <p:attrNameLst>
                                          <p:attrName>ppt_y</p:attrName>
                                        </p:attrNameLst>
                                      </p:cBhvr>
                                      <p:tavLst>
                                        <p:tav tm="0" fmla="#ppt_y+(sin(-2*pi*(1-$))*-#ppt_x+cos(-2*pi*(1-$))*(1-#ppt_y))*(1-$)">
                                          <p:val>
                                            <p:fltVal val="0"/>
                                          </p:val>
                                        </p:tav>
                                        <p:tav tm="100000">
                                          <p:val>
                                            <p:fltVal val="1"/>
                                          </p:val>
                                        </p:tav>
                                      </p:tavLst>
                                    </p:anim>
                                  </p:childTnLst>
                                </p:cTn>
                              </p:par>
                            </p:childTnLst>
                          </p:cTn>
                        </p:par>
                        <p:par>
                          <p:cTn id="41" fill="hold" nodeType="afterGroup">
                            <p:stCondLst>
                              <p:cond delay="9600"/>
                            </p:stCondLst>
                            <p:childTnLst>
                              <p:par>
                                <p:cTn id="42" presetID="9" presetClass="entr" presetSubtype="0" fill="hold" grpId="0" nodeType="afterEffect">
                                  <p:stCondLst>
                                    <p:cond delay="1000"/>
                                  </p:stCondLst>
                                  <p:childTnLst>
                                    <p:set>
                                      <p:cBhvr>
                                        <p:cTn id="43" dur="1" fill="hold">
                                          <p:stCondLst>
                                            <p:cond delay="0"/>
                                          </p:stCondLst>
                                        </p:cTn>
                                        <p:tgtEl>
                                          <p:spTgt spid="124937"/>
                                        </p:tgtEl>
                                        <p:attrNameLst>
                                          <p:attrName>style.visibility</p:attrName>
                                        </p:attrNameLst>
                                      </p:cBhvr>
                                      <p:to>
                                        <p:strVal val="visible"/>
                                      </p:to>
                                    </p:set>
                                    <p:animEffect transition="in" filter="dissolve">
                                      <p:cBhvr>
                                        <p:cTn id="44" dur="500"/>
                                        <p:tgtEl>
                                          <p:spTgt spid="124937"/>
                                        </p:tgtEl>
                                      </p:cBhvr>
                                    </p:animEffect>
                                  </p:childTnLst>
                                </p:cTn>
                              </p:par>
                            </p:childTnLst>
                          </p:cTn>
                        </p:par>
                        <p:par>
                          <p:cTn id="45" fill="hold" nodeType="afterGroup">
                            <p:stCondLst>
                              <p:cond delay="11100"/>
                            </p:stCondLst>
                            <p:childTnLst>
                              <p:par>
                                <p:cTn id="46" presetID="22" presetClass="entr" presetSubtype="1" fill="hold" grpId="0" nodeType="afterEffect">
                                  <p:stCondLst>
                                    <p:cond delay="1500"/>
                                  </p:stCondLst>
                                  <p:childTnLst>
                                    <p:set>
                                      <p:cBhvr>
                                        <p:cTn id="47" dur="1" fill="hold">
                                          <p:stCondLst>
                                            <p:cond delay="0"/>
                                          </p:stCondLst>
                                        </p:cTn>
                                        <p:tgtEl>
                                          <p:spTgt spid="124934"/>
                                        </p:tgtEl>
                                        <p:attrNameLst>
                                          <p:attrName>style.visibility</p:attrName>
                                        </p:attrNameLst>
                                      </p:cBhvr>
                                      <p:to>
                                        <p:strVal val="visible"/>
                                      </p:to>
                                    </p:set>
                                    <p:animEffect transition="in" filter="wipe(up)">
                                      <p:cBhvr>
                                        <p:cTn id="48" dur="500"/>
                                        <p:tgtEl>
                                          <p:spTgt spid="124934"/>
                                        </p:tgtEl>
                                      </p:cBhvr>
                                    </p:animEffect>
                                  </p:childTnLst>
                                </p:cTn>
                              </p:par>
                            </p:childTnLst>
                          </p:cTn>
                        </p:par>
                        <p:par>
                          <p:cTn id="49" fill="hold" nodeType="afterGroup">
                            <p:stCondLst>
                              <p:cond delay="13100"/>
                            </p:stCondLst>
                            <p:childTnLst>
                              <p:par>
                                <p:cTn id="50" presetID="3" presetClass="entr" presetSubtype="10" fill="hold" grpId="0" nodeType="afterEffect">
                                  <p:stCondLst>
                                    <p:cond delay="1000"/>
                                  </p:stCondLst>
                                  <p:childTnLst>
                                    <p:set>
                                      <p:cBhvr>
                                        <p:cTn id="51" dur="1" fill="hold">
                                          <p:stCondLst>
                                            <p:cond delay="0"/>
                                          </p:stCondLst>
                                        </p:cTn>
                                        <p:tgtEl>
                                          <p:spTgt spid="124939"/>
                                        </p:tgtEl>
                                        <p:attrNameLst>
                                          <p:attrName>style.visibility</p:attrName>
                                        </p:attrNameLst>
                                      </p:cBhvr>
                                      <p:to>
                                        <p:strVal val="visible"/>
                                      </p:to>
                                    </p:set>
                                    <p:animEffect transition="in" filter="blinds(horizontal)">
                                      <p:cBhvr>
                                        <p:cTn id="52" dur="500"/>
                                        <p:tgtEl>
                                          <p:spTgt spid="124939"/>
                                        </p:tgtEl>
                                      </p:cBhvr>
                                    </p:animEffect>
                                  </p:childTnLst>
                                </p:cTn>
                              </p:par>
                            </p:childTnLst>
                          </p:cTn>
                        </p:par>
                        <p:par>
                          <p:cTn id="53" fill="hold" nodeType="afterGroup">
                            <p:stCondLst>
                              <p:cond delay="14600"/>
                            </p:stCondLst>
                            <p:childTnLst>
                              <p:par>
                                <p:cTn id="54" presetID="23" presetClass="entr" presetSubtype="16" fill="hold" grpId="0" nodeType="afterEffect">
                                  <p:stCondLst>
                                    <p:cond delay="1100"/>
                                  </p:stCondLst>
                                  <p:childTnLst>
                                    <p:set>
                                      <p:cBhvr>
                                        <p:cTn id="55" dur="1" fill="hold">
                                          <p:stCondLst>
                                            <p:cond delay="0"/>
                                          </p:stCondLst>
                                        </p:cTn>
                                        <p:tgtEl>
                                          <p:spTgt spid="124940"/>
                                        </p:tgtEl>
                                        <p:attrNameLst>
                                          <p:attrName>style.visibility</p:attrName>
                                        </p:attrNameLst>
                                      </p:cBhvr>
                                      <p:to>
                                        <p:strVal val="visible"/>
                                      </p:to>
                                    </p:set>
                                    <p:anim calcmode="lin" valueType="num">
                                      <p:cBhvr>
                                        <p:cTn id="56" dur="500" fill="hold"/>
                                        <p:tgtEl>
                                          <p:spTgt spid="124940"/>
                                        </p:tgtEl>
                                        <p:attrNameLst>
                                          <p:attrName>ppt_w</p:attrName>
                                        </p:attrNameLst>
                                      </p:cBhvr>
                                      <p:tavLst>
                                        <p:tav tm="0">
                                          <p:val>
                                            <p:fltVal val="0"/>
                                          </p:val>
                                        </p:tav>
                                        <p:tav tm="100000">
                                          <p:val>
                                            <p:strVal val="#ppt_w"/>
                                          </p:val>
                                        </p:tav>
                                      </p:tavLst>
                                    </p:anim>
                                    <p:anim calcmode="lin" valueType="num">
                                      <p:cBhvr>
                                        <p:cTn id="57" dur="500" fill="hold"/>
                                        <p:tgtEl>
                                          <p:spTgt spid="124940"/>
                                        </p:tgtEl>
                                        <p:attrNameLst>
                                          <p:attrName>ppt_h</p:attrName>
                                        </p:attrNameLst>
                                      </p:cBhvr>
                                      <p:tavLst>
                                        <p:tav tm="0">
                                          <p:val>
                                            <p:fltVal val="0"/>
                                          </p:val>
                                        </p:tav>
                                        <p:tav tm="100000">
                                          <p:val>
                                            <p:strVal val="#ppt_h"/>
                                          </p:val>
                                        </p:tav>
                                      </p:tavLst>
                                    </p:anim>
                                  </p:childTnLst>
                                </p:cTn>
                              </p:par>
                            </p:childTnLst>
                          </p:cTn>
                        </p:par>
                        <p:par>
                          <p:cTn id="58" fill="hold" nodeType="afterGroup">
                            <p:stCondLst>
                              <p:cond delay="16200"/>
                            </p:stCondLst>
                            <p:childTnLst>
                              <p:par>
                                <p:cTn id="59" presetID="19" presetClass="entr" presetSubtype="10" fill="hold" grpId="0" nodeType="afterEffect">
                                  <p:stCondLst>
                                    <p:cond delay="1200"/>
                                  </p:stCondLst>
                                  <p:childTnLst>
                                    <p:set>
                                      <p:cBhvr>
                                        <p:cTn id="60" dur="1" fill="hold">
                                          <p:stCondLst>
                                            <p:cond delay="0"/>
                                          </p:stCondLst>
                                        </p:cTn>
                                        <p:tgtEl>
                                          <p:spTgt spid="124941"/>
                                        </p:tgtEl>
                                        <p:attrNameLst>
                                          <p:attrName>style.visibility</p:attrName>
                                        </p:attrNameLst>
                                      </p:cBhvr>
                                      <p:to>
                                        <p:strVal val="visible"/>
                                      </p:to>
                                    </p:set>
                                    <p:anim calcmode="lin" valueType="num">
                                      <p:cBhvr>
                                        <p:cTn id="61" dur="5000" fill="hold"/>
                                        <p:tgtEl>
                                          <p:spTgt spid="124941"/>
                                        </p:tgtEl>
                                        <p:attrNameLst>
                                          <p:attrName>ppt_w</p:attrName>
                                        </p:attrNameLst>
                                      </p:cBhvr>
                                      <p:tavLst>
                                        <p:tav tm="0" fmla="#ppt_w*sin(2.5*pi*$)">
                                          <p:val>
                                            <p:fltVal val="0"/>
                                          </p:val>
                                        </p:tav>
                                        <p:tav tm="100000">
                                          <p:val>
                                            <p:fltVal val="1"/>
                                          </p:val>
                                        </p:tav>
                                      </p:tavLst>
                                    </p:anim>
                                    <p:anim calcmode="lin" valueType="num">
                                      <p:cBhvr>
                                        <p:cTn id="62" dur="5000" fill="hold"/>
                                        <p:tgtEl>
                                          <p:spTgt spid="1249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nimBg="1"/>
      <p:bldP spid="124932" grpId="0" animBg="1"/>
      <p:bldP spid="124933" grpId="0" animBg="1"/>
      <p:bldP spid="124934" grpId="0" animBg="1"/>
      <p:bldP spid="124935" grpId="0" animBg="1"/>
      <p:bldP spid="124936" grpId="0" animBg="1"/>
      <p:bldP spid="124937" grpId="0" animBg="1"/>
      <p:bldP spid="124938" grpId="0" animBg="1"/>
      <p:bldP spid="124939" grpId="0" animBg="1"/>
      <p:bldP spid="124940" grpId="0" animBg="1"/>
      <p:bldP spid="124941" grpId="0" animBg="1"/>
      <p:bldP spid="124942" grpId="0" animBg="1"/>
      <p:bldP spid="12494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Creep</a:t>
            </a:r>
            <a:endParaRPr lang="en-US" dirty="0"/>
          </a:p>
        </p:txBody>
      </p:sp>
      <p:sp>
        <p:nvSpPr>
          <p:cNvPr id="3" name="Content Placeholder 2"/>
          <p:cNvSpPr>
            <a:spLocks noGrp="1"/>
          </p:cNvSpPr>
          <p:nvPr>
            <p:ph idx="1"/>
          </p:nvPr>
        </p:nvSpPr>
        <p:spPr/>
        <p:txBody>
          <a:bodyPr/>
          <a:lstStyle/>
          <a:p>
            <a:r>
              <a:rPr lang="en-US" sz="4000" dirty="0" smtClean="0"/>
              <a:t>Capers Jones</a:t>
            </a:r>
          </a:p>
          <a:p>
            <a:pPr lvl="1">
              <a:buFont typeface="Wingdings" pitchFamily="2" charset="2"/>
              <a:buChar char="§"/>
            </a:pPr>
            <a:r>
              <a:rPr lang="en-US" sz="3600" dirty="0" smtClean="0"/>
              <a:t>2% per month</a:t>
            </a:r>
          </a:p>
          <a:p>
            <a:pPr lvl="1">
              <a:buFont typeface="Wingdings" pitchFamily="2" charset="2"/>
              <a:buChar char="§"/>
            </a:pPr>
            <a:r>
              <a:rPr lang="en-US" sz="3600" dirty="0" smtClean="0"/>
              <a:t>27% per year</a:t>
            </a:r>
            <a:endParaRPr lang="en-US" sz="3600" dirty="0"/>
          </a:p>
        </p:txBody>
      </p:sp>
      <p:pic>
        <p:nvPicPr>
          <p:cNvPr id="5" name="Picture 4"/>
          <p:cNvPicPr>
            <a:picLocks noChangeAspect="1"/>
          </p:cNvPicPr>
          <p:nvPr/>
        </p:nvPicPr>
        <p:blipFill>
          <a:blip r:embed="rId3"/>
          <a:stretch>
            <a:fillRect/>
          </a:stretch>
        </p:blipFill>
        <p:spPr>
          <a:xfrm>
            <a:off x="921051" y="3686175"/>
            <a:ext cx="6858000" cy="3171825"/>
          </a:xfrm>
          <a:prstGeom prst="rect">
            <a:avLst/>
          </a:prstGeom>
        </p:spPr>
      </p:pic>
      <p:cxnSp>
        <p:nvCxnSpPr>
          <p:cNvPr id="6" name="Straight Arrow Connector 5"/>
          <p:cNvCxnSpPr/>
          <p:nvPr/>
        </p:nvCxnSpPr>
        <p:spPr>
          <a:xfrm rot="18875580">
            <a:off x="2953923" y="4258169"/>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20363950">
            <a:off x="2139583" y="4860671"/>
            <a:ext cx="3571665" cy="523220"/>
          </a:xfrm>
          <a:prstGeom prst="rect">
            <a:avLst/>
          </a:prstGeom>
          <a:noFill/>
        </p:spPr>
        <p:txBody>
          <a:bodyPr wrap="square" rtlCol="0">
            <a:spAutoFit/>
          </a:bodyPr>
          <a:lstStyle/>
          <a:p>
            <a:r>
              <a:rPr lang="en-US" sz="2800" dirty="0" smtClean="0"/>
              <a:t>Velocity</a:t>
            </a:r>
            <a:endParaRPr lang="en-US" sz="2800" dirty="0"/>
          </a:p>
        </p:txBody>
      </p:sp>
      <p:cxnSp>
        <p:nvCxnSpPr>
          <p:cNvPr id="8" name="Straight Arrow Connector 7"/>
          <p:cNvCxnSpPr/>
          <p:nvPr/>
        </p:nvCxnSpPr>
        <p:spPr>
          <a:xfrm rot="19657721">
            <a:off x="2608837" y="3505686"/>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1146091">
            <a:off x="2291983" y="3939959"/>
            <a:ext cx="3571665" cy="523220"/>
          </a:xfrm>
          <a:prstGeom prst="rect">
            <a:avLst/>
          </a:prstGeom>
          <a:noFill/>
        </p:spPr>
        <p:txBody>
          <a:bodyPr wrap="square" rtlCol="0">
            <a:spAutoFit/>
          </a:bodyPr>
          <a:lstStyle/>
          <a:p>
            <a:r>
              <a:rPr lang="en-US" sz="2800" dirty="0" smtClean="0"/>
              <a:t>Scope Creep</a:t>
            </a:r>
            <a:endParaRPr lang="en-US" sz="2800" dirty="0"/>
          </a:p>
        </p:txBody>
      </p:sp>
    </p:spTree>
    <p:extLst>
      <p:ext uri="{BB962C8B-B14F-4D97-AF65-F5344CB8AC3E}">
        <p14:creationId xmlns:p14="http://schemas.microsoft.com/office/powerpoint/2010/main" val="1750865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a:t>
            </a:r>
            <a:endParaRPr lang="en-US" dirty="0"/>
          </a:p>
        </p:txBody>
      </p:sp>
      <p:graphicFrame>
        <p:nvGraphicFramePr>
          <p:cNvPr id="4" name="Content Placeholder 3"/>
          <p:cNvGraphicFramePr>
            <a:graphicFrameLocks noGrp="1"/>
          </p:cNvGraphicFramePr>
          <p:nvPr>
            <p:ph idx="1"/>
            <p:extLst/>
          </p:nvPr>
        </p:nvGraphicFramePr>
        <p:xfrm>
          <a:off x="219075" y="1352550"/>
          <a:ext cx="8275638" cy="4747260"/>
        </p:xfrm>
        <a:graphic>
          <a:graphicData uri="http://schemas.openxmlformats.org/drawingml/2006/table">
            <a:tbl>
              <a:tblPr firstRow="1" bandRow="1">
                <a:tableStyleId>{5940675A-B579-460E-94D1-54222C63F5DA}</a:tableStyleId>
              </a:tblPr>
              <a:tblGrid>
                <a:gridCol w="3286125"/>
                <a:gridCol w="4989513"/>
              </a:tblGrid>
              <a:tr h="1504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Decisions at project sanction</a:t>
                      </a:r>
                    </a:p>
                    <a:p>
                      <a:endParaRPr lang="en-US" dirty="0"/>
                    </a:p>
                  </a:txBody>
                  <a:tcPr/>
                </a:tc>
                <a:tc>
                  <a:txBody>
                    <a:bodyPr/>
                    <a:lstStyle/>
                    <a:p>
                      <a:pPr lvl="0"/>
                      <a:r>
                        <a:rPr lang="en-US" sz="1800" dirty="0" smtClean="0"/>
                        <a:t>What is the cost, is it worth doing?</a:t>
                      </a:r>
                    </a:p>
                    <a:p>
                      <a:pPr lvl="0"/>
                      <a:r>
                        <a:rPr lang="en-US" sz="1800" dirty="0" smtClean="0"/>
                        <a:t>When is the target delivery?</a:t>
                      </a:r>
                    </a:p>
                    <a:p>
                      <a:pPr lvl="0"/>
                      <a:r>
                        <a:rPr lang="en-US" sz="1800" dirty="0" smtClean="0"/>
                        <a:t>What is the critical scope?</a:t>
                      </a:r>
                    </a:p>
                    <a:p>
                      <a:pPr lvl="0"/>
                      <a:r>
                        <a:rPr lang="en-US" sz="1800" dirty="0" smtClean="0"/>
                        <a:t>Do we have the right investment? </a:t>
                      </a:r>
                    </a:p>
                    <a:p>
                      <a:endParaRPr lang="en-US" dirty="0"/>
                    </a:p>
                  </a:txBody>
                  <a:tcPr/>
                </a:tc>
              </a:tr>
              <a:tr h="1504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Decisions to steer towards the release</a:t>
                      </a:r>
                    </a:p>
                    <a:p>
                      <a:endParaRPr lang="en-US" dirty="0"/>
                    </a:p>
                  </a:txBody>
                  <a:tcPr/>
                </a:tc>
                <a:tc>
                  <a:txBody>
                    <a:bodyPr/>
                    <a:lstStyle/>
                    <a:p>
                      <a:pPr lvl="0"/>
                      <a:r>
                        <a:rPr lang="en-US" sz="1800" dirty="0" smtClean="0"/>
                        <a:t>Are we on target to meet our commitments?</a:t>
                      </a:r>
                    </a:p>
                    <a:p>
                      <a:pPr lvl="0"/>
                      <a:r>
                        <a:rPr lang="en-US" sz="1800" dirty="0" smtClean="0"/>
                        <a:t>What are the scope/schedule tradeoffs?</a:t>
                      </a:r>
                    </a:p>
                    <a:p>
                      <a:pPr lvl="0"/>
                      <a:r>
                        <a:rPr lang="en-US" sz="1800" dirty="0" smtClean="0"/>
                        <a:t>Is it worth continuing?</a:t>
                      </a:r>
                    </a:p>
                    <a:p>
                      <a:pPr lvl="0"/>
                      <a:r>
                        <a:rPr lang="en-US" sz="1800" dirty="0" smtClean="0"/>
                        <a:t>Can we do anything to accelerate delivery?</a:t>
                      </a:r>
                    </a:p>
                    <a:p>
                      <a:pPr lvl="0"/>
                      <a:r>
                        <a:rPr lang="en-US" sz="1800" dirty="0" smtClean="0"/>
                        <a:t>What is the cost of delay?</a:t>
                      </a:r>
                    </a:p>
                    <a:p>
                      <a:endParaRPr lang="en-US" dirty="0"/>
                    </a:p>
                  </a:txBody>
                  <a:tcPr/>
                </a:tc>
              </a:tr>
              <a:tr h="1504950">
                <a:tc>
                  <a:txBody>
                    <a:bodyPr/>
                    <a:lstStyle/>
                    <a:p>
                      <a:r>
                        <a:rPr lang="en-US" sz="1800" dirty="0" smtClean="0"/>
                        <a:t>Decisions to help with managing iterations</a:t>
                      </a:r>
                      <a:endParaRPr lang="en-US" dirty="0"/>
                    </a:p>
                  </a:txBody>
                  <a:tcPr/>
                </a:tc>
                <a:tc>
                  <a:txBody>
                    <a:bodyPr/>
                    <a:lstStyle/>
                    <a:p>
                      <a:pPr lvl="0"/>
                      <a:r>
                        <a:rPr lang="en-US" sz="1800" dirty="0" smtClean="0"/>
                        <a:t>Can we make our iteration commitment?</a:t>
                      </a:r>
                    </a:p>
                    <a:p>
                      <a:pPr lvl="0"/>
                      <a:r>
                        <a:rPr lang="en-US" sz="1800" dirty="0" smtClean="0"/>
                        <a:t>What is our capacity?</a:t>
                      </a:r>
                    </a:p>
                    <a:p>
                      <a:endParaRPr lang="en-US" dirty="0"/>
                    </a:p>
                  </a:txBody>
                  <a:tcPr/>
                </a:tc>
              </a:tr>
            </a:tbl>
          </a:graphicData>
        </a:graphic>
      </p:graphicFrame>
    </p:spTree>
    <p:extLst>
      <p:ext uri="{BB962C8B-B14F-4D97-AF65-F5344CB8AC3E}">
        <p14:creationId xmlns:p14="http://schemas.microsoft.com/office/powerpoint/2010/main" val="28853953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Estimate Velocity Net of Scope Creep</a:t>
            </a:r>
            <a:endParaRPr lang="en-US" sz="3600" dirty="0"/>
          </a:p>
        </p:txBody>
      </p:sp>
      <p:graphicFrame>
        <p:nvGraphicFramePr>
          <p:cNvPr id="3" name="Chart 2"/>
          <p:cNvGraphicFramePr>
            <a:graphicFrameLocks/>
          </p:cNvGraphicFramePr>
          <p:nvPr>
            <p:extLst/>
          </p:nvPr>
        </p:nvGraphicFramePr>
        <p:xfrm>
          <a:off x="745067" y="1611630"/>
          <a:ext cx="6883400" cy="49491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93539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3508" y="1565565"/>
            <a:ext cx="6625439" cy="4682835"/>
          </a:xfrm>
          <a:prstGeom prst="rect">
            <a:avLst/>
          </a:prstGeom>
        </p:spPr>
      </p:pic>
      <p:sp>
        <p:nvSpPr>
          <p:cNvPr id="3" name="Title 2"/>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400" kern="0" dirty="0" smtClean="0"/>
              <a:t>Success vs. Project Duration --  </a:t>
            </a:r>
            <a:r>
              <a:rPr lang="en-US" sz="2400" kern="0" dirty="0" err="1" smtClean="0"/>
              <a:t>Larman</a:t>
            </a:r>
            <a:r>
              <a:rPr lang="en-US" sz="2400" kern="0" dirty="0" smtClean="0"/>
              <a:t> / Standish</a:t>
            </a:r>
            <a:endParaRPr lang="en-US" sz="2400" kern="0" dirty="0"/>
          </a:p>
        </p:txBody>
      </p:sp>
    </p:spTree>
    <p:extLst>
      <p:ext uri="{BB962C8B-B14F-4D97-AF65-F5344CB8AC3E}">
        <p14:creationId xmlns:p14="http://schemas.microsoft.com/office/powerpoint/2010/main" val="40007493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#7: Scope Creep is a major source of estimation error.</a:t>
            </a:r>
            <a:endParaRPr lang="en-US" dirty="0"/>
          </a:p>
        </p:txBody>
      </p:sp>
      <p:pic>
        <p:nvPicPr>
          <p:cNvPr id="4" name="Picture 4" descr="http://t1.gstatic.com/images?q=tbn:ANd9GcQlcwY0HeZjmfBLuuU2BqT0DRkr779parDwYIzKIvxGkIcFh7YwXaoNqCyb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4856162"/>
            <a:ext cx="3524250" cy="1295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4258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8</a:t>
            </a:r>
            <a:r>
              <a:rPr lang="en-US" dirty="0" smtClean="0"/>
              <a:t>: Having more estimators, even if they are not experts, improves estimation accuracy</a:t>
            </a:r>
            <a:endParaRPr lang="en-US" dirty="0"/>
          </a:p>
        </p:txBody>
      </p:sp>
    </p:spTree>
    <p:extLst>
      <p:ext uri="{BB962C8B-B14F-4D97-AF65-F5344CB8AC3E}">
        <p14:creationId xmlns:p14="http://schemas.microsoft.com/office/powerpoint/2010/main" val="2922567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Estimation Exercise</a:t>
            </a:r>
            <a:br>
              <a:rPr lang="en-US" dirty="0" smtClean="0"/>
            </a:br>
            <a:endParaRPr lang="en-US" dirty="0"/>
          </a:p>
        </p:txBody>
      </p:sp>
      <p:sp>
        <p:nvSpPr>
          <p:cNvPr id="3" name="Content Placeholder 2"/>
          <p:cNvSpPr>
            <a:spLocks noGrp="1"/>
          </p:cNvSpPr>
          <p:nvPr>
            <p:ph idx="1"/>
          </p:nvPr>
        </p:nvSpPr>
        <p:spPr>
          <a:xfrm>
            <a:off x="241300" y="1600200"/>
            <a:ext cx="4393424" cy="4525963"/>
          </a:xfrm>
        </p:spPr>
        <p:txBody>
          <a:bodyPr/>
          <a:lstStyle/>
          <a:p>
            <a:r>
              <a:rPr lang="en-US" dirty="0" smtClean="0"/>
              <a:t>Number of Jellybeans in the jar</a:t>
            </a:r>
          </a:p>
        </p:txBody>
      </p:sp>
      <p:pic>
        <p:nvPicPr>
          <p:cNvPr id="302082" name="Picture 2" descr="http://www.lightandmatter.com/html_books/lm/ch01/figs/jelly-be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724" y="1117259"/>
            <a:ext cx="3849265" cy="54502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6479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Jellybean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6702589"/>
              </p:ext>
            </p:extLst>
          </p:nvPr>
        </p:nvGraphicFramePr>
        <p:xfrm>
          <a:off x="457200" y="1600200"/>
          <a:ext cx="8229600" cy="28041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3200" dirty="0" smtClean="0">
                          <a:solidFill>
                            <a:schemeClr val="tx1"/>
                          </a:solidFill>
                        </a:rPr>
                        <a:t>Type of Estimate</a:t>
                      </a:r>
                      <a:endParaRPr lang="en-US" sz="3200" dirty="0">
                        <a:solidFill>
                          <a:schemeClr val="tx1"/>
                        </a:solidFill>
                      </a:endParaRPr>
                    </a:p>
                  </a:txBody>
                  <a:tcPr>
                    <a:solidFill>
                      <a:schemeClr val="accent4">
                        <a:lumMod val="20000"/>
                        <a:lumOff val="80000"/>
                      </a:schemeClr>
                    </a:solidFill>
                  </a:tcPr>
                </a:tc>
                <a:tc>
                  <a:txBody>
                    <a:bodyPr/>
                    <a:lstStyle/>
                    <a:p>
                      <a:r>
                        <a:rPr lang="en-US" sz="3200" dirty="0" smtClean="0">
                          <a:solidFill>
                            <a:schemeClr val="tx1"/>
                          </a:solidFill>
                        </a:rPr>
                        <a:t>Typical</a:t>
                      </a:r>
                      <a:r>
                        <a:rPr lang="en-US" sz="3200" baseline="0" dirty="0" smtClean="0">
                          <a:solidFill>
                            <a:schemeClr val="tx1"/>
                          </a:solidFill>
                        </a:rPr>
                        <a:t> Ranges</a:t>
                      </a:r>
                      <a:endParaRPr lang="en-US" sz="3200" dirty="0">
                        <a:solidFill>
                          <a:schemeClr val="tx1"/>
                        </a:solidFill>
                      </a:endParaRPr>
                    </a:p>
                  </a:txBody>
                  <a:tcPr>
                    <a:solidFill>
                      <a:schemeClr val="accent4">
                        <a:lumMod val="20000"/>
                        <a:lumOff val="80000"/>
                      </a:schemeClr>
                    </a:solidFill>
                  </a:tcPr>
                </a:tc>
              </a:tr>
              <a:tr h="370840">
                <a:tc>
                  <a:txBody>
                    <a:bodyPr/>
                    <a:lstStyle/>
                    <a:p>
                      <a:r>
                        <a:rPr lang="en-US" sz="3200" dirty="0" smtClean="0"/>
                        <a:t>Individual Estimates</a:t>
                      </a:r>
                      <a:endParaRPr lang="en-US" sz="3200" dirty="0"/>
                    </a:p>
                  </a:txBody>
                  <a:tcPr/>
                </a:tc>
                <a:tc>
                  <a:txBody>
                    <a:bodyPr/>
                    <a:lstStyle/>
                    <a:p>
                      <a:r>
                        <a:rPr lang="en-US" sz="3200" dirty="0" smtClean="0"/>
                        <a:t>0.30 – 1.8   (6X)</a:t>
                      </a:r>
                      <a:endParaRPr lang="en-US" sz="3200" dirty="0"/>
                    </a:p>
                  </a:txBody>
                  <a:tcPr/>
                </a:tc>
              </a:tr>
              <a:tr h="370840">
                <a:tc>
                  <a:txBody>
                    <a:bodyPr/>
                    <a:lstStyle/>
                    <a:p>
                      <a:r>
                        <a:rPr lang="en-US" sz="3200" dirty="0" smtClean="0"/>
                        <a:t>Groups (of</a:t>
                      </a:r>
                      <a:r>
                        <a:rPr lang="en-US" sz="3200" baseline="0" dirty="0" smtClean="0"/>
                        <a:t> ~6)</a:t>
                      </a:r>
                    </a:p>
                  </a:txBody>
                  <a:tcPr/>
                </a:tc>
                <a:tc>
                  <a:txBody>
                    <a:bodyPr/>
                    <a:lstStyle/>
                    <a:p>
                      <a:r>
                        <a:rPr lang="en-US" sz="3200" dirty="0" smtClean="0"/>
                        <a:t>0.75 – 1.50 (2X)</a:t>
                      </a:r>
                      <a:endParaRPr lang="en-US" sz="3200" dirty="0"/>
                    </a:p>
                  </a:txBody>
                  <a:tcPr/>
                </a:tc>
              </a:tr>
              <a:tr h="370840">
                <a:tc>
                  <a:txBody>
                    <a:bodyPr/>
                    <a:lstStyle/>
                    <a:p>
                      <a:r>
                        <a:rPr lang="en-US" sz="3200" dirty="0" smtClean="0"/>
                        <a:t>Average</a:t>
                      </a:r>
                      <a:r>
                        <a:rPr lang="en-US" sz="3200" baseline="0" dirty="0" smtClean="0"/>
                        <a:t> of the Individuals</a:t>
                      </a:r>
                      <a:endParaRPr lang="en-US" sz="3200" dirty="0"/>
                    </a:p>
                  </a:txBody>
                  <a:tcPr/>
                </a:tc>
                <a:tc>
                  <a:txBody>
                    <a:bodyPr/>
                    <a:lstStyle/>
                    <a:p>
                      <a:r>
                        <a:rPr lang="en-US" sz="3200" dirty="0" smtClean="0"/>
                        <a:t>0.80 – 1.20 </a:t>
                      </a:r>
                      <a:endParaRPr lang="en-US" sz="3200" dirty="0"/>
                    </a:p>
                  </a:txBody>
                  <a:tcPr/>
                </a:tc>
              </a:tr>
            </a:tbl>
          </a:graphicData>
        </a:graphic>
      </p:graphicFrame>
      <p:pic>
        <p:nvPicPr>
          <p:cNvPr id="5" name="Picture 2" descr="http://ecx.images-amazon.com/images/I/51YSE0YH9C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373817"/>
            <a:ext cx="2117725" cy="32680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873360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Team</a:t>
            </a:r>
            <a:endParaRPr lang="en-US" dirty="0"/>
          </a:p>
        </p:txBody>
      </p:sp>
      <p:graphicFrame>
        <p:nvGraphicFramePr>
          <p:cNvPr id="3" name="Chart 2"/>
          <p:cNvGraphicFramePr>
            <a:graphicFrameLocks noGrp="1"/>
          </p:cNvGraphicFramePr>
          <p:nvPr>
            <p:extLst/>
          </p:nvPr>
        </p:nvGraphicFramePr>
        <p:xfrm>
          <a:off x="241884" y="1359243"/>
          <a:ext cx="8667337" cy="5215513"/>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rot="1326523">
            <a:off x="1287222" y="3107715"/>
            <a:ext cx="1752600" cy="33439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3662021">
            <a:off x="2728368" y="1263667"/>
            <a:ext cx="1752600" cy="33439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326523">
            <a:off x="6722674" y="975133"/>
            <a:ext cx="1752600" cy="1656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632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#8: </a:t>
            </a:r>
            <a:r>
              <a:rPr lang="en-US" dirty="0"/>
              <a:t>Having more estimators, even if they are not experts, improves estimation accuracy</a:t>
            </a:r>
          </a:p>
        </p:txBody>
      </p:sp>
      <p:pic>
        <p:nvPicPr>
          <p:cNvPr id="5" name="Picture 8" descr="http://www.sondrakistan.com/wp-content/uploads/2012/10/plaus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49" y="4286249"/>
            <a:ext cx="4051300" cy="1485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73129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9</a:t>
            </a:r>
            <a:r>
              <a:rPr lang="en-US" dirty="0" smtClean="0"/>
              <a:t>: Project success is determined by on-time delivery</a:t>
            </a:r>
            <a:endParaRPr lang="en-US" dirty="0"/>
          </a:p>
        </p:txBody>
      </p:sp>
    </p:spTree>
    <p:extLst>
      <p:ext uri="{BB962C8B-B14F-4D97-AF65-F5344CB8AC3E}">
        <p14:creationId xmlns:p14="http://schemas.microsoft.com/office/powerpoint/2010/main" val="1510977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dirty="0" smtClean="0"/>
              <a:t>Delivery Challenges/Failures</a:t>
            </a:r>
          </a:p>
        </p:txBody>
      </p:sp>
      <p:sp>
        <p:nvSpPr>
          <p:cNvPr id="2052" name="Rectangle 3"/>
          <p:cNvSpPr>
            <a:spLocks noGrp="1" noChangeArrowheads="1"/>
          </p:cNvSpPr>
          <p:nvPr>
            <p:ph type="body" idx="1"/>
          </p:nvPr>
        </p:nvSpPr>
        <p:spPr/>
        <p:txBody>
          <a:bodyPr/>
          <a:lstStyle/>
          <a:p>
            <a:pPr eaLnBrk="1" hangingPunct="1">
              <a:buFontTx/>
              <a:buNone/>
            </a:pPr>
            <a:r>
              <a:rPr lang="en-US" dirty="0" smtClean="0"/>
              <a:t>  </a:t>
            </a:r>
          </a:p>
        </p:txBody>
      </p:sp>
      <p:graphicFrame>
        <p:nvGraphicFramePr>
          <p:cNvPr id="2050" name="Object 4"/>
          <p:cNvGraphicFramePr>
            <a:graphicFrameLocks noChangeAspect="1"/>
          </p:cNvGraphicFramePr>
          <p:nvPr/>
        </p:nvGraphicFramePr>
        <p:xfrm>
          <a:off x="0" y="1295400"/>
          <a:ext cx="9144000" cy="5105400"/>
        </p:xfrm>
        <a:graphic>
          <a:graphicData uri="http://schemas.openxmlformats.org/presentationml/2006/ole">
            <mc:AlternateContent xmlns:mc="http://schemas.openxmlformats.org/markup-compatibility/2006">
              <mc:Choice xmlns:v="urn:schemas-microsoft-com:vml" Requires="v">
                <p:oleObj spid="_x0000_s5173" name="Chart" r:id="rId4" imgW="9144000" imgH="5105357" progId="MSGraph.Chart.8">
                  <p:embed followColorScheme="full"/>
                </p:oleObj>
              </mc:Choice>
              <mc:Fallback>
                <p:oleObj name="Chart" r:id="rId4" imgW="9144000" imgH="5105357" progId="MSGraph.Chart.8">
                  <p:embed followColorScheme="full"/>
                  <p:pic>
                    <p:nvPicPr>
                      <p:cNvPr id="0" name=""/>
                      <p:cNvPicPr>
                        <a:picLocks noChangeAspect="1" noChangeArrowheads="1"/>
                      </p:cNvPicPr>
                      <p:nvPr/>
                    </p:nvPicPr>
                    <p:blipFill>
                      <a:blip r:embed="rId5"/>
                      <a:srcRect/>
                      <a:stretch>
                        <a:fillRect/>
                      </a:stretch>
                    </p:blipFill>
                    <p:spPr bwMode="auto">
                      <a:xfrm>
                        <a:off x="0" y="1295400"/>
                        <a:ext cx="9144000" cy="5105400"/>
                      </a:xfrm>
                      <a:prstGeom prst="rect">
                        <a:avLst/>
                      </a:prstGeom>
                      <a:noFill/>
                      <a:ln>
                        <a:noFill/>
                      </a:ln>
                      <a:effectLst/>
                      <a:extLst>
                        <a:ext uri="{909E8E84-426E-40dd-AFC4-6F175D3DCCD1}">
                          <a14:hiddenFill xmlns:a14="http://schemas.microsoft.com/office/drawing/2010/main" xmlns="">
                            <a:gradFill rotWithShape="1">
                              <a:gsLst>
                                <a:gs pos="0">
                                  <a:srgbClr val="D7DEFD"/>
                                </a:gs>
                                <a:gs pos="100000">
                                  <a:srgbClr val="ABBAFB"/>
                                </a:gs>
                              </a:gsLst>
                              <a:lin ang="540000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053" name="Text Box 5"/>
          <p:cNvSpPr txBox="1">
            <a:spLocks noChangeArrowheads="1"/>
          </p:cNvSpPr>
          <p:nvPr/>
        </p:nvSpPr>
        <p:spPr bwMode="auto">
          <a:xfrm>
            <a:off x="381000" y="6553200"/>
            <a:ext cx="8382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15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333399"/>
              </a:buClr>
              <a:buFont typeface="Wingdings" pitchFamily="2" charset="2"/>
              <a:buNone/>
            </a:pPr>
            <a:r>
              <a:rPr lang="en-US" sz="1400" b="1" i="1" dirty="0">
                <a:cs typeface="Times New Roman" pitchFamily="18" charset="0"/>
              </a:rPr>
              <a:t>Standish Group 2006, reported by CEO Jim Johnson, CIO.com, ‘How to Spot a Failing Project’</a:t>
            </a:r>
            <a:r>
              <a:rPr lang="en-US" sz="1400" dirty="0">
                <a:cs typeface="Times New Roman" pitchFamily="18" charset="0"/>
              </a:rPr>
              <a:t> </a:t>
            </a:r>
          </a:p>
        </p:txBody>
      </p:sp>
    </p:spTree>
    <p:extLst>
      <p:ext uri="{BB962C8B-B14F-4D97-AF65-F5344CB8AC3E}">
        <p14:creationId xmlns:p14="http://schemas.microsoft.com/office/powerpoint/2010/main" val="6775737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5" name="Title 1"/>
          <p:cNvSpPr txBox="1">
            <a:spLocks/>
          </p:cNvSpPr>
          <p:nvPr/>
        </p:nvSpPr>
        <p:spPr>
          <a:xfrm>
            <a:off x="394716" y="1981200"/>
            <a:ext cx="7924800" cy="2819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accent1"/>
                </a:solidFill>
                <a:latin typeface="+mj-lt"/>
                <a:ea typeface="+mj-ea"/>
                <a:cs typeface="+mj-cs"/>
              </a:defRPr>
            </a:lvl1pPr>
          </a:lstStyle>
          <a:p>
            <a:pPr algn="ctr"/>
            <a:r>
              <a:rPr lang="en-US" sz="7200" dirty="0" smtClean="0"/>
              <a:t>What do we Estimate?</a:t>
            </a:r>
            <a:endParaRPr lang="en-US" sz="7200" dirty="0"/>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32627081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82912"/>
            <a:ext cx="8229600" cy="907688"/>
          </a:xfrm>
        </p:spPr>
        <p:txBody>
          <a:bodyPr/>
          <a:lstStyle/>
          <a:p>
            <a:pPr eaLnBrk="1" hangingPunct="1"/>
            <a:r>
              <a:rPr lang="en-US" dirty="0" smtClean="0"/>
              <a:t>Wrong Priorities</a:t>
            </a:r>
          </a:p>
        </p:txBody>
      </p:sp>
      <p:pic>
        <p:nvPicPr>
          <p:cNvPr id="55299" name="Picture 3" descr="1986-ford-tau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0192"/>
            <a:ext cx="9144000" cy="486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3217763" y="6032704"/>
            <a:ext cx="4112185" cy="646331"/>
          </a:xfrm>
          <a:prstGeom prst="rect">
            <a:avLst/>
          </a:prstGeom>
        </p:spPr>
        <p:txBody>
          <a:bodyPr wrap="square">
            <a:spAutoFit/>
          </a:bodyPr>
          <a:lstStyle/>
          <a:p>
            <a:r>
              <a:rPr lang="en-US" sz="3600" dirty="0"/>
              <a:t>The Cost of Crap</a:t>
            </a:r>
          </a:p>
        </p:txBody>
      </p:sp>
    </p:spTree>
    <p:extLst>
      <p:ext uri="{BB962C8B-B14F-4D97-AF65-F5344CB8AC3E}">
        <p14:creationId xmlns:p14="http://schemas.microsoft.com/office/powerpoint/2010/main" val="1507649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i.dailymail.co.uk/i/pix/2008/11/11/article-1084784-026EA156000005DC-433_468x3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itle 1"/>
          <p:cNvSpPr>
            <a:spLocks noGrp="1"/>
          </p:cNvSpPr>
          <p:nvPr>
            <p:ph type="title"/>
          </p:nvPr>
        </p:nvSpPr>
        <p:spPr>
          <a:xfrm>
            <a:off x="0" y="457200"/>
            <a:ext cx="9144000" cy="1143000"/>
          </a:xfrm>
        </p:spPr>
        <p:txBody>
          <a:bodyPr>
            <a:normAutofit fontScale="90000"/>
          </a:bodyPr>
          <a:lstStyle/>
          <a:p>
            <a:pPr eaLnBrk="1" hangingPunct="1"/>
            <a:r>
              <a:rPr lang="en-US" smtClean="0">
                <a:solidFill>
                  <a:schemeClr val="bg1"/>
                </a:solidFill>
              </a:rPr>
              <a:t>Poker Metric: </a:t>
            </a:r>
            <a:br>
              <a:rPr lang="en-US" smtClean="0">
                <a:solidFill>
                  <a:schemeClr val="bg1"/>
                </a:solidFill>
              </a:rPr>
            </a:br>
            <a:r>
              <a:rPr lang="en-US" smtClean="0">
                <a:solidFill>
                  <a:schemeClr val="bg1"/>
                </a:solidFill>
              </a:rPr>
              <a:t>Percent of Hands Won</a:t>
            </a:r>
            <a:br>
              <a:rPr lang="en-US" smtClean="0">
                <a:solidFill>
                  <a:schemeClr val="bg1"/>
                </a:solidFill>
              </a:rPr>
            </a:br>
            <a:endParaRPr lang="en-US" smtClean="0"/>
          </a:p>
        </p:txBody>
      </p:sp>
    </p:spTree>
    <p:extLst>
      <p:ext uri="{BB962C8B-B14F-4D97-AF65-F5344CB8AC3E}">
        <p14:creationId xmlns:p14="http://schemas.microsoft.com/office/powerpoint/2010/main" val="1411267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Metric – On Time%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00" y="1524000"/>
            <a:ext cx="5429250" cy="4067175"/>
          </a:xfrm>
        </p:spPr>
      </p:pic>
      <p:sp>
        <p:nvSpPr>
          <p:cNvPr id="5" name="TextBox 4"/>
          <p:cNvSpPr txBox="1"/>
          <p:nvPr/>
        </p:nvSpPr>
        <p:spPr>
          <a:xfrm>
            <a:off x="210312" y="1828800"/>
            <a:ext cx="3294888" cy="2862322"/>
          </a:xfrm>
          <a:prstGeom prst="rect">
            <a:avLst/>
          </a:prstGeom>
          <a:noFill/>
        </p:spPr>
        <p:txBody>
          <a:bodyPr wrap="square" rtlCol="0">
            <a:spAutoFit/>
          </a:bodyPr>
          <a:lstStyle/>
          <a:p>
            <a:r>
              <a:rPr lang="en-US" sz="3600" dirty="0" smtClean="0"/>
              <a:t>Initial Estimate 1 year</a:t>
            </a:r>
          </a:p>
          <a:p>
            <a:endParaRPr lang="en-US" sz="3600" dirty="0" smtClean="0"/>
          </a:p>
          <a:p>
            <a:r>
              <a:rPr lang="en-US" sz="3600" dirty="0" smtClean="0"/>
              <a:t>Actual Delivery 5 years</a:t>
            </a:r>
            <a:endParaRPr lang="en-US" sz="3600" dirty="0"/>
          </a:p>
        </p:txBody>
      </p:sp>
    </p:spTree>
    <p:extLst>
      <p:ext uri="{BB962C8B-B14F-4D97-AF65-F5344CB8AC3E}">
        <p14:creationId xmlns:p14="http://schemas.microsoft.com/office/powerpoint/2010/main" val="3648234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Metric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120" y="1943570"/>
            <a:ext cx="7010399" cy="3396791"/>
          </a:xfrm>
        </p:spPr>
      </p:pic>
    </p:spTree>
    <p:extLst>
      <p:ext uri="{BB962C8B-B14F-4D97-AF65-F5344CB8AC3E}">
        <p14:creationId xmlns:p14="http://schemas.microsoft.com/office/powerpoint/2010/main" val="22141710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do we care about on-time delivery?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548" y="2206495"/>
            <a:ext cx="5345003" cy="3919668"/>
          </a:xfrm>
          <a:prstGeom prst="rect">
            <a:avLst/>
          </a:prstGeom>
        </p:spPr>
      </p:pic>
    </p:spTree>
    <p:extLst>
      <p:ext uri="{BB962C8B-B14F-4D97-AF65-F5344CB8AC3E}">
        <p14:creationId xmlns:p14="http://schemas.microsoft.com/office/powerpoint/2010/main" val="505579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Measurement Inversion</a:t>
            </a:r>
            <a:endParaRPr lang="en-US" dirty="0"/>
          </a:p>
        </p:txBody>
      </p:sp>
      <p:sp>
        <p:nvSpPr>
          <p:cNvPr id="5" name="Slide Number Placeholder 4"/>
          <p:cNvSpPr>
            <a:spLocks noGrp="1"/>
          </p:cNvSpPr>
          <p:nvPr>
            <p:ph type="sldNum" sz="quarter" idx="4294967295"/>
          </p:nvPr>
        </p:nvSpPr>
        <p:spPr>
          <a:xfrm>
            <a:off x="6858000" y="6477000"/>
            <a:ext cx="2133600" cy="244474"/>
          </a:xfrm>
          <a:prstGeom prst="rect">
            <a:avLst/>
          </a:prstGeom>
        </p:spPr>
        <p:txBody>
          <a:bodyPr/>
          <a:lstStyle/>
          <a:p>
            <a:pPr fontAlgn="base">
              <a:spcBef>
                <a:spcPct val="0"/>
              </a:spcBef>
              <a:spcAft>
                <a:spcPct val="0"/>
              </a:spcAft>
              <a:defRPr/>
            </a:pPr>
            <a:fld id="{62FAE30A-EA3C-440C-BB77-28D67CE9CCE7}" type="slidenum">
              <a:rPr lang="en-US" smtClean="0">
                <a:solidFill>
                  <a:srgbClr val="000000"/>
                </a:solidFill>
              </a:rPr>
              <a:pPr fontAlgn="base">
                <a:spcBef>
                  <a:spcPct val="0"/>
                </a:spcBef>
                <a:spcAft>
                  <a:spcPct val="0"/>
                </a:spcAft>
                <a:defRPr/>
              </a:pPr>
              <a:t>85</a:t>
            </a:fld>
            <a:endParaRPr lang="en-US" dirty="0">
              <a:solidFill>
                <a:srgbClr val="000000"/>
              </a:solidFill>
            </a:endParaRPr>
          </a:p>
        </p:txBody>
      </p:sp>
      <p:sp>
        <p:nvSpPr>
          <p:cNvPr id="10" name="Text Box 5"/>
          <p:cNvSpPr txBox="1">
            <a:spLocks noChangeArrowheads="1"/>
          </p:cNvSpPr>
          <p:nvPr/>
        </p:nvSpPr>
        <p:spPr bwMode="auto">
          <a:xfrm>
            <a:off x="990600" y="2438400"/>
            <a:ext cx="1902619" cy="584775"/>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p>
            <a:pPr algn="ctr">
              <a:spcBef>
                <a:spcPct val="50000"/>
              </a:spcBef>
            </a:pPr>
            <a:r>
              <a:rPr lang="en-US" sz="1600" b="1" dirty="0" smtClean="0">
                <a:solidFill>
                  <a:srgbClr val="333333"/>
                </a:solidFill>
              </a:rPr>
              <a:t>Lowest</a:t>
            </a:r>
          </a:p>
          <a:p>
            <a:pPr algn="ctr"/>
            <a:r>
              <a:rPr lang="en-US" sz="1600" b="1" dirty="0" smtClean="0">
                <a:solidFill>
                  <a:srgbClr val="333333"/>
                </a:solidFill>
              </a:rPr>
              <a:t>Information </a:t>
            </a:r>
            <a:r>
              <a:rPr lang="en-US" sz="1600" b="1" dirty="0">
                <a:solidFill>
                  <a:srgbClr val="333333"/>
                </a:solidFill>
              </a:rPr>
              <a:t>Value</a:t>
            </a:r>
          </a:p>
        </p:txBody>
      </p:sp>
      <p:sp>
        <p:nvSpPr>
          <p:cNvPr id="11" name="Text Box 6"/>
          <p:cNvSpPr txBox="1">
            <a:spLocks noChangeArrowheads="1"/>
          </p:cNvSpPr>
          <p:nvPr/>
        </p:nvSpPr>
        <p:spPr bwMode="auto">
          <a:xfrm>
            <a:off x="990600" y="5054025"/>
            <a:ext cx="1902619" cy="584775"/>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defPPr>
              <a:defRPr lang="en-US"/>
            </a:defPPr>
            <a:lvl1pPr algn="ctr">
              <a:spcBef>
                <a:spcPct val="50000"/>
              </a:spcBef>
              <a:defRPr sz="1600" b="1">
                <a:solidFill>
                  <a:srgbClr val="333333"/>
                </a:solidFill>
              </a:defRPr>
            </a:lvl1pPr>
          </a:lstStyle>
          <a:p>
            <a:r>
              <a:rPr lang="en-US" dirty="0"/>
              <a:t>Highest Information Value</a:t>
            </a:r>
          </a:p>
        </p:txBody>
      </p:sp>
      <p:sp>
        <p:nvSpPr>
          <p:cNvPr id="12" name="Text Box 7"/>
          <p:cNvSpPr txBox="1">
            <a:spLocks noChangeArrowheads="1"/>
          </p:cNvSpPr>
          <p:nvPr/>
        </p:nvSpPr>
        <p:spPr bwMode="auto">
          <a:xfrm>
            <a:off x="6172200" y="2561510"/>
            <a:ext cx="1790700" cy="338554"/>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defPPr>
              <a:defRPr lang="en-US"/>
            </a:defPPr>
            <a:lvl1pPr algn="ctr">
              <a:spcBef>
                <a:spcPct val="50000"/>
              </a:spcBef>
              <a:defRPr sz="1600" b="1">
                <a:solidFill>
                  <a:srgbClr val="333333"/>
                </a:solidFill>
              </a:defRPr>
            </a:lvl1pPr>
          </a:lstStyle>
          <a:p>
            <a:r>
              <a:rPr lang="en-US" dirty="0"/>
              <a:t>Most Measured</a:t>
            </a:r>
          </a:p>
        </p:txBody>
      </p:sp>
      <p:sp>
        <p:nvSpPr>
          <p:cNvPr id="13" name="Text Box 8"/>
          <p:cNvSpPr txBox="1">
            <a:spLocks noChangeArrowheads="1"/>
          </p:cNvSpPr>
          <p:nvPr/>
        </p:nvSpPr>
        <p:spPr bwMode="auto">
          <a:xfrm>
            <a:off x="6172200" y="5177135"/>
            <a:ext cx="1790700" cy="338554"/>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defPPr>
              <a:defRPr lang="en-US"/>
            </a:defPPr>
            <a:lvl1pPr algn="ctr">
              <a:spcBef>
                <a:spcPct val="50000"/>
              </a:spcBef>
              <a:defRPr sz="1600" b="1">
                <a:solidFill>
                  <a:srgbClr val="333333"/>
                </a:solidFill>
              </a:defRPr>
            </a:lvl1pPr>
          </a:lstStyle>
          <a:p>
            <a:r>
              <a:rPr lang="en-US" dirty="0"/>
              <a:t>Least Measured</a:t>
            </a:r>
          </a:p>
        </p:txBody>
      </p:sp>
      <p:sp>
        <p:nvSpPr>
          <p:cNvPr id="15" name="AutoShape 10"/>
          <p:cNvSpPr>
            <a:spLocks noChangeArrowheads="1"/>
          </p:cNvSpPr>
          <p:nvPr/>
        </p:nvSpPr>
        <p:spPr bwMode="auto">
          <a:xfrm rot="10800000">
            <a:off x="1599010" y="3276600"/>
            <a:ext cx="685800" cy="1600200"/>
          </a:xfrm>
          <a:prstGeom prst="upArrow">
            <a:avLst>
              <a:gd name="adj1" fmla="val 48611"/>
              <a:gd name="adj2" fmla="val 93056"/>
            </a:avLst>
          </a:prstGeom>
          <a:gradFill rotWithShape="1">
            <a:gsLst>
              <a:gs pos="0">
                <a:srgbClr val="66CCFF"/>
              </a:gs>
              <a:gs pos="100000">
                <a:srgbClr val="333333"/>
              </a:gs>
            </a:gsLst>
            <a:lin ang="5400000" scaled="1"/>
          </a:gradFill>
          <a:ln>
            <a:noFill/>
          </a:ln>
          <a:effectLst/>
        </p:spPr>
        <p:txBody>
          <a:bodyPr anchor="ctr">
            <a:noAutofit/>
          </a:bodyPr>
          <a:lstStyle/>
          <a:p>
            <a:endParaRPr lang="en-US" dirty="0"/>
          </a:p>
        </p:txBody>
      </p:sp>
      <p:sp>
        <p:nvSpPr>
          <p:cNvPr id="16" name="AutoShape 10"/>
          <p:cNvSpPr>
            <a:spLocks noChangeArrowheads="1"/>
          </p:cNvSpPr>
          <p:nvPr/>
        </p:nvSpPr>
        <p:spPr bwMode="auto">
          <a:xfrm>
            <a:off x="6724650" y="3276600"/>
            <a:ext cx="685800" cy="1600200"/>
          </a:xfrm>
          <a:prstGeom prst="upArrow">
            <a:avLst>
              <a:gd name="adj1" fmla="val 48611"/>
              <a:gd name="adj2" fmla="val 93056"/>
            </a:avLst>
          </a:prstGeom>
          <a:gradFill rotWithShape="1">
            <a:gsLst>
              <a:gs pos="0">
                <a:srgbClr val="66CCFF"/>
              </a:gs>
              <a:gs pos="100000">
                <a:srgbClr val="333333"/>
              </a:gs>
            </a:gsLst>
            <a:lin ang="5400000" scaled="1"/>
          </a:gradFill>
          <a:ln>
            <a:noFill/>
          </a:ln>
          <a:effectLst/>
        </p:spPr>
        <p:txBody>
          <a:bodyPr anchor="ctr">
            <a:noAutofit/>
          </a:bodyPr>
          <a:lstStyle/>
          <a:p>
            <a:endParaRPr lang="en-US" dirty="0"/>
          </a:p>
        </p:txBody>
      </p:sp>
      <p:pic>
        <p:nvPicPr>
          <p:cNvPr id="17" name="Picture 16" descr="pdf logo.jpg"/>
          <p:cNvPicPr>
            <a:picLocks noChangeAspect="1" noChangeArrowheads="1"/>
          </p:cNvPicPr>
          <p:nvPr/>
        </p:nvPicPr>
        <p:blipFill>
          <a:blip r:embed="rId3" cstate="print"/>
          <a:srcRect l="6828" t="24615" r="8907" b="50000"/>
          <a:stretch>
            <a:fillRect/>
          </a:stretch>
        </p:blipFill>
        <p:spPr bwMode="auto">
          <a:xfrm>
            <a:off x="362121" y="6153875"/>
            <a:ext cx="2209989" cy="516995"/>
          </a:xfrm>
          <a:prstGeom prst="rect">
            <a:avLst/>
          </a:prstGeom>
          <a:noFill/>
          <a:ln w="9525">
            <a:noFill/>
            <a:miter lim="800000"/>
            <a:headEnd/>
            <a:tailEnd/>
          </a:ln>
        </p:spPr>
      </p:pic>
      <p:sp>
        <p:nvSpPr>
          <p:cNvPr id="3" name="TextBox 2"/>
          <p:cNvSpPr txBox="1"/>
          <p:nvPr/>
        </p:nvSpPr>
        <p:spPr>
          <a:xfrm>
            <a:off x="3644349" y="2478155"/>
            <a:ext cx="1736035" cy="369332"/>
          </a:xfrm>
          <a:prstGeom prst="rect">
            <a:avLst/>
          </a:prstGeom>
          <a:noFill/>
        </p:spPr>
        <p:txBody>
          <a:bodyPr wrap="square" rtlCol="0">
            <a:spAutoFit/>
          </a:bodyPr>
          <a:lstStyle/>
          <a:p>
            <a:r>
              <a:rPr lang="en-US" b="1" smtClean="0"/>
              <a:t>Cost &amp; Time</a:t>
            </a:r>
            <a:endParaRPr lang="en-US" b="1"/>
          </a:p>
        </p:txBody>
      </p:sp>
      <p:sp>
        <p:nvSpPr>
          <p:cNvPr id="18" name="TextBox 17"/>
          <p:cNvSpPr txBox="1"/>
          <p:nvPr/>
        </p:nvSpPr>
        <p:spPr>
          <a:xfrm>
            <a:off x="3650977" y="5068961"/>
            <a:ext cx="1736035" cy="369332"/>
          </a:xfrm>
          <a:prstGeom prst="rect">
            <a:avLst/>
          </a:prstGeom>
          <a:noFill/>
        </p:spPr>
        <p:txBody>
          <a:bodyPr wrap="square" rtlCol="0">
            <a:spAutoFit/>
          </a:bodyPr>
          <a:lstStyle/>
          <a:p>
            <a:r>
              <a:rPr lang="en-US" b="1" dirty="0" smtClean="0"/>
              <a:t>Value Delivery</a:t>
            </a:r>
            <a:endParaRPr lang="en-US" b="1" dirty="0"/>
          </a:p>
        </p:txBody>
      </p:sp>
    </p:spTree>
    <p:extLst>
      <p:ext uri="{BB962C8B-B14F-4D97-AF65-F5344CB8AC3E}">
        <p14:creationId xmlns:p14="http://schemas.microsoft.com/office/powerpoint/2010/main" val="117510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Delay</a:t>
            </a:r>
            <a:endParaRPr lang="en-US" dirty="0"/>
          </a:p>
        </p:txBody>
      </p:sp>
      <p:pic>
        <p:nvPicPr>
          <p:cNvPr id="3"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747" b="-11148"/>
          <a:stretch/>
        </p:blipFill>
        <p:spPr bwMode="auto">
          <a:xfrm>
            <a:off x="449943" y="1324406"/>
            <a:ext cx="8266805" cy="5760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268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#9: Project success is determined by on-time delivery</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5993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 Estimation is waste</a:t>
            </a:r>
            <a:endParaRPr lang="en-US" dirty="0"/>
          </a:p>
        </p:txBody>
      </p:sp>
    </p:spTree>
    <p:extLst>
      <p:ext uri="{BB962C8B-B14F-4D97-AF65-F5344CB8AC3E}">
        <p14:creationId xmlns:p14="http://schemas.microsoft.com/office/powerpoint/2010/main" val="2577925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 Estimation is waste</a:t>
            </a:r>
            <a:endParaRPr lang="en-US" dirty="0"/>
          </a:p>
        </p:txBody>
      </p:sp>
      <p:pic>
        <p:nvPicPr>
          <p:cNvPr id="4" name="Picture 8" descr="http://www.sondrakistan.com/wp-content/uploads/2012/10/plaus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49" y="4286249"/>
            <a:ext cx="4051300" cy="1485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0782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Estimate?</a:t>
            </a:r>
            <a:endParaRPr lang="en-US" dirty="0"/>
          </a:p>
        </p:txBody>
      </p:sp>
      <p:sp>
        <p:nvSpPr>
          <p:cNvPr id="5" name="Content Placeholder 4"/>
          <p:cNvSpPr>
            <a:spLocks noGrp="1"/>
          </p:cNvSpPr>
          <p:nvPr>
            <p:ph idx="1"/>
          </p:nvPr>
        </p:nvSpPr>
        <p:spPr/>
        <p:txBody>
          <a:bodyPr>
            <a:normAutofit/>
          </a:bodyPr>
          <a:lstStyle/>
          <a:p>
            <a:r>
              <a:rPr lang="en-CA" sz="3200" dirty="0" smtClean="0"/>
              <a:t>Release – duration, effort, cost</a:t>
            </a:r>
          </a:p>
          <a:p>
            <a:r>
              <a:rPr lang="en-CA" sz="3200" dirty="0" smtClean="0"/>
              <a:t>Feature/Epic – story points, T-shirt sizes</a:t>
            </a:r>
          </a:p>
          <a:p>
            <a:r>
              <a:rPr lang="en-CA" sz="3200" dirty="0" smtClean="0"/>
              <a:t>Stories – story points</a:t>
            </a:r>
          </a:p>
          <a:p>
            <a:r>
              <a:rPr lang="en-CA" sz="3200" dirty="0" smtClean="0"/>
              <a:t>Tasks – hours </a:t>
            </a:r>
          </a:p>
          <a:p>
            <a:pPr marL="0" indent="0">
              <a:buNone/>
            </a:pPr>
            <a:endParaRPr lang="en-US" sz="3200" dirty="0"/>
          </a:p>
          <a:p>
            <a:endParaRPr lang="en-CA" sz="3200" dirty="0"/>
          </a:p>
        </p:txBody>
      </p:sp>
    </p:spTree>
    <p:extLst>
      <p:ext uri="{BB962C8B-B14F-4D97-AF65-F5344CB8AC3E}">
        <p14:creationId xmlns:p14="http://schemas.microsoft.com/office/powerpoint/2010/main" val="230039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How many of you consider it to be a major part of your job to either create estimates or deliver against someone’s estimates?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590800"/>
            <a:ext cx="2667000" cy="3333750"/>
          </a:xfrm>
          <a:prstGeom prst="rect">
            <a:avLst/>
          </a:prstGeom>
        </p:spPr>
      </p:pic>
    </p:spTree>
    <p:extLst>
      <p:ext uri="{BB962C8B-B14F-4D97-AF65-F5344CB8AC3E}">
        <p14:creationId xmlns:p14="http://schemas.microsoft.com/office/powerpoint/2010/main" val="46262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Now What</a:t>
            </a:r>
            <a:r>
              <a:rPr lang="en-US" dirty="0" smtClean="0"/>
              <a:t>?</a:t>
            </a:r>
            <a:endParaRPr lang="en-US" dirty="0"/>
          </a:p>
        </p:txBody>
      </p:sp>
    </p:spTree>
    <p:extLst>
      <p:ext uri="{BB962C8B-B14F-4D97-AF65-F5344CB8AC3E}">
        <p14:creationId xmlns:p14="http://schemas.microsoft.com/office/powerpoint/2010/main" val="13359390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1:</a:t>
            </a:r>
            <a:endParaRPr lang="en-US" dirty="0"/>
          </a:p>
        </p:txBody>
      </p:sp>
      <p:sp>
        <p:nvSpPr>
          <p:cNvPr id="4" name="Content Placeholder 3"/>
          <p:cNvSpPr>
            <a:spLocks noGrp="1"/>
          </p:cNvSpPr>
          <p:nvPr>
            <p:ph idx="1"/>
          </p:nvPr>
        </p:nvSpPr>
        <p:spPr>
          <a:xfrm>
            <a:off x="457200" y="1371600"/>
            <a:ext cx="8229600" cy="4525963"/>
          </a:xfrm>
        </p:spPr>
        <p:txBody>
          <a:bodyPr/>
          <a:lstStyle/>
          <a:p>
            <a:r>
              <a:rPr lang="en-US" dirty="0" smtClean="0"/>
              <a:t>Continue to do the same thing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158594"/>
            <a:ext cx="6562344" cy="3937406"/>
          </a:xfrm>
          <a:prstGeom prst="rect">
            <a:avLst/>
          </a:prstGeom>
        </p:spPr>
      </p:pic>
    </p:spTree>
    <p:extLst>
      <p:ext uri="{BB962C8B-B14F-4D97-AF65-F5344CB8AC3E}">
        <p14:creationId xmlns:p14="http://schemas.microsoft.com/office/powerpoint/2010/main" val="409694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2:</a:t>
            </a:r>
            <a:endParaRPr lang="en-US" dirty="0"/>
          </a:p>
        </p:txBody>
      </p:sp>
      <p:sp>
        <p:nvSpPr>
          <p:cNvPr id="5" name="Content Placeholder 4"/>
          <p:cNvSpPr>
            <a:spLocks noGrp="1"/>
          </p:cNvSpPr>
          <p:nvPr>
            <p:ph idx="1"/>
          </p:nvPr>
        </p:nvSpPr>
        <p:spPr/>
        <p:txBody>
          <a:bodyPr/>
          <a:lstStyle/>
          <a:p>
            <a:r>
              <a:rPr lang="en-US" dirty="0" smtClean="0"/>
              <a:t>What about giving a distribution range?</a:t>
            </a:r>
            <a:endParaRPr lang="en-US" dirty="0"/>
          </a:p>
        </p:txBody>
      </p:sp>
    </p:spTree>
    <p:extLst>
      <p:ext uri="{BB962C8B-B14F-4D97-AF65-F5344CB8AC3E}">
        <p14:creationId xmlns:p14="http://schemas.microsoft.com/office/powerpoint/2010/main" val="20582255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cap="none" dirty="0" smtClean="0">
                <a:effectLst/>
              </a:rPr>
              <a:t>Probability Distribution</a:t>
            </a:r>
            <a:br>
              <a:rPr lang="en-CA" sz="3600" b="1" cap="none" dirty="0" smtClean="0">
                <a:effectLst/>
              </a:rPr>
            </a:br>
            <a:r>
              <a:rPr lang="en-CA" sz="3600" b="1" cap="none" dirty="0" smtClean="0">
                <a:effectLst/>
              </a:rPr>
              <a:t>Estimate/Actual</a:t>
            </a:r>
            <a:endParaRPr lang="en-CA" sz="3600" b="1" cap="none" dirty="0">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1700440"/>
            <a:ext cx="7418387" cy="4395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6994" y="2311032"/>
            <a:ext cx="5595763" cy="3570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34718" y="6501211"/>
            <a:ext cx="150874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smtClean="0">
                <a:ln>
                  <a:noFill/>
                </a:ln>
                <a:solidFill>
                  <a:schemeClr val="bg1"/>
                </a:solidFill>
                <a:effectLst/>
                <a:uLnTx/>
                <a:uFillTx/>
                <a:latin typeface="Bodoni MT Condensed" panose="02070606080606020203" pitchFamily="18" charset="0"/>
              </a:rPr>
              <a:t>DeMarco, Little (approximated)</a:t>
            </a:r>
            <a:endParaRPr kumimoji="0" lang="en-CA" sz="12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sp>
        <p:nvSpPr>
          <p:cNvPr id="5" name="TextBox 4"/>
          <p:cNvSpPr txBox="1"/>
          <p:nvPr/>
        </p:nvSpPr>
        <p:spPr>
          <a:xfrm rot="16200000">
            <a:off x="-104988" y="3274380"/>
            <a:ext cx="108234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400" b="0" i="0" u="none" strike="noStrike" kern="0" cap="none" spc="0" normalizeH="0" baseline="0" noProof="0" dirty="0" smtClean="0">
                <a:ln>
                  <a:noFill/>
                </a:ln>
                <a:solidFill>
                  <a:schemeClr val="bg1"/>
                </a:solidFill>
                <a:effectLst/>
                <a:uLnTx/>
                <a:uFillTx/>
                <a:latin typeface="Bodoni MT Condensed" panose="02070606080606020203" pitchFamily="18" charset="0"/>
              </a:rPr>
              <a:t>Frequency</a:t>
            </a:r>
            <a:endParaRPr kumimoji="0" lang="en-CA" sz="24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sp>
        <p:nvSpPr>
          <p:cNvPr id="8" name="TextBox 7"/>
          <p:cNvSpPr txBox="1"/>
          <p:nvPr/>
        </p:nvSpPr>
        <p:spPr>
          <a:xfrm>
            <a:off x="3528223" y="6178046"/>
            <a:ext cx="166904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400" b="0" i="0" u="none" strike="noStrike" kern="0" cap="none" spc="0" normalizeH="0" baseline="0" noProof="0" dirty="0" smtClean="0">
                <a:ln>
                  <a:noFill/>
                </a:ln>
                <a:solidFill>
                  <a:schemeClr val="bg1"/>
                </a:solidFill>
                <a:effectLst/>
                <a:uLnTx/>
                <a:uFillTx/>
                <a:latin typeface="Bodoni MT Condensed" panose="02070606080606020203" pitchFamily="18" charset="0"/>
              </a:rPr>
              <a:t>Actual/Estimated</a:t>
            </a:r>
            <a:endParaRPr kumimoji="0" lang="en-CA" sz="24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pic>
        <p:nvPicPr>
          <p:cNvPr id="9"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9783" y="2600809"/>
            <a:ext cx="612931" cy="1490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6085952" y="1101304"/>
            <a:ext cx="2998099" cy="2308324"/>
            <a:chOff x="6085952" y="1101304"/>
            <a:chExt cx="2998099" cy="2308324"/>
          </a:xfrm>
        </p:grpSpPr>
        <p:pic>
          <p:nvPicPr>
            <p:cNvPr id="1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5952" y="1450724"/>
              <a:ext cx="2998099" cy="15704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rot="21046162">
              <a:off x="6331358" y="1101304"/>
              <a:ext cx="2647581"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Bodoni MT Condensed" panose="02070606080606020203" pitchFamily="18" charset="0"/>
                </a:rPr>
                <a:t>TELL ME HOW LONG</a:t>
              </a:r>
              <a:br>
                <a:rPr kumimoji="0" lang="en-CA"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Bodoni MT Condensed" panose="02070606080606020203" pitchFamily="18" charset="0"/>
                </a:rPr>
              </a:br>
              <a:r>
                <a:rPr kumimoji="0" lang="en-CA"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Bodoni MT Condensed" panose="02070606080606020203" pitchFamily="18" charset="0"/>
                </a:rPr>
                <a:t>IT IS GOING TO TAKE</a:t>
              </a:r>
              <a:endParaRPr kumimoji="0" lang="en-CA"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Bodoni MT Condensed" panose="02070606080606020203" pitchFamily="18" charset="0"/>
              </a:endParaRPr>
            </a:p>
          </p:txBody>
        </p:sp>
      </p:grpSp>
      <p:grpSp>
        <p:nvGrpSpPr>
          <p:cNvPr id="19" name="Group 18"/>
          <p:cNvGrpSpPr/>
          <p:nvPr/>
        </p:nvGrpSpPr>
        <p:grpSpPr>
          <a:xfrm>
            <a:off x="1677295" y="1600200"/>
            <a:ext cx="2208905" cy="707886"/>
            <a:chOff x="1426991" y="1632723"/>
            <a:chExt cx="2208905" cy="707886"/>
          </a:xfrm>
        </p:grpSpPr>
        <p:cxnSp>
          <p:nvCxnSpPr>
            <p:cNvPr id="6" name="Straight Arrow Connector 5"/>
            <p:cNvCxnSpPr/>
            <p:nvPr/>
          </p:nvCxnSpPr>
          <p:spPr>
            <a:xfrm>
              <a:off x="2700470" y="1817389"/>
              <a:ext cx="935426" cy="4936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26991" y="1632723"/>
              <a:ext cx="835485"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MEDIAN?</a:t>
              </a:r>
            </a:p>
            <a:p>
              <a:pPr marL="0" marR="0" lvl="0" indent="0" algn="ctr" defTabSz="914400" eaLnBrk="1" fontAlgn="auto" latinLnBrk="0" hangingPunct="1">
                <a:lnSpc>
                  <a:spcPct val="100000"/>
                </a:lnSpc>
                <a:spcBef>
                  <a:spcPts val="0"/>
                </a:spcBef>
                <a:spcAft>
                  <a:spcPts val="0"/>
                </a:spcAft>
                <a:buClrTx/>
                <a:buSzTx/>
                <a:buFontTx/>
                <a:buNone/>
                <a:tabLst/>
                <a:defRPr/>
              </a:pPr>
              <a:r>
                <a:rPr lang="en-CA" sz="2000" kern="0" dirty="0" smtClean="0">
                  <a:solidFill>
                    <a:schemeClr val="bg1"/>
                  </a:solidFill>
                  <a:latin typeface="Bodoni MT Condensed" panose="02070606080606020203" pitchFamily="18" charset="0"/>
                </a:rPr>
                <a:t>P50</a:t>
              </a:r>
              <a:endParaRPr kumimoji="0" lang="en-CA" sz="20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grpSp>
      <p:grpSp>
        <p:nvGrpSpPr>
          <p:cNvPr id="22" name="Group 21"/>
          <p:cNvGrpSpPr/>
          <p:nvPr/>
        </p:nvGrpSpPr>
        <p:grpSpPr>
          <a:xfrm>
            <a:off x="3781234" y="3505212"/>
            <a:ext cx="790766" cy="2082241"/>
            <a:chOff x="3781234" y="3505212"/>
            <a:chExt cx="790766" cy="2082241"/>
          </a:xfrm>
        </p:grpSpPr>
        <p:cxnSp>
          <p:nvCxnSpPr>
            <p:cNvPr id="15" name="Straight Arrow Connector 14"/>
            <p:cNvCxnSpPr/>
            <p:nvPr/>
          </p:nvCxnSpPr>
          <p:spPr>
            <a:xfrm flipV="1">
              <a:off x="4303651" y="3505212"/>
              <a:ext cx="268349" cy="131566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234" y="4879567"/>
              <a:ext cx="591829"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MEAN</a:t>
              </a:r>
              <a:b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br>
              <a:endParaRPr kumimoji="0" lang="en-CA" sz="20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grpSp>
      <p:grpSp>
        <p:nvGrpSpPr>
          <p:cNvPr id="23" name="Group 22"/>
          <p:cNvGrpSpPr/>
          <p:nvPr/>
        </p:nvGrpSpPr>
        <p:grpSpPr>
          <a:xfrm>
            <a:off x="4683226" y="5309069"/>
            <a:ext cx="1760982" cy="400110"/>
            <a:chOff x="4683226" y="5309069"/>
            <a:chExt cx="1760982" cy="400110"/>
          </a:xfrm>
        </p:grpSpPr>
        <p:cxnSp>
          <p:nvCxnSpPr>
            <p:cNvPr id="20" name="Straight Arrow Connector 19"/>
            <p:cNvCxnSpPr/>
            <p:nvPr/>
          </p:nvCxnSpPr>
          <p:spPr>
            <a:xfrm flipV="1">
              <a:off x="5449783" y="5478712"/>
              <a:ext cx="994425"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83226" y="5309069"/>
              <a:ext cx="44916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P90</a:t>
              </a:r>
              <a:endParaRPr kumimoji="0" lang="en-CA" sz="20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grpSp>
      <p:grpSp>
        <p:nvGrpSpPr>
          <p:cNvPr id="25" name="Group 24"/>
          <p:cNvGrpSpPr/>
          <p:nvPr/>
        </p:nvGrpSpPr>
        <p:grpSpPr>
          <a:xfrm>
            <a:off x="904906" y="2615667"/>
            <a:ext cx="2154926" cy="785399"/>
            <a:chOff x="2462700" y="952029"/>
            <a:chExt cx="2154926" cy="785399"/>
          </a:xfrm>
        </p:grpSpPr>
        <p:cxnSp>
          <p:nvCxnSpPr>
            <p:cNvPr id="26" name="Straight Arrow Connector 25"/>
            <p:cNvCxnSpPr/>
            <p:nvPr/>
          </p:nvCxnSpPr>
          <p:spPr>
            <a:xfrm flipV="1">
              <a:off x="3259947" y="1682627"/>
              <a:ext cx="1357679" cy="5480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62700" y="952029"/>
              <a:ext cx="1200970"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WHAT PEOPLE</a:t>
              </a:r>
              <a:b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b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EXPECT</a:t>
              </a:r>
              <a:endParaRPr kumimoji="0" lang="en-CA" sz="20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grpSp>
      <p:sp>
        <p:nvSpPr>
          <p:cNvPr id="3" name="Freeform 2"/>
          <p:cNvSpPr/>
          <p:nvPr/>
        </p:nvSpPr>
        <p:spPr>
          <a:xfrm>
            <a:off x="2822529" y="1560522"/>
            <a:ext cx="694006" cy="4337542"/>
          </a:xfrm>
          <a:custGeom>
            <a:avLst/>
            <a:gdLst>
              <a:gd name="connsiteX0" fmla="*/ 0 w 710731"/>
              <a:gd name="connsiteY0" fmla="*/ 4304717 h 4744118"/>
              <a:gd name="connsiteX1" fmla="*/ 581464 w 710731"/>
              <a:gd name="connsiteY1" fmla="*/ 3 h 4744118"/>
              <a:gd name="connsiteX2" fmla="*/ 694006 w 710731"/>
              <a:gd name="connsiteY2" fmla="*/ 4323474 h 4744118"/>
              <a:gd name="connsiteX3" fmla="*/ 708073 w 710731"/>
              <a:gd name="connsiteY3" fmla="*/ 4337542 h 4744118"/>
              <a:gd name="connsiteX0" fmla="*/ 0 w 718398"/>
              <a:gd name="connsiteY0" fmla="*/ 4318785 h 4759173"/>
              <a:gd name="connsiteX1" fmla="*/ 454855 w 718398"/>
              <a:gd name="connsiteY1" fmla="*/ 3 h 4759173"/>
              <a:gd name="connsiteX2" fmla="*/ 694006 w 718398"/>
              <a:gd name="connsiteY2" fmla="*/ 4337542 h 4759173"/>
              <a:gd name="connsiteX3" fmla="*/ 708073 w 718398"/>
              <a:gd name="connsiteY3" fmla="*/ 4351610 h 4759173"/>
              <a:gd name="connsiteX0" fmla="*/ 0 w 694006"/>
              <a:gd name="connsiteY0" fmla="*/ 4318785 h 4337542"/>
              <a:gd name="connsiteX1" fmla="*/ 454855 w 694006"/>
              <a:gd name="connsiteY1" fmla="*/ 3 h 4337542"/>
              <a:gd name="connsiteX2" fmla="*/ 694006 w 694006"/>
              <a:gd name="connsiteY2" fmla="*/ 4337542 h 4337542"/>
            </a:gdLst>
            <a:ahLst/>
            <a:cxnLst>
              <a:cxn ang="0">
                <a:pos x="connsiteX0" y="connsiteY0"/>
              </a:cxn>
              <a:cxn ang="0">
                <a:pos x="connsiteX1" y="connsiteY1"/>
              </a:cxn>
              <a:cxn ang="0">
                <a:pos x="connsiteX2" y="connsiteY2"/>
              </a:cxn>
            </a:cxnLst>
            <a:rect l="l" t="t" r="r" b="b"/>
            <a:pathLst>
              <a:path w="694006" h="4337542">
                <a:moveTo>
                  <a:pt x="0" y="4318785"/>
                </a:moveTo>
                <a:cubicBezTo>
                  <a:pt x="232898" y="2164865"/>
                  <a:pt x="339187" y="-3123"/>
                  <a:pt x="454855" y="3"/>
                </a:cubicBezTo>
                <a:cubicBezTo>
                  <a:pt x="570523" y="3129"/>
                  <a:pt x="651803" y="3612274"/>
                  <a:pt x="694006" y="4337542"/>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Bodoni MT Condensed" panose="02070606080606020203" pitchFamily="18" charset="0"/>
            </a:endParaRPr>
          </a:p>
        </p:txBody>
      </p:sp>
      <p:grpSp>
        <p:nvGrpSpPr>
          <p:cNvPr id="28" name="Group 27"/>
          <p:cNvGrpSpPr/>
          <p:nvPr/>
        </p:nvGrpSpPr>
        <p:grpSpPr>
          <a:xfrm>
            <a:off x="1135994" y="3934145"/>
            <a:ext cx="1760982" cy="400110"/>
            <a:chOff x="4683226" y="5309069"/>
            <a:chExt cx="1760982" cy="400110"/>
          </a:xfrm>
        </p:grpSpPr>
        <p:cxnSp>
          <p:nvCxnSpPr>
            <p:cNvPr id="29" name="Straight Arrow Connector 28"/>
            <p:cNvCxnSpPr/>
            <p:nvPr/>
          </p:nvCxnSpPr>
          <p:spPr>
            <a:xfrm flipV="1">
              <a:off x="5449783" y="5478712"/>
              <a:ext cx="994425"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83226" y="5309069"/>
              <a:ext cx="44916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P10</a:t>
              </a:r>
              <a:endParaRPr kumimoji="0" lang="en-CA" sz="20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grpSp>
      <p:sp>
        <p:nvSpPr>
          <p:cNvPr id="14" name="Rectangle 13"/>
          <p:cNvSpPr/>
          <p:nvPr/>
        </p:nvSpPr>
        <p:spPr>
          <a:xfrm>
            <a:off x="1028729" y="4617057"/>
            <a:ext cx="1828137" cy="646331"/>
          </a:xfrm>
          <a:prstGeom prst="rect">
            <a:avLst/>
          </a:prstGeom>
        </p:spPr>
        <p:txBody>
          <a:bodyPr wrap="square">
            <a:spAutoFit/>
          </a:bodyPr>
          <a:lstStyle/>
          <a:p>
            <a:pPr lvl="0">
              <a:defRPr/>
            </a:pPr>
            <a:r>
              <a:rPr lang="en-CA" kern="0" dirty="0">
                <a:solidFill>
                  <a:schemeClr val="bg1"/>
                </a:solidFill>
                <a:latin typeface="Bodoni MT Condensed" panose="02070606080606020203" pitchFamily="18" charset="0"/>
              </a:rPr>
              <a:t>WHAT PEOPLE</a:t>
            </a:r>
            <a:br>
              <a:rPr lang="en-CA" kern="0" dirty="0">
                <a:solidFill>
                  <a:schemeClr val="bg1"/>
                </a:solidFill>
                <a:latin typeface="Bodoni MT Condensed" panose="02070606080606020203" pitchFamily="18" charset="0"/>
              </a:rPr>
            </a:br>
            <a:r>
              <a:rPr lang="en-CA" kern="0" dirty="0" smtClean="0">
                <a:solidFill>
                  <a:schemeClr val="bg1"/>
                </a:solidFill>
                <a:latin typeface="Bodoni MT Condensed" panose="02070606080606020203" pitchFamily="18" charset="0"/>
              </a:rPr>
              <a:t>HEAR</a:t>
            </a:r>
            <a:endParaRPr lang="en-CA" kern="0" dirty="0">
              <a:solidFill>
                <a:schemeClr val="bg1"/>
              </a:solidFill>
              <a:latin typeface="Bodoni MT Condensed" panose="02070606080606020203" pitchFamily="18" charset="0"/>
            </a:endParaRPr>
          </a:p>
        </p:txBody>
      </p:sp>
      <p:cxnSp>
        <p:nvCxnSpPr>
          <p:cNvPr id="18" name="Straight Arrow Connector 17"/>
          <p:cNvCxnSpPr/>
          <p:nvPr/>
        </p:nvCxnSpPr>
        <p:spPr>
          <a:xfrm>
            <a:off x="1828800" y="5029200"/>
            <a:ext cx="80124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3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3:</a:t>
            </a:r>
            <a:endParaRPr lang="en-US" dirty="0"/>
          </a:p>
        </p:txBody>
      </p:sp>
      <p:sp>
        <p:nvSpPr>
          <p:cNvPr id="5" name="Content Placeholder 4"/>
          <p:cNvSpPr>
            <a:spLocks noGrp="1"/>
          </p:cNvSpPr>
          <p:nvPr>
            <p:ph idx="1"/>
          </p:nvPr>
        </p:nvSpPr>
        <p:spPr>
          <a:xfrm>
            <a:off x="457200" y="1295400"/>
            <a:ext cx="8229600" cy="4525963"/>
          </a:xfrm>
        </p:spPr>
        <p:txBody>
          <a:bodyPr/>
          <a:lstStyle/>
          <a:p>
            <a:r>
              <a:rPr lang="en-US" dirty="0" smtClean="0"/>
              <a:t>Get Better at Estimating?</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27" y="2133600"/>
            <a:ext cx="7348745" cy="4000500"/>
          </a:xfrm>
          <a:prstGeom prst="rect">
            <a:avLst/>
          </a:prstGeom>
        </p:spPr>
      </p:pic>
    </p:spTree>
    <p:extLst>
      <p:ext uri="{BB962C8B-B14F-4D97-AF65-F5344CB8AC3E}">
        <p14:creationId xmlns:p14="http://schemas.microsoft.com/office/powerpoint/2010/main" val="13857629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4:</a:t>
            </a:r>
            <a:endParaRPr lang="en-US" dirty="0"/>
          </a:p>
        </p:txBody>
      </p:sp>
      <p:sp>
        <p:nvSpPr>
          <p:cNvPr id="5" name="Content Placeholder 4"/>
          <p:cNvSpPr>
            <a:spLocks noGrp="1"/>
          </p:cNvSpPr>
          <p:nvPr>
            <p:ph idx="1"/>
          </p:nvPr>
        </p:nvSpPr>
        <p:spPr>
          <a:xfrm>
            <a:off x="457200" y="1295400"/>
            <a:ext cx="8229600" cy="4525963"/>
          </a:xfrm>
        </p:spPr>
        <p:txBody>
          <a:bodyPr/>
          <a:lstStyle/>
          <a:p>
            <a:r>
              <a:rPr lang="en-US" dirty="0" smtClean="0"/>
              <a:t>Get Better at Story Splitting?</a:t>
            </a:r>
            <a:endParaRPr lang="en-US" dirty="0"/>
          </a:p>
        </p:txBody>
      </p:sp>
      <p:sp>
        <p:nvSpPr>
          <p:cNvPr id="2" name="Rectangle 1"/>
          <p:cNvSpPr/>
          <p:nvPr/>
        </p:nvSpPr>
        <p:spPr>
          <a:xfrm>
            <a:off x="457200" y="2286000"/>
            <a:ext cx="8229600" cy="3763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967379"/>
            <a:ext cx="3852022" cy="261937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0625"/>
          <a:stretch/>
        </p:blipFill>
        <p:spPr>
          <a:xfrm>
            <a:off x="519418" y="2321609"/>
            <a:ext cx="3903614" cy="3698191"/>
          </a:xfrm>
          <a:prstGeom prst="rect">
            <a:avLst/>
          </a:prstGeom>
        </p:spPr>
      </p:pic>
    </p:spTree>
    <p:extLst>
      <p:ext uri="{BB962C8B-B14F-4D97-AF65-F5344CB8AC3E}">
        <p14:creationId xmlns:p14="http://schemas.microsoft.com/office/powerpoint/2010/main" val="31823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5:</a:t>
            </a:r>
            <a:endParaRPr lang="en-US" dirty="0"/>
          </a:p>
        </p:txBody>
      </p:sp>
      <p:sp>
        <p:nvSpPr>
          <p:cNvPr id="5" name="Content Placeholder 4"/>
          <p:cNvSpPr>
            <a:spLocks noGrp="1"/>
          </p:cNvSpPr>
          <p:nvPr>
            <p:ph idx="1"/>
          </p:nvPr>
        </p:nvSpPr>
        <p:spPr/>
        <p:txBody>
          <a:bodyPr/>
          <a:lstStyle/>
          <a:p>
            <a:r>
              <a:rPr lang="en-US" dirty="0" smtClean="0"/>
              <a:t>Get Better at Managing Uncertainty?</a:t>
            </a:r>
            <a:endParaRPr lang="en-US" dirty="0"/>
          </a:p>
        </p:txBody>
      </p:sp>
    </p:spTree>
    <p:extLst>
      <p:ext uri="{BB962C8B-B14F-4D97-AF65-F5344CB8AC3E}">
        <p14:creationId xmlns:p14="http://schemas.microsoft.com/office/powerpoint/2010/main" val="315557100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4294967295"/>
          </p:nvPr>
        </p:nvSpPr>
        <p:spPr>
          <a:xfrm>
            <a:off x="457200" y="6245225"/>
            <a:ext cx="2133600" cy="476250"/>
          </a:xfrm>
          <a:prstGeom prst="rect">
            <a:avLst/>
          </a:prstGeom>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doni MT Condensed" panose="02070606080606020203" pitchFamily="18" charset="0"/>
            </a:endParaRPr>
          </a:p>
          <a:p>
            <a:pPr algn="l" eaLnBrk="1" hangingPunct="1">
              <a:spcAft>
                <a:spcPct val="0"/>
              </a:spcAft>
            </a:pPr>
            <a:endParaRPr lang="en-US" sz="1600" b="0">
              <a:solidFill>
                <a:srgbClr val="D5D5FF"/>
              </a:solidFill>
              <a:latin typeface="Bodoni MT Condensed" panose="02070606080606020203" pitchFamily="18" charset="0"/>
            </a:endParaRPr>
          </a:p>
          <a:p>
            <a:pPr eaLnBrk="1" hangingPunct="1"/>
            <a:endParaRPr lang="en-US" sz="1400">
              <a:solidFill>
                <a:srgbClr val="8EA3FA"/>
              </a:solidFill>
              <a:latin typeface="Bodoni MT Condensed" panose="02070606080606020203" pitchFamily="18" charset="0"/>
            </a:endParaRPr>
          </a:p>
          <a:p>
            <a:pPr eaLnBrk="1" hangingPunct="1"/>
            <a:endParaRPr lang="en-US" sz="1000" b="0">
              <a:solidFill>
                <a:srgbClr val="3333CC"/>
              </a:solidFill>
              <a:latin typeface="Bodoni MT Condensed" panose="02070606080606020203" pitchFamily="18" charset="0"/>
            </a:endParaRPr>
          </a:p>
        </p:txBody>
      </p:sp>
      <p:sp>
        <p:nvSpPr>
          <p:cNvPr id="9219" name="Rectangle 2"/>
          <p:cNvSpPr>
            <a:spLocks noGrp="1" noChangeArrowheads="1"/>
          </p:cNvSpPr>
          <p:nvPr>
            <p:ph type="title"/>
          </p:nvPr>
        </p:nvSpPr>
        <p:spPr/>
        <p:txBody>
          <a:bodyPr>
            <a:noAutofit/>
          </a:bodyPr>
          <a:lstStyle/>
          <a:p>
            <a:pPr indent="0" eaLnBrk="1" hangingPunct="1"/>
            <a:r>
              <a:rPr lang="en-US" sz="4800" dirty="0" smtClean="0"/>
              <a:t>The A/B/C List sets proper expectations</a:t>
            </a:r>
          </a:p>
        </p:txBody>
      </p:sp>
      <p:graphicFrame>
        <p:nvGraphicFramePr>
          <p:cNvPr id="125955" name="Group 3"/>
          <p:cNvGraphicFramePr>
            <a:graphicFrameLocks noGrp="1"/>
          </p:cNvGraphicFramePr>
          <p:nvPr>
            <p:ph idx="4294967295"/>
            <p:extLst/>
          </p:nvPr>
        </p:nvGraphicFramePr>
        <p:xfrm>
          <a:off x="366713" y="1628775"/>
          <a:ext cx="8382000" cy="2989445"/>
        </p:xfrm>
        <a:graphic>
          <a:graphicData uri="http://schemas.openxmlformats.org/drawingml/2006/table">
            <a:tbl>
              <a:tblPr/>
              <a:tblGrid>
                <a:gridCol w="1319212">
                  <a:extLst>
                    <a:ext uri="{9D8B030D-6E8A-4147-A177-3AD203B41FA5}">
                      <a16:colId xmlns:a16="http://schemas.microsoft.com/office/drawing/2014/main" xmlns="" val="20000"/>
                    </a:ext>
                  </a:extLst>
                </a:gridCol>
                <a:gridCol w="7062788">
                  <a:extLst>
                    <a:ext uri="{9D8B030D-6E8A-4147-A177-3AD203B41FA5}">
                      <a16:colId xmlns:a16="http://schemas.microsoft.com/office/drawing/2014/main" xmlns="" val="20001"/>
                    </a:ext>
                  </a:extLst>
                </a:gridCol>
              </a:tblGrid>
              <a:tr h="1005721">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chemeClr val="bg1"/>
                          </a:solidFill>
                          <a:effectLst/>
                          <a:latin typeface="Book Antiqua" pitchFamily="18" charset="0"/>
                          <a:cs typeface="Times New Roman" pitchFamily="18" charset="0"/>
                        </a:rPr>
                        <a:t>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chemeClr val="bg1"/>
                          </a:solidFill>
                          <a:effectLst/>
                          <a:latin typeface="Book Antiqua" pitchFamily="18" charset="0"/>
                          <a:cs typeface="Times New Roman" pitchFamily="18" charset="0"/>
                        </a:rPr>
                        <a:t>MUST be completed in order to ship the product and the schedule will be slipped if necessary to make this commitment.  The Product Owner will take the heat for the schedule slippage.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0957">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chemeClr val="bg1"/>
                          </a:solidFill>
                          <a:effectLst/>
                          <a:latin typeface="Book Antiqua" pitchFamily="18" charset="0"/>
                          <a:cs typeface="Times New Roman" pitchFamily="18" charset="0"/>
                        </a:rPr>
                        <a:t>B</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chemeClr val="bg1"/>
                          </a:solidFill>
                          <a:effectLst/>
                          <a:latin typeface="Book Antiqua" pitchFamily="18" charset="0"/>
                          <a:cs typeface="Times New Roman" pitchFamily="18" charset="0"/>
                        </a:rPr>
                        <a:t>Is WISHED to be completed in order to ship the product, but may be dropped without consequence.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77785">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chemeClr val="bg1"/>
                          </a:solidFill>
                          <a:effectLst/>
                          <a:latin typeface="Book Antiqua" pitchFamily="18" charset="0"/>
                          <a:cs typeface="Times New Roman" pitchFamily="18" charset="0"/>
                        </a:rPr>
                        <a:t>C</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chemeClr val="bg1"/>
                          </a:solidFill>
                          <a:effectLst/>
                          <a:latin typeface="Book Antiqua" pitchFamily="18" charset="0"/>
                          <a:cs typeface="Times New Roman" pitchFamily="18" charset="0"/>
                        </a:rPr>
                        <a:t>Is NOT TARGETED to be completed prior to shipping, but might make it if time allows.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9234" name="Text Box 17"/>
          <p:cNvSpPr txBox="1">
            <a:spLocks noChangeArrowheads="1"/>
          </p:cNvSpPr>
          <p:nvPr/>
        </p:nvSpPr>
        <p:spPr bwMode="auto">
          <a:xfrm>
            <a:off x="468313" y="4648200"/>
            <a:ext cx="822960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2400" dirty="0">
                <a:solidFill>
                  <a:srgbClr val="CCCC00"/>
                </a:solidFill>
                <a:latin typeface="Bodoni MT Condensed" panose="02070606080606020203" pitchFamily="18" charset="0"/>
              </a:rPr>
              <a:t>Only “A” features may be committed to customers. </a:t>
            </a:r>
          </a:p>
          <a:p>
            <a:pPr eaLnBrk="1" hangingPunct="1">
              <a:spcBef>
                <a:spcPct val="50000"/>
              </a:spcBef>
              <a:buClrTx/>
              <a:buFontTx/>
              <a:buNone/>
            </a:pPr>
            <a:r>
              <a:rPr lang="en-US" sz="2400" dirty="0">
                <a:solidFill>
                  <a:srgbClr val="CCCC00"/>
                </a:solidFill>
                <a:latin typeface="Bodoni MT Condensed" panose="02070606080606020203" pitchFamily="18" charset="0"/>
              </a:rPr>
              <a:t>If more than 50% of the planned effort is allocated to “A” items the project is at risk.</a:t>
            </a:r>
          </a:p>
        </p:txBody>
      </p:sp>
    </p:spTree>
    <p:extLst>
      <p:ext uri="{BB962C8B-B14F-4D97-AF65-F5344CB8AC3E}">
        <p14:creationId xmlns:p14="http://schemas.microsoft.com/office/powerpoint/2010/main" val="79689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ok Antiqua" pitchFamily="18" charset="0"/>
            </a:endParaRPr>
          </a:p>
          <a:p>
            <a:pPr algn="l" eaLnBrk="1" hangingPunct="1">
              <a:spcAft>
                <a:spcPct val="0"/>
              </a:spcAft>
            </a:pPr>
            <a:endParaRPr lang="en-US" sz="1600" b="0">
              <a:solidFill>
                <a:srgbClr val="D5D5FF"/>
              </a:solidFill>
              <a:latin typeface="Book Antiqua" pitchFamily="18" charset="0"/>
            </a:endParaRPr>
          </a:p>
          <a:p>
            <a:pPr eaLnBrk="1" hangingPunct="1"/>
            <a:endParaRPr lang="en-US" sz="1400">
              <a:solidFill>
                <a:srgbClr val="8EA3FA"/>
              </a:solidFill>
              <a:latin typeface="Verdana" pitchFamily="34" charset="0"/>
            </a:endParaRPr>
          </a:p>
          <a:p>
            <a:pPr eaLnBrk="1" hangingPunct="1"/>
            <a:endParaRPr lang="en-US" sz="1000" b="0">
              <a:solidFill>
                <a:srgbClr val="3333CC"/>
              </a:solidFill>
            </a:endParaRPr>
          </a:p>
        </p:txBody>
      </p:sp>
      <p:sp>
        <p:nvSpPr>
          <p:cNvPr id="158722" name="AutoShape 2"/>
          <p:cNvSpPr>
            <a:spLocks noChangeArrowheads="1"/>
          </p:cNvSpPr>
          <p:nvPr/>
        </p:nvSpPr>
        <p:spPr bwMode="auto">
          <a:xfrm rot="5400000">
            <a:off x="711200" y="1841500"/>
            <a:ext cx="1790700" cy="1536700"/>
          </a:xfrm>
          <a:prstGeom prst="can">
            <a:avLst>
              <a:gd name="adj" fmla="val 19199"/>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graphicFrame>
        <p:nvGraphicFramePr>
          <p:cNvPr id="2" name="Object 3"/>
          <p:cNvGraphicFramePr>
            <a:graphicFrameLocks noGrp="1" noChangeAspect="1"/>
          </p:cNvGraphicFramePr>
          <p:nvPr>
            <p:ph idx="1"/>
            <p:extLst/>
          </p:nvPr>
        </p:nvGraphicFramePr>
        <p:xfrm>
          <a:off x="838200" y="3746500"/>
          <a:ext cx="5405437" cy="2159000"/>
        </p:xfrm>
        <a:graphic>
          <a:graphicData uri="http://schemas.openxmlformats.org/drawingml/2006/chart">
            <c:chart xmlns:c="http://schemas.openxmlformats.org/drawingml/2006/chart" xmlns:r="http://schemas.openxmlformats.org/officeDocument/2006/relationships" r:id="rId3"/>
          </a:graphicData>
        </a:graphic>
      </p:graphicFrame>
      <p:sp>
        <p:nvSpPr>
          <p:cNvPr id="10245" name="Rectangle 4"/>
          <p:cNvSpPr>
            <a:spLocks noGrp="1" noChangeArrowheads="1"/>
          </p:cNvSpPr>
          <p:nvPr>
            <p:ph type="title"/>
          </p:nvPr>
        </p:nvSpPr>
        <p:spPr/>
        <p:txBody>
          <a:bodyPr/>
          <a:lstStyle/>
          <a:p>
            <a:pPr indent="0" eaLnBrk="1" hangingPunct="1"/>
            <a:r>
              <a:rPr lang="en-US" dirty="0" smtClean="0"/>
              <a:t>A/B/C List</a:t>
            </a:r>
          </a:p>
        </p:txBody>
      </p:sp>
      <p:sp>
        <p:nvSpPr>
          <p:cNvPr id="10246" name="Line 5"/>
          <p:cNvSpPr>
            <a:spLocks noChangeShapeType="1"/>
          </p:cNvSpPr>
          <p:nvPr/>
        </p:nvSpPr>
        <p:spPr bwMode="auto">
          <a:xfrm rot="-5400000">
            <a:off x="1517650" y="5753100"/>
            <a:ext cx="0" cy="12319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0247" name="Line 6"/>
          <p:cNvSpPr>
            <a:spLocks noChangeShapeType="1"/>
          </p:cNvSpPr>
          <p:nvPr/>
        </p:nvSpPr>
        <p:spPr bwMode="auto">
          <a:xfrm rot="-5400000">
            <a:off x="2165350" y="4984750"/>
            <a:ext cx="0" cy="25273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0248" name="Text Box 7"/>
          <p:cNvSpPr txBox="1">
            <a:spLocks noChangeArrowheads="1"/>
          </p:cNvSpPr>
          <p:nvPr/>
        </p:nvSpPr>
        <p:spPr bwMode="auto">
          <a:xfrm>
            <a:off x="1066800" y="6445250"/>
            <a:ext cx="71913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50%</a:t>
            </a:r>
          </a:p>
        </p:txBody>
      </p:sp>
      <p:sp>
        <p:nvSpPr>
          <p:cNvPr id="10249" name="Text Box 8"/>
          <p:cNvSpPr txBox="1">
            <a:spLocks noChangeArrowheads="1"/>
          </p:cNvSpPr>
          <p:nvPr/>
        </p:nvSpPr>
        <p:spPr bwMode="auto">
          <a:xfrm>
            <a:off x="2481263" y="6445250"/>
            <a:ext cx="719137"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100%</a:t>
            </a:r>
          </a:p>
        </p:txBody>
      </p:sp>
      <p:sp>
        <p:nvSpPr>
          <p:cNvPr id="10250" name="Text Box 9"/>
          <p:cNvSpPr txBox="1">
            <a:spLocks noChangeArrowheads="1"/>
          </p:cNvSpPr>
          <p:nvPr/>
        </p:nvSpPr>
        <p:spPr bwMode="auto">
          <a:xfrm>
            <a:off x="5791200" y="4343400"/>
            <a:ext cx="3529013" cy="4572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bg1"/>
                </a:solidFill>
                <a:latin typeface="Bodoni MT Condensed" panose="02070606080606020203" pitchFamily="18" charset="0"/>
                <a:cs typeface="Arial" pitchFamily="34" charset="0"/>
              </a:rPr>
              <a:t>Backlog Plan</a:t>
            </a:r>
          </a:p>
        </p:txBody>
      </p:sp>
      <p:sp>
        <p:nvSpPr>
          <p:cNvPr id="10251" name="Text Box 10"/>
          <p:cNvSpPr txBox="1">
            <a:spLocks noChangeArrowheads="1"/>
          </p:cNvSpPr>
          <p:nvPr/>
        </p:nvSpPr>
        <p:spPr bwMode="auto">
          <a:xfrm>
            <a:off x="5715000" y="2286000"/>
            <a:ext cx="3529013" cy="4572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bg1"/>
                </a:solidFill>
                <a:latin typeface="Bodoni MT Condensed" panose="02070606080606020203" pitchFamily="18" charset="0"/>
                <a:cs typeface="Arial" pitchFamily="34" charset="0"/>
              </a:rPr>
              <a:t>Typical Delivery</a:t>
            </a:r>
          </a:p>
        </p:txBody>
      </p:sp>
      <p:sp>
        <p:nvSpPr>
          <p:cNvPr id="158731" name="Line 11"/>
          <p:cNvSpPr>
            <a:spLocks noChangeShapeType="1"/>
          </p:cNvSpPr>
          <p:nvPr/>
        </p:nvSpPr>
        <p:spPr bwMode="auto">
          <a:xfrm rot="5400000" flipV="1">
            <a:off x="2551906" y="1104107"/>
            <a:ext cx="1587" cy="6858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32" name="Text Box 12"/>
          <p:cNvSpPr txBox="1">
            <a:spLocks noChangeArrowheads="1"/>
          </p:cNvSpPr>
          <p:nvPr/>
        </p:nvSpPr>
        <p:spPr bwMode="auto">
          <a:xfrm>
            <a:off x="2133600" y="1447800"/>
            <a:ext cx="66992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Bodoni MT Condensed" panose="02070606080606020203" pitchFamily="18" charset="0"/>
                <a:cs typeface="Arial" pitchFamily="34" charset="0"/>
              </a:rPr>
              <a:t>25%</a:t>
            </a:r>
          </a:p>
        </p:txBody>
      </p:sp>
      <p:sp>
        <p:nvSpPr>
          <p:cNvPr id="10254" name="AutoShape 13"/>
          <p:cNvSpPr>
            <a:spLocks noChangeArrowheads="1"/>
          </p:cNvSpPr>
          <p:nvPr/>
        </p:nvSpPr>
        <p:spPr bwMode="auto">
          <a:xfrm rot="5400000">
            <a:off x="783432" y="3680618"/>
            <a:ext cx="1790700" cy="1884363"/>
          </a:xfrm>
          <a:prstGeom prst="flowChartMagneticDisk">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
        <p:nvSpPr>
          <p:cNvPr id="10255" name="AutoShape 14"/>
          <p:cNvSpPr>
            <a:spLocks noChangeArrowheads="1"/>
          </p:cNvSpPr>
          <p:nvPr/>
        </p:nvSpPr>
        <p:spPr bwMode="auto">
          <a:xfrm rot="5400000">
            <a:off x="2016919" y="3680619"/>
            <a:ext cx="1790700" cy="1884362"/>
          </a:xfrm>
          <a:prstGeom prst="flowChartMagneticDisk">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0256" name="AutoShape 15"/>
          <p:cNvSpPr>
            <a:spLocks noChangeArrowheads="1"/>
          </p:cNvSpPr>
          <p:nvPr/>
        </p:nvSpPr>
        <p:spPr bwMode="auto">
          <a:xfrm rot="5400000">
            <a:off x="3868738" y="2998787"/>
            <a:ext cx="1790700" cy="3248025"/>
          </a:xfrm>
          <a:prstGeom prst="can">
            <a:avLst>
              <a:gd name="adj" fmla="val 45346"/>
            </a:avLst>
          </a:prstGeom>
          <a:solidFill>
            <a:srgbClr val="FF66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a:t>
            </a:r>
          </a:p>
        </p:txBody>
      </p:sp>
      <p:sp>
        <p:nvSpPr>
          <p:cNvPr id="158736" name="AutoShape 16"/>
          <p:cNvSpPr>
            <a:spLocks noChangeArrowheads="1"/>
          </p:cNvSpPr>
          <p:nvPr/>
        </p:nvSpPr>
        <p:spPr bwMode="auto">
          <a:xfrm rot="5400000">
            <a:off x="1664494" y="2139156"/>
            <a:ext cx="1790700" cy="941388"/>
          </a:xfrm>
          <a:prstGeom prst="flowChartMagneticDisk">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58737" name="AutoShape 17"/>
          <p:cNvSpPr>
            <a:spLocks noChangeArrowheads="1"/>
          </p:cNvSpPr>
          <p:nvPr/>
        </p:nvSpPr>
        <p:spPr bwMode="auto">
          <a:xfrm rot="5400000">
            <a:off x="2178844" y="2282031"/>
            <a:ext cx="1790700" cy="655638"/>
          </a:xfrm>
          <a:prstGeom prst="can">
            <a:avLst>
              <a:gd name="adj" fmla="val 50000"/>
            </a:avLst>
          </a:prstGeom>
          <a:solidFill>
            <a:srgbClr val="FF66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 </a:t>
            </a:r>
          </a:p>
        </p:txBody>
      </p:sp>
      <p:sp>
        <p:nvSpPr>
          <p:cNvPr id="158738" name="AutoShape 18"/>
          <p:cNvSpPr>
            <a:spLocks noChangeArrowheads="1"/>
          </p:cNvSpPr>
          <p:nvPr/>
        </p:nvSpPr>
        <p:spPr bwMode="auto">
          <a:xfrm rot="5400000">
            <a:off x="2521744" y="2282031"/>
            <a:ext cx="1790700" cy="655638"/>
          </a:xfrm>
          <a:prstGeom prst="can">
            <a:avLst>
              <a:gd name="adj" fmla="val 50000"/>
            </a:avLst>
          </a:prstGeom>
          <a:solidFill>
            <a:srgbClr val="3366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D  </a:t>
            </a:r>
          </a:p>
        </p:txBody>
      </p:sp>
      <p:sp>
        <p:nvSpPr>
          <p:cNvPr id="158739" name="Line 19"/>
          <p:cNvSpPr>
            <a:spLocks noChangeShapeType="1"/>
          </p:cNvSpPr>
          <p:nvPr/>
        </p:nvSpPr>
        <p:spPr bwMode="auto">
          <a:xfrm rot="-5400000">
            <a:off x="1562100" y="800100"/>
            <a:ext cx="0" cy="12954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40" name="Text Box 20"/>
          <p:cNvSpPr txBox="1">
            <a:spLocks noChangeArrowheads="1"/>
          </p:cNvSpPr>
          <p:nvPr/>
        </p:nvSpPr>
        <p:spPr bwMode="auto">
          <a:xfrm>
            <a:off x="1066800" y="1416050"/>
            <a:ext cx="71913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50%</a:t>
            </a:r>
          </a:p>
        </p:txBody>
      </p:sp>
      <p:sp>
        <p:nvSpPr>
          <p:cNvPr id="158741" name="Line 21"/>
          <p:cNvSpPr>
            <a:spLocks noChangeShapeType="1"/>
          </p:cNvSpPr>
          <p:nvPr/>
        </p:nvSpPr>
        <p:spPr bwMode="auto">
          <a:xfrm rot="5400000" flipV="1">
            <a:off x="3237706" y="1105694"/>
            <a:ext cx="1588" cy="6858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42" name="Text Box 22"/>
          <p:cNvSpPr txBox="1">
            <a:spLocks noChangeArrowheads="1"/>
          </p:cNvSpPr>
          <p:nvPr/>
        </p:nvSpPr>
        <p:spPr bwMode="auto">
          <a:xfrm>
            <a:off x="2819400" y="1449388"/>
            <a:ext cx="66992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Bodoni MT Condensed" panose="02070606080606020203" pitchFamily="18" charset="0"/>
                <a:cs typeface="Arial" pitchFamily="34" charset="0"/>
              </a:rPr>
              <a:t>25%</a:t>
            </a:r>
          </a:p>
        </p:txBody>
      </p:sp>
      <p:sp>
        <p:nvSpPr>
          <p:cNvPr id="10264" name="Text Box 23"/>
          <p:cNvSpPr txBox="1">
            <a:spLocks noChangeArrowheads="1"/>
          </p:cNvSpPr>
          <p:nvPr/>
        </p:nvSpPr>
        <p:spPr bwMode="auto">
          <a:xfrm>
            <a:off x="3505200" y="6096000"/>
            <a:ext cx="1600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800">
                <a:solidFill>
                  <a:schemeClr val="bg1"/>
                </a:solidFill>
                <a:latin typeface="Bodoni MT Condensed" panose="02070606080606020203" pitchFamily="18" charset="0"/>
                <a:cs typeface="Arial" pitchFamily="34" charset="0"/>
              </a:rPr>
              <a:t>Target Delivery Date</a:t>
            </a:r>
          </a:p>
        </p:txBody>
      </p:sp>
      <p:sp>
        <p:nvSpPr>
          <p:cNvPr id="10265" name="Line 24"/>
          <p:cNvSpPr>
            <a:spLocks noChangeShapeType="1"/>
          </p:cNvSpPr>
          <p:nvPr/>
        </p:nvSpPr>
        <p:spPr bwMode="auto">
          <a:xfrm flipH="1">
            <a:off x="3505200" y="5715000"/>
            <a:ext cx="0" cy="533400"/>
          </a:xfrm>
          <a:prstGeom prst="line">
            <a:avLst/>
          </a:prstGeom>
          <a:noFill/>
          <a:ln w="76200">
            <a:solidFill>
              <a:srgbClr val="FF0000"/>
            </a:solidFill>
            <a:round/>
            <a:headEnd/>
            <a:tailEnd type="diamond"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4392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wipe(left)">
                                      <p:cBhvr>
                                        <p:cTn id="7" dur="500"/>
                                        <p:tgtEl>
                                          <p:spTgt spid="1587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8740"/>
                                        </p:tgtEl>
                                        <p:attrNameLst>
                                          <p:attrName>style.visibility</p:attrName>
                                        </p:attrNameLst>
                                      </p:cBhvr>
                                      <p:to>
                                        <p:strVal val="visible"/>
                                      </p:to>
                                    </p:set>
                                    <p:animEffect transition="in" filter="wipe(left)">
                                      <p:cBhvr>
                                        <p:cTn id="10" dur="500"/>
                                        <p:tgtEl>
                                          <p:spTgt spid="15874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8739"/>
                                        </p:tgtEl>
                                        <p:attrNameLst>
                                          <p:attrName>style.visibility</p:attrName>
                                        </p:attrNameLst>
                                      </p:cBhvr>
                                      <p:to>
                                        <p:strVal val="visible"/>
                                      </p:to>
                                    </p:set>
                                    <p:animEffect transition="in" filter="wipe(left)">
                                      <p:cBhvr>
                                        <p:cTn id="13" dur="500"/>
                                        <p:tgtEl>
                                          <p:spTgt spid="1587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8731"/>
                                        </p:tgtEl>
                                        <p:attrNameLst>
                                          <p:attrName>style.visibility</p:attrName>
                                        </p:attrNameLst>
                                      </p:cBhvr>
                                      <p:to>
                                        <p:strVal val="visible"/>
                                      </p:to>
                                    </p:set>
                                    <p:animEffect transition="in" filter="wipe(left)">
                                      <p:cBhvr>
                                        <p:cTn id="18" dur="500"/>
                                        <p:tgtEl>
                                          <p:spTgt spid="15873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8732"/>
                                        </p:tgtEl>
                                        <p:attrNameLst>
                                          <p:attrName>style.visibility</p:attrName>
                                        </p:attrNameLst>
                                      </p:cBhvr>
                                      <p:to>
                                        <p:strVal val="visible"/>
                                      </p:to>
                                    </p:set>
                                    <p:animEffect transition="in" filter="wipe(left)">
                                      <p:cBhvr>
                                        <p:cTn id="21" dur="500"/>
                                        <p:tgtEl>
                                          <p:spTgt spid="1587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8736"/>
                                        </p:tgtEl>
                                        <p:attrNameLst>
                                          <p:attrName>style.visibility</p:attrName>
                                        </p:attrNameLst>
                                      </p:cBhvr>
                                      <p:to>
                                        <p:strVal val="visible"/>
                                      </p:to>
                                    </p:set>
                                    <p:animEffect transition="in" filter="wipe(left)">
                                      <p:cBhvr>
                                        <p:cTn id="24" dur="500"/>
                                        <p:tgtEl>
                                          <p:spTgt spid="1587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8737"/>
                                        </p:tgtEl>
                                        <p:attrNameLst>
                                          <p:attrName>style.visibility</p:attrName>
                                        </p:attrNameLst>
                                      </p:cBhvr>
                                      <p:to>
                                        <p:strVal val="visible"/>
                                      </p:to>
                                    </p:set>
                                    <p:animEffect transition="in" filter="wipe(left)">
                                      <p:cBhvr>
                                        <p:cTn id="29" dur="500"/>
                                        <p:tgtEl>
                                          <p:spTgt spid="1587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8738"/>
                                        </p:tgtEl>
                                        <p:attrNameLst>
                                          <p:attrName>style.visibility</p:attrName>
                                        </p:attrNameLst>
                                      </p:cBhvr>
                                      <p:to>
                                        <p:strVal val="visible"/>
                                      </p:to>
                                    </p:set>
                                    <p:animEffect transition="in" filter="wipe(left)">
                                      <p:cBhvr>
                                        <p:cTn id="32" dur="500"/>
                                        <p:tgtEl>
                                          <p:spTgt spid="15873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8742"/>
                                        </p:tgtEl>
                                        <p:attrNameLst>
                                          <p:attrName>style.visibility</p:attrName>
                                        </p:attrNameLst>
                                      </p:cBhvr>
                                      <p:to>
                                        <p:strVal val="visible"/>
                                      </p:to>
                                    </p:set>
                                    <p:animEffect transition="in" filter="wipe(left)">
                                      <p:cBhvr>
                                        <p:cTn id="35" dur="500"/>
                                        <p:tgtEl>
                                          <p:spTgt spid="15874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8741"/>
                                        </p:tgtEl>
                                        <p:attrNameLst>
                                          <p:attrName>style.visibility</p:attrName>
                                        </p:attrNameLst>
                                      </p:cBhvr>
                                      <p:to>
                                        <p:strVal val="visible"/>
                                      </p:to>
                                    </p:set>
                                    <p:animEffect transition="in" filter="wipe(left)">
                                      <p:cBhvr>
                                        <p:cTn id="38" dur="500"/>
                                        <p:tgtEl>
                                          <p:spTgt spid="158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nimBg="1"/>
      <p:bldP spid="158731" grpId="0" animBg="1"/>
      <p:bldP spid="158732" grpId="0"/>
      <p:bldP spid="158736" grpId="0" animBg="1"/>
      <p:bldP spid="158737" grpId="0" animBg="1"/>
      <p:bldP spid="158738" grpId="0" animBg="1"/>
      <p:bldP spid="158739" grpId="0" animBg="1"/>
      <p:bldP spid="158740" grpId="0"/>
      <p:bldP spid="158741" grpId="0" animBg="1"/>
      <p:bldP spid="158742" grpId="0"/>
    </p:bldLst>
  </p:timing>
</p:sld>
</file>

<file path=ppt/theme/theme1.xml><?xml version="1.0" encoding="utf-8"?>
<a:theme xmlns:a="http://schemas.openxmlformats.org/drawingml/2006/main" name="P8 E2E Showcas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egoe UI Light">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BEB79EF2800845B1236DE84C23E8B1" ma:contentTypeVersion="0" ma:contentTypeDescription="Create a new document." ma:contentTypeScope="" ma:versionID="28684bd8946f3ed1ca428eba6b0a4ea7">
  <xsd:schema xmlns:xsd="http://www.w3.org/2001/XMLSchema" xmlns:p="http://schemas.microsoft.com/office/2006/metadata/properties" targetNamespace="http://schemas.microsoft.com/office/2006/metadata/properties" ma:root="true" ma:fieldsID="0abb83f1d16cbaf58ae769f481109e7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24849F3-B612-4092-B41B-6655388DA777}">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89331CE-BD44-4B05-83A5-6CFC877E51E3}">
  <ds:schemaRefs>
    <ds:schemaRef ds:uri="http://schemas.microsoft.com/sharepoint/v3/contenttype/forms"/>
  </ds:schemaRefs>
</ds:datastoreItem>
</file>

<file path=customXml/itemProps3.xml><?xml version="1.0" encoding="utf-8"?>
<ds:datastoreItem xmlns:ds="http://schemas.openxmlformats.org/officeDocument/2006/customXml" ds:itemID="{923D9052-5334-42AC-88AE-8FF74C7B4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P8 E2E Showcase</Template>
  <TotalTime>51200</TotalTime>
  <Words>3040</Words>
  <Application>Microsoft Office PowerPoint</Application>
  <PresentationFormat>On-screen Show (4:3)</PresentationFormat>
  <Paragraphs>494</Paragraphs>
  <Slides>106</Slides>
  <Notes>59</Notes>
  <HiddenSlides>1</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1</vt:i4>
      </vt:variant>
      <vt:variant>
        <vt:lpstr>Slide Titles</vt:lpstr>
      </vt:variant>
      <vt:variant>
        <vt:i4>106</vt:i4>
      </vt:variant>
    </vt:vector>
  </HeadingPairs>
  <TitlesOfParts>
    <vt:vector size="125" baseType="lpstr">
      <vt:lpstr>ＭＳ Ｐゴシック</vt:lpstr>
      <vt:lpstr>ＭＳ Ｐゴシック</vt:lpstr>
      <vt:lpstr>Agency FB</vt:lpstr>
      <vt:lpstr>Arial</vt:lpstr>
      <vt:lpstr>Arial Black</vt:lpstr>
      <vt:lpstr>Baskerville Old Face</vt:lpstr>
      <vt:lpstr>Bodoni MT Condensed</vt:lpstr>
      <vt:lpstr>Book Antiqua</vt:lpstr>
      <vt:lpstr>Cambria Math</vt:lpstr>
      <vt:lpstr>HamletOrNot</vt:lpstr>
      <vt:lpstr>Impact</vt:lpstr>
      <vt:lpstr>Segoe UI Light</vt:lpstr>
      <vt:lpstr>Segoe WP Light</vt:lpstr>
      <vt:lpstr>Times New Roman</vt:lpstr>
      <vt:lpstr>Verdana</vt:lpstr>
      <vt:lpstr>Wingdings</vt:lpstr>
      <vt:lpstr>P8 E2E Showcase</vt:lpstr>
      <vt:lpstr>Office Theme</vt:lpstr>
      <vt:lpstr>Chart</vt:lpstr>
      <vt:lpstr>PowerPoint Presentation</vt:lpstr>
      <vt:lpstr>To Estimate or #NoEstimates, That is the Question </vt:lpstr>
      <vt:lpstr> Quick Survey</vt:lpstr>
      <vt:lpstr>How many of you consider it to be a major part of your job to either create estimates or deliver against someone’s estimates? </vt:lpstr>
      <vt:lpstr>PowerPoint Presentation</vt:lpstr>
      <vt:lpstr>PowerPoint Presentation</vt:lpstr>
      <vt:lpstr>Decisions</vt:lpstr>
      <vt:lpstr>PowerPoint Presentation</vt:lpstr>
      <vt:lpstr>What do we Estimate?</vt:lpstr>
      <vt:lpstr>Managing the Coming Storm  Inside the Cyclone</vt:lpstr>
      <vt:lpstr>We’re not in Kansas Anymore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#NoEstimates</vt:lpstr>
      <vt:lpstr>One Approach Suggested by #NoEstimates</vt:lpstr>
      <vt:lpstr>We collected and analyzed some real data</vt:lpstr>
      <vt:lpstr>About the Data</vt:lpstr>
      <vt:lpstr>Definitions</vt:lpstr>
      <vt:lpstr>Question:  If we just use throughput (story count) to forecast completion, is it any more/less accurate than using velocity (story points)?</vt:lpstr>
      <vt:lpstr>Basic Burnup</vt:lpstr>
      <vt:lpstr>What does the Data show?</vt:lpstr>
      <vt:lpstr>What does the Data show?</vt:lpstr>
      <vt:lpstr>Beware … statistics ahead</vt:lpstr>
      <vt:lpstr>Typical Distributions (From Troy Magennis)</vt:lpstr>
      <vt:lpstr>P90 and P10</vt:lpstr>
      <vt:lpstr>P90/P10 Ratio</vt:lpstr>
      <vt:lpstr>Estimate the # of Jelly Beans</vt:lpstr>
      <vt:lpstr>Burnup Projection to P10 and P90</vt:lpstr>
      <vt:lpstr>What do we see in Projections?</vt:lpstr>
      <vt:lpstr>Question:  Do we get better at estimating the further we go in a project? (or: does our velocity become more stable over time?)</vt:lpstr>
      <vt:lpstr>What do we see in Velocity?</vt:lpstr>
      <vt:lpstr>Conclusions from the Data</vt:lpstr>
      <vt:lpstr>How about a Simulation</vt:lpstr>
      <vt:lpstr>How about a Simulation</vt:lpstr>
      <vt:lpstr>Typical Distributions (From Troy Magennis)</vt:lpstr>
      <vt:lpstr>Simulation Results – What If?</vt:lpstr>
      <vt:lpstr>What do the simulations tell us</vt:lpstr>
      <vt:lpstr>What does this tell us about Estimation?</vt:lpstr>
      <vt:lpstr>What does this tell us about Estimation?</vt:lpstr>
      <vt:lpstr>What does this tell us about Estimation?</vt:lpstr>
      <vt:lpstr>PowerPoint Presentation</vt:lpstr>
      <vt:lpstr>IEEE Software, May/June 2006</vt:lpstr>
      <vt:lpstr>Accuracy of Initial Estimate</vt:lpstr>
      <vt:lpstr>Data From Steve McConnell</vt:lpstr>
      <vt:lpstr>Actual vs. Original Estimate</vt:lpstr>
      <vt:lpstr>Jørgensen 2013</vt:lpstr>
      <vt:lpstr>Jørgensen 2013</vt:lpstr>
      <vt:lpstr>PowerPoint Presentation</vt:lpstr>
      <vt:lpstr>PowerPoint Presentation</vt:lpstr>
      <vt:lpstr>PowerPoint Presentation</vt:lpstr>
      <vt:lpstr>PowerPoint Presentation</vt:lpstr>
      <vt:lpstr>PowerPoint Presentation</vt:lpstr>
      <vt:lpstr>Relative Sizing - Dimensionality</vt:lpstr>
      <vt:lpstr>PowerPoint Presentation</vt:lpstr>
      <vt:lpstr>PowerPoint Presentation</vt:lpstr>
      <vt:lpstr>Lan Cao - Estimating Agile Software Project Effort: An Empirical Study</vt:lpstr>
      <vt:lpstr>PowerPoint Presentation</vt:lpstr>
      <vt:lpstr>PowerPoint Presentation</vt:lpstr>
      <vt:lpstr>We want this</vt:lpstr>
      <vt:lpstr>Scope Creep</vt:lpstr>
      <vt:lpstr>Estimate Velocity Net of Scope Creep</vt:lpstr>
      <vt:lpstr>PowerPoint Presentation</vt:lpstr>
      <vt:lpstr>PowerPoint Presentation</vt:lpstr>
      <vt:lpstr>PowerPoint Presentation</vt:lpstr>
      <vt:lpstr>Group Estimation Exercise </vt:lpstr>
      <vt:lpstr>Jellybean Results</vt:lpstr>
      <vt:lpstr>Ask the Team</vt:lpstr>
      <vt:lpstr>PowerPoint Presentation</vt:lpstr>
      <vt:lpstr>PowerPoint Presentation</vt:lpstr>
      <vt:lpstr>Delivery Challenges/Failures</vt:lpstr>
      <vt:lpstr>Wrong Priorities</vt:lpstr>
      <vt:lpstr>Poker Metric:  Percent of Hands Won </vt:lpstr>
      <vt:lpstr>Software Metric – On Time%</vt:lpstr>
      <vt:lpstr>Value Metric</vt:lpstr>
      <vt:lpstr>PowerPoint Presentation</vt:lpstr>
      <vt:lpstr>The Measurement Inversion</vt:lpstr>
      <vt:lpstr>Impact of Delay</vt:lpstr>
      <vt:lpstr>PowerPoint Presentation</vt:lpstr>
      <vt:lpstr>PowerPoint Presentation</vt:lpstr>
      <vt:lpstr>PowerPoint Presentation</vt:lpstr>
      <vt:lpstr>PowerPoint Presentation</vt:lpstr>
      <vt:lpstr>Now What?</vt:lpstr>
      <vt:lpstr>Option 1:</vt:lpstr>
      <vt:lpstr>Option 2:</vt:lpstr>
      <vt:lpstr>Probability Distribution Estimate/Actual</vt:lpstr>
      <vt:lpstr>Option 3:</vt:lpstr>
      <vt:lpstr>Option 4:</vt:lpstr>
      <vt:lpstr>Option 5:</vt:lpstr>
      <vt:lpstr>The A/B/C List sets proper expectations</vt:lpstr>
      <vt:lpstr>A/B/C List</vt:lpstr>
      <vt:lpstr>A/B/C List</vt:lpstr>
      <vt:lpstr>Option 6:</vt:lpstr>
      <vt:lpstr>Option 7:</vt:lpstr>
      <vt:lpstr>#NoEstimates Example</vt:lpstr>
      <vt:lpstr>#NoEstimates Example</vt:lpstr>
      <vt:lpstr>#NoEstimates Example</vt:lpstr>
      <vt:lpstr>Contact</vt:lpstr>
    </vt:vector>
  </TitlesOfParts>
  <Company>IHS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P8 Permit               E2E Showcase</dc:title>
  <dc:creator>Dunn, Diane</dc:creator>
  <cp:lastModifiedBy>Todd Little</cp:lastModifiedBy>
  <cp:revision>602</cp:revision>
  <cp:lastPrinted>2016-09-23T21:31:07Z</cp:lastPrinted>
  <dcterms:created xsi:type="dcterms:W3CDTF">2013-05-01T17:32:59Z</dcterms:created>
  <dcterms:modified xsi:type="dcterms:W3CDTF">2017-03-11T13:02:19Z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0x01010024BEB79EF2800845B1236DE84C23E8B1</vt:lpwstr>
  </property>
</Properties>
</file>