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0" r:id="rId3"/>
  </p:sldMasterIdLst>
  <p:notesMasterIdLst>
    <p:notesMasterId r:id="rId60"/>
  </p:notesMasterIdLst>
  <p:sldIdLst>
    <p:sldId id="655" r:id="rId4"/>
    <p:sldId id="654" r:id="rId5"/>
    <p:sldId id="2142531770" r:id="rId6"/>
    <p:sldId id="285" r:id="rId7"/>
    <p:sldId id="2142531698" r:id="rId8"/>
    <p:sldId id="259" r:id="rId9"/>
    <p:sldId id="258" r:id="rId10"/>
    <p:sldId id="261" r:id="rId11"/>
    <p:sldId id="260" r:id="rId12"/>
    <p:sldId id="2142531742" r:id="rId13"/>
    <p:sldId id="2142531748" r:id="rId14"/>
    <p:sldId id="257" r:id="rId15"/>
    <p:sldId id="2142531740" r:id="rId16"/>
    <p:sldId id="2142531750" r:id="rId17"/>
    <p:sldId id="2142531690" r:id="rId18"/>
    <p:sldId id="2142531696" r:id="rId19"/>
    <p:sldId id="2142531741" r:id="rId20"/>
    <p:sldId id="2142531749" r:id="rId21"/>
    <p:sldId id="2142531753" r:id="rId22"/>
    <p:sldId id="2142531751" r:id="rId23"/>
    <p:sldId id="3802" r:id="rId24"/>
    <p:sldId id="2142531768" r:id="rId25"/>
    <p:sldId id="2142531769" r:id="rId26"/>
    <p:sldId id="2142531754" r:id="rId27"/>
    <p:sldId id="2142531771" r:id="rId28"/>
    <p:sldId id="2142531755" r:id="rId29"/>
    <p:sldId id="2142531692" r:id="rId30"/>
    <p:sldId id="2142531756" r:id="rId31"/>
    <p:sldId id="2142531757" r:id="rId32"/>
    <p:sldId id="2142531759" r:id="rId33"/>
    <p:sldId id="2142531758" r:id="rId34"/>
    <p:sldId id="2142531760" r:id="rId35"/>
    <p:sldId id="2142531761" r:id="rId36"/>
    <p:sldId id="2142531762" r:id="rId37"/>
    <p:sldId id="3800" r:id="rId38"/>
    <p:sldId id="2142531772" r:id="rId39"/>
    <p:sldId id="265" r:id="rId40"/>
    <p:sldId id="2142531743" r:id="rId41"/>
    <p:sldId id="282" r:id="rId42"/>
    <p:sldId id="281" r:id="rId43"/>
    <p:sldId id="2142531744" r:id="rId44"/>
    <p:sldId id="283" r:id="rId45"/>
    <p:sldId id="264" r:id="rId46"/>
    <p:sldId id="262" r:id="rId47"/>
    <p:sldId id="2142531745" r:id="rId48"/>
    <p:sldId id="266" r:id="rId49"/>
    <p:sldId id="267" r:id="rId50"/>
    <p:sldId id="2142531766" r:id="rId51"/>
    <p:sldId id="2142531765" r:id="rId52"/>
    <p:sldId id="269" r:id="rId53"/>
    <p:sldId id="2142531767" r:id="rId54"/>
    <p:sldId id="2142531746" r:id="rId55"/>
    <p:sldId id="2142531747" r:id="rId56"/>
    <p:sldId id="277" r:id="rId57"/>
    <p:sldId id="2142531763" r:id="rId58"/>
    <p:sldId id="656" r:id="rId59"/>
  </p:sldIdLst>
  <p:sldSz cx="12192000" cy="6858000"/>
  <p:notesSz cx="9388475" cy="7102475"/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9" autoAdjust="0"/>
    <p:restoredTop sz="94660"/>
  </p:normalViewPr>
  <p:slideViewPr>
    <p:cSldViewPr snapToGrid="0">
      <p:cViewPr>
        <p:scale>
          <a:sx n="54" d="100"/>
          <a:sy n="54" d="100"/>
        </p:scale>
        <p:origin x="66" y="5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tags" Target="tags/tag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odd\ToddMain\Todd\LeanKanban\TTT\Littles%20Law%20Car%20Examp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odd\ToddMain\Todd\Muse\LogNormal%20with%20Dice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odd\ToddMain\Todd\Muse\LogNormal%20with%20Dic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odd\ToddMain\Todd\Muse\LogNormal%20with%20Dice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odd\ToddMain\Todd\Muse\LogNormal%20with%20Dic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odd\ToddMain\Todd\Muse\LogNormal%20with%20Dice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odd\ToddMain\Todd\Muse\LogNormal%20with%20Dic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Little's Law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Throughput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Sheet1!$C$2:$C$6</c:f>
              <c:numCache>
                <c:formatCode>0.00</c:formatCode>
                <c:ptCount val="5"/>
                <c:pt idx="0">
                  <c:v>0.1111111111111111</c:v>
                </c:pt>
                <c:pt idx="1">
                  <c:v>0.22222222222222221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EA6-4984-94D5-15AA0A581A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Flow Efficiency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strRef>
              <c:f>Sheet1!$C$1:$C$6</c:f>
              <c:strCache>
                <c:ptCount val="6"/>
                <c:pt idx="0">
                  <c:v>Throughput</c:v>
                </c:pt>
                <c:pt idx="1">
                  <c:v>0.11</c:v>
                </c:pt>
                <c:pt idx="2">
                  <c:v>0.22</c:v>
                </c:pt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</c:strCache>
            </c:strRef>
          </c:xVal>
          <c:yVal>
            <c:numRef>
              <c:f>Sheet1!$D$2:$D$6</c:f>
              <c:numCache>
                <c:formatCode>0.00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0.75</c:v>
                </c:pt>
                <c:pt idx="3">
                  <c:v>0.5625</c:v>
                </c:pt>
                <c:pt idx="4">
                  <c:v>0.45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EA6-4984-94D5-15AA0A581A2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Efficiency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Sheet1!$E$2:$E$6</c:f>
              <c:numCache>
                <c:formatCode>0.00</c:formatCode>
                <c:ptCount val="5"/>
                <c:pt idx="0">
                  <c:v>0.44444444444444442</c:v>
                </c:pt>
                <c:pt idx="1">
                  <c:v>0.88888888888888884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EA6-4984-94D5-15AA0A581A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404088"/>
        <c:axId val="432397424"/>
      </c:scatterChar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Lead Time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90</c:v>
                </c:pt>
                <c:pt idx="1">
                  <c:v>90</c:v>
                </c:pt>
                <c:pt idx="2">
                  <c:v>120</c:v>
                </c:pt>
                <c:pt idx="3">
                  <c:v>160</c:v>
                </c:pt>
                <c:pt idx="4">
                  <c:v>200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EA6-4984-94D5-15AA0A581A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1042560"/>
        <c:axId val="428200104"/>
      </c:scatterChart>
      <c:valAx>
        <c:axId val="432404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WIP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397424"/>
        <c:crosses val="autoZero"/>
        <c:crossBetween val="midCat"/>
      </c:valAx>
      <c:valAx>
        <c:axId val="432397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Throughput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404088"/>
        <c:crosses val="autoZero"/>
        <c:crossBetween val="midCat"/>
      </c:valAx>
      <c:valAx>
        <c:axId val="4282001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Lead 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042560"/>
        <c:crosses val="max"/>
        <c:crossBetween val="midCat"/>
      </c:valAx>
      <c:valAx>
        <c:axId val="281042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282001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Points vs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247594050743664E-2"/>
          <c:y val="0.1300462962962963"/>
          <c:w val="0.89019685039370078"/>
          <c:h val="0.76584098862642169"/>
        </c:manualLayout>
      </c:layout>
      <c:scatterChart>
        <c:scatterStyle val="lineMarker"/>
        <c:varyColors val="0"/>
        <c:ser>
          <c:idx val="0"/>
          <c:order val="0"/>
          <c:tx>
            <c:strRef>
              <c:f>PrintCharts!$B$1</c:f>
              <c:strCache>
                <c:ptCount val="1"/>
                <c:pt idx="0">
                  <c:v>Points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PrintCharts!$A$2:$A$3</c:f>
              <c:numCache>
                <c:formatCode>General</c:formatCode>
                <c:ptCount val="2"/>
                <c:pt idx="0">
                  <c:v>0</c:v>
                </c:pt>
                <c:pt idx="1">
                  <c:v>250</c:v>
                </c:pt>
              </c:numCache>
            </c:numRef>
          </c:xVal>
          <c:yVal>
            <c:numRef>
              <c:f>PrintCharts!$B$2:$B$3</c:f>
              <c:numCache>
                <c:formatCode>General</c:formatCode>
                <c:ptCount val="2"/>
                <c:pt idx="0">
                  <c:v>0</c:v>
                </c:pt>
                <c:pt idx="1">
                  <c:v>132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218-4EC1-928A-46D996C81DB9}"/>
            </c:ext>
          </c:extLst>
        </c:ser>
        <c:ser>
          <c:idx val="1"/>
          <c:order val="1"/>
          <c:spPr>
            <a:ln w="25400" cap="rnd">
              <a:solidFill>
                <a:schemeClr val="tx1">
                  <a:lumMod val="25000"/>
                  <a:lumOff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PrintCharts!$A$2:$A$3</c:f>
              <c:numCache>
                <c:formatCode>General</c:formatCode>
                <c:ptCount val="2"/>
                <c:pt idx="0">
                  <c:v>0</c:v>
                </c:pt>
                <c:pt idx="1">
                  <c:v>250</c:v>
                </c:pt>
              </c:numCache>
            </c:numRef>
          </c:xVal>
          <c:yVal>
            <c:numRef>
              <c:f>PrintCharts!$C$2:$C$3</c:f>
              <c:numCache>
                <c:formatCode>General</c:formatCode>
                <c:ptCount val="2"/>
                <c:pt idx="0">
                  <c:v>132</c:v>
                </c:pt>
                <c:pt idx="1">
                  <c:v>132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218-4EC1-928A-46D996C81D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9167848"/>
        <c:axId val="609169808"/>
      </c:scatterChart>
      <c:valAx>
        <c:axId val="609167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Cumulative Actual 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169808"/>
        <c:crosses val="autoZero"/>
        <c:crossBetween val="midCat"/>
        <c:majorUnit val="10"/>
      </c:valAx>
      <c:valAx>
        <c:axId val="609169808"/>
        <c:scaling>
          <c:orientation val="minMax"/>
          <c:max val="1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Cumulative Points Delivered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  <a:alpha val="96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167848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Cards vs.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914260717410336E-2"/>
          <c:y val="0.17171296296296296"/>
          <c:w val="0.89453018372703419"/>
          <c:h val="0.72088764946048411"/>
        </c:manualLayout>
      </c:layout>
      <c:scatterChart>
        <c:scatterStyle val="lineMarker"/>
        <c:varyColors val="0"/>
        <c:ser>
          <c:idx val="0"/>
          <c:order val="0"/>
          <c:tx>
            <c:strRef>
              <c:f>PrintCharts!$B$7</c:f>
              <c:strCache>
                <c:ptCount val="1"/>
                <c:pt idx="0">
                  <c:v>Cards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PrintCharts!$A$8:$A$9</c:f>
              <c:numCache>
                <c:formatCode>General</c:formatCode>
                <c:ptCount val="2"/>
                <c:pt idx="0">
                  <c:v>0</c:v>
                </c:pt>
                <c:pt idx="1">
                  <c:v>250</c:v>
                </c:pt>
              </c:numCache>
            </c:numRef>
          </c:xVal>
          <c:yVal>
            <c:numRef>
              <c:f>PrintCharts!$B$8:$B$9</c:f>
              <c:numCache>
                <c:formatCode>General</c:formatCode>
                <c:ptCount val="2"/>
                <c:pt idx="0">
                  <c:v>0</c:v>
                </c:pt>
                <c:pt idx="1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09C-4265-9345-BF22C47BE5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0044080"/>
        <c:axId val="540044864"/>
      </c:scatterChart>
      <c:valAx>
        <c:axId val="540044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Cumulative Actual 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0044864"/>
        <c:crosses val="autoZero"/>
        <c:crossBetween val="midCat"/>
        <c:majorUnit val="10"/>
      </c:valAx>
      <c:valAx>
        <c:axId val="540044864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Cumulative Cards</a:t>
                </a:r>
                <a:r>
                  <a:rPr lang="en-US" baseline="0"/>
                  <a:t> Delivered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0044080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Points vs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247594050743664E-2"/>
          <c:y val="0.1300462962962963"/>
          <c:w val="0.89019685039370078"/>
          <c:h val="0.76584098862642169"/>
        </c:manualLayout>
      </c:layout>
      <c:scatterChart>
        <c:scatterStyle val="lineMarker"/>
        <c:varyColors val="0"/>
        <c:ser>
          <c:idx val="0"/>
          <c:order val="0"/>
          <c:tx>
            <c:strRef>
              <c:f>PrintCharts!$B$1</c:f>
              <c:strCache>
                <c:ptCount val="1"/>
                <c:pt idx="0">
                  <c:v>Points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PrintCharts!$A$2:$A$3</c:f>
              <c:numCache>
                <c:formatCode>General</c:formatCode>
                <c:ptCount val="2"/>
                <c:pt idx="0">
                  <c:v>0</c:v>
                </c:pt>
                <c:pt idx="1">
                  <c:v>250</c:v>
                </c:pt>
              </c:numCache>
            </c:numRef>
          </c:xVal>
          <c:yVal>
            <c:numRef>
              <c:f>PrintCharts!$B$2:$B$3</c:f>
              <c:numCache>
                <c:formatCode>General</c:formatCode>
                <c:ptCount val="2"/>
                <c:pt idx="0">
                  <c:v>0</c:v>
                </c:pt>
                <c:pt idx="1">
                  <c:v>132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218-4EC1-928A-46D996C81DB9}"/>
            </c:ext>
          </c:extLst>
        </c:ser>
        <c:ser>
          <c:idx val="1"/>
          <c:order val="1"/>
          <c:spPr>
            <a:ln w="25400" cap="rnd">
              <a:solidFill>
                <a:schemeClr val="tx1">
                  <a:lumMod val="25000"/>
                  <a:lumOff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PrintCharts!$A$2:$A$3</c:f>
              <c:numCache>
                <c:formatCode>General</c:formatCode>
                <c:ptCount val="2"/>
                <c:pt idx="0">
                  <c:v>0</c:v>
                </c:pt>
                <c:pt idx="1">
                  <c:v>250</c:v>
                </c:pt>
              </c:numCache>
            </c:numRef>
          </c:xVal>
          <c:yVal>
            <c:numRef>
              <c:f>PrintCharts!$C$2:$C$3</c:f>
              <c:numCache>
                <c:formatCode>General</c:formatCode>
                <c:ptCount val="2"/>
                <c:pt idx="0">
                  <c:v>132</c:v>
                </c:pt>
                <c:pt idx="1">
                  <c:v>132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218-4EC1-928A-46D996C81D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9167848"/>
        <c:axId val="609169808"/>
      </c:scatterChart>
      <c:valAx>
        <c:axId val="609167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Cumulative Actual 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169808"/>
        <c:crosses val="autoZero"/>
        <c:crossBetween val="midCat"/>
        <c:majorUnit val="10"/>
      </c:valAx>
      <c:valAx>
        <c:axId val="609169808"/>
        <c:scaling>
          <c:orientation val="minMax"/>
          <c:max val="1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Cumulative Points Delivered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  <a:alpha val="96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167848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Cards vs.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914260717410336E-2"/>
          <c:y val="0.17171296296296296"/>
          <c:w val="0.89453018372703419"/>
          <c:h val="0.72088764946048411"/>
        </c:manualLayout>
      </c:layout>
      <c:scatterChart>
        <c:scatterStyle val="lineMarker"/>
        <c:varyColors val="0"/>
        <c:ser>
          <c:idx val="0"/>
          <c:order val="0"/>
          <c:tx>
            <c:strRef>
              <c:f>PrintCharts!$B$7</c:f>
              <c:strCache>
                <c:ptCount val="1"/>
                <c:pt idx="0">
                  <c:v>Cards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PrintCharts!$A$8:$A$9</c:f>
              <c:numCache>
                <c:formatCode>General</c:formatCode>
                <c:ptCount val="2"/>
                <c:pt idx="0">
                  <c:v>0</c:v>
                </c:pt>
                <c:pt idx="1">
                  <c:v>250</c:v>
                </c:pt>
              </c:numCache>
            </c:numRef>
          </c:xVal>
          <c:yVal>
            <c:numRef>
              <c:f>PrintCharts!$B$8:$B$9</c:f>
              <c:numCache>
                <c:formatCode>General</c:formatCode>
                <c:ptCount val="2"/>
                <c:pt idx="0">
                  <c:v>0</c:v>
                </c:pt>
                <c:pt idx="1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09C-4265-9345-BF22C47BE5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0044080"/>
        <c:axId val="540044864"/>
      </c:scatterChart>
      <c:valAx>
        <c:axId val="540044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Cumulative Actual 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0044864"/>
        <c:crosses val="autoZero"/>
        <c:crossBetween val="midCat"/>
        <c:majorUnit val="10"/>
      </c:valAx>
      <c:valAx>
        <c:axId val="540044864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Cumulative Cards</a:t>
                </a:r>
                <a:r>
                  <a:rPr lang="en-US" baseline="0"/>
                  <a:t> Delivered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0044080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Points vs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247594050743664E-2"/>
          <c:y val="0.1300462962962963"/>
          <c:w val="0.89019685039370078"/>
          <c:h val="0.76584098862642169"/>
        </c:manualLayout>
      </c:layout>
      <c:scatterChart>
        <c:scatterStyle val="lineMarker"/>
        <c:varyColors val="0"/>
        <c:ser>
          <c:idx val="0"/>
          <c:order val="0"/>
          <c:tx>
            <c:strRef>
              <c:f>PrintCharts!$B$1</c:f>
              <c:strCache>
                <c:ptCount val="1"/>
                <c:pt idx="0">
                  <c:v>Points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PrintCharts!$A$2:$A$3</c:f>
              <c:numCache>
                <c:formatCode>General</c:formatCode>
                <c:ptCount val="2"/>
                <c:pt idx="0">
                  <c:v>0</c:v>
                </c:pt>
                <c:pt idx="1">
                  <c:v>250</c:v>
                </c:pt>
              </c:numCache>
            </c:numRef>
          </c:xVal>
          <c:yVal>
            <c:numRef>
              <c:f>PrintCharts!$B$2:$B$3</c:f>
              <c:numCache>
                <c:formatCode>General</c:formatCode>
                <c:ptCount val="2"/>
                <c:pt idx="0">
                  <c:v>0</c:v>
                </c:pt>
                <c:pt idx="1">
                  <c:v>132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218-4EC1-928A-46D996C81DB9}"/>
            </c:ext>
          </c:extLst>
        </c:ser>
        <c:ser>
          <c:idx val="1"/>
          <c:order val="1"/>
          <c:spPr>
            <a:ln w="25400" cap="rnd">
              <a:solidFill>
                <a:schemeClr val="tx1">
                  <a:lumMod val="25000"/>
                  <a:lumOff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PrintCharts!$A$2:$A$3</c:f>
              <c:numCache>
                <c:formatCode>General</c:formatCode>
                <c:ptCount val="2"/>
                <c:pt idx="0">
                  <c:v>0</c:v>
                </c:pt>
                <c:pt idx="1">
                  <c:v>250</c:v>
                </c:pt>
              </c:numCache>
            </c:numRef>
          </c:xVal>
          <c:yVal>
            <c:numRef>
              <c:f>PrintCharts!$C$2:$C$3</c:f>
              <c:numCache>
                <c:formatCode>General</c:formatCode>
                <c:ptCount val="2"/>
                <c:pt idx="0">
                  <c:v>132</c:v>
                </c:pt>
                <c:pt idx="1">
                  <c:v>132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218-4EC1-928A-46D996C81D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764368"/>
        <c:axId val="432076104"/>
      </c:scatterChart>
      <c:valAx>
        <c:axId val="428764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Cumulative Actual 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076104"/>
        <c:crosses val="autoZero"/>
        <c:crossBetween val="midCat"/>
        <c:majorUnit val="10"/>
      </c:valAx>
      <c:valAx>
        <c:axId val="432076104"/>
        <c:scaling>
          <c:orientation val="minMax"/>
          <c:max val="1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Cumulative Points Delivered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  <a:alpha val="96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764368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Cards vs.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914260717410336E-2"/>
          <c:y val="0.17171296296296296"/>
          <c:w val="0.89453018372703419"/>
          <c:h val="0.72088764946048411"/>
        </c:manualLayout>
      </c:layout>
      <c:scatterChart>
        <c:scatterStyle val="lineMarker"/>
        <c:varyColors val="0"/>
        <c:ser>
          <c:idx val="0"/>
          <c:order val="0"/>
          <c:tx>
            <c:strRef>
              <c:f>PrintCharts!$B$7</c:f>
              <c:strCache>
                <c:ptCount val="1"/>
                <c:pt idx="0">
                  <c:v>Cards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PrintCharts!$A$8:$A$9</c:f>
              <c:numCache>
                <c:formatCode>General</c:formatCode>
                <c:ptCount val="2"/>
                <c:pt idx="0">
                  <c:v>0</c:v>
                </c:pt>
                <c:pt idx="1">
                  <c:v>250</c:v>
                </c:pt>
              </c:numCache>
            </c:numRef>
          </c:xVal>
          <c:yVal>
            <c:numRef>
              <c:f>PrintCharts!$B$8:$B$9</c:f>
              <c:numCache>
                <c:formatCode>General</c:formatCode>
                <c:ptCount val="2"/>
                <c:pt idx="0">
                  <c:v>0</c:v>
                </c:pt>
                <c:pt idx="1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09C-4265-9345-BF22C47BE5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075320"/>
        <c:axId val="432076496"/>
      </c:scatterChart>
      <c:valAx>
        <c:axId val="432075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Cumulative Actual 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076496"/>
        <c:crosses val="autoZero"/>
        <c:crossBetween val="midCat"/>
        <c:majorUnit val="10"/>
      </c:valAx>
      <c:valAx>
        <c:axId val="432076496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Cumulative Cards</a:t>
                </a:r>
                <a:r>
                  <a:rPr lang="en-US" baseline="0"/>
                  <a:t> Delivered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075320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0.13112</cdr:x>
      <cdr:y>0.81754</cdr:y>
    </cdr:from>
    <cdr:to>
      <cdr:x>0.13892</cdr:x>
      <cdr:y>0.82481</cdr:y>
    </cdr:to>
    <cdr:sp macro="" textlink="">
      <cdr:nvSpPr>
        <cdr:cNvPr id="2" name="Oval 1"/>
        <cdr:cNvSpPr/>
      </cdr:nvSpPr>
      <cdr:spPr>
        <a:xfrm xmlns:a="http://schemas.openxmlformats.org/drawingml/2006/main">
          <a:off x="1135667" y="5139475"/>
          <a:ext cx="67614" cy="45719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0.13112</cdr:x>
      <cdr:y>0.81754</cdr:y>
    </cdr:from>
    <cdr:to>
      <cdr:x>0.13892</cdr:x>
      <cdr:y>0.82481</cdr:y>
    </cdr:to>
    <cdr:sp macro="" textlink="">
      <cdr:nvSpPr>
        <cdr:cNvPr id="2" name="Oval 1"/>
        <cdr:cNvSpPr/>
      </cdr:nvSpPr>
      <cdr:spPr>
        <a:xfrm xmlns:a="http://schemas.openxmlformats.org/drawingml/2006/main">
          <a:off x="1135667" y="5139475"/>
          <a:ext cx="67614" cy="45719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0.13112</cdr:x>
      <cdr:y>0.81754</cdr:y>
    </cdr:from>
    <cdr:to>
      <cdr:x>0.13892</cdr:x>
      <cdr:y>0.82481</cdr:y>
    </cdr:to>
    <cdr:sp macro="" textlink="">
      <cdr:nvSpPr>
        <cdr:cNvPr id="2" name="Oval 1"/>
        <cdr:cNvSpPr/>
      </cdr:nvSpPr>
      <cdr:spPr>
        <a:xfrm xmlns:a="http://schemas.openxmlformats.org/drawingml/2006/main">
          <a:off x="1135667" y="5139475"/>
          <a:ext cx="67614" cy="45719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0.08056</cdr:x>
      <cdr:y>0.82481</cdr:y>
    </cdr:from>
    <cdr:to>
      <cdr:x>0.13502</cdr:x>
      <cdr:y>0.89693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5720ACD0-B170-428F-98A5-BA114D936D18}"/>
            </a:ext>
          </a:extLst>
        </cdr:cNvPr>
        <cdr:cNvCxnSpPr>
          <a:endCxn xmlns:a="http://schemas.openxmlformats.org/drawingml/2006/main" id="2" idx="4"/>
        </cdr:cNvCxnSpPr>
      </cdr:nvCxnSpPr>
      <cdr:spPr>
        <a:xfrm xmlns:a="http://schemas.openxmlformats.org/drawingml/2006/main" flipV="1">
          <a:off x="697785" y="5185194"/>
          <a:ext cx="471689" cy="453338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AD0C8CC-5B84-4A0D-BC1F-FDD867F1B423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5FE4C8A-9284-43BC-8F7E-361EB7FA6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6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AC96D-6329-4E4D-9262-95437F5314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6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Tx/>
              <a:buChar char="-"/>
            </a:pPr>
            <a:r>
              <a:rPr lang="en-US" dirty="0"/>
              <a:t>Focus the discussion on the time you’ll need through the system. </a:t>
            </a:r>
          </a:p>
          <a:p>
            <a:pPr marL="176679" indent="-176679">
              <a:buFontTx/>
              <a:buChar char="-"/>
            </a:pPr>
            <a:r>
              <a:rPr lang="en-US" dirty="0"/>
              <a:t>The cars in the left picture experience no to little delay in their travel, the cars on the right have a lot of delays on their way. Their “lead time” (time to pass the system = the part of the road) is determined largely by the waiting time, not by the time they actually drive.</a:t>
            </a:r>
          </a:p>
          <a:p>
            <a:pPr marL="176679" indent="-176679">
              <a:buFontTx/>
              <a:buChar char="-"/>
            </a:pPr>
            <a:r>
              <a:rPr lang="en-US" dirty="0"/>
              <a:t>Therefore, travelling on the left side is preferable, as less time is spent to cover the same mileage.</a:t>
            </a:r>
          </a:p>
          <a:p>
            <a:pPr marL="176679" indent="-176679">
              <a:buFontTx/>
              <a:buChar char="-"/>
            </a:pPr>
            <a:r>
              <a:rPr lang="en-US" dirty="0"/>
              <a:t>How does your Kanban Board / your project portfolio look like, and why?</a:t>
            </a:r>
          </a:p>
          <a:p>
            <a:pPr marL="176679" indent="-176679">
              <a:buFontTx/>
              <a:buChar char="-"/>
            </a:pPr>
            <a:r>
              <a:rPr lang="en-US" dirty="0"/>
              <a:t>Traditional management paradigms often focus on utilization (using the space available on the highway) rather than flow (getting cars quickly and smoothly through the system).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953E72-4EE6-499B-9125-A3E491C481D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37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3">
              <a:defRPr/>
            </a:pPr>
            <a:r>
              <a:rPr lang="en-US" dirty="0"/>
              <a:t>Here is the complete </a:t>
            </a:r>
            <a:r>
              <a:rPr lang="en-US" dirty="0" err="1"/>
              <a:t>kanban</a:t>
            </a:r>
            <a:r>
              <a:rPr lang="en-US"/>
              <a:t> system design</a:t>
            </a:r>
            <a:r>
              <a:rPr lang="en-US" baseline="0"/>
              <a:t> for XIT. Note that there is a lead time expectation expressed as 30 days or less. (This slide appears multiple times as a reminder.)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17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3">
              <a:defRPr/>
            </a:pPr>
            <a:r>
              <a:rPr lang="en-US"/>
              <a:t>Here is the complete </a:t>
            </a:r>
            <a:r>
              <a:rPr lang="en-US" err="1"/>
              <a:t>kanban</a:t>
            </a:r>
            <a:r>
              <a:rPr lang="en-US"/>
              <a:t> system design</a:t>
            </a:r>
            <a:r>
              <a:rPr lang="en-US" baseline="0"/>
              <a:t> for XIT. Note that there is a lead time expectation expressed as 30 days or less. (This slide appears multiple times as a reminder.)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6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3">
              <a:defRPr/>
            </a:pPr>
            <a:r>
              <a:rPr lang="en-US"/>
              <a:t>The XIT group determined</a:t>
            </a:r>
            <a:r>
              <a:rPr lang="en-US" baseline="0"/>
              <a:t> their current engineering delivery rate and the expectation (hypothesis) of the engineering delivery rate if they removed estimation.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61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3">
              <a:defRPr/>
            </a:pPr>
            <a:r>
              <a:rPr lang="en-US"/>
              <a:t>The XIT group determined</a:t>
            </a:r>
            <a:r>
              <a:rPr lang="en-US" baseline="0"/>
              <a:t> their current engineering delivery rate and the expectation (hypothesis) of the engineering delivery rate if they removed estimation.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90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3">
              <a:defRPr/>
            </a:pPr>
            <a:r>
              <a:rPr lang="en-US"/>
              <a:t>Here is the complete </a:t>
            </a:r>
            <a:r>
              <a:rPr lang="en-US" err="1"/>
              <a:t>kanban</a:t>
            </a:r>
            <a:r>
              <a:rPr lang="en-US"/>
              <a:t> system design</a:t>
            </a:r>
            <a:r>
              <a:rPr lang="en-US" baseline="0"/>
              <a:t> for XIT. Note that there is a lead time expectation expressed as 30 days or less. (This slide appears multiple times as a reminder.)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AC96D-6329-4E4D-9262-95437F5314A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49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4" Type="http://schemas.openxmlformats.org/officeDocument/2006/relationships/image" Target="../media/image21.sv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sv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7.png"/><Relationship Id="rId3" Type="http://schemas.openxmlformats.org/officeDocument/2006/relationships/image" Target="../media/image27.svg"/><Relationship Id="rId7" Type="http://schemas.openxmlformats.org/officeDocument/2006/relationships/image" Target="../media/image33.svg"/><Relationship Id="rId12" Type="http://schemas.openxmlformats.org/officeDocument/2006/relationships/image" Target="../media/image39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11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openxmlformats.org/officeDocument/2006/relationships/image" Target="../media/image36.svg"/><Relationship Id="rId4" Type="http://schemas.openxmlformats.org/officeDocument/2006/relationships/image" Target="../media/image28.png"/><Relationship Id="rId9" Type="http://schemas.openxmlformats.org/officeDocument/2006/relationships/image" Target="../media/image35.png"/><Relationship Id="rId14" Type="http://schemas.openxmlformats.org/officeDocument/2006/relationships/image" Target="../media/image38.sv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40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0B96-66EA-4689-A5F2-5100D431F57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0F20-21BB-4DE9-B386-942378486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4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0B96-66EA-4689-A5F2-5100D431F57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0F20-21BB-4DE9-B386-942378486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184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MM Cadences Overview">
    <p:bg>
      <p:bgPr>
        <a:solidFill>
          <a:schemeClr val="accent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404813"/>
            <a:ext cx="2735263" cy="1295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3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F347D-A3BB-1B45-9086-1112C786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D8A81-5D7B-EC41-856A-E8EE2804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374272-73C5-4F42-A4C6-67B8E72E24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663" y="1844675"/>
            <a:ext cx="10369550" cy="3168650"/>
          </a:xfrm>
        </p:spPr>
        <p:txBody>
          <a:bodyPr lIns="360000" rIns="360000" anchor="ctr">
            <a:normAutofit/>
          </a:bodyPr>
          <a:lstStyle>
            <a:lvl1pPr marL="0" indent="0" algn="l">
              <a:buFontTx/>
              <a:buNone/>
              <a:defRPr sz="6600" b="1">
                <a:solidFill>
                  <a:srgbClr val="F2693A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552401-56A4-4A4D-BB8F-B38ACDBCE51E}"/>
              </a:ext>
            </a:extLst>
          </p:cNvPr>
          <p:cNvCxnSpPr>
            <a:cxnSpLocks/>
          </p:cNvCxnSpPr>
          <p:nvPr/>
        </p:nvCxnSpPr>
        <p:spPr>
          <a:xfrm>
            <a:off x="839788" y="1844675"/>
            <a:ext cx="0" cy="3168650"/>
          </a:xfrm>
          <a:prstGeom prst="line">
            <a:avLst/>
          </a:prstGeom>
          <a:ln w="25400">
            <a:solidFill>
              <a:srgbClr val="F269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397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19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3158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675"/>
            <a:ext cx="3419475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6838"/>
            <a:ext cx="3419475" cy="1368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01D4-DD85-0149-9F34-5075D48F1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32737" y="1844675"/>
            <a:ext cx="3419475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BA146C-748E-9D47-83CD-C1C4240BE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32738" y="2636837"/>
            <a:ext cx="3419476" cy="1368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DD58BFD-6F2D-4341-93F7-7E68CBACC2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3725" y="1844675"/>
            <a:ext cx="3384550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729309F-ABF1-FC4F-8E70-B02A839950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03725" y="2636839"/>
            <a:ext cx="3384550" cy="1368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937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74">
          <p15:clr>
            <a:srgbClr val="FBAE40"/>
          </p15:clr>
        </p15:guide>
        <p15:guide id="2" pos="4997">
          <p15:clr>
            <a:srgbClr val="FBAE40"/>
          </p15:clr>
        </p15:guide>
        <p15:guide id="3" pos="2683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  <p15:guide id="6" pos="3840">
          <p15:clr>
            <a:srgbClr val="FBAE40"/>
          </p15:clr>
        </p15:guide>
        <p15:guide id="7" pos="4906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E46BC-7167-45F8-B2DB-67004B7EE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D5A3DD-52F7-4D43-85C0-73528753E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CE770-CC0E-4D10-AAD1-299F5DD34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885B-C97D-42C4-A824-532D889CCB5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A7F7D-CD68-4C9A-AC8D-66AEF304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B6F0B-6657-482E-9CF5-3937DCDD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A2A1A-AC96-4325-ABCD-6C9E30DC0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38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0B96-66EA-4689-A5F2-5100D431F57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0F20-21BB-4DE9-B386-942378486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6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404813"/>
            <a:ext cx="10512424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25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675"/>
            <a:ext cx="10512424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7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75629" y="1065155"/>
            <a:ext cx="8420668" cy="1799796"/>
          </a:xfrm>
        </p:spPr>
        <p:txBody>
          <a:bodyPr/>
          <a:lstStyle>
            <a:lvl1pPr algn="l">
              <a:defRPr>
                <a:solidFill>
                  <a:srgbClr val="714989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20793" y="4268337"/>
            <a:ext cx="1111644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68220" y="2678249"/>
            <a:ext cx="2277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</a:rPr>
              <a:t>Certified 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3F0D33-ACBE-429F-9C68-92A719A5A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6" y="0"/>
            <a:ext cx="2994583" cy="29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37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09852" y="2183643"/>
            <a:ext cx="10317707" cy="2429300"/>
          </a:xfrm>
          <a:prstGeom prst="rect">
            <a:avLst/>
          </a:prstGeom>
          <a:gradFill flip="none" rotWithShape="1">
            <a:gsLst>
              <a:gs pos="0">
                <a:srgbClr val="714989"/>
              </a:gs>
              <a:gs pos="50000">
                <a:srgbClr val="9966FF"/>
              </a:gs>
              <a:gs pos="100000">
                <a:srgbClr val="BA97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68081" y="2186215"/>
            <a:ext cx="10363200" cy="2426729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day heading</a:t>
            </a:r>
            <a:endParaRPr lang="pl-PL" dirty="0"/>
          </a:p>
        </p:txBody>
      </p:sp>
      <p:sp>
        <p:nvSpPr>
          <p:cNvPr id="5" name="Freeform 439"/>
          <p:cNvSpPr>
            <a:spLocks/>
          </p:cNvSpPr>
          <p:nvPr userDrawn="1"/>
        </p:nvSpPr>
        <p:spPr bwMode="auto">
          <a:xfrm>
            <a:off x="582305" y="2101755"/>
            <a:ext cx="10936407" cy="2620370"/>
          </a:xfrm>
          <a:custGeom>
            <a:avLst/>
            <a:gdLst/>
            <a:ahLst/>
            <a:cxnLst>
              <a:cxn ang="0">
                <a:pos x="273" y="1"/>
              </a:cxn>
              <a:cxn ang="0">
                <a:pos x="238" y="1"/>
              </a:cxn>
              <a:cxn ang="0">
                <a:pos x="51" y="2"/>
              </a:cxn>
              <a:cxn ang="0">
                <a:pos x="10" y="2"/>
              </a:cxn>
              <a:cxn ang="0">
                <a:pos x="4" y="15"/>
              </a:cxn>
              <a:cxn ang="0">
                <a:pos x="4" y="97"/>
              </a:cxn>
              <a:cxn ang="0">
                <a:pos x="8" y="127"/>
              </a:cxn>
              <a:cxn ang="0">
                <a:pos x="9" y="127"/>
              </a:cxn>
              <a:cxn ang="0">
                <a:pos x="47" y="126"/>
              </a:cxn>
              <a:cxn ang="0">
                <a:pos x="78" y="126"/>
              </a:cxn>
              <a:cxn ang="0">
                <a:pos x="161" y="125"/>
              </a:cxn>
              <a:cxn ang="0">
                <a:pos x="191" y="125"/>
              </a:cxn>
              <a:cxn ang="0">
                <a:pos x="262" y="124"/>
              </a:cxn>
              <a:cxn ang="0">
                <a:pos x="279" y="124"/>
              </a:cxn>
              <a:cxn ang="0">
                <a:pos x="288" y="123"/>
              </a:cxn>
              <a:cxn ang="0">
                <a:pos x="278" y="122"/>
              </a:cxn>
              <a:cxn ang="0">
                <a:pos x="265" y="122"/>
              </a:cxn>
              <a:cxn ang="0">
                <a:pos x="236" y="121"/>
              </a:cxn>
              <a:cxn ang="0">
                <a:pos x="213" y="122"/>
              </a:cxn>
              <a:cxn ang="0">
                <a:pos x="211" y="119"/>
              </a:cxn>
              <a:cxn ang="0">
                <a:pos x="204" y="118"/>
              </a:cxn>
              <a:cxn ang="0">
                <a:pos x="196" y="120"/>
              </a:cxn>
              <a:cxn ang="0">
                <a:pos x="190" y="120"/>
              </a:cxn>
              <a:cxn ang="0">
                <a:pos x="178" y="120"/>
              </a:cxn>
              <a:cxn ang="0">
                <a:pos x="166" y="118"/>
              </a:cxn>
              <a:cxn ang="0">
                <a:pos x="156" y="119"/>
              </a:cxn>
              <a:cxn ang="0">
                <a:pos x="149" y="120"/>
              </a:cxn>
              <a:cxn ang="0">
                <a:pos x="134" y="120"/>
              </a:cxn>
              <a:cxn ang="0">
                <a:pos x="120" y="120"/>
              </a:cxn>
              <a:cxn ang="0">
                <a:pos x="117" y="119"/>
              </a:cxn>
              <a:cxn ang="0">
                <a:pos x="106" y="119"/>
              </a:cxn>
              <a:cxn ang="0">
                <a:pos x="70" y="119"/>
              </a:cxn>
              <a:cxn ang="0">
                <a:pos x="54" y="119"/>
              </a:cxn>
              <a:cxn ang="0">
                <a:pos x="25" y="120"/>
              </a:cxn>
              <a:cxn ang="0">
                <a:pos x="11" y="116"/>
              </a:cxn>
              <a:cxn ang="0">
                <a:pos x="10" y="102"/>
              </a:cxn>
              <a:cxn ang="0">
                <a:pos x="11" y="96"/>
              </a:cxn>
              <a:cxn ang="0">
                <a:pos x="10" y="88"/>
              </a:cxn>
              <a:cxn ang="0">
                <a:pos x="11" y="73"/>
              </a:cxn>
              <a:cxn ang="0">
                <a:pos x="11" y="46"/>
              </a:cxn>
              <a:cxn ang="0">
                <a:pos x="11" y="24"/>
              </a:cxn>
              <a:cxn ang="0">
                <a:pos x="10" y="8"/>
              </a:cxn>
              <a:cxn ang="0">
                <a:pos x="25" y="8"/>
              </a:cxn>
              <a:cxn ang="0">
                <a:pos x="36" y="7"/>
              </a:cxn>
              <a:cxn ang="0">
                <a:pos x="39" y="7"/>
              </a:cxn>
              <a:cxn ang="0">
                <a:pos x="62" y="7"/>
              </a:cxn>
              <a:cxn ang="0">
                <a:pos x="86" y="7"/>
              </a:cxn>
              <a:cxn ang="0">
                <a:pos x="99" y="6"/>
              </a:cxn>
              <a:cxn ang="0">
                <a:pos x="122" y="4"/>
              </a:cxn>
              <a:cxn ang="0">
                <a:pos x="142" y="5"/>
              </a:cxn>
              <a:cxn ang="0">
                <a:pos x="172" y="5"/>
              </a:cxn>
              <a:cxn ang="0">
                <a:pos x="190" y="5"/>
              </a:cxn>
              <a:cxn ang="0">
                <a:pos x="243" y="6"/>
              </a:cxn>
              <a:cxn ang="0">
                <a:pos x="260" y="6"/>
              </a:cxn>
              <a:cxn ang="0">
                <a:pos x="302" y="5"/>
              </a:cxn>
              <a:cxn ang="0">
                <a:pos x="307" y="34"/>
              </a:cxn>
              <a:cxn ang="0">
                <a:pos x="310" y="65"/>
              </a:cxn>
              <a:cxn ang="0">
                <a:pos x="311" y="5"/>
              </a:cxn>
            </a:cxnLst>
            <a:rect l="0" t="0" r="r" b="b"/>
            <a:pathLst>
              <a:path w="316" h="128">
                <a:moveTo>
                  <a:pt x="306" y="0"/>
                </a:moveTo>
                <a:cubicBezTo>
                  <a:pt x="306" y="0"/>
                  <a:pt x="306" y="0"/>
                  <a:pt x="306" y="0"/>
                </a:cubicBezTo>
                <a:cubicBezTo>
                  <a:pt x="301" y="0"/>
                  <a:pt x="301" y="0"/>
                  <a:pt x="301" y="0"/>
                </a:cubicBezTo>
                <a:cubicBezTo>
                  <a:pt x="292" y="0"/>
                  <a:pt x="292" y="0"/>
                  <a:pt x="292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75" y="0"/>
                  <a:pt x="274" y="0"/>
                  <a:pt x="273" y="1"/>
                </a:cubicBezTo>
                <a:cubicBezTo>
                  <a:pt x="273" y="0"/>
                  <a:pt x="273" y="0"/>
                  <a:pt x="273" y="0"/>
                </a:cubicBezTo>
                <a:cubicBezTo>
                  <a:pt x="271" y="1"/>
                  <a:pt x="271" y="1"/>
                  <a:pt x="271" y="1"/>
                </a:cubicBezTo>
                <a:cubicBezTo>
                  <a:pt x="269" y="1"/>
                  <a:pt x="270" y="0"/>
                  <a:pt x="271" y="0"/>
                </a:cubicBezTo>
                <a:cubicBezTo>
                  <a:pt x="261" y="0"/>
                  <a:pt x="253" y="0"/>
                  <a:pt x="243" y="0"/>
                </a:cubicBezTo>
                <a:cubicBezTo>
                  <a:pt x="243" y="1"/>
                  <a:pt x="239" y="0"/>
                  <a:pt x="238" y="1"/>
                </a:cubicBezTo>
                <a:cubicBezTo>
                  <a:pt x="238" y="1"/>
                  <a:pt x="238" y="1"/>
                  <a:pt x="238" y="1"/>
                </a:cubicBezTo>
                <a:cubicBezTo>
                  <a:pt x="232" y="1"/>
                  <a:pt x="232" y="1"/>
                  <a:pt x="226" y="0"/>
                </a:cubicBezTo>
                <a:cubicBezTo>
                  <a:pt x="200" y="0"/>
                  <a:pt x="176" y="0"/>
                  <a:pt x="151" y="0"/>
                </a:cubicBezTo>
                <a:cubicBezTo>
                  <a:pt x="126" y="0"/>
                  <a:pt x="101" y="1"/>
                  <a:pt x="75" y="1"/>
                </a:cubicBezTo>
                <a:cubicBezTo>
                  <a:pt x="71" y="2"/>
                  <a:pt x="65" y="1"/>
                  <a:pt x="61" y="3"/>
                </a:cubicBezTo>
                <a:cubicBezTo>
                  <a:pt x="61" y="2"/>
                  <a:pt x="61" y="2"/>
                  <a:pt x="61" y="2"/>
                </a:cubicBezTo>
                <a:cubicBezTo>
                  <a:pt x="57" y="3"/>
                  <a:pt x="56" y="2"/>
                  <a:pt x="51" y="2"/>
                </a:cubicBezTo>
                <a:cubicBezTo>
                  <a:pt x="51" y="2"/>
                  <a:pt x="49" y="2"/>
                  <a:pt x="50" y="2"/>
                </a:cubicBezTo>
                <a:cubicBezTo>
                  <a:pt x="48" y="3"/>
                  <a:pt x="47" y="1"/>
                  <a:pt x="44" y="2"/>
                </a:cubicBezTo>
                <a:cubicBezTo>
                  <a:pt x="44" y="2"/>
                  <a:pt x="44" y="2"/>
                  <a:pt x="44" y="2"/>
                </a:cubicBezTo>
                <a:cubicBezTo>
                  <a:pt x="37" y="3"/>
                  <a:pt x="45" y="2"/>
                  <a:pt x="36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0" y="2"/>
                  <a:pt x="10" y="2"/>
                  <a:pt x="10" y="2"/>
                </a:cubicBezTo>
                <a:cubicBezTo>
                  <a:pt x="8" y="2"/>
                  <a:pt x="8" y="2"/>
                  <a:pt x="8" y="2"/>
                </a:cubicBezTo>
                <a:cubicBezTo>
                  <a:pt x="1" y="8"/>
                  <a:pt x="6" y="5"/>
                  <a:pt x="4" y="7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0"/>
                  <a:pt x="5" y="10"/>
                  <a:pt x="5" y="11"/>
                </a:cubicBezTo>
                <a:cubicBezTo>
                  <a:pt x="4" y="12"/>
                  <a:pt x="5" y="15"/>
                  <a:pt x="5" y="17"/>
                </a:cubicBezTo>
                <a:cubicBezTo>
                  <a:pt x="4" y="16"/>
                  <a:pt x="4" y="16"/>
                  <a:pt x="4" y="15"/>
                </a:cubicBezTo>
                <a:cubicBezTo>
                  <a:pt x="4" y="20"/>
                  <a:pt x="4" y="24"/>
                  <a:pt x="4" y="29"/>
                </a:cubicBezTo>
                <a:cubicBezTo>
                  <a:pt x="4" y="34"/>
                  <a:pt x="3" y="39"/>
                  <a:pt x="4" y="42"/>
                </a:cubicBezTo>
                <a:cubicBezTo>
                  <a:pt x="4" y="41"/>
                  <a:pt x="4" y="44"/>
                  <a:pt x="4" y="45"/>
                </a:cubicBezTo>
                <a:cubicBezTo>
                  <a:pt x="5" y="48"/>
                  <a:pt x="3" y="54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70"/>
                  <a:pt x="3" y="84"/>
                  <a:pt x="4" y="97"/>
                </a:cubicBezTo>
                <a:cubicBezTo>
                  <a:pt x="4" y="104"/>
                  <a:pt x="3" y="112"/>
                  <a:pt x="4" y="120"/>
                </a:cubicBezTo>
                <a:cubicBezTo>
                  <a:pt x="4" y="122"/>
                  <a:pt x="4" y="120"/>
                  <a:pt x="4" y="122"/>
                </a:cubicBezTo>
                <a:cubicBezTo>
                  <a:pt x="4" y="124"/>
                  <a:pt x="4" y="122"/>
                  <a:pt x="4" y="122"/>
                </a:cubicBezTo>
                <a:cubicBezTo>
                  <a:pt x="4" y="123"/>
                  <a:pt x="4" y="123"/>
                  <a:pt x="4" y="123"/>
                </a:cubicBezTo>
                <a:cubicBezTo>
                  <a:pt x="4" y="123"/>
                  <a:pt x="4" y="123"/>
                  <a:pt x="4" y="123"/>
                </a:cubicBezTo>
                <a:cubicBezTo>
                  <a:pt x="0" y="119"/>
                  <a:pt x="9" y="128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9" y="127"/>
                  <a:pt x="9" y="127"/>
                  <a:pt x="9" y="127"/>
                </a:cubicBezTo>
                <a:cubicBezTo>
                  <a:pt x="10" y="127"/>
                  <a:pt x="10" y="127"/>
                  <a:pt x="10" y="127"/>
                </a:cubicBezTo>
                <a:cubicBezTo>
                  <a:pt x="14" y="127"/>
                  <a:pt x="14" y="127"/>
                  <a:pt x="14" y="127"/>
                </a:cubicBezTo>
                <a:cubicBezTo>
                  <a:pt x="21" y="127"/>
                  <a:pt x="21" y="127"/>
                  <a:pt x="21" y="127"/>
                </a:cubicBezTo>
                <a:cubicBezTo>
                  <a:pt x="22" y="127"/>
                  <a:pt x="23" y="127"/>
                  <a:pt x="23" y="127"/>
                </a:cubicBezTo>
                <a:cubicBezTo>
                  <a:pt x="28" y="127"/>
                  <a:pt x="36" y="126"/>
                  <a:pt x="41" y="127"/>
                </a:cubicBezTo>
                <a:cubicBezTo>
                  <a:pt x="39" y="126"/>
                  <a:pt x="45" y="126"/>
                  <a:pt x="47" y="126"/>
                </a:cubicBezTo>
                <a:cubicBezTo>
                  <a:pt x="48" y="126"/>
                  <a:pt x="48" y="126"/>
                  <a:pt x="47" y="127"/>
                </a:cubicBezTo>
                <a:cubicBezTo>
                  <a:pt x="52" y="126"/>
                  <a:pt x="54" y="126"/>
                  <a:pt x="59" y="127"/>
                </a:cubicBezTo>
                <a:cubicBezTo>
                  <a:pt x="61" y="127"/>
                  <a:pt x="62" y="126"/>
                  <a:pt x="65" y="126"/>
                </a:cubicBezTo>
                <a:cubicBezTo>
                  <a:pt x="66" y="127"/>
                  <a:pt x="70" y="126"/>
                  <a:pt x="73" y="126"/>
                </a:cubicBezTo>
                <a:cubicBezTo>
                  <a:pt x="72" y="126"/>
                  <a:pt x="76" y="125"/>
                  <a:pt x="79" y="125"/>
                </a:cubicBezTo>
                <a:cubicBezTo>
                  <a:pt x="78" y="126"/>
                  <a:pt x="78" y="126"/>
                  <a:pt x="78" y="126"/>
                </a:cubicBezTo>
                <a:cubicBezTo>
                  <a:pt x="87" y="126"/>
                  <a:pt x="99" y="127"/>
                  <a:pt x="109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20" y="126"/>
                  <a:pt x="131" y="126"/>
                  <a:pt x="141" y="125"/>
                </a:cubicBezTo>
                <a:cubicBezTo>
                  <a:pt x="144" y="126"/>
                  <a:pt x="148" y="126"/>
                  <a:pt x="151" y="126"/>
                </a:cubicBezTo>
                <a:cubicBezTo>
                  <a:pt x="154" y="125"/>
                  <a:pt x="156" y="125"/>
                  <a:pt x="158" y="125"/>
                </a:cubicBezTo>
                <a:cubicBezTo>
                  <a:pt x="159" y="124"/>
                  <a:pt x="160" y="125"/>
                  <a:pt x="161" y="125"/>
                </a:cubicBezTo>
                <a:cubicBezTo>
                  <a:pt x="165" y="125"/>
                  <a:pt x="170" y="126"/>
                  <a:pt x="174" y="125"/>
                </a:cubicBezTo>
                <a:cubicBezTo>
                  <a:pt x="174" y="126"/>
                  <a:pt x="174" y="126"/>
                  <a:pt x="174" y="126"/>
                </a:cubicBezTo>
                <a:cubicBezTo>
                  <a:pt x="177" y="125"/>
                  <a:pt x="183" y="125"/>
                  <a:pt x="187" y="125"/>
                </a:cubicBezTo>
                <a:cubicBezTo>
                  <a:pt x="188" y="125"/>
                  <a:pt x="192" y="124"/>
                  <a:pt x="190" y="124"/>
                </a:cubicBezTo>
                <a:cubicBezTo>
                  <a:pt x="192" y="124"/>
                  <a:pt x="191" y="125"/>
                  <a:pt x="193" y="124"/>
                </a:cubicBezTo>
                <a:cubicBezTo>
                  <a:pt x="191" y="125"/>
                  <a:pt x="191" y="125"/>
                  <a:pt x="191" y="125"/>
                </a:cubicBezTo>
                <a:cubicBezTo>
                  <a:pt x="201" y="125"/>
                  <a:pt x="209" y="125"/>
                  <a:pt x="218" y="124"/>
                </a:cubicBezTo>
                <a:cubicBezTo>
                  <a:pt x="220" y="125"/>
                  <a:pt x="226" y="124"/>
                  <a:pt x="231" y="125"/>
                </a:cubicBezTo>
                <a:cubicBezTo>
                  <a:pt x="234" y="124"/>
                  <a:pt x="239" y="125"/>
                  <a:pt x="242" y="124"/>
                </a:cubicBezTo>
                <a:cubicBezTo>
                  <a:pt x="242" y="124"/>
                  <a:pt x="242" y="124"/>
                  <a:pt x="242" y="124"/>
                </a:cubicBezTo>
                <a:cubicBezTo>
                  <a:pt x="246" y="124"/>
                  <a:pt x="251" y="124"/>
                  <a:pt x="256" y="125"/>
                </a:cubicBezTo>
                <a:cubicBezTo>
                  <a:pt x="259" y="125"/>
                  <a:pt x="259" y="124"/>
                  <a:pt x="262" y="124"/>
                </a:cubicBezTo>
                <a:cubicBezTo>
                  <a:pt x="262" y="124"/>
                  <a:pt x="262" y="124"/>
                  <a:pt x="262" y="124"/>
                </a:cubicBezTo>
                <a:cubicBezTo>
                  <a:pt x="264" y="124"/>
                  <a:pt x="265" y="123"/>
                  <a:pt x="266" y="123"/>
                </a:cubicBezTo>
                <a:cubicBezTo>
                  <a:pt x="268" y="123"/>
                  <a:pt x="268" y="123"/>
                  <a:pt x="270" y="123"/>
                </a:cubicBezTo>
                <a:cubicBezTo>
                  <a:pt x="269" y="123"/>
                  <a:pt x="267" y="124"/>
                  <a:pt x="266" y="125"/>
                </a:cubicBezTo>
                <a:cubicBezTo>
                  <a:pt x="269" y="125"/>
                  <a:pt x="272" y="124"/>
                  <a:pt x="274" y="124"/>
                </a:cubicBezTo>
                <a:cubicBezTo>
                  <a:pt x="277" y="124"/>
                  <a:pt x="279" y="124"/>
                  <a:pt x="279" y="124"/>
                </a:cubicBezTo>
                <a:cubicBezTo>
                  <a:pt x="279" y="124"/>
                  <a:pt x="281" y="124"/>
                  <a:pt x="279" y="124"/>
                </a:cubicBezTo>
                <a:cubicBezTo>
                  <a:pt x="281" y="124"/>
                  <a:pt x="283" y="124"/>
                  <a:pt x="284" y="124"/>
                </a:cubicBezTo>
                <a:cubicBezTo>
                  <a:pt x="283" y="124"/>
                  <a:pt x="283" y="124"/>
                  <a:pt x="283" y="124"/>
                </a:cubicBezTo>
                <a:cubicBezTo>
                  <a:pt x="283" y="123"/>
                  <a:pt x="285" y="123"/>
                  <a:pt x="285" y="123"/>
                </a:cubicBezTo>
                <a:cubicBezTo>
                  <a:pt x="284" y="123"/>
                  <a:pt x="284" y="123"/>
                  <a:pt x="283" y="123"/>
                </a:cubicBezTo>
                <a:cubicBezTo>
                  <a:pt x="283" y="122"/>
                  <a:pt x="287" y="122"/>
                  <a:pt x="288" y="123"/>
                </a:cubicBezTo>
                <a:cubicBezTo>
                  <a:pt x="289" y="123"/>
                  <a:pt x="285" y="124"/>
                  <a:pt x="287" y="124"/>
                </a:cubicBezTo>
                <a:cubicBezTo>
                  <a:pt x="292" y="123"/>
                  <a:pt x="292" y="123"/>
                  <a:pt x="292" y="123"/>
                </a:cubicBezTo>
                <a:cubicBezTo>
                  <a:pt x="291" y="123"/>
                  <a:pt x="289" y="123"/>
                  <a:pt x="290" y="122"/>
                </a:cubicBezTo>
                <a:cubicBezTo>
                  <a:pt x="288" y="123"/>
                  <a:pt x="288" y="123"/>
                  <a:pt x="288" y="123"/>
                </a:cubicBezTo>
                <a:cubicBezTo>
                  <a:pt x="288" y="122"/>
                  <a:pt x="288" y="122"/>
                  <a:pt x="288" y="122"/>
                </a:cubicBezTo>
                <a:cubicBezTo>
                  <a:pt x="284" y="122"/>
                  <a:pt x="281" y="122"/>
                  <a:pt x="278" y="122"/>
                </a:cubicBezTo>
                <a:cubicBezTo>
                  <a:pt x="279" y="123"/>
                  <a:pt x="279" y="123"/>
                  <a:pt x="279" y="123"/>
                </a:cubicBezTo>
                <a:cubicBezTo>
                  <a:pt x="277" y="123"/>
                  <a:pt x="275" y="123"/>
                  <a:pt x="273" y="123"/>
                </a:cubicBezTo>
                <a:cubicBezTo>
                  <a:pt x="274" y="123"/>
                  <a:pt x="273" y="122"/>
                  <a:pt x="273" y="122"/>
                </a:cubicBezTo>
                <a:cubicBezTo>
                  <a:pt x="272" y="122"/>
                  <a:pt x="272" y="122"/>
                  <a:pt x="271" y="122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1" y="122"/>
                  <a:pt x="266" y="122"/>
                  <a:pt x="265" y="122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62" y="121"/>
                  <a:pt x="266" y="122"/>
                  <a:pt x="264" y="122"/>
                </a:cubicBezTo>
                <a:cubicBezTo>
                  <a:pt x="262" y="122"/>
                  <a:pt x="263" y="121"/>
                  <a:pt x="261" y="121"/>
                </a:cubicBezTo>
                <a:cubicBezTo>
                  <a:pt x="258" y="121"/>
                  <a:pt x="252" y="122"/>
                  <a:pt x="248" y="121"/>
                </a:cubicBezTo>
                <a:cubicBezTo>
                  <a:pt x="245" y="121"/>
                  <a:pt x="242" y="121"/>
                  <a:pt x="239" y="122"/>
                </a:cubicBezTo>
                <a:cubicBezTo>
                  <a:pt x="236" y="122"/>
                  <a:pt x="239" y="121"/>
                  <a:pt x="236" y="121"/>
                </a:cubicBezTo>
                <a:cubicBezTo>
                  <a:pt x="237" y="121"/>
                  <a:pt x="236" y="121"/>
                  <a:pt x="236" y="120"/>
                </a:cubicBezTo>
                <a:cubicBezTo>
                  <a:pt x="236" y="121"/>
                  <a:pt x="231" y="120"/>
                  <a:pt x="233" y="121"/>
                </a:cubicBezTo>
                <a:cubicBezTo>
                  <a:pt x="229" y="121"/>
                  <a:pt x="225" y="121"/>
                  <a:pt x="221" y="121"/>
                </a:cubicBezTo>
                <a:cubicBezTo>
                  <a:pt x="222" y="121"/>
                  <a:pt x="223" y="120"/>
                  <a:pt x="221" y="120"/>
                </a:cubicBezTo>
                <a:cubicBezTo>
                  <a:pt x="219" y="121"/>
                  <a:pt x="216" y="121"/>
                  <a:pt x="213" y="121"/>
                </a:cubicBezTo>
                <a:cubicBezTo>
                  <a:pt x="213" y="121"/>
                  <a:pt x="214" y="121"/>
                  <a:pt x="213" y="122"/>
                </a:cubicBezTo>
                <a:cubicBezTo>
                  <a:pt x="213" y="122"/>
                  <a:pt x="212" y="122"/>
                  <a:pt x="211" y="122"/>
                </a:cubicBezTo>
                <a:cubicBezTo>
                  <a:pt x="211" y="122"/>
                  <a:pt x="211" y="121"/>
                  <a:pt x="208" y="121"/>
                </a:cubicBezTo>
                <a:cubicBezTo>
                  <a:pt x="209" y="120"/>
                  <a:pt x="213" y="121"/>
                  <a:pt x="212" y="120"/>
                </a:cubicBezTo>
                <a:cubicBezTo>
                  <a:pt x="213" y="119"/>
                  <a:pt x="219" y="119"/>
                  <a:pt x="220" y="120"/>
                </a:cubicBezTo>
                <a:cubicBezTo>
                  <a:pt x="223" y="119"/>
                  <a:pt x="218" y="119"/>
                  <a:pt x="218" y="119"/>
                </a:cubicBezTo>
                <a:cubicBezTo>
                  <a:pt x="216" y="119"/>
                  <a:pt x="215" y="119"/>
                  <a:pt x="211" y="119"/>
                </a:cubicBezTo>
                <a:cubicBezTo>
                  <a:pt x="211" y="120"/>
                  <a:pt x="212" y="120"/>
                  <a:pt x="210" y="120"/>
                </a:cubicBezTo>
                <a:cubicBezTo>
                  <a:pt x="207" y="121"/>
                  <a:pt x="206" y="119"/>
                  <a:pt x="205" y="119"/>
                </a:cubicBezTo>
                <a:cubicBezTo>
                  <a:pt x="207" y="119"/>
                  <a:pt x="207" y="119"/>
                  <a:pt x="207" y="119"/>
                </a:cubicBezTo>
                <a:cubicBezTo>
                  <a:pt x="204" y="119"/>
                  <a:pt x="204" y="119"/>
                  <a:pt x="201" y="119"/>
                </a:cubicBezTo>
                <a:cubicBezTo>
                  <a:pt x="201" y="118"/>
                  <a:pt x="205" y="119"/>
                  <a:pt x="206" y="119"/>
                </a:cubicBezTo>
                <a:cubicBezTo>
                  <a:pt x="204" y="118"/>
                  <a:pt x="204" y="118"/>
                  <a:pt x="204" y="118"/>
                </a:cubicBezTo>
                <a:cubicBezTo>
                  <a:pt x="200" y="118"/>
                  <a:pt x="203" y="119"/>
                  <a:pt x="199" y="118"/>
                </a:cubicBezTo>
                <a:cubicBezTo>
                  <a:pt x="200" y="118"/>
                  <a:pt x="200" y="118"/>
                  <a:pt x="200" y="118"/>
                </a:cubicBezTo>
                <a:cubicBezTo>
                  <a:pt x="197" y="118"/>
                  <a:pt x="197" y="118"/>
                  <a:pt x="197" y="118"/>
                </a:cubicBezTo>
                <a:cubicBezTo>
                  <a:pt x="197" y="119"/>
                  <a:pt x="198" y="119"/>
                  <a:pt x="200" y="119"/>
                </a:cubicBezTo>
                <a:cubicBezTo>
                  <a:pt x="199" y="120"/>
                  <a:pt x="198" y="119"/>
                  <a:pt x="195" y="120"/>
                </a:cubicBezTo>
                <a:cubicBezTo>
                  <a:pt x="194" y="120"/>
                  <a:pt x="196" y="120"/>
                  <a:pt x="196" y="120"/>
                </a:cubicBezTo>
                <a:cubicBezTo>
                  <a:pt x="197" y="121"/>
                  <a:pt x="194" y="121"/>
                  <a:pt x="193" y="121"/>
                </a:cubicBezTo>
                <a:cubicBezTo>
                  <a:pt x="190" y="121"/>
                  <a:pt x="191" y="120"/>
                  <a:pt x="190" y="120"/>
                </a:cubicBezTo>
                <a:cubicBezTo>
                  <a:pt x="191" y="120"/>
                  <a:pt x="193" y="120"/>
                  <a:pt x="193" y="120"/>
                </a:cubicBezTo>
                <a:cubicBezTo>
                  <a:pt x="196" y="119"/>
                  <a:pt x="191" y="119"/>
                  <a:pt x="193" y="118"/>
                </a:cubicBezTo>
                <a:cubicBezTo>
                  <a:pt x="191" y="118"/>
                  <a:pt x="191" y="119"/>
                  <a:pt x="190" y="119"/>
                </a:cubicBezTo>
                <a:cubicBezTo>
                  <a:pt x="190" y="119"/>
                  <a:pt x="189" y="119"/>
                  <a:pt x="190" y="120"/>
                </a:cubicBezTo>
                <a:cubicBezTo>
                  <a:pt x="185" y="121"/>
                  <a:pt x="187" y="118"/>
                  <a:pt x="183" y="119"/>
                </a:cubicBezTo>
                <a:cubicBezTo>
                  <a:pt x="184" y="120"/>
                  <a:pt x="177" y="120"/>
                  <a:pt x="180" y="121"/>
                </a:cubicBezTo>
                <a:cubicBezTo>
                  <a:pt x="179" y="122"/>
                  <a:pt x="178" y="122"/>
                  <a:pt x="177" y="122"/>
                </a:cubicBezTo>
                <a:cubicBezTo>
                  <a:pt x="178" y="121"/>
                  <a:pt x="175" y="121"/>
                  <a:pt x="177" y="120"/>
                </a:cubicBezTo>
                <a:cubicBezTo>
                  <a:pt x="175" y="120"/>
                  <a:pt x="175" y="120"/>
                  <a:pt x="175" y="120"/>
                </a:cubicBezTo>
                <a:cubicBezTo>
                  <a:pt x="178" y="120"/>
                  <a:pt x="178" y="120"/>
                  <a:pt x="178" y="120"/>
                </a:cubicBezTo>
                <a:cubicBezTo>
                  <a:pt x="176" y="119"/>
                  <a:pt x="173" y="119"/>
                  <a:pt x="172" y="118"/>
                </a:cubicBezTo>
                <a:cubicBezTo>
                  <a:pt x="170" y="119"/>
                  <a:pt x="173" y="119"/>
                  <a:pt x="170" y="119"/>
                </a:cubicBezTo>
                <a:cubicBezTo>
                  <a:pt x="171" y="119"/>
                  <a:pt x="170" y="118"/>
                  <a:pt x="169" y="118"/>
                </a:cubicBezTo>
                <a:cubicBezTo>
                  <a:pt x="171" y="119"/>
                  <a:pt x="169" y="119"/>
                  <a:pt x="167" y="120"/>
                </a:cubicBezTo>
                <a:cubicBezTo>
                  <a:pt x="165" y="120"/>
                  <a:pt x="163" y="119"/>
                  <a:pt x="164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4" y="119"/>
                  <a:pt x="165" y="118"/>
                  <a:pt x="163" y="118"/>
                </a:cubicBezTo>
                <a:cubicBezTo>
                  <a:pt x="163" y="118"/>
                  <a:pt x="162" y="119"/>
                  <a:pt x="161" y="120"/>
                </a:cubicBezTo>
                <a:cubicBezTo>
                  <a:pt x="160" y="120"/>
                  <a:pt x="159" y="119"/>
                  <a:pt x="158" y="119"/>
                </a:cubicBezTo>
                <a:cubicBezTo>
                  <a:pt x="160" y="119"/>
                  <a:pt x="160" y="119"/>
                  <a:pt x="160" y="119"/>
                </a:cubicBezTo>
                <a:cubicBezTo>
                  <a:pt x="157" y="119"/>
                  <a:pt x="160" y="118"/>
                  <a:pt x="157" y="118"/>
                </a:cubicBezTo>
                <a:cubicBezTo>
                  <a:pt x="156" y="119"/>
                  <a:pt x="156" y="119"/>
                  <a:pt x="156" y="119"/>
                </a:cubicBezTo>
                <a:cubicBezTo>
                  <a:pt x="155" y="119"/>
                  <a:pt x="155" y="118"/>
                  <a:pt x="156" y="118"/>
                </a:cubicBezTo>
                <a:cubicBezTo>
                  <a:pt x="155" y="119"/>
                  <a:pt x="153" y="118"/>
                  <a:pt x="153" y="119"/>
                </a:cubicBezTo>
                <a:cubicBezTo>
                  <a:pt x="152" y="118"/>
                  <a:pt x="152" y="118"/>
                  <a:pt x="152" y="118"/>
                </a:cubicBezTo>
                <a:cubicBezTo>
                  <a:pt x="151" y="118"/>
                  <a:pt x="150" y="119"/>
                  <a:pt x="148" y="119"/>
                </a:cubicBezTo>
                <a:cubicBezTo>
                  <a:pt x="149" y="119"/>
                  <a:pt x="150" y="119"/>
                  <a:pt x="152" y="119"/>
                </a:cubicBezTo>
                <a:cubicBezTo>
                  <a:pt x="153" y="120"/>
                  <a:pt x="150" y="120"/>
                  <a:pt x="149" y="120"/>
                </a:cubicBezTo>
                <a:cubicBezTo>
                  <a:pt x="149" y="119"/>
                  <a:pt x="146" y="120"/>
                  <a:pt x="144" y="120"/>
                </a:cubicBezTo>
                <a:cubicBezTo>
                  <a:pt x="143" y="119"/>
                  <a:pt x="142" y="119"/>
                  <a:pt x="142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141" y="118"/>
                  <a:pt x="138" y="120"/>
                  <a:pt x="136" y="119"/>
                </a:cubicBezTo>
                <a:cubicBezTo>
                  <a:pt x="137" y="119"/>
                  <a:pt x="137" y="119"/>
                  <a:pt x="136" y="118"/>
                </a:cubicBezTo>
                <a:cubicBezTo>
                  <a:pt x="138" y="119"/>
                  <a:pt x="133" y="119"/>
                  <a:pt x="134" y="120"/>
                </a:cubicBezTo>
                <a:cubicBezTo>
                  <a:pt x="131" y="120"/>
                  <a:pt x="134" y="119"/>
                  <a:pt x="134" y="118"/>
                </a:cubicBezTo>
                <a:cubicBezTo>
                  <a:pt x="132" y="119"/>
                  <a:pt x="130" y="118"/>
                  <a:pt x="129" y="119"/>
                </a:cubicBezTo>
                <a:cubicBezTo>
                  <a:pt x="131" y="119"/>
                  <a:pt x="129" y="119"/>
                  <a:pt x="128" y="120"/>
                </a:cubicBezTo>
                <a:cubicBezTo>
                  <a:pt x="125" y="120"/>
                  <a:pt x="129" y="119"/>
                  <a:pt x="127" y="119"/>
                </a:cubicBezTo>
                <a:cubicBezTo>
                  <a:pt x="125" y="119"/>
                  <a:pt x="124" y="120"/>
                  <a:pt x="126" y="120"/>
                </a:cubicBezTo>
                <a:cubicBezTo>
                  <a:pt x="124" y="120"/>
                  <a:pt x="122" y="121"/>
                  <a:pt x="120" y="120"/>
                </a:cubicBezTo>
                <a:cubicBezTo>
                  <a:pt x="120" y="120"/>
                  <a:pt x="124" y="120"/>
                  <a:pt x="123" y="120"/>
                </a:cubicBezTo>
                <a:cubicBezTo>
                  <a:pt x="119" y="119"/>
                  <a:pt x="121" y="121"/>
                  <a:pt x="117" y="121"/>
                </a:cubicBezTo>
                <a:cubicBezTo>
                  <a:pt x="119" y="121"/>
                  <a:pt x="117" y="122"/>
                  <a:pt x="115" y="123"/>
                </a:cubicBezTo>
                <a:cubicBezTo>
                  <a:pt x="111" y="123"/>
                  <a:pt x="117" y="122"/>
                  <a:pt x="115" y="122"/>
                </a:cubicBezTo>
                <a:cubicBezTo>
                  <a:pt x="114" y="122"/>
                  <a:pt x="114" y="122"/>
                  <a:pt x="114" y="122"/>
                </a:cubicBezTo>
                <a:cubicBezTo>
                  <a:pt x="112" y="121"/>
                  <a:pt x="119" y="120"/>
                  <a:pt x="117" y="119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5" y="119"/>
                  <a:pt x="116" y="119"/>
                  <a:pt x="115" y="119"/>
                </a:cubicBezTo>
                <a:cubicBezTo>
                  <a:pt x="115" y="119"/>
                  <a:pt x="111" y="119"/>
                  <a:pt x="111" y="119"/>
                </a:cubicBezTo>
                <a:cubicBezTo>
                  <a:pt x="110" y="120"/>
                  <a:pt x="112" y="119"/>
                  <a:pt x="112" y="119"/>
                </a:cubicBezTo>
                <a:cubicBezTo>
                  <a:pt x="110" y="119"/>
                  <a:pt x="109" y="120"/>
                  <a:pt x="106" y="120"/>
                </a:cubicBezTo>
                <a:cubicBezTo>
                  <a:pt x="108" y="120"/>
                  <a:pt x="105" y="119"/>
                  <a:pt x="106" y="119"/>
                </a:cubicBezTo>
                <a:cubicBezTo>
                  <a:pt x="105" y="119"/>
                  <a:pt x="106" y="120"/>
                  <a:pt x="104" y="119"/>
                </a:cubicBezTo>
                <a:cubicBezTo>
                  <a:pt x="104" y="119"/>
                  <a:pt x="104" y="119"/>
                  <a:pt x="104" y="119"/>
                </a:cubicBezTo>
                <a:cubicBezTo>
                  <a:pt x="96" y="119"/>
                  <a:pt x="87" y="119"/>
                  <a:pt x="80" y="120"/>
                </a:cubicBezTo>
                <a:cubicBezTo>
                  <a:pt x="79" y="120"/>
                  <a:pt x="77" y="120"/>
                  <a:pt x="73" y="119"/>
                </a:cubicBezTo>
                <a:cubicBezTo>
                  <a:pt x="75" y="119"/>
                  <a:pt x="73" y="120"/>
                  <a:pt x="72" y="120"/>
                </a:cubicBezTo>
                <a:cubicBezTo>
                  <a:pt x="70" y="119"/>
                  <a:pt x="70" y="119"/>
                  <a:pt x="70" y="119"/>
                </a:cubicBezTo>
                <a:cubicBezTo>
                  <a:pt x="68" y="119"/>
                  <a:pt x="65" y="120"/>
                  <a:pt x="63" y="120"/>
                </a:cubicBezTo>
                <a:cubicBezTo>
                  <a:pt x="63" y="120"/>
                  <a:pt x="63" y="120"/>
                  <a:pt x="63" y="119"/>
                </a:cubicBezTo>
                <a:cubicBezTo>
                  <a:pt x="61" y="119"/>
                  <a:pt x="61" y="120"/>
                  <a:pt x="60" y="120"/>
                </a:cubicBezTo>
                <a:cubicBezTo>
                  <a:pt x="58" y="119"/>
                  <a:pt x="58" y="119"/>
                  <a:pt x="58" y="119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6" y="120"/>
                  <a:pt x="54" y="120"/>
                  <a:pt x="54" y="119"/>
                </a:cubicBezTo>
                <a:cubicBezTo>
                  <a:pt x="53" y="119"/>
                  <a:pt x="52" y="120"/>
                  <a:pt x="53" y="120"/>
                </a:cubicBezTo>
                <a:cubicBezTo>
                  <a:pt x="51" y="119"/>
                  <a:pt x="46" y="119"/>
                  <a:pt x="42" y="120"/>
                </a:cubicBezTo>
                <a:cubicBezTo>
                  <a:pt x="44" y="120"/>
                  <a:pt x="44" y="120"/>
                  <a:pt x="44" y="121"/>
                </a:cubicBezTo>
                <a:cubicBezTo>
                  <a:pt x="44" y="121"/>
                  <a:pt x="43" y="120"/>
                  <a:pt x="42" y="121"/>
                </a:cubicBezTo>
                <a:cubicBezTo>
                  <a:pt x="42" y="121"/>
                  <a:pt x="40" y="120"/>
                  <a:pt x="42" y="120"/>
                </a:cubicBezTo>
                <a:cubicBezTo>
                  <a:pt x="37" y="119"/>
                  <a:pt x="31" y="120"/>
                  <a:pt x="25" y="120"/>
                </a:cubicBezTo>
                <a:cubicBezTo>
                  <a:pt x="24" y="120"/>
                  <a:pt x="24" y="120"/>
                  <a:pt x="23" y="120"/>
                </a:cubicBezTo>
                <a:cubicBezTo>
                  <a:pt x="20" y="119"/>
                  <a:pt x="15" y="120"/>
                  <a:pt x="11" y="120"/>
                </a:cubicBezTo>
                <a:cubicBezTo>
                  <a:pt x="12" y="120"/>
                  <a:pt x="11" y="120"/>
                  <a:pt x="11" y="121"/>
                </a:cubicBezTo>
                <a:cubicBezTo>
                  <a:pt x="11" y="121"/>
                  <a:pt x="11" y="120"/>
                  <a:pt x="11" y="120"/>
                </a:cubicBezTo>
                <a:cubicBezTo>
                  <a:pt x="11" y="119"/>
                  <a:pt x="11" y="117"/>
                  <a:pt x="11" y="116"/>
                </a:cubicBezTo>
                <a:cubicBezTo>
                  <a:pt x="11" y="116"/>
                  <a:pt x="11" y="116"/>
                  <a:pt x="11" y="116"/>
                </a:cubicBezTo>
                <a:cubicBezTo>
                  <a:pt x="10" y="115"/>
                  <a:pt x="10" y="113"/>
                  <a:pt x="10" y="111"/>
                </a:cubicBezTo>
                <a:cubicBezTo>
                  <a:pt x="10" y="112"/>
                  <a:pt x="10" y="112"/>
                  <a:pt x="10" y="112"/>
                </a:cubicBezTo>
                <a:cubicBezTo>
                  <a:pt x="11" y="110"/>
                  <a:pt x="11" y="109"/>
                  <a:pt x="11" y="107"/>
                </a:cubicBezTo>
                <a:cubicBezTo>
                  <a:pt x="10" y="107"/>
                  <a:pt x="11" y="103"/>
                  <a:pt x="10" y="103"/>
                </a:cubicBezTo>
                <a:cubicBezTo>
                  <a:pt x="10" y="102"/>
                  <a:pt x="10" y="103"/>
                  <a:pt x="10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10" y="100"/>
                  <a:pt x="10" y="100"/>
                  <a:pt x="10" y="100"/>
                </a:cubicBezTo>
                <a:cubicBezTo>
                  <a:pt x="10" y="100"/>
                  <a:pt x="11" y="100"/>
                  <a:pt x="11" y="101"/>
                </a:cubicBezTo>
                <a:cubicBezTo>
                  <a:pt x="11" y="98"/>
                  <a:pt x="10" y="100"/>
                  <a:pt x="10" y="99"/>
                </a:cubicBezTo>
                <a:cubicBezTo>
                  <a:pt x="10" y="96"/>
                  <a:pt x="10" y="97"/>
                  <a:pt x="10" y="96"/>
                </a:cubicBezTo>
                <a:cubicBezTo>
                  <a:pt x="11" y="96"/>
                  <a:pt x="10" y="97"/>
                  <a:pt x="10" y="98"/>
                </a:cubicBezTo>
                <a:cubicBezTo>
                  <a:pt x="11" y="99"/>
                  <a:pt x="10" y="96"/>
                  <a:pt x="11" y="96"/>
                </a:cubicBezTo>
                <a:cubicBezTo>
                  <a:pt x="11" y="96"/>
                  <a:pt x="10" y="96"/>
                  <a:pt x="10" y="94"/>
                </a:cubicBezTo>
                <a:cubicBezTo>
                  <a:pt x="10" y="93"/>
                  <a:pt x="10" y="90"/>
                  <a:pt x="11" y="90"/>
                </a:cubicBezTo>
                <a:cubicBezTo>
                  <a:pt x="10" y="89"/>
                  <a:pt x="10" y="88"/>
                  <a:pt x="10" y="87"/>
                </a:cubicBezTo>
                <a:cubicBezTo>
                  <a:pt x="10" y="88"/>
                  <a:pt x="10" y="90"/>
                  <a:pt x="10" y="90"/>
                </a:cubicBezTo>
                <a:cubicBezTo>
                  <a:pt x="9" y="89"/>
                  <a:pt x="9" y="87"/>
                  <a:pt x="10" y="87"/>
                </a:cubicBezTo>
                <a:cubicBezTo>
                  <a:pt x="10" y="88"/>
                  <a:pt x="10" y="88"/>
                  <a:pt x="10" y="88"/>
                </a:cubicBezTo>
                <a:cubicBezTo>
                  <a:pt x="10" y="87"/>
                  <a:pt x="10" y="84"/>
                  <a:pt x="9" y="86"/>
                </a:cubicBezTo>
                <a:cubicBezTo>
                  <a:pt x="10" y="84"/>
                  <a:pt x="10" y="84"/>
                  <a:pt x="10" y="84"/>
                </a:cubicBezTo>
                <a:cubicBezTo>
                  <a:pt x="10" y="83"/>
                  <a:pt x="10" y="81"/>
                  <a:pt x="9" y="79"/>
                </a:cubicBezTo>
                <a:cubicBezTo>
                  <a:pt x="10" y="79"/>
                  <a:pt x="11" y="81"/>
                  <a:pt x="11" y="78"/>
                </a:cubicBezTo>
                <a:cubicBezTo>
                  <a:pt x="10" y="75"/>
                  <a:pt x="10" y="75"/>
                  <a:pt x="10" y="75"/>
                </a:cubicBezTo>
                <a:cubicBezTo>
                  <a:pt x="10" y="74"/>
                  <a:pt x="10" y="73"/>
                  <a:pt x="11" y="73"/>
                </a:cubicBezTo>
                <a:cubicBezTo>
                  <a:pt x="11" y="69"/>
                  <a:pt x="9" y="69"/>
                  <a:pt x="10" y="65"/>
                </a:cubicBezTo>
                <a:cubicBezTo>
                  <a:pt x="10" y="67"/>
                  <a:pt x="10" y="65"/>
                  <a:pt x="11" y="64"/>
                </a:cubicBezTo>
                <a:cubicBezTo>
                  <a:pt x="10" y="63"/>
                  <a:pt x="10" y="63"/>
                  <a:pt x="10" y="63"/>
                </a:cubicBezTo>
                <a:cubicBezTo>
                  <a:pt x="10" y="63"/>
                  <a:pt x="11" y="64"/>
                  <a:pt x="10" y="65"/>
                </a:cubicBezTo>
                <a:cubicBezTo>
                  <a:pt x="10" y="65"/>
                  <a:pt x="10" y="63"/>
                  <a:pt x="10" y="63"/>
                </a:cubicBezTo>
                <a:cubicBezTo>
                  <a:pt x="11" y="59"/>
                  <a:pt x="10" y="52"/>
                  <a:pt x="11" y="46"/>
                </a:cubicBezTo>
                <a:cubicBezTo>
                  <a:pt x="10" y="47"/>
                  <a:pt x="11" y="44"/>
                  <a:pt x="10" y="43"/>
                </a:cubicBezTo>
                <a:cubicBezTo>
                  <a:pt x="11" y="43"/>
                  <a:pt x="10" y="40"/>
                  <a:pt x="11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6"/>
                  <a:pt x="8" y="34"/>
                  <a:pt x="10" y="32"/>
                </a:cubicBezTo>
                <a:cubicBezTo>
                  <a:pt x="10" y="30"/>
                  <a:pt x="10" y="32"/>
                  <a:pt x="10" y="33"/>
                </a:cubicBezTo>
                <a:cubicBezTo>
                  <a:pt x="11" y="31"/>
                  <a:pt x="10" y="26"/>
                  <a:pt x="11" y="24"/>
                </a:cubicBezTo>
                <a:cubicBezTo>
                  <a:pt x="10" y="24"/>
                  <a:pt x="10" y="25"/>
                  <a:pt x="9" y="23"/>
                </a:cubicBezTo>
                <a:cubicBezTo>
                  <a:pt x="10" y="21"/>
                  <a:pt x="10" y="17"/>
                  <a:pt x="10" y="18"/>
                </a:cubicBezTo>
                <a:cubicBezTo>
                  <a:pt x="10" y="16"/>
                  <a:pt x="10" y="16"/>
                  <a:pt x="10" y="14"/>
                </a:cubicBezTo>
                <a:cubicBezTo>
                  <a:pt x="10" y="14"/>
                  <a:pt x="10" y="15"/>
                  <a:pt x="11" y="16"/>
                </a:cubicBezTo>
                <a:cubicBezTo>
                  <a:pt x="11" y="13"/>
                  <a:pt x="10" y="11"/>
                  <a:pt x="10" y="9"/>
                </a:cubicBezTo>
                <a:cubicBezTo>
                  <a:pt x="10" y="9"/>
                  <a:pt x="10" y="8"/>
                  <a:pt x="10" y="8"/>
                </a:cubicBezTo>
                <a:cubicBezTo>
                  <a:pt x="11" y="8"/>
                  <a:pt x="13" y="7"/>
                  <a:pt x="13" y="8"/>
                </a:cubicBezTo>
                <a:cubicBezTo>
                  <a:pt x="14" y="7"/>
                  <a:pt x="17" y="8"/>
                  <a:pt x="18" y="7"/>
                </a:cubicBezTo>
                <a:cubicBezTo>
                  <a:pt x="17" y="7"/>
                  <a:pt x="18" y="7"/>
                  <a:pt x="18" y="7"/>
                </a:cubicBezTo>
                <a:cubicBezTo>
                  <a:pt x="19" y="7"/>
                  <a:pt x="20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8"/>
                  <a:pt x="25" y="7"/>
                  <a:pt x="25" y="8"/>
                </a:cubicBezTo>
                <a:cubicBezTo>
                  <a:pt x="24" y="7"/>
                  <a:pt x="27" y="8"/>
                  <a:pt x="27" y="7"/>
                </a:cubicBezTo>
                <a:cubicBezTo>
                  <a:pt x="29" y="7"/>
                  <a:pt x="29" y="7"/>
                  <a:pt x="29" y="7"/>
                </a:cubicBezTo>
                <a:cubicBezTo>
                  <a:pt x="31" y="7"/>
                  <a:pt x="29" y="7"/>
                  <a:pt x="32" y="7"/>
                </a:cubicBezTo>
                <a:cubicBezTo>
                  <a:pt x="34" y="7"/>
                  <a:pt x="33" y="7"/>
                  <a:pt x="32" y="7"/>
                </a:cubicBezTo>
                <a:cubicBezTo>
                  <a:pt x="34" y="8"/>
                  <a:pt x="35" y="7"/>
                  <a:pt x="37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36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38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40" y="7"/>
                  <a:pt x="40" y="7"/>
                  <a:pt x="40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1" y="8"/>
                  <a:pt x="44" y="7"/>
                  <a:pt x="44" y="7"/>
                </a:cubicBezTo>
                <a:cubicBezTo>
                  <a:pt x="48" y="8"/>
                  <a:pt x="56" y="7"/>
                  <a:pt x="59" y="7"/>
                </a:cubicBezTo>
                <a:cubicBezTo>
                  <a:pt x="58" y="7"/>
                  <a:pt x="58" y="7"/>
                  <a:pt x="59" y="7"/>
                </a:cubicBezTo>
                <a:cubicBezTo>
                  <a:pt x="60" y="7"/>
                  <a:pt x="62" y="7"/>
                  <a:pt x="62" y="7"/>
                </a:cubicBezTo>
                <a:cubicBezTo>
                  <a:pt x="63" y="7"/>
                  <a:pt x="63" y="7"/>
                  <a:pt x="65" y="7"/>
                </a:cubicBezTo>
                <a:cubicBezTo>
                  <a:pt x="66" y="7"/>
                  <a:pt x="66" y="7"/>
                  <a:pt x="65" y="7"/>
                </a:cubicBezTo>
                <a:cubicBezTo>
                  <a:pt x="69" y="8"/>
                  <a:pt x="74" y="6"/>
                  <a:pt x="79" y="7"/>
                </a:cubicBezTo>
                <a:cubicBezTo>
                  <a:pt x="78" y="7"/>
                  <a:pt x="78" y="7"/>
                  <a:pt x="77" y="7"/>
                </a:cubicBezTo>
                <a:cubicBezTo>
                  <a:pt x="81" y="7"/>
                  <a:pt x="84" y="7"/>
                  <a:pt x="87" y="6"/>
                </a:cubicBezTo>
                <a:cubicBezTo>
                  <a:pt x="87" y="6"/>
                  <a:pt x="87" y="7"/>
                  <a:pt x="86" y="7"/>
                </a:cubicBezTo>
                <a:cubicBezTo>
                  <a:pt x="89" y="7"/>
                  <a:pt x="91" y="7"/>
                  <a:pt x="93" y="6"/>
                </a:cubicBezTo>
                <a:cubicBezTo>
                  <a:pt x="91" y="6"/>
                  <a:pt x="92" y="6"/>
                  <a:pt x="91" y="6"/>
                </a:cubicBezTo>
                <a:cubicBezTo>
                  <a:pt x="90" y="6"/>
                  <a:pt x="93" y="5"/>
                  <a:pt x="94" y="6"/>
                </a:cubicBezTo>
                <a:cubicBezTo>
                  <a:pt x="94" y="6"/>
                  <a:pt x="94" y="6"/>
                  <a:pt x="94" y="6"/>
                </a:cubicBezTo>
                <a:cubicBezTo>
                  <a:pt x="97" y="6"/>
                  <a:pt x="97" y="5"/>
                  <a:pt x="99" y="5"/>
                </a:cubicBezTo>
                <a:cubicBezTo>
                  <a:pt x="101" y="6"/>
                  <a:pt x="98" y="6"/>
                  <a:pt x="99" y="6"/>
                </a:cubicBezTo>
                <a:cubicBezTo>
                  <a:pt x="99" y="7"/>
                  <a:pt x="104" y="6"/>
                  <a:pt x="105" y="7"/>
                </a:cubicBezTo>
                <a:cubicBezTo>
                  <a:pt x="105" y="6"/>
                  <a:pt x="106" y="6"/>
                  <a:pt x="106" y="6"/>
                </a:cubicBezTo>
                <a:cubicBezTo>
                  <a:pt x="108" y="6"/>
                  <a:pt x="107" y="6"/>
                  <a:pt x="108" y="6"/>
                </a:cubicBezTo>
                <a:cubicBezTo>
                  <a:pt x="113" y="5"/>
                  <a:pt x="113" y="5"/>
                  <a:pt x="113" y="5"/>
                </a:cubicBezTo>
                <a:cubicBezTo>
                  <a:pt x="113" y="5"/>
                  <a:pt x="115" y="6"/>
                  <a:pt x="114" y="6"/>
                </a:cubicBezTo>
                <a:cubicBezTo>
                  <a:pt x="117" y="6"/>
                  <a:pt x="120" y="5"/>
                  <a:pt x="122" y="4"/>
                </a:cubicBezTo>
                <a:cubicBezTo>
                  <a:pt x="123" y="4"/>
                  <a:pt x="127" y="4"/>
                  <a:pt x="129" y="4"/>
                </a:cubicBezTo>
                <a:cubicBezTo>
                  <a:pt x="129" y="4"/>
                  <a:pt x="127" y="4"/>
                  <a:pt x="127" y="4"/>
                </a:cubicBezTo>
                <a:cubicBezTo>
                  <a:pt x="129" y="5"/>
                  <a:pt x="129" y="5"/>
                  <a:pt x="129" y="5"/>
                </a:cubicBezTo>
                <a:cubicBezTo>
                  <a:pt x="126" y="5"/>
                  <a:pt x="129" y="6"/>
                  <a:pt x="128" y="6"/>
                </a:cubicBezTo>
                <a:cubicBezTo>
                  <a:pt x="130" y="6"/>
                  <a:pt x="135" y="6"/>
                  <a:pt x="138" y="6"/>
                </a:cubicBezTo>
                <a:cubicBezTo>
                  <a:pt x="136" y="5"/>
                  <a:pt x="143" y="6"/>
                  <a:pt x="142" y="5"/>
                </a:cubicBezTo>
                <a:cubicBezTo>
                  <a:pt x="146" y="5"/>
                  <a:pt x="144" y="6"/>
                  <a:pt x="146" y="6"/>
                </a:cubicBezTo>
                <a:cubicBezTo>
                  <a:pt x="150" y="5"/>
                  <a:pt x="153" y="6"/>
                  <a:pt x="157" y="6"/>
                </a:cubicBezTo>
                <a:cubicBezTo>
                  <a:pt x="157" y="6"/>
                  <a:pt x="157" y="6"/>
                  <a:pt x="157" y="6"/>
                </a:cubicBezTo>
                <a:cubicBezTo>
                  <a:pt x="160" y="5"/>
                  <a:pt x="165" y="6"/>
                  <a:pt x="168" y="5"/>
                </a:cubicBezTo>
                <a:cubicBezTo>
                  <a:pt x="168" y="5"/>
                  <a:pt x="168" y="5"/>
                  <a:pt x="168" y="5"/>
                </a:cubicBezTo>
                <a:cubicBezTo>
                  <a:pt x="171" y="6"/>
                  <a:pt x="168" y="4"/>
                  <a:pt x="172" y="5"/>
                </a:cubicBezTo>
                <a:cubicBezTo>
                  <a:pt x="171" y="5"/>
                  <a:pt x="171" y="5"/>
                  <a:pt x="171" y="5"/>
                </a:cubicBezTo>
                <a:cubicBezTo>
                  <a:pt x="174" y="5"/>
                  <a:pt x="176" y="6"/>
                  <a:pt x="179" y="5"/>
                </a:cubicBezTo>
                <a:cubicBezTo>
                  <a:pt x="179" y="5"/>
                  <a:pt x="178" y="5"/>
                  <a:pt x="178" y="5"/>
                </a:cubicBezTo>
                <a:cubicBezTo>
                  <a:pt x="181" y="5"/>
                  <a:pt x="183" y="5"/>
                  <a:pt x="186" y="5"/>
                </a:cubicBezTo>
                <a:cubicBezTo>
                  <a:pt x="186" y="5"/>
                  <a:pt x="186" y="5"/>
                  <a:pt x="185" y="5"/>
                </a:cubicBezTo>
                <a:cubicBezTo>
                  <a:pt x="187" y="6"/>
                  <a:pt x="187" y="5"/>
                  <a:pt x="190" y="5"/>
                </a:cubicBezTo>
                <a:cubicBezTo>
                  <a:pt x="190" y="5"/>
                  <a:pt x="192" y="5"/>
                  <a:pt x="191" y="5"/>
                </a:cubicBezTo>
                <a:cubicBezTo>
                  <a:pt x="192" y="5"/>
                  <a:pt x="196" y="5"/>
                  <a:pt x="197" y="5"/>
                </a:cubicBezTo>
                <a:cubicBezTo>
                  <a:pt x="198" y="5"/>
                  <a:pt x="199" y="5"/>
                  <a:pt x="200" y="5"/>
                </a:cubicBezTo>
                <a:cubicBezTo>
                  <a:pt x="213" y="5"/>
                  <a:pt x="226" y="6"/>
                  <a:pt x="239" y="5"/>
                </a:cubicBezTo>
                <a:cubicBezTo>
                  <a:pt x="241" y="6"/>
                  <a:pt x="236" y="5"/>
                  <a:pt x="237" y="6"/>
                </a:cubicBezTo>
                <a:cubicBezTo>
                  <a:pt x="237" y="5"/>
                  <a:pt x="239" y="6"/>
                  <a:pt x="243" y="6"/>
                </a:cubicBezTo>
                <a:cubicBezTo>
                  <a:pt x="243" y="6"/>
                  <a:pt x="243" y="6"/>
                  <a:pt x="243" y="6"/>
                </a:cubicBezTo>
                <a:cubicBezTo>
                  <a:pt x="245" y="5"/>
                  <a:pt x="246" y="6"/>
                  <a:pt x="248" y="6"/>
                </a:cubicBezTo>
                <a:cubicBezTo>
                  <a:pt x="248" y="6"/>
                  <a:pt x="248" y="6"/>
                  <a:pt x="248" y="6"/>
                </a:cubicBezTo>
                <a:cubicBezTo>
                  <a:pt x="250" y="5"/>
                  <a:pt x="252" y="7"/>
                  <a:pt x="253" y="6"/>
                </a:cubicBezTo>
                <a:cubicBezTo>
                  <a:pt x="254" y="6"/>
                  <a:pt x="254" y="6"/>
                  <a:pt x="254" y="6"/>
                </a:cubicBezTo>
                <a:cubicBezTo>
                  <a:pt x="256" y="5"/>
                  <a:pt x="257" y="6"/>
                  <a:pt x="260" y="6"/>
                </a:cubicBezTo>
                <a:cubicBezTo>
                  <a:pt x="259" y="6"/>
                  <a:pt x="259" y="6"/>
                  <a:pt x="259" y="6"/>
                </a:cubicBezTo>
                <a:cubicBezTo>
                  <a:pt x="262" y="6"/>
                  <a:pt x="266" y="5"/>
                  <a:pt x="267" y="6"/>
                </a:cubicBezTo>
                <a:cubicBezTo>
                  <a:pt x="270" y="5"/>
                  <a:pt x="273" y="5"/>
                  <a:pt x="273" y="5"/>
                </a:cubicBezTo>
                <a:cubicBezTo>
                  <a:pt x="274" y="5"/>
                  <a:pt x="273" y="5"/>
                  <a:pt x="273" y="5"/>
                </a:cubicBezTo>
                <a:cubicBezTo>
                  <a:pt x="283" y="5"/>
                  <a:pt x="294" y="5"/>
                  <a:pt x="303" y="4"/>
                </a:cubicBezTo>
                <a:cubicBezTo>
                  <a:pt x="303" y="5"/>
                  <a:pt x="303" y="5"/>
                  <a:pt x="302" y="5"/>
                </a:cubicBezTo>
                <a:cubicBezTo>
                  <a:pt x="310" y="4"/>
                  <a:pt x="303" y="14"/>
                  <a:pt x="307" y="17"/>
                </a:cubicBezTo>
                <a:cubicBezTo>
                  <a:pt x="307" y="18"/>
                  <a:pt x="307" y="18"/>
                  <a:pt x="307" y="18"/>
                </a:cubicBezTo>
                <a:cubicBezTo>
                  <a:pt x="307" y="20"/>
                  <a:pt x="307" y="20"/>
                  <a:pt x="306" y="21"/>
                </a:cubicBezTo>
                <a:cubicBezTo>
                  <a:pt x="307" y="22"/>
                  <a:pt x="306" y="26"/>
                  <a:pt x="307" y="26"/>
                </a:cubicBezTo>
                <a:cubicBezTo>
                  <a:pt x="307" y="27"/>
                  <a:pt x="307" y="26"/>
                  <a:pt x="306" y="26"/>
                </a:cubicBezTo>
                <a:cubicBezTo>
                  <a:pt x="306" y="28"/>
                  <a:pt x="307" y="31"/>
                  <a:pt x="307" y="34"/>
                </a:cubicBezTo>
                <a:cubicBezTo>
                  <a:pt x="307" y="33"/>
                  <a:pt x="307" y="33"/>
                  <a:pt x="307" y="33"/>
                </a:cubicBezTo>
                <a:cubicBezTo>
                  <a:pt x="306" y="46"/>
                  <a:pt x="305" y="62"/>
                  <a:pt x="306" y="72"/>
                </a:cubicBezTo>
                <a:cubicBezTo>
                  <a:pt x="307" y="75"/>
                  <a:pt x="305" y="73"/>
                  <a:pt x="306" y="75"/>
                </a:cubicBezTo>
                <a:cubicBezTo>
                  <a:pt x="307" y="85"/>
                  <a:pt x="305" y="98"/>
                  <a:pt x="307" y="108"/>
                </a:cubicBezTo>
                <a:cubicBezTo>
                  <a:pt x="307" y="115"/>
                  <a:pt x="309" y="118"/>
                  <a:pt x="309" y="118"/>
                </a:cubicBezTo>
                <a:cubicBezTo>
                  <a:pt x="308" y="99"/>
                  <a:pt x="309" y="83"/>
                  <a:pt x="310" y="65"/>
                </a:cubicBezTo>
                <a:cubicBezTo>
                  <a:pt x="310" y="59"/>
                  <a:pt x="310" y="51"/>
                  <a:pt x="310" y="45"/>
                </a:cubicBezTo>
                <a:cubicBezTo>
                  <a:pt x="310" y="33"/>
                  <a:pt x="310" y="21"/>
                  <a:pt x="311" y="9"/>
                </a:cubicBezTo>
                <a:cubicBezTo>
                  <a:pt x="311" y="7"/>
                  <a:pt x="311" y="7"/>
                  <a:pt x="311" y="7"/>
                </a:cubicBezTo>
                <a:cubicBezTo>
                  <a:pt x="311" y="6"/>
                  <a:pt x="311" y="6"/>
                  <a:pt x="311" y="6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09" y="3"/>
                  <a:pt x="316" y="10"/>
                  <a:pt x="306" y="0"/>
                </a:cubicBezTo>
                <a:close/>
              </a:path>
            </a:pathLst>
          </a:custGeom>
          <a:solidFill>
            <a:srgbClr val="442A58"/>
          </a:solidFill>
          <a:ln w="9525">
            <a:noFill/>
            <a:round/>
            <a:headEnd/>
            <a:tailEnd/>
          </a:ln>
        </p:spPr>
        <p:txBody>
          <a:bodyPr vert="horz" wrap="square" lIns="36000" tIns="36000" rIns="36000" bIns="36000" numCol="1" anchor="ctr" anchorCtr="1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200" b="1" u="sng" dirty="0">
              <a:solidFill>
                <a:prstClr val="black"/>
              </a:solidFill>
              <a:latin typeface="Segoe Print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640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909852" y="2183643"/>
            <a:ext cx="10317707" cy="2429300"/>
          </a:xfrm>
          <a:prstGeom prst="rect">
            <a:avLst/>
          </a:prstGeom>
          <a:gradFill flip="none" rotWithShape="1">
            <a:gsLst>
              <a:gs pos="0">
                <a:srgbClr val="D65C00"/>
              </a:gs>
              <a:gs pos="50000">
                <a:srgbClr val="FFCA00">
                  <a:shade val="67500"/>
                  <a:satMod val="115000"/>
                </a:srgbClr>
              </a:gs>
              <a:gs pos="100000">
                <a:srgbClr val="FFCA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852" y="2183643"/>
            <a:ext cx="10317707" cy="2429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reeform 439"/>
          <p:cNvSpPr>
            <a:spLocks/>
          </p:cNvSpPr>
          <p:nvPr userDrawn="1"/>
        </p:nvSpPr>
        <p:spPr bwMode="auto">
          <a:xfrm>
            <a:off x="582305" y="2101755"/>
            <a:ext cx="10936407" cy="2620370"/>
          </a:xfrm>
          <a:custGeom>
            <a:avLst/>
            <a:gdLst/>
            <a:ahLst/>
            <a:cxnLst>
              <a:cxn ang="0">
                <a:pos x="273" y="1"/>
              </a:cxn>
              <a:cxn ang="0">
                <a:pos x="238" y="1"/>
              </a:cxn>
              <a:cxn ang="0">
                <a:pos x="51" y="2"/>
              </a:cxn>
              <a:cxn ang="0">
                <a:pos x="10" y="2"/>
              </a:cxn>
              <a:cxn ang="0">
                <a:pos x="4" y="15"/>
              </a:cxn>
              <a:cxn ang="0">
                <a:pos x="4" y="97"/>
              </a:cxn>
              <a:cxn ang="0">
                <a:pos x="8" y="127"/>
              </a:cxn>
              <a:cxn ang="0">
                <a:pos x="9" y="127"/>
              </a:cxn>
              <a:cxn ang="0">
                <a:pos x="47" y="126"/>
              </a:cxn>
              <a:cxn ang="0">
                <a:pos x="78" y="126"/>
              </a:cxn>
              <a:cxn ang="0">
                <a:pos x="161" y="125"/>
              </a:cxn>
              <a:cxn ang="0">
                <a:pos x="191" y="125"/>
              </a:cxn>
              <a:cxn ang="0">
                <a:pos x="262" y="124"/>
              </a:cxn>
              <a:cxn ang="0">
                <a:pos x="279" y="124"/>
              </a:cxn>
              <a:cxn ang="0">
                <a:pos x="288" y="123"/>
              </a:cxn>
              <a:cxn ang="0">
                <a:pos x="278" y="122"/>
              </a:cxn>
              <a:cxn ang="0">
                <a:pos x="265" y="122"/>
              </a:cxn>
              <a:cxn ang="0">
                <a:pos x="236" y="121"/>
              </a:cxn>
              <a:cxn ang="0">
                <a:pos x="213" y="122"/>
              </a:cxn>
              <a:cxn ang="0">
                <a:pos x="211" y="119"/>
              </a:cxn>
              <a:cxn ang="0">
                <a:pos x="204" y="118"/>
              </a:cxn>
              <a:cxn ang="0">
                <a:pos x="196" y="120"/>
              </a:cxn>
              <a:cxn ang="0">
                <a:pos x="190" y="120"/>
              </a:cxn>
              <a:cxn ang="0">
                <a:pos x="178" y="120"/>
              </a:cxn>
              <a:cxn ang="0">
                <a:pos x="166" y="118"/>
              </a:cxn>
              <a:cxn ang="0">
                <a:pos x="156" y="119"/>
              </a:cxn>
              <a:cxn ang="0">
                <a:pos x="149" y="120"/>
              </a:cxn>
              <a:cxn ang="0">
                <a:pos x="134" y="120"/>
              </a:cxn>
              <a:cxn ang="0">
                <a:pos x="120" y="120"/>
              </a:cxn>
              <a:cxn ang="0">
                <a:pos x="117" y="119"/>
              </a:cxn>
              <a:cxn ang="0">
                <a:pos x="106" y="119"/>
              </a:cxn>
              <a:cxn ang="0">
                <a:pos x="70" y="119"/>
              </a:cxn>
              <a:cxn ang="0">
                <a:pos x="54" y="119"/>
              </a:cxn>
              <a:cxn ang="0">
                <a:pos x="25" y="120"/>
              </a:cxn>
              <a:cxn ang="0">
                <a:pos x="11" y="116"/>
              </a:cxn>
              <a:cxn ang="0">
                <a:pos x="10" y="102"/>
              </a:cxn>
              <a:cxn ang="0">
                <a:pos x="11" y="96"/>
              </a:cxn>
              <a:cxn ang="0">
                <a:pos x="10" y="88"/>
              </a:cxn>
              <a:cxn ang="0">
                <a:pos x="11" y="73"/>
              </a:cxn>
              <a:cxn ang="0">
                <a:pos x="11" y="46"/>
              </a:cxn>
              <a:cxn ang="0">
                <a:pos x="11" y="24"/>
              </a:cxn>
              <a:cxn ang="0">
                <a:pos x="10" y="8"/>
              </a:cxn>
              <a:cxn ang="0">
                <a:pos x="25" y="8"/>
              </a:cxn>
              <a:cxn ang="0">
                <a:pos x="36" y="7"/>
              </a:cxn>
              <a:cxn ang="0">
                <a:pos x="39" y="7"/>
              </a:cxn>
              <a:cxn ang="0">
                <a:pos x="62" y="7"/>
              </a:cxn>
              <a:cxn ang="0">
                <a:pos x="86" y="7"/>
              </a:cxn>
              <a:cxn ang="0">
                <a:pos x="99" y="6"/>
              </a:cxn>
              <a:cxn ang="0">
                <a:pos x="122" y="4"/>
              </a:cxn>
              <a:cxn ang="0">
                <a:pos x="142" y="5"/>
              </a:cxn>
              <a:cxn ang="0">
                <a:pos x="172" y="5"/>
              </a:cxn>
              <a:cxn ang="0">
                <a:pos x="190" y="5"/>
              </a:cxn>
              <a:cxn ang="0">
                <a:pos x="243" y="6"/>
              </a:cxn>
              <a:cxn ang="0">
                <a:pos x="260" y="6"/>
              </a:cxn>
              <a:cxn ang="0">
                <a:pos x="302" y="5"/>
              </a:cxn>
              <a:cxn ang="0">
                <a:pos x="307" y="34"/>
              </a:cxn>
              <a:cxn ang="0">
                <a:pos x="310" y="65"/>
              </a:cxn>
              <a:cxn ang="0">
                <a:pos x="311" y="5"/>
              </a:cxn>
            </a:cxnLst>
            <a:rect l="0" t="0" r="r" b="b"/>
            <a:pathLst>
              <a:path w="316" h="128">
                <a:moveTo>
                  <a:pt x="306" y="0"/>
                </a:moveTo>
                <a:cubicBezTo>
                  <a:pt x="306" y="0"/>
                  <a:pt x="306" y="0"/>
                  <a:pt x="306" y="0"/>
                </a:cubicBezTo>
                <a:cubicBezTo>
                  <a:pt x="301" y="0"/>
                  <a:pt x="301" y="0"/>
                  <a:pt x="301" y="0"/>
                </a:cubicBezTo>
                <a:cubicBezTo>
                  <a:pt x="292" y="0"/>
                  <a:pt x="292" y="0"/>
                  <a:pt x="292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75" y="0"/>
                  <a:pt x="274" y="0"/>
                  <a:pt x="273" y="1"/>
                </a:cubicBezTo>
                <a:cubicBezTo>
                  <a:pt x="273" y="0"/>
                  <a:pt x="273" y="0"/>
                  <a:pt x="273" y="0"/>
                </a:cubicBezTo>
                <a:cubicBezTo>
                  <a:pt x="271" y="1"/>
                  <a:pt x="271" y="1"/>
                  <a:pt x="271" y="1"/>
                </a:cubicBezTo>
                <a:cubicBezTo>
                  <a:pt x="269" y="1"/>
                  <a:pt x="270" y="0"/>
                  <a:pt x="271" y="0"/>
                </a:cubicBezTo>
                <a:cubicBezTo>
                  <a:pt x="261" y="0"/>
                  <a:pt x="253" y="0"/>
                  <a:pt x="243" y="0"/>
                </a:cubicBezTo>
                <a:cubicBezTo>
                  <a:pt x="243" y="1"/>
                  <a:pt x="239" y="0"/>
                  <a:pt x="238" y="1"/>
                </a:cubicBezTo>
                <a:cubicBezTo>
                  <a:pt x="238" y="1"/>
                  <a:pt x="238" y="1"/>
                  <a:pt x="238" y="1"/>
                </a:cubicBezTo>
                <a:cubicBezTo>
                  <a:pt x="232" y="1"/>
                  <a:pt x="232" y="1"/>
                  <a:pt x="226" y="0"/>
                </a:cubicBezTo>
                <a:cubicBezTo>
                  <a:pt x="200" y="0"/>
                  <a:pt x="176" y="0"/>
                  <a:pt x="151" y="0"/>
                </a:cubicBezTo>
                <a:cubicBezTo>
                  <a:pt x="126" y="0"/>
                  <a:pt x="101" y="1"/>
                  <a:pt x="75" y="1"/>
                </a:cubicBezTo>
                <a:cubicBezTo>
                  <a:pt x="71" y="2"/>
                  <a:pt x="65" y="1"/>
                  <a:pt x="61" y="3"/>
                </a:cubicBezTo>
                <a:cubicBezTo>
                  <a:pt x="61" y="2"/>
                  <a:pt x="61" y="2"/>
                  <a:pt x="61" y="2"/>
                </a:cubicBezTo>
                <a:cubicBezTo>
                  <a:pt x="57" y="3"/>
                  <a:pt x="56" y="2"/>
                  <a:pt x="51" y="2"/>
                </a:cubicBezTo>
                <a:cubicBezTo>
                  <a:pt x="51" y="2"/>
                  <a:pt x="49" y="2"/>
                  <a:pt x="50" y="2"/>
                </a:cubicBezTo>
                <a:cubicBezTo>
                  <a:pt x="48" y="3"/>
                  <a:pt x="47" y="1"/>
                  <a:pt x="44" y="2"/>
                </a:cubicBezTo>
                <a:cubicBezTo>
                  <a:pt x="44" y="2"/>
                  <a:pt x="44" y="2"/>
                  <a:pt x="44" y="2"/>
                </a:cubicBezTo>
                <a:cubicBezTo>
                  <a:pt x="37" y="3"/>
                  <a:pt x="45" y="2"/>
                  <a:pt x="36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0" y="2"/>
                  <a:pt x="10" y="2"/>
                  <a:pt x="10" y="2"/>
                </a:cubicBezTo>
                <a:cubicBezTo>
                  <a:pt x="8" y="2"/>
                  <a:pt x="8" y="2"/>
                  <a:pt x="8" y="2"/>
                </a:cubicBezTo>
                <a:cubicBezTo>
                  <a:pt x="1" y="8"/>
                  <a:pt x="6" y="5"/>
                  <a:pt x="4" y="7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0"/>
                  <a:pt x="5" y="10"/>
                  <a:pt x="5" y="11"/>
                </a:cubicBezTo>
                <a:cubicBezTo>
                  <a:pt x="4" y="12"/>
                  <a:pt x="5" y="15"/>
                  <a:pt x="5" y="17"/>
                </a:cubicBezTo>
                <a:cubicBezTo>
                  <a:pt x="4" y="16"/>
                  <a:pt x="4" y="16"/>
                  <a:pt x="4" y="15"/>
                </a:cubicBezTo>
                <a:cubicBezTo>
                  <a:pt x="4" y="20"/>
                  <a:pt x="4" y="24"/>
                  <a:pt x="4" y="29"/>
                </a:cubicBezTo>
                <a:cubicBezTo>
                  <a:pt x="4" y="34"/>
                  <a:pt x="3" y="39"/>
                  <a:pt x="4" y="42"/>
                </a:cubicBezTo>
                <a:cubicBezTo>
                  <a:pt x="4" y="41"/>
                  <a:pt x="4" y="44"/>
                  <a:pt x="4" y="45"/>
                </a:cubicBezTo>
                <a:cubicBezTo>
                  <a:pt x="5" y="48"/>
                  <a:pt x="3" y="54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70"/>
                  <a:pt x="3" y="84"/>
                  <a:pt x="4" y="97"/>
                </a:cubicBezTo>
                <a:cubicBezTo>
                  <a:pt x="4" y="104"/>
                  <a:pt x="3" y="112"/>
                  <a:pt x="4" y="120"/>
                </a:cubicBezTo>
                <a:cubicBezTo>
                  <a:pt x="4" y="122"/>
                  <a:pt x="4" y="120"/>
                  <a:pt x="4" y="122"/>
                </a:cubicBezTo>
                <a:cubicBezTo>
                  <a:pt x="4" y="124"/>
                  <a:pt x="4" y="122"/>
                  <a:pt x="4" y="122"/>
                </a:cubicBezTo>
                <a:cubicBezTo>
                  <a:pt x="4" y="123"/>
                  <a:pt x="4" y="123"/>
                  <a:pt x="4" y="123"/>
                </a:cubicBezTo>
                <a:cubicBezTo>
                  <a:pt x="4" y="123"/>
                  <a:pt x="4" y="123"/>
                  <a:pt x="4" y="123"/>
                </a:cubicBezTo>
                <a:cubicBezTo>
                  <a:pt x="0" y="119"/>
                  <a:pt x="9" y="128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9" y="127"/>
                  <a:pt x="9" y="127"/>
                  <a:pt x="9" y="127"/>
                </a:cubicBezTo>
                <a:cubicBezTo>
                  <a:pt x="10" y="127"/>
                  <a:pt x="10" y="127"/>
                  <a:pt x="10" y="127"/>
                </a:cubicBezTo>
                <a:cubicBezTo>
                  <a:pt x="14" y="127"/>
                  <a:pt x="14" y="127"/>
                  <a:pt x="14" y="127"/>
                </a:cubicBezTo>
                <a:cubicBezTo>
                  <a:pt x="21" y="127"/>
                  <a:pt x="21" y="127"/>
                  <a:pt x="21" y="127"/>
                </a:cubicBezTo>
                <a:cubicBezTo>
                  <a:pt x="22" y="127"/>
                  <a:pt x="23" y="127"/>
                  <a:pt x="23" y="127"/>
                </a:cubicBezTo>
                <a:cubicBezTo>
                  <a:pt x="28" y="127"/>
                  <a:pt x="36" y="126"/>
                  <a:pt x="41" y="127"/>
                </a:cubicBezTo>
                <a:cubicBezTo>
                  <a:pt x="39" y="126"/>
                  <a:pt x="45" y="126"/>
                  <a:pt x="47" y="126"/>
                </a:cubicBezTo>
                <a:cubicBezTo>
                  <a:pt x="48" y="126"/>
                  <a:pt x="48" y="126"/>
                  <a:pt x="47" y="127"/>
                </a:cubicBezTo>
                <a:cubicBezTo>
                  <a:pt x="52" y="126"/>
                  <a:pt x="54" y="126"/>
                  <a:pt x="59" y="127"/>
                </a:cubicBezTo>
                <a:cubicBezTo>
                  <a:pt x="61" y="127"/>
                  <a:pt x="62" y="126"/>
                  <a:pt x="65" y="126"/>
                </a:cubicBezTo>
                <a:cubicBezTo>
                  <a:pt x="66" y="127"/>
                  <a:pt x="70" y="126"/>
                  <a:pt x="73" y="126"/>
                </a:cubicBezTo>
                <a:cubicBezTo>
                  <a:pt x="72" y="126"/>
                  <a:pt x="76" y="125"/>
                  <a:pt x="79" y="125"/>
                </a:cubicBezTo>
                <a:cubicBezTo>
                  <a:pt x="78" y="126"/>
                  <a:pt x="78" y="126"/>
                  <a:pt x="78" y="126"/>
                </a:cubicBezTo>
                <a:cubicBezTo>
                  <a:pt x="87" y="126"/>
                  <a:pt x="99" y="127"/>
                  <a:pt x="109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20" y="126"/>
                  <a:pt x="131" y="126"/>
                  <a:pt x="141" y="125"/>
                </a:cubicBezTo>
                <a:cubicBezTo>
                  <a:pt x="144" y="126"/>
                  <a:pt x="148" y="126"/>
                  <a:pt x="151" y="126"/>
                </a:cubicBezTo>
                <a:cubicBezTo>
                  <a:pt x="154" y="125"/>
                  <a:pt x="156" y="125"/>
                  <a:pt x="158" y="125"/>
                </a:cubicBezTo>
                <a:cubicBezTo>
                  <a:pt x="159" y="124"/>
                  <a:pt x="160" y="125"/>
                  <a:pt x="161" y="125"/>
                </a:cubicBezTo>
                <a:cubicBezTo>
                  <a:pt x="165" y="125"/>
                  <a:pt x="170" y="126"/>
                  <a:pt x="174" y="125"/>
                </a:cubicBezTo>
                <a:cubicBezTo>
                  <a:pt x="174" y="126"/>
                  <a:pt x="174" y="126"/>
                  <a:pt x="174" y="126"/>
                </a:cubicBezTo>
                <a:cubicBezTo>
                  <a:pt x="177" y="125"/>
                  <a:pt x="183" y="125"/>
                  <a:pt x="187" y="125"/>
                </a:cubicBezTo>
                <a:cubicBezTo>
                  <a:pt x="188" y="125"/>
                  <a:pt x="192" y="124"/>
                  <a:pt x="190" y="124"/>
                </a:cubicBezTo>
                <a:cubicBezTo>
                  <a:pt x="192" y="124"/>
                  <a:pt x="191" y="125"/>
                  <a:pt x="193" y="124"/>
                </a:cubicBezTo>
                <a:cubicBezTo>
                  <a:pt x="191" y="125"/>
                  <a:pt x="191" y="125"/>
                  <a:pt x="191" y="125"/>
                </a:cubicBezTo>
                <a:cubicBezTo>
                  <a:pt x="201" y="125"/>
                  <a:pt x="209" y="125"/>
                  <a:pt x="218" y="124"/>
                </a:cubicBezTo>
                <a:cubicBezTo>
                  <a:pt x="220" y="125"/>
                  <a:pt x="226" y="124"/>
                  <a:pt x="231" y="125"/>
                </a:cubicBezTo>
                <a:cubicBezTo>
                  <a:pt x="234" y="124"/>
                  <a:pt x="239" y="125"/>
                  <a:pt x="242" y="124"/>
                </a:cubicBezTo>
                <a:cubicBezTo>
                  <a:pt x="242" y="124"/>
                  <a:pt x="242" y="124"/>
                  <a:pt x="242" y="124"/>
                </a:cubicBezTo>
                <a:cubicBezTo>
                  <a:pt x="246" y="124"/>
                  <a:pt x="251" y="124"/>
                  <a:pt x="256" y="125"/>
                </a:cubicBezTo>
                <a:cubicBezTo>
                  <a:pt x="259" y="125"/>
                  <a:pt x="259" y="124"/>
                  <a:pt x="262" y="124"/>
                </a:cubicBezTo>
                <a:cubicBezTo>
                  <a:pt x="262" y="124"/>
                  <a:pt x="262" y="124"/>
                  <a:pt x="262" y="124"/>
                </a:cubicBezTo>
                <a:cubicBezTo>
                  <a:pt x="264" y="124"/>
                  <a:pt x="265" y="123"/>
                  <a:pt x="266" y="123"/>
                </a:cubicBezTo>
                <a:cubicBezTo>
                  <a:pt x="268" y="123"/>
                  <a:pt x="268" y="123"/>
                  <a:pt x="270" y="123"/>
                </a:cubicBezTo>
                <a:cubicBezTo>
                  <a:pt x="269" y="123"/>
                  <a:pt x="267" y="124"/>
                  <a:pt x="266" y="125"/>
                </a:cubicBezTo>
                <a:cubicBezTo>
                  <a:pt x="269" y="125"/>
                  <a:pt x="272" y="124"/>
                  <a:pt x="274" y="124"/>
                </a:cubicBezTo>
                <a:cubicBezTo>
                  <a:pt x="277" y="124"/>
                  <a:pt x="279" y="124"/>
                  <a:pt x="279" y="124"/>
                </a:cubicBezTo>
                <a:cubicBezTo>
                  <a:pt x="279" y="124"/>
                  <a:pt x="281" y="124"/>
                  <a:pt x="279" y="124"/>
                </a:cubicBezTo>
                <a:cubicBezTo>
                  <a:pt x="281" y="124"/>
                  <a:pt x="283" y="124"/>
                  <a:pt x="284" y="124"/>
                </a:cubicBezTo>
                <a:cubicBezTo>
                  <a:pt x="283" y="124"/>
                  <a:pt x="283" y="124"/>
                  <a:pt x="283" y="124"/>
                </a:cubicBezTo>
                <a:cubicBezTo>
                  <a:pt x="283" y="123"/>
                  <a:pt x="285" y="123"/>
                  <a:pt x="285" y="123"/>
                </a:cubicBezTo>
                <a:cubicBezTo>
                  <a:pt x="284" y="123"/>
                  <a:pt x="284" y="123"/>
                  <a:pt x="283" y="123"/>
                </a:cubicBezTo>
                <a:cubicBezTo>
                  <a:pt x="283" y="122"/>
                  <a:pt x="287" y="122"/>
                  <a:pt x="288" y="123"/>
                </a:cubicBezTo>
                <a:cubicBezTo>
                  <a:pt x="289" y="123"/>
                  <a:pt x="285" y="124"/>
                  <a:pt x="287" y="124"/>
                </a:cubicBezTo>
                <a:cubicBezTo>
                  <a:pt x="292" y="123"/>
                  <a:pt x="292" y="123"/>
                  <a:pt x="292" y="123"/>
                </a:cubicBezTo>
                <a:cubicBezTo>
                  <a:pt x="291" y="123"/>
                  <a:pt x="289" y="123"/>
                  <a:pt x="290" y="122"/>
                </a:cubicBezTo>
                <a:cubicBezTo>
                  <a:pt x="288" y="123"/>
                  <a:pt x="288" y="123"/>
                  <a:pt x="288" y="123"/>
                </a:cubicBezTo>
                <a:cubicBezTo>
                  <a:pt x="288" y="122"/>
                  <a:pt x="288" y="122"/>
                  <a:pt x="288" y="122"/>
                </a:cubicBezTo>
                <a:cubicBezTo>
                  <a:pt x="284" y="122"/>
                  <a:pt x="281" y="122"/>
                  <a:pt x="278" y="122"/>
                </a:cubicBezTo>
                <a:cubicBezTo>
                  <a:pt x="279" y="123"/>
                  <a:pt x="279" y="123"/>
                  <a:pt x="279" y="123"/>
                </a:cubicBezTo>
                <a:cubicBezTo>
                  <a:pt x="277" y="123"/>
                  <a:pt x="275" y="123"/>
                  <a:pt x="273" y="123"/>
                </a:cubicBezTo>
                <a:cubicBezTo>
                  <a:pt x="274" y="123"/>
                  <a:pt x="273" y="122"/>
                  <a:pt x="273" y="122"/>
                </a:cubicBezTo>
                <a:cubicBezTo>
                  <a:pt x="272" y="122"/>
                  <a:pt x="272" y="122"/>
                  <a:pt x="271" y="122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1" y="122"/>
                  <a:pt x="266" y="122"/>
                  <a:pt x="265" y="122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62" y="121"/>
                  <a:pt x="266" y="122"/>
                  <a:pt x="264" y="122"/>
                </a:cubicBezTo>
                <a:cubicBezTo>
                  <a:pt x="262" y="122"/>
                  <a:pt x="263" y="121"/>
                  <a:pt x="261" y="121"/>
                </a:cubicBezTo>
                <a:cubicBezTo>
                  <a:pt x="258" y="121"/>
                  <a:pt x="252" y="122"/>
                  <a:pt x="248" y="121"/>
                </a:cubicBezTo>
                <a:cubicBezTo>
                  <a:pt x="245" y="121"/>
                  <a:pt x="242" y="121"/>
                  <a:pt x="239" y="122"/>
                </a:cubicBezTo>
                <a:cubicBezTo>
                  <a:pt x="236" y="122"/>
                  <a:pt x="239" y="121"/>
                  <a:pt x="236" y="121"/>
                </a:cubicBezTo>
                <a:cubicBezTo>
                  <a:pt x="237" y="121"/>
                  <a:pt x="236" y="121"/>
                  <a:pt x="236" y="120"/>
                </a:cubicBezTo>
                <a:cubicBezTo>
                  <a:pt x="236" y="121"/>
                  <a:pt x="231" y="120"/>
                  <a:pt x="233" y="121"/>
                </a:cubicBezTo>
                <a:cubicBezTo>
                  <a:pt x="229" y="121"/>
                  <a:pt x="225" y="121"/>
                  <a:pt x="221" y="121"/>
                </a:cubicBezTo>
                <a:cubicBezTo>
                  <a:pt x="222" y="121"/>
                  <a:pt x="223" y="120"/>
                  <a:pt x="221" y="120"/>
                </a:cubicBezTo>
                <a:cubicBezTo>
                  <a:pt x="219" y="121"/>
                  <a:pt x="216" y="121"/>
                  <a:pt x="213" y="121"/>
                </a:cubicBezTo>
                <a:cubicBezTo>
                  <a:pt x="213" y="121"/>
                  <a:pt x="214" y="121"/>
                  <a:pt x="213" y="122"/>
                </a:cubicBezTo>
                <a:cubicBezTo>
                  <a:pt x="213" y="122"/>
                  <a:pt x="212" y="122"/>
                  <a:pt x="211" y="122"/>
                </a:cubicBezTo>
                <a:cubicBezTo>
                  <a:pt x="211" y="122"/>
                  <a:pt x="211" y="121"/>
                  <a:pt x="208" y="121"/>
                </a:cubicBezTo>
                <a:cubicBezTo>
                  <a:pt x="209" y="120"/>
                  <a:pt x="213" y="121"/>
                  <a:pt x="212" y="120"/>
                </a:cubicBezTo>
                <a:cubicBezTo>
                  <a:pt x="213" y="119"/>
                  <a:pt x="219" y="119"/>
                  <a:pt x="220" y="120"/>
                </a:cubicBezTo>
                <a:cubicBezTo>
                  <a:pt x="223" y="119"/>
                  <a:pt x="218" y="119"/>
                  <a:pt x="218" y="119"/>
                </a:cubicBezTo>
                <a:cubicBezTo>
                  <a:pt x="216" y="119"/>
                  <a:pt x="215" y="119"/>
                  <a:pt x="211" y="119"/>
                </a:cubicBezTo>
                <a:cubicBezTo>
                  <a:pt x="211" y="120"/>
                  <a:pt x="212" y="120"/>
                  <a:pt x="210" y="120"/>
                </a:cubicBezTo>
                <a:cubicBezTo>
                  <a:pt x="207" y="121"/>
                  <a:pt x="206" y="119"/>
                  <a:pt x="205" y="119"/>
                </a:cubicBezTo>
                <a:cubicBezTo>
                  <a:pt x="207" y="119"/>
                  <a:pt x="207" y="119"/>
                  <a:pt x="207" y="119"/>
                </a:cubicBezTo>
                <a:cubicBezTo>
                  <a:pt x="204" y="119"/>
                  <a:pt x="204" y="119"/>
                  <a:pt x="201" y="119"/>
                </a:cubicBezTo>
                <a:cubicBezTo>
                  <a:pt x="201" y="118"/>
                  <a:pt x="205" y="119"/>
                  <a:pt x="206" y="119"/>
                </a:cubicBezTo>
                <a:cubicBezTo>
                  <a:pt x="204" y="118"/>
                  <a:pt x="204" y="118"/>
                  <a:pt x="204" y="118"/>
                </a:cubicBezTo>
                <a:cubicBezTo>
                  <a:pt x="200" y="118"/>
                  <a:pt x="203" y="119"/>
                  <a:pt x="199" y="118"/>
                </a:cubicBezTo>
                <a:cubicBezTo>
                  <a:pt x="200" y="118"/>
                  <a:pt x="200" y="118"/>
                  <a:pt x="200" y="118"/>
                </a:cubicBezTo>
                <a:cubicBezTo>
                  <a:pt x="197" y="118"/>
                  <a:pt x="197" y="118"/>
                  <a:pt x="197" y="118"/>
                </a:cubicBezTo>
                <a:cubicBezTo>
                  <a:pt x="197" y="119"/>
                  <a:pt x="198" y="119"/>
                  <a:pt x="200" y="119"/>
                </a:cubicBezTo>
                <a:cubicBezTo>
                  <a:pt x="199" y="120"/>
                  <a:pt x="198" y="119"/>
                  <a:pt x="195" y="120"/>
                </a:cubicBezTo>
                <a:cubicBezTo>
                  <a:pt x="194" y="120"/>
                  <a:pt x="196" y="120"/>
                  <a:pt x="196" y="120"/>
                </a:cubicBezTo>
                <a:cubicBezTo>
                  <a:pt x="197" y="121"/>
                  <a:pt x="194" y="121"/>
                  <a:pt x="193" y="121"/>
                </a:cubicBezTo>
                <a:cubicBezTo>
                  <a:pt x="190" y="121"/>
                  <a:pt x="191" y="120"/>
                  <a:pt x="190" y="120"/>
                </a:cubicBezTo>
                <a:cubicBezTo>
                  <a:pt x="191" y="120"/>
                  <a:pt x="193" y="120"/>
                  <a:pt x="193" y="120"/>
                </a:cubicBezTo>
                <a:cubicBezTo>
                  <a:pt x="196" y="119"/>
                  <a:pt x="191" y="119"/>
                  <a:pt x="193" y="118"/>
                </a:cubicBezTo>
                <a:cubicBezTo>
                  <a:pt x="191" y="118"/>
                  <a:pt x="191" y="119"/>
                  <a:pt x="190" y="119"/>
                </a:cubicBezTo>
                <a:cubicBezTo>
                  <a:pt x="190" y="119"/>
                  <a:pt x="189" y="119"/>
                  <a:pt x="190" y="120"/>
                </a:cubicBezTo>
                <a:cubicBezTo>
                  <a:pt x="185" y="121"/>
                  <a:pt x="187" y="118"/>
                  <a:pt x="183" y="119"/>
                </a:cubicBezTo>
                <a:cubicBezTo>
                  <a:pt x="184" y="120"/>
                  <a:pt x="177" y="120"/>
                  <a:pt x="180" y="121"/>
                </a:cubicBezTo>
                <a:cubicBezTo>
                  <a:pt x="179" y="122"/>
                  <a:pt x="178" y="122"/>
                  <a:pt x="177" y="122"/>
                </a:cubicBezTo>
                <a:cubicBezTo>
                  <a:pt x="178" y="121"/>
                  <a:pt x="175" y="121"/>
                  <a:pt x="177" y="120"/>
                </a:cubicBezTo>
                <a:cubicBezTo>
                  <a:pt x="175" y="120"/>
                  <a:pt x="175" y="120"/>
                  <a:pt x="175" y="120"/>
                </a:cubicBezTo>
                <a:cubicBezTo>
                  <a:pt x="178" y="120"/>
                  <a:pt x="178" y="120"/>
                  <a:pt x="178" y="120"/>
                </a:cubicBezTo>
                <a:cubicBezTo>
                  <a:pt x="176" y="119"/>
                  <a:pt x="173" y="119"/>
                  <a:pt x="172" y="118"/>
                </a:cubicBezTo>
                <a:cubicBezTo>
                  <a:pt x="170" y="119"/>
                  <a:pt x="173" y="119"/>
                  <a:pt x="170" y="119"/>
                </a:cubicBezTo>
                <a:cubicBezTo>
                  <a:pt x="171" y="119"/>
                  <a:pt x="170" y="118"/>
                  <a:pt x="169" y="118"/>
                </a:cubicBezTo>
                <a:cubicBezTo>
                  <a:pt x="171" y="119"/>
                  <a:pt x="169" y="119"/>
                  <a:pt x="167" y="120"/>
                </a:cubicBezTo>
                <a:cubicBezTo>
                  <a:pt x="165" y="120"/>
                  <a:pt x="163" y="119"/>
                  <a:pt x="164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4" y="119"/>
                  <a:pt x="165" y="118"/>
                  <a:pt x="163" y="118"/>
                </a:cubicBezTo>
                <a:cubicBezTo>
                  <a:pt x="163" y="118"/>
                  <a:pt x="162" y="119"/>
                  <a:pt x="161" y="120"/>
                </a:cubicBezTo>
                <a:cubicBezTo>
                  <a:pt x="160" y="120"/>
                  <a:pt x="159" y="119"/>
                  <a:pt x="158" y="119"/>
                </a:cubicBezTo>
                <a:cubicBezTo>
                  <a:pt x="160" y="119"/>
                  <a:pt x="160" y="119"/>
                  <a:pt x="160" y="119"/>
                </a:cubicBezTo>
                <a:cubicBezTo>
                  <a:pt x="157" y="119"/>
                  <a:pt x="160" y="118"/>
                  <a:pt x="157" y="118"/>
                </a:cubicBezTo>
                <a:cubicBezTo>
                  <a:pt x="156" y="119"/>
                  <a:pt x="156" y="119"/>
                  <a:pt x="156" y="119"/>
                </a:cubicBezTo>
                <a:cubicBezTo>
                  <a:pt x="155" y="119"/>
                  <a:pt x="155" y="118"/>
                  <a:pt x="156" y="118"/>
                </a:cubicBezTo>
                <a:cubicBezTo>
                  <a:pt x="155" y="119"/>
                  <a:pt x="153" y="118"/>
                  <a:pt x="153" y="119"/>
                </a:cubicBezTo>
                <a:cubicBezTo>
                  <a:pt x="152" y="118"/>
                  <a:pt x="152" y="118"/>
                  <a:pt x="152" y="118"/>
                </a:cubicBezTo>
                <a:cubicBezTo>
                  <a:pt x="151" y="118"/>
                  <a:pt x="150" y="119"/>
                  <a:pt x="148" y="119"/>
                </a:cubicBezTo>
                <a:cubicBezTo>
                  <a:pt x="149" y="119"/>
                  <a:pt x="150" y="119"/>
                  <a:pt x="152" y="119"/>
                </a:cubicBezTo>
                <a:cubicBezTo>
                  <a:pt x="153" y="120"/>
                  <a:pt x="150" y="120"/>
                  <a:pt x="149" y="120"/>
                </a:cubicBezTo>
                <a:cubicBezTo>
                  <a:pt x="149" y="119"/>
                  <a:pt x="146" y="120"/>
                  <a:pt x="144" y="120"/>
                </a:cubicBezTo>
                <a:cubicBezTo>
                  <a:pt x="143" y="119"/>
                  <a:pt x="142" y="119"/>
                  <a:pt x="142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141" y="118"/>
                  <a:pt x="138" y="120"/>
                  <a:pt x="136" y="119"/>
                </a:cubicBezTo>
                <a:cubicBezTo>
                  <a:pt x="137" y="119"/>
                  <a:pt x="137" y="119"/>
                  <a:pt x="136" y="118"/>
                </a:cubicBezTo>
                <a:cubicBezTo>
                  <a:pt x="138" y="119"/>
                  <a:pt x="133" y="119"/>
                  <a:pt x="134" y="120"/>
                </a:cubicBezTo>
                <a:cubicBezTo>
                  <a:pt x="131" y="120"/>
                  <a:pt x="134" y="119"/>
                  <a:pt x="134" y="118"/>
                </a:cubicBezTo>
                <a:cubicBezTo>
                  <a:pt x="132" y="119"/>
                  <a:pt x="130" y="118"/>
                  <a:pt x="129" y="119"/>
                </a:cubicBezTo>
                <a:cubicBezTo>
                  <a:pt x="131" y="119"/>
                  <a:pt x="129" y="119"/>
                  <a:pt x="128" y="120"/>
                </a:cubicBezTo>
                <a:cubicBezTo>
                  <a:pt x="125" y="120"/>
                  <a:pt x="129" y="119"/>
                  <a:pt x="127" y="119"/>
                </a:cubicBezTo>
                <a:cubicBezTo>
                  <a:pt x="125" y="119"/>
                  <a:pt x="124" y="120"/>
                  <a:pt x="126" y="120"/>
                </a:cubicBezTo>
                <a:cubicBezTo>
                  <a:pt x="124" y="120"/>
                  <a:pt x="122" y="121"/>
                  <a:pt x="120" y="120"/>
                </a:cubicBezTo>
                <a:cubicBezTo>
                  <a:pt x="120" y="120"/>
                  <a:pt x="124" y="120"/>
                  <a:pt x="123" y="120"/>
                </a:cubicBezTo>
                <a:cubicBezTo>
                  <a:pt x="119" y="119"/>
                  <a:pt x="121" y="121"/>
                  <a:pt x="117" y="121"/>
                </a:cubicBezTo>
                <a:cubicBezTo>
                  <a:pt x="119" y="121"/>
                  <a:pt x="117" y="122"/>
                  <a:pt x="115" y="123"/>
                </a:cubicBezTo>
                <a:cubicBezTo>
                  <a:pt x="111" y="123"/>
                  <a:pt x="117" y="122"/>
                  <a:pt x="115" y="122"/>
                </a:cubicBezTo>
                <a:cubicBezTo>
                  <a:pt x="114" y="122"/>
                  <a:pt x="114" y="122"/>
                  <a:pt x="114" y="122"/>
                </a:cubicBezTo>
                <a:cubicBezTo>
                  <a:pt x="112" y="121"/>
                  <a:pt x="119" y="120"/>
                  <a:pt x="117" y="119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5" y="119"/>
                  <a:pt x="116" y="119"/>
                  <a:pt x="115" y="119"/>
                </a:cubicBezTo>
                <a:cubicBezTo>
                  <a:pt x="115" y="119"/>
                  <a:pt x="111" y="119"/>
                  <a:pt x="111" y="119"/>
                </a:cubicBezTo>
                <a:cubicBezTo>
                  <a:pt x="110" y="120"/>
                  <a:pt x="112" y="119"/>
                  <a:pt x="112" y="119"/>
                </a:cubicBezTo>
                <a:cubicBezTo>
                  <a:pt x="110" y="119"/>
                  <a:pt x="109" y="120"/>
                  <a:pt x="106" y="120"/>
                </a:cubicBezTo>
                <a:cubicBezTo>
                  <a:pt x="108" y="120"/>
                  <a:pt x="105" y="119"/>
                  <a:pt x="106" y="119"/>
                </a:cubicBezTo>
                <a:cubicBezTo>
                  <a:pt x="105" y="119"/>
                  <a:pt x="106" y="120"/>
                  <a:pt x="104" y="119"/>
                </a:cubicBezTo>
                <a:cubicBezTo>
                  <a:pt x="104" y="119"/>
                  <a:pt x="104" y="119"/>
                  <a:pt x="104" y="119"/>
                </a:cubicBezTo>
                <a:cubicBezTo>
                  <a:pt x="96" y="119"/>
                  <a:pt x="87" y="119"/>
                  <a:pt x="80" y="120"/>
                </a:cubicBezTo>
                <a:cubicBezTo>
                  <a:pt x="79" y="120"/>
                  <a:pt x="77" y="120"/>
                  <a:pt x="73" y="119"/>
                </a:cubicBezTo>
                <a:cubicBezTo>
                  <a:pt x="75" y="119"/>
                  <a:pt x="73" y="120"/>
                  <a:pt x="72" y="120"/>
                </a:cubicBezTo>
                <a:cubicBezTo>
                  <a:pt x="70" y="119"/>
                  <a:pt x="70" y="119"/>
                  <a:pt x="70" y="119"/>
                </a:cubicBezTo>
                <a:cubicBezTo>
                  <a:pt x="68" y="119"/>
                  <a:pt x="65" y="120"/>
                  <a:pt x="63" y="120"/>
                </a:cubicBezTo>
                <a:cubicBezTo>
                  <a:pt x="63" y="120"/>
                  <a:pt x="63" y="120"/>
                  <a:pt x="63" y="119"/>
                </a:cubicBezTo>
                <a:cubicBezTo>
                  <a:pt x="61" y="119"/>
                  <a:pt x="61" y="120"/>
                  <a:pt x="60" y="120"/>
                </a:cubicBezTo>
                <a:cubicBezTo>
                  <a:pt x="58" y="119"/>
                  <a:pt x="58" y="119"/>
                  <a:pt x="58" y="119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6" y="120"/>
                  <a:pt x="54" y="120"/>
                  <a:pt x="54" y="119"/>
                </a:cubicBezTo>
                <a:cubicBezTo>
                  <a:pt x="53" y="119"/>
                  <a:pt x="52" y="120"/>
                  <a:pt x="53" y="120"/>
                </a:cubicBezTo>
                <a:cubicBezTo>
                  <a:pt x="51" y="119"/>
                  <a:pt x="46" y="119"/>
                  <a:pt x="42" y="120"/>
                </a:cubicBezTo>
                <a:cubicBezTo>
                  <a:pt x="44" y="120"/>
                  <a:pt x="44" y="120"/>
                  <a:pt x="44" y="121"/>
                </a:cubicBezTo>
                <a:cubicBezTo>
                  <a:pt x="44" y="121"/>
                  <a:pt x="43" y="120"/>
                  <a:pt x="42" y="121"/>
                </a:cubicBezTo>
                <a:cubicBezTo>
                  <a:pt x="42" y="121"/>
                  <a:pt x="40" y="120"/>
                  <a:pt x="42" y="120"/>
                </a:cubicBezTo>
                <a:cubicBezTo>
                  <a:pt x="37" y="119"/>
                  <a:pt x="31" y="120"/>
                  <a:pt x="25" y="120"/>
                </a:cubicBezTo>
                <a:cubicBezTo>
                  <a:pt x="24" y="120"/>
                  <a:pt x="24" y="120"/>
                  <a:pt x="23" y="120"/>
                </a:cubicBezTo>
                <a:cubicBezTo>
                  <a:pt x="20" y="119"/>
                  <a:pt x="15" y="120"/>
                  <a:pt x="11" y="120"/>
                </a:cubicBezTo>
                <a:cubicBezTo>
                  <a:pt x="12" y="120"/>
                  <a:pt x="11" y="120"/>
                  <a:pt x="11" y="121"/>
                </a:cubicBezTo>
                <a:cubicBezTo>
                  <a:pt x="11" y="121"/>
                  <a:pt x="11" y="120"/>
                  <a:pt x="11" y="120"/>
                </a:cubicBezTo>
                <a:cubicBezTo>
                  <a:pt x="11" y="119"/>
                  <a:pt x="11" y="117"/>
                  <a:pt x="11" y="116"/>
                </a:cubicBezTo>
                <a:cubicBezTo>
                  <a:pt x="11" y="116"/>
                  <a:pt x="11" y="116"/>
                  <a:pt x="11" y="116"/>
                </a:cubicBezTo>
                <a:cubicBezTo>
                  <a:pt x="10" y="115"/>
                  <a:pt x="10" y="113"/>
                  <a:pt x="10" y="111"/>
                </a:cubicBezTo>
                <a:cubicBezTo>
                  <a:pt x="10" y="112"/>
                  <a:pt x="10" y="112"/>
                  <a:pt x="10" y="112"/>
                </a:cubicBezTo>
                <a:cubicBezTo>
                  <a:pt x="11" y="110"/>
                  <a:pt x="11" y="109"/>
                  <a:pt x="11" y="107"/>
                </a:cubicBezTo>
                <a:cubicBezTo>
                  <a:pt x="10" y="107"/>
                  <a:pt x="11" y="103"/>
                  <a:pt x="10" y="103"/>
                </a:cubicBezTo>
                <a:cubicBezTo>
                  <a:pt x="10" y="102"/>
                  <a:pt x="10" y="103"/>
                  <a:pt x="10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10" y="100"/>
                  <a:pt x="10" y="100"/>
                  <a:pt x="10" y="100"/>
                </a:cubicBezTo>
                <a:cubicBezTo>
                  <a:pt x="10" y="100"/>
                  <a:pt x="11" y="100"/>
                  <a:pt x="11" y="101"/>
                </a:cubicBezTo>
                <a:cubicBezTo>
                  <a:pt x="11" y="98"/>
                  <a:pt x="10" y="100"/>
                  <a:pt x="10" y="99"/>
                </a:cubicBezTo>
                <a:cubicBezTo>
                  <a:pt x="10" y="96"/>
                  <a:pt x="10" y="97"/>
                  <a:pt x="10" y="96"/>
                </a:cubicBezTo>
                <a:cubicBezTo>
                  <a:pt x="11" y="96"/>
                  <a:pt x="10" y="97"/>
                  <a:pt x="10" y="98"/>
                </a:cubicBezTo>
                <a:cubicBezTo>
                  <a:pt x="11" y="99"/>
                  <a:pt x="10" y="96"/>
                  <a:pt x="11" y="96"/>
                </a:cubicBezTo>
                <a:cubicBezTo>
                  <a:pt x="11" y="96"/>
                  <a:pt x="10" y="96"/>
                  <a:pt x="10" y="94"/>
                </a:cubicBezTo>
                <a:cubicBezTo>
                  <a:pt x="10" y="93"/>
                  <a:pt x="10" y="90"/>
                  <a:pt x="11" y="90"/>
                </a:cubicBezTo>
                <a:cubicBezTo>
                  <a:pt x="10" y="89"/>
                  <a:pt x="10" y="88"/>
                  <a:pt x="10" y="87"/>
                </a:cubicBezTo>
                <a:cubicBezTo>
                  <a:pt x="10" y="88"/>
                  <a:pt x="10" y="90"/>
                  <a:pt x="10" y="90"/>
                </a:cubicBezTo>
                <a:cubicBezTo>
                  <a:pt x="9" y="89"/>
                  <a:pt x="9" y="87"/>
                  <a:pt x="10" y="87"/>
                </a:cubicBezTo>
                <a:cubicBezTo>
                  <a:pt x="10" y="88"/>
                  <a:pt x="10" y="88"/>
                  <a:pt x="10" y="88"/>
                </a:cubicBezTo>
                <a:cubicBezTo>
                  <a:pt x="10" y="87"/>
                  <a:pt x="10" y="84"/>
                  <a:pt x="9" y="86"/>
                </a:cubicBezTo>
                <a:cubicBezTo>
                  <a:pt x="10" y="84"/>
                  <a:pt x="10" y="84"/>
                  <a:pt x="10" y="84"/>
                </a:cubicBezTo>
                <a:cubicBezTo>
                  <a:pt x="10" y="83"/>
                  <a:pt x="10" y="81"/>
                  <a:pt x="9" y="79"/>
                </a:cubicBezTo>
                <a:cubicBezTo>
                  <a:pt x="10" y="79"/>
                  <a:pt x="11" y="81"/>
                  <a:pt x="11" y="78"/>
                </a:cubicBezTo>
                <a:cubicBezTo>
                  <a:pt x="10" y="75"/>
                  <a:pt x="10" y="75"/>
                  <a:pt x="10" y="75"/>
                </a:cubicBezTo>
                <a:cubicBezTo>
                  <a:pt x="10" y="74"/>
                  <a:pt x="10" y="73"/>
                  <a:pt x="11" y="73"/>
                </a:cubicBezTo>
                <a:cubicBezTo>
                  <a:pt x="11" y="69"/>
                  <a:pt x="9" y="69"/>
                  <a:pt x="10" y="65"/>
                </a:cubicBezTo>
                <a:cubicBezTo>
                  <a:pt x="10" y="67"/>
                  <a:pt x="10" y="65"/>
                  <a:pt x="11" y="64"/>
                </a:cubicBezTo>
                <a:cubicBezTo>
                  <a:pt x="10" y="63"/>
                  <a:pt x="10" y="63"/>
                  <a:pt x="10" y="63"/>
                </a:cubicBezTo>
                <a:cubicBezTo>
                  <a:pt x="10" y="63"/>
                  <a:pt x="11" y="64"/>
                  <a:pt x="10" y="65"/>
                </a:cubicBezTo>
                <a:cubicBezTo>
                  <a:pt x="10" y="65"/>
                  <a:pt x="10" y="63"/>
                  <a:pt x="10" y="63"/>
                </a:cubicBezTo>
                <a:cubicBezTo>
                  <a:pt x="11" y="59"/>
                  <a:pt x="10" y="52"/>
                  <a:pt x="11" y="46"/>
                </a:cubicBezTo>
                <a:cubicBezTo>
                  <a:pt x="10" y="47"/>
                  <a:pt x="11" y="44"/>
                  <a:pt x="10" y="43"/>
                </a:cubicBezTo>
                <a:cubicBezTo>
                  <a:pt x="11" y="43"/>
                  <a:pt x="10" y="40"/>
                  <a:pt x="11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6"/>
                  <a:pt x="8" y="34"/>
                  <a:pt x="10" y="32"/>
                </a:cubicBezTo>
                <a:cubicBezTo>
                  <a:pt x="10" y="30"/>
                  <a:pt x="10" y="32"/>
                  <a:pt x="10" y="33"/>
                </a:cubicBezTo>
                <a:cubicBezTo>
                  <a:pt x="11" y="31"/>
                  <a:pt x="10" y="26"/>
                  <a:pt x="11" y="24"/>
                </a:cubicBezTo>
                <a:cubicBezTo>
                  <a:pt x="10" y="24"/>
                  <a:pt x="10" y="25"/>
                  <a:pt x="9" y="23"/>
                </a:cubicBezTo>
                <a:cubicBezTo>
                  <a:pt x="10" y="21"/>
                  <a:pt x="10" y="17"/>
                  <a:pt x="10" y="18"/>
                </a:cubicBezTo>
                <a:cubicBezTo>
                  <a:pt x="10" y="16"/>
                  <a:pt x="10" y="16"/>
                  <a:pt x="10" y="14"/>
                </a:cubicBezTo>
                <a:cubicBezTo>
                  <a:pt x="10" y="14"/>
                  <a:pt x="10" y="15"/>
                  <a:pt x="11" y="16"/>
                </a:cubicBezTo>
                <a:cubicBezTo>
                  <a:pt x="11" y="13"/>
                  <a:pt x="10" y="11"/>
                  <a:pt x="10" y="9"/>
                </a:cubicBezTo>
                <a:cubicBezTo>
                  <a:pt x="10" y="9"/>
                  <a:pt x="10" y="8"/>
                  <a:pt x="10" y="8"/>
                </a:cubicBezTo>
                <a:cubicBezTo>
                  <a:pt x="11" y="8"/>
                  <a:pt x="13" y="7"/>
                  <a:pt x="13" y="8"/>
                </a:cubicBezTo>
                <a:cubicBezTo>
                  <a:pt x="14" y="7"/>
                  <a:pt x="17" y="8"/>
                  <a:pt x="18" y="7"/>
                </a:cubicBezTo>
                <a:cubicBezTo>
                  <a:pt x="17" y="7"/>
                  <a:pt x="18" y="7"/>
                  <a:pt x="18" y="7"/>
                </a:cubicBezTo>
                <a:cubicBezTo>
                  <a:pt x="19" y="7"/>
                  <a:pt x="20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8"/>
                  <a:pt x="25" y="7"/>
                  <a:pt x="25" y="8"/>
                </a:cubicBezTo>
                <a:cubicBezTo>
                  <a:pt x="24" y="7"/>
                  <a:pt x="27" y="8"/>
                  <a:pt x="27" y="7"/>
                </a:cubicBezTo>
                <a:cubicBezTo>
                  <a:pt x="29" y="7"/>
                  <a:pt x="29" y="7"/>
                  <a:pt x="29" y="7"/>
                </a:cubicBezTo>
                <a:cubicBezTo>
                  <a:pt x="31" y="7"/>
                  <a:pt x="29" y="7"/>
                  <a:pt x="32" y="7"/>
                </a:cubicBezTo>
                <a:cubicBezTo>
                  <a:pt x="34" y="7"/>
                  <a:pt x="33" y="7"/>
                  <a:pt x="32" y="7"/>
                </a:cubicBezTo>
                <a:cubicBezTo>
                  <a:pt x="34" y="8"/>
                  <a:pt x="35" y="7"/>
                  <a:pt x="37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36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38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40" y="7"/>
                  <a:pt x="40" y="7"/>
                  <a:pt x="40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1" y="8"/>
                  <a:pt x="44" y="7"/>
                  <a:pt x="44" y="7"/>
                </a:cubicBezTo>
                <a:cubicBezTo>
                  <a:pt x="48" y="8"/>
                  <a:pt x="56" y="7"/>
                  <a:pt x="59" y="7"/>
                </a:cubicBezTo>
                <a:cubicBezTo>
                  <a:pt x="58" y="7"/>
                  <a:pt x="58" y="7"/>
                  <a:pt x="59" y="7"/>
                </a:cubicBezTo>
                <a:cubicBezTo>
                  <a:pt x="60" y="7"/>
                  <a:pt x="62" y="7"/>
                  <a:pt x="62" y="7"/>
                </a:cubicBezTo>
                <a:cubicBezTo>
                  <a:pt x="63" y="7"/>
                  <a:pt x="63" y="7"/>
                  <a:pt x="65" y="7"/>
                </a:cubicBezTo>
                <a:cubicBezTo>
                  <a:pt x="66" y="7"/>
                  <a:pt x="66" y="7"/>
                  <a:pt x="65" y="7"/>
                </a:cubicBezTo>
                <a:cubicBezTo>
                  <a:pt x="69" y="8"/>
                  <a:pt x="74" y="6"/>
                  <a:pt x="79" y="7"/>
                </a:cubicBezTo>
                <a:cubicBezTo>
                  <a:pt x="78" y="7"/>
                  <a:pt x="78" y="7"/>
                  <a:pt x="77" y="7"/>
                </a:cubicBezTo>
                <a:cubicBezTo>
                  <a:pt x="81" y="7"/>
                  <a:pt x="84" y="7"/>
                  <a:pt x="87" y="6"/>
                </a:cubicBezTo>
                <a:cubicBezTo>
                  <a:pt x="87" y="6"/>
                  <a:pt x="87" y="7"/>
                  <a:pt x="86" y="7"/>
                </a:cubicBezTo>
                <a:cubicBezTo>
                  <a:pt x="89" y="7"/>
                  <a:pt x="91" y="7"/>
                  <a:pt x="93" y="6"/>
                </a:cubicBezTo>
                <a:cubicBezTo>
                  <a:pt x="91" y="6"/>
                  <a:pt x="92" y="6"/>
                  <a:pt x="91" y="6"/>
                </a:cubicBezTo>
                <a:cubicBezTo>
                  <a:pt x="90" y="6"/>
                  <a:pt x="93" y="5"/>
                  <a:pt x="94" y="6"/>
                </a:cubicBezTo>
                <a:cubicBezTo>
                  <a:pt x="94" y="6"/>
                  <a:pt x="94" y="6"/>
                  <a:pt x="94" y="6"/>
                </a:cubicBezTo>
                <a:cubicBezTo>
                  <a:pt x="97" y="6"/>
                  <a:pt x="97" y="5"/>
                  <a:pt x="99" y="5"/>
                </a:cubicBezTo>
                <a:cubicBezTo>
                  <a:pt x="101" y="6"/>
                  <a:pt x="98" y="6"/>
                  <a:pt x="99" y="6"/>
                </a:cubicBezTo>
                <a:cubicBezTo>
                  <a:pt x="99" y="7"/>
                  <a:pt x="104" y="6"/>
                  <a:pt x="105" y="7"/>
                </a:cubicBezTo>
                <a:cubicBezTo>
                  <a:pt x="105" y="6"/>
                  <a:pt x="106" y="6"/>
                  <a:pt x="106" y="6"/>
                </a:cubicBezTo>
                <a:cubicBezTo>
                  <a:pt x="108" y="6"/>
                  <a:pt x="107" y="6"/>
                  <a:pt x="108" y="6"/>
                </a:cubicBezTo>
                <a:cubicBezTo>
                  <a:pt x="113" y="5"/>
                  <a:pt x="113" y="5"/>
                  <a:pt x="113" y="5"/>
                </a:cubicBezTo>
                <a:cubicBezTo>
                  <a:pt x="113" y="5"/>
                  <a:pt x="115" y="6"/>
                  <a:pt x="114" y="6"/>
                </a:cubicBezTo>
                <a:cubicBezTo>
                  <a:pt x="117" y="6"/>
                  <a:pt x="120" y="5"/>
                  <a:pt x="122" y="4"/>
                </a:cubicBezTo>
                <a:cubicBezTo>
                  <a:pt x="123" y="4"/>
                  <a:pt x="127" y="4"/>
                  <a:pt x="129" y="4"/>
                </a:cubicBezTo>
                <a:cubicBezTo>
                  <a:pt x="129" y="4"/>
                  <a:pt x="127" y="4"/>
                  <a:pt x="127" y="4"/>
                </a:cubicBezTo>
                <a:cubicBezTo>
                  <a:pt x="129" y="5"/>
                  <a:pt x="129" y="5"/>
                  <a:pt x="129" y="5"/>
                </a:cubicBezTo>
                <a:cubicBezTo>
                  <a:pt x="126" y="5"/>
                  <a:pt x="129" y="6"/>
                  <a:pt x="128" y="6"/>
                </a:cubicBezTo>
                <a:cubicBezTo>
                  <a:pt x="130" y="6"/>
                  <a:pt x="135" y="6"/>
                  <a:pt x="138" y="6"/>
                </a:cubicBezTo>
                <a:cubicBezTo>
                  <a:pt x="136" y="5"/>
                  <a:pt x="143" y="6"/>
                  <a:pt x="142" y="5"/>
                </a:cubicBezTo>
                <a:cubicBezTo>
                  <a:pt x="146" y="5"/>
                  <a:pt x="144" y="6"/>
                  <a:pt x="146" y="6"/>
                </a:cubicBezTo>
                <a:cubicBezTo>
                  <a:pt x="150" y="5"/>
                  <a:pt x="153" y="6"/>
                  <a:pt x="157" y="6"/>
                </a:cubicBezTo>
                <a:cubicBezTo>
                  <a:pt x="157" y="6"/>
                  <a:pt x="157" y="6"/>
                  <a:pt x="157" y="6"/>
                </a:cubicBezTo>
                <a:cubicBezTo>
                  <a:pt x="160" y="5"/>
                  <a:pt x="165" y="6"/>
                  <a:pt x="168" y="5"/>
                </a:cubicBezTo>
                <a:cubicBezTo>
                  <a:pt x="168" y="5"/>
                  <a:pt x="168" y="5"/>
                  <a:pt x="168" y="5"/>
                </a:cubicBezTo>
                <a:cubicBezTo>
                  <a:pt x="171" y="6"/>
                  <a:pt x="168" y="4"/>
                  <a:pt x="172" y="5"/>
                </a:cubicBezTo>
                <a:cubicBezTo>
                  <a:pt x="171" y="5"/>
                  <a:pt x="171" y="5"/>
                  <a:pt x="171" y="5"/>
                </a:cubicBezTo>
                <a:cubicBezTo>
                  <a:pt x="174" y="5"/>
                  <a:pt x="176" y="6"/>
                  <a:pt x="179" y="5"/>
                </a:cubicBezTo>
                <a:cubicBezTo>
                  <a:pt x="179" y="5"/>
                  <a:pt x="178" y="5"/>
                  <a:pt x="178" y="5"/>
                </a:cubicBezTo>
                <a:cubicBezTo>
                  <a:pt x="181" y="5"/>
                  <a:pt x="183" y="5"/>
                  <a:pt x="186" y="5"/>
                </a:cubicBezTo>
                <a:cubicBezTo>
                  <a:pt x="186" y="5"/>
                  <a:pt x="186" y="5"/>
                  <a:pt x="185" y="5"/>
                </a:cubicBezTo>
                <a:cubicBezTo>
                  <a:pt x="187" y="6"/>
                  <a:pt x="187" y="5"/>
                  <a:pt x="190" y="5"/>
                </a:cubicBezTo>
                <a:cubicBezTo>
                  <a:pt x="190" y="5"/>
                  <a:pt x="192" y="5"/>
                  <a:pt x="191" y="5"/>
                </a:cubicBezTo>
                <a:cubicBezTo>
                  <a:pt x="192" y="5"/>
                  <a:pt x="196" y="5"/>
                  <a:pt x="197" y="5"/>
                </a:cubicBezTo>
                <a:cubicBezTo>
                  <a:pt x="198" y="5"/>
                  <a:pt x="199" y="5"/>
                  <a:pt x="200" y="5"/>
                </a:cubicBezTo>
                <a:cubicBezTo>
                  <a:pt x="213" y="5"/>
                  <a:pt x="226" y="6"/>
                  <a:pt x="239" y="5"/>
                </a:cubicBezTo>
                <a:cubicBezTo>
                  <a:pt x="241" y="6"/>
                  <a:pt x="236" y="5"/>
                  <a:pt x="237" y="6"/>
                </a:cubicBezTo>
                <a:cubicBezTo>
                  <a:pt x="237" y="5"/>
                  <a:pt x="239" y="6"/>
                  <a:pt x="243" y="6"/>
                </a:cubicBezTo>
                <a:cubicBezTo>
                  <a:pt x="243" y="6"/>
                  <a:pt x="243" y="6"/>
                  <a:pt x="243" y="6"/>
                </a:cubicBezTo>
                <a:cubicBezTo>
                  <a:pt x="245" y="5"/>
                  <a:pt x="246" y="6"/>
                  <a:pt x="248" y="6"/>
                </a:cubicBezTo>
                <a:cubicBezTo>
                  <a:pt x="248" y="6"/>
                  <a:pt x="248" y="6"/>
                  <a:pt x="248" y="6"/>
                </a:cubicBezTo>
                <a:cubicBezTo>
                  <a:pt x="250" y="5"/>
                  <a:pt x="252" y="7"/>
                  <a:pt x="253" y="6"/>
                </a:cubicBezTo>
                <a:cubicBezTo>
                  <a:pt x="254" y="6"/>
                  <a:pt x="254" y="6"/>
                  <a:pt x="254" y="6"/>
                </a:cubicBezTo>
                <a:cubicBezTo>
                  <a:pt x="256" y="5"/>
                  <a:pt x="257" y="6"/>
                  <a:pt x="260" y="6"/>
                </a:cubicBezTo>
                <a:cubicBezTo>
                  <a:pt x="259" y="6"/>
                  <a:pt x="259" y="6"/>
                  <a:pt x="259" y="6"/>
                </a:cubicBezTo>
                <a:cubicBezTo>
                  <a:pt x="262" y="6"/>
                  <a:pt x="266" y="5"/>
                  <a:pt x="267" y="6"/>
                </a:cubicBezTo>
                <a:cubicBezTo>
                  <a:pt x="270" y="5"/>
                  <a:pt x="273" y="5"/>
                  <a:pt x="273" y="5"/>
                </a:cubicBezTo>
                <a:cubicBezTo>
                  <a:pt x="274" y="5"/>
                  <a:pt x="273" y="5"/>
                  <a:pt x="273" y="5"/>
                </a:cubicBezTo>
                <a:cubicBezTo>
                  <a:pt x="283" y="5"/>
                  <a:pt x="294" y="5"/>
                  <a:pt x="303" y="4"/>
                </a:cubicBezTo>
                <a:cubicBezTo>
                  <a:pt x="303" y="5"/>
                  <a:pt x="303" y="5"/>
                  <a:pt x="302" y="5"/>
                </a:cubicBezTo>
                <a:cubicBezTo>
                  <a:pt x="310" y="4"/>
                  <a:pt x="303" y="14"/>
                  <a:pt x="307" y="17"/>
                </a:cubicBezTo>
                <a:cubicBezTo>
                  <a:pt x="307" y="18"/>
                  <a:pt x="307" y="18"/>
                  <a:pt x="307" y="18"/>
                </a:cubicBezTo>
                <a:cubicBezTo>
                  <a:pt x="307" y="20"/>
                  <a:pt x="307" y="20"/>
                  <a:pt x="306" y="21"/>
                </a:cubicBezTo>
                <a:cubicBezTo>
                  <a:pt x="307" y="22"/>
                  <a:pt x="306" y="26"/>
                  <a:pt x="307" y="26"/>
                </a:cubicBezTo>
                <a:cubicBezTo>
                  <a:pt x="307" y="27"/>
                  <a:pt x="307" y="26"/>
                  <a:pt x="306" y="26"/>
                </a:cubicBezTo>
                <a:cubicBezTo>
                  <a:pt x="306" y="28"/>
                  <a:pt x="307" y="31"/>
                  <a:pt x="307" y="34"/>
                </a:cubicBezTo>
                <a:cubicBezTo>
                  <a:pt x="307" y="33"/>
                  <a:pt x="307" y="33"/>
                  <a:pt x="307" y="33"/>
                </a:cubicBezTo>
                <a:cubicBezTo>
                  <a:pt x="306" y="46"/>
                  <a:pt x="305" y="62"/>
                  <a:pt x="306" y="72"/>
                </a:cubicBezTo>
                <a:cubicBezTo>
                  <a:pt x="307" y="75"/>
                  <a:pt x="305" y="73"/>
                  <a:pt x="306" y="75"/>
                </a:cubicBezTo>
                <a:cubicBezTo>
                  <a:pt x="307" y="85"/>
                  <a:pt x="305" y="98"/>
                  <a:pt x="307" y="108"/>
                </a:cubicBezTo>
                <a:cubicBezTo>
                  <a:pt x="307" y="115"/>
                  <a:pt x="309" y="118"/>
                  <a:pt x="309" y="118"/>
                </a:cubicBezTo>
                <a:cubicBezTo>
                  <a:pt x="308" y="99"/>
                  <a:pt x="309" y="83"/>
                  <a:pt x="310" y="65"/>
                </a:cubicBezTo>
                <a:cubicBezTo>
                  <a:pt x="310" y="59"/>
                  <a:pt x="310" y="51"/>
                  <a:pt x="310" y="45"/>
                </a:cubicBezTo>
                <a:cubicBezTo>
                  <a:pt x="310" y="33"/>
                  <a:pt x="310" y="21"/>
                  <a:pt x="311" y="9"/>
                </a:cubicBezTo>
                <a:cubicBezTo>
                  <a:pt x="311" y="7"/>
                  <a:pt x="311" y="7"/>
                  <a:pt x="311" y="7"/>
                </a:cubicBezTo>
                <a:cubicBezTo>
                  <a:pt x="311" y="6"/>
                  <a:pt x="311" y="6"/>
                  <a:pt x="311" y="6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09" y="3"/>
                  <a:pt x="316" y="10"/>
                  <a:pt x="306" y="0"/>
                </a:cubicBezTo>
                <a:close/>
              </a:path>
            </a:pathLst>
          </a:custGeom>
          <a:solidFill>
            <a:srgbClr val="442A58"/>
          </a:solidFill>
          <a:ln w="9525">
            <a:noFill/>
            <a:round/>
            <a:headEnd/>
            <a:tailEnd/>
          </a:ln>
        </p:spPr>
        <p:txBody>
          <a:bodyPr vert="horz" wrap="square" lIns="36000" tIns="36000" rIns="36000" bIns="36000" numCol="1" anchor="ctr" anchorCtr="1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200" b="1" u="sng" dirty="0">
              <a:solidFill>
                <a:prstClr val="black"/>
              </a:solidFill>
              <a:latin typeface="Segoe Print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73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14989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7030A0"/>
              </a:buClr>
              <a:buFontTx/>
              <a:buBlip>
                <a:blip r:embed="rId2"/>
              </a:buBlip>
              <a:defRPr>
                <a:latin typeface="+mn-lt"/>
              </a:defRPr>
            </a:lvl1pPr>
            <a:lvl2pPr marL="742950" indent="-285750">
              <a:buClr>
                <a:srgbClr val="7030A0"/>
              </a:buClr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12102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514408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50260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526"/>
            <a:ext cx="12192000" cy="1325563"/>
          </a:xfrm>
          <a:solidFill>
            <a:srgbClr val="CC99FF"/>
          </a:solidFill>
        </p:spPr>
        <p:txBody>
          <a:bodyPr/>
          <a:lstStyle>
            <a:lvl1pPr marL="457200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0B96-66EA-4689-A5F2-5100D431F57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0F20-21BB-4DE9-B386-942378486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64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509558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88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23412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305979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96840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539445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000" l="31544" r="100000">
                        <a14:foregroundMark x1="44631" y1="91143" x2="44631" y2="91143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88721" y="4215684"/>
            <a:ext cx="2420721" cy="213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175" l="0" r="67577">
                        <a14:foregroundMark x1="46758" y1="69126" x2="46758" y2="69126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13802" y="4114800"/>
            <a:ext cx="2381399" cy="223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1218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032000" y="1295400"/>
            <a:ext cx="7981803" cy="4800600"/>
          </a:xfrm>
          <a:prstGeom prst="rect">
            <a:avLst/>
          </a:prstGeom>
          <a:gradFill flip="none" rotWithShape="1">
            <a:gsLst>
              <a:gs pos="0">
                <a:srgbClr val="D65C00"/>
              </a:gs>
              <a:gs pos="50000">
                <a:srgbClr val="FFCA00">
                  <a:shade val="67500"/>
                  <a:satMod val="115000"/>
                </a:srgbClr>
              </a:gs>
              <a:gs pos="100000">
                <a:srgbClr val="FFCA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Freeform 439"/>
          <p:cNvSpPr>
            <a:spLocks/>
          </p:cNvSpPr>
          <p:nvPr userDrawn="1"/>
        </p:nvSpPr>
        <p:spPr bwMode="auto">
          <a:xfrm>
            <a:off x="1828801" y="1143000"/>
            <a:ext cx="8432800" cy="5204116"/>
          </a:xfrm>
          <a:custGeom>
            <a:avLst/>
            <a:gdLst/>
            <a:ahLst/>
            <a:cxnLst>
              <a:cxn ang="0">
                <a:pos x="273" y="1"/>
              </a:cxn>
              <a:cxn ang="0">
                <a:pos x="238" y="1"/>
              </a:cxn>
              <a:cxn ang="0">
                <a:pos x="51" y="2"/>
              </a:cxn>
              <a:cxn ang="0">
                <a:pos x="10" y="2"/>
              </a:cxn>
              <a:cxn ang="0">
                <a:pos x="4" y="15"/>
              </a:cxn>
              <a:cxn ang="0">
                <a:pos x="4" y="97"/>
              </a:cxn>
              <a:cxn ang="0">
                <a:pos x="8" y="127"/>
              </a:cxn>
              <a:cxn ang="0">
                <a:pos x="9" y="127"/>
              </a:cxn>
              <a:cxn ang="0">
                <a:pos x="47" y="126"/>
              </a:cxn>
              <a:cxn ang="0">
                <a:pos x="78" y="126"/>
              </a:cxn>
              <a:cxn ang="0">
                <a:pos x="161" y="125"/>
              </a:cxn>
              <a:cxn ang="0">
                <a:pos x="191" y="125"/>
              </a:cxn>
              <a:cxn ang="0">
                <a:pos x="262" y="124"/>
              </a:cxn>
              <a:cxn ang="0">
                <a:pos x="279" y="124"/>
              </a:cxn>
              <a:cxn ang="0">
                <a:pos x="288" y="123"/>
              </a:cxn>
              <a:cxn ang="0">
                <a:pos x="278" y="122"/>
              </a:cxn>
              <a:cxn ang="0">
                <a:pos x="265" y="122"/>
              </a:cxn>
              <a:cxn ang="0">
                <a:pos x="236" y="121"/>
              </a:cxn>
              <a:cxn ang="0">
                <a:pos x="213" y="122"/>
              </a:cxn>
              <a:cxn ang="0">
                <a:pos x="211" y="119"/>
              </a:cxn>
              <a:cxn ang="0">
                <a:pos x="204" y="118"/>
              </a:cxn>
              <a:cxn ang="0">
                <a:pos x="196" y="120"/>
              </a:cxn>
              <a:cxn ang="0">
                <a:pos x="190" y="120"/>
              </a:cxn>
              <a:cxn ang="0">
                <a:pos x="178" y="120"/>
              </a:cxn>
              <a:cxn ang="0">
                <a:pos x="166" y="118"/>
              </a:cxn>
              <a:cxn ang="0">
                <a:pos x="156" y="119"/>
              </a:cxn>
              <a:cxn ang="0">
                <a:pos x="149" y="120"/>
              </a:cxn>
              <a:cxn ang="0">
                <a:pos x="134" y="120"/>
              </a:cxn>
              <a:cxn ang="0">
                <a:pos x="120" y="120"/>
              </a:cxn>
              <a:cxn ang="0">
                <a:pos x="117" y="119"/>
              </a:cxn>
              <a:cxn ang="0">
                <a:pos x="106" y="119"/>
              </a:cxn>
              <a:cxn ang="0">
                <a:pos x="70" y="119"/>
              </a:cxn>
              <a:cxn ang="0">
                <a:pos x="54" y="119"/>
              </a:cxn>
              <a:cxn ang="0">
                <a:pos x="25" y="120"/>
              </a:cxn>
              <a:cxn ang="0">
                <a:pos x="11" y="116"/>
              </a:cxn>
              <a:cxn ang="0">
                <a:pos x="10" y="102"/>
              </a:cxn>
              <a:cxn ang="0">
                <a:pos x="11" y="96"/>
              </a:cxn>
              <a:cxn ang="0">
                <a:pos x="10" y="88"/>
              </a:cxn>
              <a:cxn ang="0">
                <a:pos x="11" y="73"/>
              </a:cxn>
              <a:cxn ang="0">
                <a:pos x="11" y="46"/>
              </a:cxn>
              <a:cxn ang="0">
                <a:pos x="11" y="24"/>
              </a:cxn>
              <a:cxn ang="0">
                <a:pos x="10" y="8"/>
              </a:cxn>
              <a:cxn ang="0">
                <a:pos x="25" y="8"/>
              </a:cxn>
              <a:cxn ang="0">
                <a:pos x="36" y="7"/>
              </a:cxn>
              <a:cxn ang="0">
                <a:pos x="39" y="7"/>
              </a:cxn>
              <a:cxn ang="0">
                <a:pos x="62" y="7"/>
              </a:cxn>
              <a:cxn ang="0">
                <a:pos x="86" y="7"/>
              </a:cxn>
              <a:cxn ang="0">
                <a:pos x="99" y="6"/>
              </a:cxn>
              <a:cxn ang="0">
                <a:pos x="122" y="4"/>
              </a:cxn>
              <a:cxn ang="0">
                <a:pos x="142" y="5"/>
              </a:cxn>
              <a:cxn ang="0">
                <a:pos x="172" y="5"/>
              </a:cxn>
              <a:cxn ang="0">
                <a:pos x="190" y="5"/>
              </a:cxn>
              <a:cxn ang="0">
                <a:pos x="243" y="6"/>
              </a:cxn>
              <a:cxn ang="0">
                <a:pos x="260" y="6"/>
              </a:cxn>
              <a:cxn ang="0">
                <a:pos x="302" y="5"/>
              </a:cxn>
              <a:cxn ang="0">
                <a:pos x="307" y="34"/>
              </a:cxn>
              <a:cxn ang="0">
                <a:pos x="310" y="65"/>
              </a:cxn>
              <a:cxn ang="0">
                <a:pos x="311" y="5"/>
              </a:cxn>
            </a:cxnLst>
            <a:rect l="0" t="0" r="r" b="b"/>
            <a:pathLst>
              <a:path w="316" h="128">
                <a:moveTo>
                  <a:pt x="306" y="0"/>
                </a:moveTo>
                <a:cubicBezTo>
                  <a:pt x="306" y="0"/>
                  <a:pt x="306" y="0"/>
                  <a:pt x="306" y="0"/>
                </a:cubicBezTo>
                <a:cubicBezTo>
                  <a:pt x="301" y="0"/>
                  <a:pt x="301" y="0"/>
                  <a:pt x="301" y="0"/>
                </a:cubicBezTo>
                <a:cubicBezTo>
                  <a:pt x="292" y="0"/>
                  <a:pt x="292" y="0"/>
                  <a:pt x="292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75" y="0"/>
                  <a:pt x="274" y="0"/>
                  <a:pt x="273" y="1"/>
                </a:cubicBezTo>
                <a:cubicBezTo>
                  <a:pt x="273" y="0"/>
                  <a:pt x="273" y="0"/>
                  <a:pt x="273" y="0"/>
                </a:cubicBezTo>
                <a:cubicBezTo>
                  <a:pt x="271" y="1"/>
                  <a:pt x="271" y="1"/>
                  <a:pt x="271" y="1"/>
                </a:cubicBezTo>
                <a:cubicBezTo>
                  <a:pt x="269" y="1"/>
                  <a:pt x="270" y="0"/>
                  <a:pt x="271" y="0"/>
                </a:cubicBezTo>
                <a:cubicBezTo>
                  <a:pt x="261" y="0"/>
                  <a:pt x="253" y="0"/>
                  <a:pt x="243" y="0"/>
                </a:cubicBezTo>
                <a:cubicBezTo>
                  <a:pt x="243" y="1"/>
                  <a:pt x="239" y="0"/>
                  <a:pt x="238" y="1"/>
                </a:cubicBezTo>
                <a:cubicBezTo>
                  <a:pt x="238" y="1"/>
                  <a:pt x="238" y="1"/>
                  <a:pt x="238" y="1"/>
                </a:cubicBezTo>
                <a:cubicBezTo>
                  <a:pt x="232" y="1"/>
                  <a:pt x="232" y="1"/>
                  <a:pt x="226" y="0"/>
                </a:cubicBezTo>
                <a:cubicBezTo>
                  <a:pt x="200" y="0"/>
                  <a:pt x="176" y="0"/>
                  <a:pt x="151" y="0"/>
                </a:cubicBezTo>
                <a:cubicBezTo>
                  <a:pt x="126" y="0"/>
                  <a:pt x="101" y="1"/>
                  <a:pt x="75" y="1"/>
                </a:cubicBezTo>
                <a:cubicBezTo>
                  <a:pt x="71" y="2"/>
                  <a:pt x="65" y="1"/>
                  <a:pt x="61" y="3"/>
                </a:cubicBezTo>
                <a:cubicBezTo>
                  <a:pt x="61" y="2"/>
                  <a:pt x="61" y="2"/>
                  <a:pt x="61" y="2"/>
                </a:cubicBezTo>
                <a:cubicBezTo>
                  <a:pt x="57" y="3"/>
                  <a:pt x="56" y="2"/>
                  <a:pt x="51" y="2"/>
                </a:cubicBezTo>
                <a:cubicBezTo>
                  <a:pt x="51" y="2"/>
                  <a:pt x="49" y="2"/>
                  <a:pt x="50" y="2"/>
                </a:cubicBezTo>
                <a:cubicBezTo>
                  <a:pt x="48" y="3"/>
                  <a:pt x="47" y="1"/>
                  <a:pt x="44" y="2"/>
                </a:cubicBezTo>
                <a:cubicBezTo>
                  <a:pt x="44" y="2"/>
                  <a:pt x="44" y="2"/>
                  <a:pt x="44" y="2"/>
                </a:cubicBezTo>
                <a:cubicBezTo>
                  <a:pt x="37" y="3"/>
                  <a:pt x="45" y="2"/>
                  <a:pt x="36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0" y="2"/>
                  <a:pt x="10" y="2"/>
                  <a:pt x="10" y="2"/>
                </a:cubicBezTo>
                <a:cubicBezTo>
                  <a:pt x="8" y="2"/>
                  <a:pt x="8" y="2"/>
                  <a:pt x="8" y="2"/>
                </a:cubicBezTo>
                <a:cubicBezTo>
                  <a:pt x="1" y="8"/>
                  <a:pt x="6" y="5"/>
                  <a:pt x="4" y="7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0"/>
                  <a:pt x="5" y="10"/>
                  <a:pt x="5" y="11"/>
                </a:cubicBezTo>
                <a:cubicBezTo>
                  <a:pt x="4" y="12"/>
                  <a:pt x="5" y="15"/>
                  <a:pt x="5" y="17"/>
                </a:cubicBezTo>
                <a:cubicBezTo>
                  <a:pt x="4" y="16"/>
                  <a:pt x="4" y="16"/>
                  <a:pt x="4" y="15"/>
                </a:cubicBezTo>
                <a:cubicBezTo>
                  <a:pt x="4" y="20"/>
                  <a:pt x="4" y="24"/>
                  <a:pt x="4" y="29"/>
                </a:cubicBezTo>
                <a:cubicBezTo>
                  <a:pt x="4" y="34"/>
                  <a:pt x="3" y="39"/>
                  <a:pt x="4" y="42"/>
                </a:cubicBezTo>
                <a:cubicBezTo>
                  <a:pt x="4" y="41"/>
                  <a:pt x="4" y="44"/>
                  <a:pt x="4" y="45"/>
                </a:cubicBezTo>
                <a:cubicBezTo>
                  <a:pt x="5" y="48"/>
                  <a:pt x="3" y="54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70"/>
                  <a:pt x="3" y="84"/>
                  <a:pt x="4" y="97"/>
                </a:cubicBezTo>
                <a:cubicBezTo>
                  <a:pt x="4" y="104"/>
                  <a:pt x="3" y="112"/>
                  <a:pt x="4" y="120"/>
                </a:cubicBezTo>
                <a:cubicBezTo>
                  <a:pt x="4" y="122"/>
                  <a:pt x="4" y="120"/>
                  <a:pt x="4" y="122"/>
                </a:cubicBezTo>
                <a:cubicBezTo>
                  <a:pt x="4" y="124"/>
                  <a:pt x="4" y="122"/>
                  <a:pt x="4" y="122"/>
                </a:cubicBezTo>
                <a:cubicBezTo>
                  <a:pt x="4" y="123"/>
                  <a:pt x="4" y="123"/>
                  <a:pt x="4" y="123"/>
                </a:cubicBezTo>
                <a:cubicBezTo>
                  <a:pt x="4" y="123"/>
                  <a:pt x="4" y="123"/>
                  <a:pt x="4" y="123"/>
                </a:cubicBezTo>
                <a:cubicBezTo>
                  <a:pt x="0" y="119"/>
                  <a:pt x="9" y="128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8" y="127"/>
                  <a:pt x="8" y="127"/>
                  <a:pt x="8" y="127"/>
                </a:cubicBezTo>
                <a:cubicBezTo>
                  <a:pt x="9" y="127"/>
                  <a:pt x="9" y="127"/>
                  <a:pt x="9" y="127"/>
                </a:cubicBezTo>
                <a:cubicBezTo>
                  <a:pt x="10" y="127"/>
                  <a:pt x="10" y="127"/>
                  <a:pt x="10" y="127"/>
                </a:cubicBezTo>
                <a:cubicBezTo>
                  <a:pt x="14" y="127"/>
                  <a:pt x="14" y="127"/>
                  <a:pt x="14" y="127"/>
                </a:cubicBezTo>
                <a:cubicBezTo>
                  <a:pt x="21" y="127"/>
                  <a:pt x="21" y="127"/>
                  <a:pt x="21" y="127"/>
                </a:cubicBezTo>
                <a:cubicBezTo>
                  <a:pt x="22" y="127"/>
                  <a:pt x="23" y="127"/>
                  <a:pt x="23" y="127"/>
                </a:cubicBezTo>
                <a:cubicBezTo>
                  <a:pt x="28" y="127"/>
                  <a:pt x="36" y="126"/>
                  <a:pt x="41" y="127"/>
                </a:cubicBezTo>
                <a:cubicBezTo>
                  <a:pt x="39" y="126"/>
                  <a:pt x="45" y="126"/>
                  <a:pt x="47" y="126"/>
                </a:cubicBezTo>
                <a:cubicBezTo>
                  <a:pt x="48" y="126"/>
                  <a:pt x="48" y="126"/>
                  <a:pt x="47" y="127"/>
                </a:cubicBezTo>
                <a:cubicBezTo>
                  <a:pt x="52" y="126"/>
                  <a:pt x="54" y="126"/>
                  <a:pt x="59" y="127"/>
                </a:cubicBezTo>
                <a:cubicBezTo>
                  <a:pt x="61" y="127"/>
                  <a:pt x="62" y="126"/>
                  <a:pt x="65" y="126"/>
                </a:cubicBezTo>
                <a:cubicBezTo>
                  <a:pt x="66" y="127"/>
                  <a:pt x="70" y="126"/>
                  <a:pt x="73" y="126"/>
                </a:cubicBezTo>
                <a:cubicBezTo>
                  <a:pt x="72" y="126"/>
                  <a:pt x="76" y="125"/>
                  <a:pt x="79" y="125"/>
                </a:cubicBezTo>
                <a:cubicBezTo>
                  <a:pt x="78" y="126"/>
                  <a:pt x="78" y="126"/>
                  <a:pt x="78" y="126"/>
                </a:cubicBezTo>
                <a:cubicBezTo>
                  <a:pt x="87" y="126"/>
                  <a:pt x="99" y="127"/>
                  <a:pt x="109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20" y="126"/>
                  <a:pt x="131" y="126"/>
                  <a:pt x="141" y="125"/>
                </a:cubicBezTo>
                <a:cubicBezTo>
                  <a:pt x="144" y="126"/>
                  <a:pt x="148" y="126"/>
                  <a:pt x="151" y="126"/>
                </a:cubicBezTo>
                <a:cubicBezTo>
                  <a:pt x="154" y="125"/>
                  <a:pt x="156" y="125"/>
                  <a:pt x="158" y="125"/>
                </a:cubicBezTo>
                <a:cubicBezTo>
                  <a:pt x="159" y="124"/>
                  <a:pt x="160" y="125"/>
                  <a:pt x="161" y="125"/>
                </a:cubicBezTo>
                <a:cubicBezTo>
                  <a:pt x="165" y="125"/>
                  <a:pt x="170" y="126"/>
                  <a:pt x="174" y="125"/>
                </a:cubicBezTo>
                <a:cubicBezTo>
                  <a:pt x="174" y="126"/>
                  <a:pt x="174" y="126"/>
                  <a:pt x="174" y="126"/>
                </a:cubicBezTo>
                <a:cubicBezTo>
                  <a:pt x="177" y="125"/>
                  <a:pt x="183" y="125"/>
                  <a:pt x="187" y="125"/>
                </a:cubicBezTo>
                <a:cubicBezTo>
                  <a:pt x="188" y="125"/>
                  <a:pt x="192" y="124"/>
                  <a:pt x="190" y="124"/>
                </a:cubicBezTo>
                <a:cubicBezTo>
                  <a:pt x="192" y="124"/>
                  <a:pt x="191" y="125"/>
                  <a:pt x="193" y="124"/>
                </a:cubicBezTo>
                <a:cubicBezTo>
                  <a:pt x="191" y="125"/>
                  <a:pt x="191" y="125"/>
                  <a:pt x="191" y="125"/>
                </a:cubicBezTo>
                <a:cubicBezTo>
                  <a:pt x="201" y="125"/>
                  <a:pt x="209" y="125"/>
                  <a:pt x="218" y="124"/>
                </a:cubicBezTo>
                <a:cubicBezTo>
                  <a:pt x="220" y="125"/>
                  <a:pt x="226" y="124"/>
                  <a:pt x="231" y="125"/>
                </a:cubicBezTo>
                <a:cubicBezTo>
                  <a:pt x="234" y="124"/>
                  <a:pt x="239" y="125"/>
                  <a:pt x="242" y="124"/>
                </a:cubicBezTo>
                <a:cubicBezTo>
                  <a:pt x="242" y="124"/>
                  <a:pt x="242" y="124"/>
                  <a:pt x="242" y="124"/>
                </a:cubicBezTo>
                <a:cubicBezTo>
                  <a:pt x="246" y="124"/>
                  <a:pt x="251" y="124"/>
                  <a:pt x="256" y="125"/>
                </a:cubicBezTo>
                <a:cubicBezTo>
                  <a:pt x="259" y="125"/>
                  <a:pt x="259" y="124"/>
                  <a:pt x="262" y="124"/>
                </a:cubicBezTo>
                <a:cubicBezTo>
                  <a:pt x="262" y="124"/>
                  <a:pt x="262" y="124"/>
                  <a:pt x="262" y="124"/>
                </a:cubicBezTo>
                <a:cubicBezTo>
                  <a:pt x="264" y="124"/>
                  <a:pt x="265" y="123"/>
                  <a:pt x="266" y="123"/>
                </a:cubicBezTo>
                <a:cubicBezTo>
                  <a:pt x="268" y="123"/>
                  <a:pt x="268" y="123"/>
                  <a:pt x="270" y="123"/>
                </a:cubicBezTo>
                <a:cubicBezTo>
                  <a:pt x="269" y="123"/>
                  <a:pt x="267" y="124"/>
                  <a:pt x="266" y="125"/>
                </a:cubicBezTo>
                <a:cubicBezTo>
                  <a:pt x="269" y="125"/>
                  <a:pt x="272" y="124"/>
                  <a:pt x="274" y="124"/>
                </a:cubicBezTo>
                <a:cubicBezTo>
                  <a:pt x="277" y="124"/>
                  <a:pt x="279" y="124"/>
                  <a:pt x="279" y="124"/>
                </a:cubicBezTo>
                <a:cubicBezTo>
                  <a:pt x="279" y="124"/>
                  <a:pt x="281" y="124"/>
                  <a:pt x="279" y="124"/>
                </a:cubicBezTo>
                <a:cubicBezTo>
                  <a:pt x="281" y="124"/>
                  <a:pt x="283" y="124"/>
                  <a:pt x="284" y="124"/>
                </a:cubicBezTo>
                <a:cubicBezTo>
                  <a:pt x="283" y="124"/>
                  <a:pt x="283" y="124"/>
                  <a:pt x="283" y="124"/>
                </a:cubicBezTo>
                <a:cubicBezTo>
                  <a:pt x="283" y="123"/>
                  <a:pt x="285" y="123"/>
                  <a:pt x="285" y="123"/>
                </a:cubicBezTo>
                <a:cubicBezTo>
                  <a:pt x="284" y="123"/>
                  <a:pt x="284" y="123"/>
                  <a:pt x="283" y="123"/>
                </a:cubicBezTo>
                <a:cubicBezTo>
                  <a:pt x="283" y="122"/>
                  <a:pt x="287" y="122"/>
                  <a:pt x="288" y="123"/>
                </a:cubicBezTo>
                <a:cubicBezTo>
                  <a:pt x="289" y="123"/>
                  <a:pt x="285" y="124"/>
                  <a:pt x="287" y="124"/>
                </a:cubicBezTo>
                <a:cubicBezTo>
                  <a:pt x="292" y="123"/>
                  <a:pt x="292" y="123"/>
                  <a:pt x="292" y="123"/>
                </a:cubicBezTo>
                <a:cubicBezTo>
                  <a:pt x="291" y="123"/>
                  <a:pt x="289" y="123"/>
                  <a:pt x="290" y="122"/>
                </a:cubicBezTo>
                <a:cubicBezTo>
                  <a:pt x="288" y="123"/>
                  <a:pt x="288" y="123"/>
                  <a:pt x="288" y="123"/>
                </a:cubicBezTo>
                <a:cubicBezTo>
                  <a:pt x="288" y="122"/>
                  <a:pt x="288" y="122"/>
                  <a:pt x="288" y="122"/>
                </a:cubicBezTo>
                <a:cubicBezTo>
                  <a:pt x="284" y="122"/>
                  <a:pt x="281" y="122"/>
                  <a:pt x="278" y="122"/>
                </a:cubicBezTo>
                <a:cubicBezTo>
                  <a:pt x="279" y="123"/>
                  <a:pt x="279" y="123"/>
                  <a:pt x="279" y="123"/>
                </a:cubicBezTo>
                <a:cubicBezTo>
                  <a:pt x="277" y="123"/>
                  <a:pt x="275" y="123"/>
                  <a:pt x="273" y="123"/>
                </a:cubicBezTo>
                <a:cubicBezTo>
                  <a:pt x="274" y="123"/>
                  <a:pt x="273" y="122"/>
                  <a:pt x="273" y="122"/>
                </a:cubicBezTo>
                <a:cubicBezTo>
                  <a:pt x="272" y="122"/>
                  <a:pt x="272" y="122"/>
                  <a:pt x="271" y="122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1" y="122"/>
                  <a:pt x="266" y="122"/>
                  <a:pt x="265" y="122"/>
                </a:cubicBezTo>
                <a:cubicBezTo>
                  <a:pt x="265" y="122"/>
                  <a:pt x="265" y="122"/>
                  <a:pt x="265" y="122"/>
                </a:cubicBezTo>
                <a:cubicBezTo>
                  <a:pt x="262" y="121"/>
                  <a:pt x="266" y="122"/>
                  <a:pt x="264" y="122"/>
                </a:cubicBezTo>
                <a:cubicBezTo>
                  <a:pt x="262" y="122"/>
                  <a:pt x="263" y="121"/>
                  <a:pt x="261" y="121"/>
                </a:cubicBezTo>
                <a:cubicBezTo>
                  <a:pt x="258" y="121"/>
                  <a:pt x="252" y="122"/>
                  <a:pt x="248" y="121"/>
                </a:cubicBezTo>
                <a:cubicBezTo>
                  <a:pt x="245" y="121"/>
                  <a:pt x="242" y="121"/>
                  <a:pt x="239" y="122"/>
                </a:cubicBezTo>
                <a:cubicBezTo>
                  <a:pt x="236" y="122"/>
                  <a:pt x="239" y="121"/>
                  <a:pt x="236" y="121"/>
                </a:cubicBezTo>
                <a:cubicBezTo>
                  <a:pt x="237" y="121"/>
                  <a:pt x="236" y="121"/>
                  <a:pt x="236" y="120"/>
                </a:cubicBezTo>
                <a:cubicBezTo>
                  <a:pt x="236" y="121"/>
                  <a:pt x="231" y="120"/>
                  <a:pt x="233" y="121"/>
                </a:cubicBezTo>
                <a:cubicBezTo>
                  <a:pt x="229" y="121"/>
                  <a:pt x="225" y="121"/>
                  <a:pt x="221" y="121"/>
                </a:cubicBezTo>
                <a:cubicBezTo>
                  <a:pt x="222" y="121"/>
                  <a:pt x="223" y="120"/>
                  <a:pt x="221" y="120"/>
                </a:cubicBezTo>
                <a:cubicBezTo>
                  <a:pt x="219" y="121"/>
                  <a:pt x="216" y="121"/>
                  <a:pt x="213" y="121"/>
                </a:cubicBezTo>
                <a:cubicBezTo>
                  <a:pt x="213" y="121"/>
                  <a:pt x="214" y="121"/>
                  <a:pt x="213" y="122"/>
                </a:cubicBezTo>
                <a:cubicBezTo>
                  <a:pt x="213" y="122"/>
                  <a:pt x="212" y="122"/>
                  <a:pt x="211" y="122"/>
                </a:cubicBezTo>
                <a:cubicBezTo>
                  <a:pt x="211" y="122"/>
                  <a:pt x="211" y="121"/>
                  <a:pt x="208" y="121"/>
                </a:cubicBezTo>
                <a:cubicBezTo>
                  <a:pt x="209" y="120"/>
                  <a:pt x="213" y="121"/>
                  <a:pt x="212" y="120"/>
                </a:cubicBezTo>
                <a:cubicBezTo>
                  <a:pt x="213" y="119"/>
                  <a:pt x="219" y="119"/>
                  <a:pt x="220" y="120"/>
                </a:cubicBezTo>
                <a:cubicBezTo>
                  <a:pt x="223" y="119"/>
                  <a:pt x="218" y="119"/>
                  <a:pt x="218" y="119"/>
                </a:cubicBezTo>
                <a:cubicBezTo>
                  <a:pt x="216" y="119"/>
                  <a:pt x="215" y="119"/>
                  <a:pt x="211" y="119"/>
                </a:cubicBezTo>
                <a:cubicBezTo>
                  <a:pt x="211" y="120"/>
                  <a:pt x="212" y="120"/>
                  <a:pt x="210" y="120"/>
                </a:cubicBezTo>
                <a:cubicBezTo>
                  <a:pt x="207" y="121"/>
                  <a:pt x="206" y="119"/>
                  <a:pt x="205" y="119"/>
                </a:cubicBezTo>
                <a:cubicBezTo>
                  <a:pt x="207" y="119"/>
                  <a:pt x="207" y="119"/>
                  <a:pt x="207" y="119"/>
                </a:cubicBezTo>
                <a:cubicBezTo>
                  <a:pt x="204" y="119"/>
                  <a:pt x="204" y="119"/>
                  <a:pt x="201" y="119"/>
                </a:cubicBezTo>
                <a:cubicBezTo>
                  <a:pt x="201" y="118"/>
                  <a:pt x="205" y="119"/>
                  <a:pt x="206" y="119"/>
                </a:cubicBezTo>
                <a:cubicBezTo>
                  <a:pt x="204" y="118"/>
                  <a:pt x="204" y="118"/>
                  <a:pt x="204" y="118"/>
                </a:cubicBezTo>
                <a:cubicBezTo>
                  <a:pt x="200" y="118"/>
                  <a:pt x="203" y="119"/>
                  <a:pt x="199" y="118"/>
                </a:cubicBezTo>
                <a:cubicBezTo>
                  <a:pt x="200" y="118"/>
                  <a:pt x="200" y="118"/>
                  <a:pt x="200" y="118"/>
                </a:cubicBezTo>
                <a:cubicBezTo>
                  <a:pt x="197" y="118"/>
                  <a:pt x="197" y="118"/>
                  <a:pt x="197" y="118"/>
                </a:cubicBezTo>
                <a:cubicBezTo>
                  <a:pt x="197" y="119"/>
                  <a:pt x="198" y="119"/>
                  <a:pt x="200" y="119"/>
                </a:cubicBezTo>
                <a:cubicBezTo>
                  <a:pt x="199" y="120"/>
                  <a:pt x="198" y="119"/>
                  <a:pt x="195" y="120"/>
                </a:cubicBezTo>
                <a:cubicBezTo>
                  <a:pt x="194" y="120"/>
                  <a:pt x="196" y="120"/>
                  <a:pt x="196" y="120"/>
                </a:cubicBezTo>
                <a:cubicBezTo>
                  <a:pt x="197" y="121"/>
                  <a:pt x="194" y="121"/>
                  <a:pt x="193" y="121"/>
                </a:cubicBezTo>
                <a:cubicBezTo>
                  <a:pt x="190" y="121"/>
                  <a:pt x="191" y="120"/>
                  <a:pt x="190" y="120"/>
                </a:cubicBezTo>
                <a:cubicBezTo>
                  <a:pt x="191" y="120"/>
                  <a:pt x="193" y="120"/>
                  <a:pt x="193" y="120"/>
                </a:cubicBezTo>
                <a:cubicBezTo>
                  <a:pt x="196" y="119"/>
                  <a:pt x="191" y="119"/>
                  <a:pt x="193" y="118"/>
                </a:cubicBezTo>
                <a:cubicBezTo>
                  <a:pt x="191" y="118"/>
                  <a:pt x="191" y="119"/>
                  <a:pt x="190" y="119"/>
                </a:cubicBezTo>
                <a:cubicBezTo>
                  <a:pt x="190" y="119"/>
                  <a:pt x="189" y="119"/>
                  <a:pt x="190" y="120"/>
                </a:cubicBezTo>
                <a:cubicBezTo>
                  <a:pt x="185" y="121"/>
                  <a:pt x="187" y="118"/>
                  <a:pt x="183" y="119"/>
                </a:cubicBezTo>
                <a:cubicBezTo>
                  <a:pt x="184" y="120"/>
                  <a:pt x="177" y="120"/>
                  <a:pt x="180" y="121"/>
                </a:cubicBezTo>
                <a:cubicBezTo>
                  <a:pt x="179" y="122"/>
                  <a:pt x="178" y="122"/>
                  <a:pt x="177" y="122"/>
                </a:cubicBezTo>
                <a:cubicBezTo>
                  <a:pt x="178" y="121"/>
                  <a:pt x="175" y="121"/>
                  <a:pt x="177" y="120"/>
                </a:cubicBezTo>
                <a:cubicBezTo>
                  <a:pt x="175" y="120"/>
                  <a:pt x="175" y="120"/>
                  <a:pt x="175" y="120"/>
                </a:cubicBezTo>
                <a:cubicBezTo>
                  <a:pt x="178" y="120"/>
                  <a:pt x="178" y="120"/>
                  <a:pt x="178" y="120"/>
                </a:cubicBezTo>
                <a:cubicBezTo>
                  <a:pt x="176" y="119"/>
                  <a:pt x="173" y="119"/>
                  <a:pt x="172" y="118"/>
                </a:cubicBezTo>
                <a:cubicBezTo>
                  <a:pt x="170" y="119"/>
                  <a:pt x="173" y="119"/>
                  <a:pt x="170" y="119"/>
                </a:cubicBezTo>
                <a:cubicBezTo>
                  <a:pt x="171" y="119"/>
                  <a:pt x="170" y="118"/>
                  <a:pt x="169" y="118"/>
                </a:cubicBezTo>
                <a:cubicBezTo>
                  <a:pt x="171" y="119"/>
                  <a:pt x="169" y="119"/>
                  <a:pt x="167" y="120"/>
                </a:cubicBezTo>
                <a:cubicBezTo>
                  <a:pt x="165" y="120"/>
                  <a:pt x="163" y="119"/>
                  <a:pt x="164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4" y="119"/>
                  <a:pt x="165" y="118"/>
                  <a:pt x="163" y="118"/>
                </a:cubicBezTo>
                <a:cubicBezTo>
                  <a:pt x="163" y="118"/>
                  <a:pt x="162" y="119"/>
                  <a:pt x="161" y="120"/>
                </a:cubicBezTo>
                <a:cubicBezTo>
                  <a:pt x="160" y="120"/>
                  <a:pt x="159" y="119"/>
                  <a:pt x="158" y="119"/>
                </a:cubicBezTo>
                <a:cubicBezTo>
                  <a:pt x="160" y="119"/>
                  <a:pt x="160" y="119"/>
                  <a:pt x="160" y="119"/>
                </a:cubicBezTo>
                <a:cubicBezTo>
                  <a:pt x="157" y="119"/>
                  <a:pt x="160" y="118"/>
                  <a:pt x="157" y="118"/>
                </a:cubicBezTo>
                <a:cubicBezTo>
                  <a:pt x="156" y="119"/>
                  <a:pt x="156" y="119"/>
                  <a:pt x="156" y="119"/>
                </a:cubicBezTo>
                <a:cubicBezTo>
                  <a:pt x="155" y="119"/>
                  <a:pt x="155" y="118"/>
                  <a:pt x="156" y="118"/>
                </a:cubicBezTo>
                <a:cubicBezTo>
                  <a:pt x="155" y="119"/>
                  <a:pt x="153" y="118"/>
                  <a:pt x="153" y="119"/>
                </a:cubicBezTo>
                <a:cubicBezTo>
                  <a:pt x="152" y="118"/>
                  <a:pt x="152" y="118"/>
                  <a:pt x="152" y="118"/>
                </a:cubicBezTo>
                <a:cubicBezTo>
                  <a:pt x="151" y="118"/>
                  <a:pt x="150" y="119"/>
                  <a:pt x="148" y="119"/>
                </a:cubicBezTo>
                <a:cubicBezTo>
                  <a:pt x="149" y="119"/>
                  <a:pt x="150" y="119"/>
                  <a:pt x="152" y="119"/>
                </a:cubicBezTo>
                <a:cubicBezTo>
                  <a:pt x="153" y="120"/>
                  <a:pt x="150" y="120"/>
                  <a:pt x="149" y="120"/>
                </a:cubicBezTo>
                <a:cubicBezTo>
                  <a:pt x="149" y="119"/>
                  <a:pt x="146" y="120"/>
                  <a:pt x="144" y="120"/>
                </a:cubicBezTo>
                <a:cubicBezTo>
                  <a:pt x="143" y="119"/>
                  <a:pt x="142" y="119"/>
                  <a:pt x="142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141" y="118"/>
                  <a:pt x="138" y="120"/>
                  <a:pt x="136" y="119"/>
                </a:cubicBezTo>
                <a:cubicBezTo>
                  <a:pt x="137" y="119"/>
                  <a:pt x="137" y="119"/>
                  <a:pt x="136" y="118"/>
                </a:cubicBezTo>
                <a:cubicBezTo>
                  <a:pt x="138" y="119"/>
                  <a:pt x="133" y="119"/>
                  <a:pt x="134" y="120"/>
                </a:cubicBezTo>
                <a:cubicBezTo>
                  <a:pt x="131" y="120"/>
                  <a:pt x="134" y="119"/>
                  <a:pt x="134" y="118"/>
                </a:cubicBezTo>
                <a:cubicBezTo>
                  <a:pt x="132" y="119"/>
                  <a:pt x="130" y="118"/>
                  <a:pt x="129" y="119"/>
                </a:cubicBezTo>
                <a:cubicBezTo>
                  <a:pt x="131" y="119"/>
                  <a:pt x="129" y="119"/>
                  <a:pt x="128" y="120"/>
                </a:cubicBezTo>
                <a:cubicBezTo>
                  <a:pt x="125" y="120"/>
                  <a:pt x="129" y="119"/>
                  <a:pt x="127" y="119"/>
                </a:cubicBezTo>
                <a:cubicBezTo>
                  <a:pt x="125" y="119"/>
                  <a:pt x="124" y="120"/>
                  <a:pt x="126" y="120"/>
                </a:cubicBezTo>
                <a:cubicBezTo>
                  <a:pt x="124" y="120"/>
                  <a:pt x="122" y="121"/>
                  <a:pt x="120" y="120"/>
                </a:cubicBezTo>
                <a:cubicBezTo>
                  <a:pt x="120" y="120"/>
                  <a:pt x="124" y="120"/>
                  <a:pt x="123" y="120"/>
                </a:cubicBezTo>
                <a:cubicBezTo>
                  <a:pt x="119" y="119"/>
                  <a:pt x="121" y="121"/>
                  <a:pt x="117" y="121"/>
                </a:cubicBezTo>
                <a:cubicBezTo>
                  <a:pt x="119" y="121"/>
                  <a:pt x="117" y="122"/>
                  <a:pt x="115" y="123"/>
                </a:cubicBezTo>
                <a:cubicBezTo>
                  <a:pt x="111" y="123"/>
                  <a:pt x="117" y="122"/>
                  <a:pt x="115" y="122"/>
                </a:cubicBezTo>
                <a:cubicBezTo>
                  <a:pt x="114" y="122"/>
                  <a:pt x="114" y="122"/>
                  <a:pt x="114" y="122"/>
                </a:cubicBezTo>
                <a:cubicBezTo>
                  <a:pt x="112" y="121"/>
                  <a:pt x="119" y="120"/>
                  <a:pt x="117" y="119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5" y="119"/>
                  <a:pt x="116" y="119"/>
                  <a:pt x="115" y="119"/>
                </a:cubicBezTo>
                <a:cubicBezTo>
                  <a:pt x="115" y="119"/>
                  <a:pt x="111" y="119"/>
                  <a:pt x="111" y="119"/>
                </a:cubicBezTo>
                <a:cubicBezTo>
                  <a:pt x="110" y="120"/>
                  <a:pt x="112" y="119"/>
                  <a:pt x="112" y="119"/>
                </a:cubicBezTo>
                <a:cubicBezTo>
                  <a:pt x="110" y="119"/>
                  <a:pt x="109" y="120"/>
                  <a:pt x="106" y="120"/>
                </a:cubicBezTo>
                <a:cubicBezTo>
                  <a:pt x="108" y="120"/>
                  <a:pt x="105" y="119"/>
                  <a:pt x="106" y="119"/>
                </a:cubicBezTo>
                <a:cubicBezTo>
                  <a:pt x="105" y="119"/>
                  <a:pt x="106" y="120"/>
                  <a:pt x="104" y="119"/>
                </a:cubicBezTo>
                <a:cubicBezTo>
                  <a:pt x="104" y="119"/>
                  <a:pt x="104" y="119"/>
                  <a:pt x="104" y="119"/>
                </a:cubicBezTo>
                <a:cubicBezTo>
                  <a:pt x="96" y="119"/>
                  <a:pt x="87" y="119"/>
                  <a:pt x="80" y="120"/>
                </a:cubicBezTo>
                <a:cubicBezTo>
                  <a:pt x="79" y="120"/>
                  <a:pt x="77" y="120"/>
                  <a:pt x="73" y="119"/>
                </a:cubicBezTo>
                <a:cubicBezTo>
                  <a:pt x="75" y="119"/>
                  <a:pt x="73" y="120"/>
                  <a:pt x="72" y="120"/>
                </a:cubicBezTo>
                <a:cubicBezTo>
                  <a:pt x="70" y="119"/>
                  <a:pt x="70" y="119"/>
                  <a:pt x="70" y="119"/>
                </a:cubicBezTo>
                <a:cubicBezTo>
                  <a:pt x="68" y="119"/>
                  <a:pt x="65" y="120"/>
                  <a:pt x="63" y="120"/>
                </a:cubicBezTo>
                <a:cubicBezTo>
                  <a:pt x="63" y="120"/>
                  <a:pt x="63" y="120"/>
                  <a:pt x="63" y="119"/>
                </a:cubicBezTo>
                <a:cubicBezTo>
                  <a:pt x="61" y="119"/>
                  <a:pt x="61" y="120"/>
                  <a:pt x="60" y="120"/>
                </a:cubicBezTo>
                <a:cubicBezTo>
                  <a:pt x="58" y="119"/>
                  <a:pt x="58" y="119"/>
                  <a:pt x="58" y="119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6" y="120"/>
                  <a:pt x="54" y="120"/>
                  <a:pt x="54" y="119"/>
                </a:cubicBezTo>
                <a:cubicBezTo>
                  <a:pt x="53" y="119"/>
                  <a:pt x="52" y="120"/>
                  <a:pt x="53" y="120"/>
                </a:cubicBezTo>
                <a:cubicBezTo>
                  <a:pt x="51" y="119"/>
                  <a:pt x="46" y="119"/>
                  <a:pt x="42" y="120"/>
                </a:cubicBezTo>
                <a:cubicBezTo>
                  <a:pt x="44" y="120"/>
                  <a:pt x="44" y="120"/>
                  <a:pt x="44" y="121"/>
                </a:cubicBezTo>
                <a:cubicBezTo>
                  <a:pt x="44" y="121"/>
                  <a:pt x="43" y="120"/>
                  <a:pt x="42" y="121"/>
                </a:cubicBezTo>
                <a:cubicBezTo>
                  <a:pt x="42" y="121"/>
                  <a:pt x="40" y="120"/>
                  <a:pt x="42" y="120"/>
                </a:cubicBezTo>
                <a:cubicBezTo>
                  <a:pt x="37" y="119"/>
                  <a:pt x="31" y="120"/>
                  <a:pt x="25" y="120"/>
                </a:cubicBezTo>
                <a:cubicBezTo>
                  <a:pt x="24" y="120"/>
                  <a:pt x="24" y="120"/>
                  <a:pt x="23" y="120"/>
                </a:cubicBezTo>
                <a:cubicBezTo>
                  <a:pt x="20" y="119"/>
                  <a:pt x="15" y="120"/>
                  <a:pt x="11" y="120"/>
                </a:cubicBezTo>
                <a:cubicBezTo>
                  <a:pt x="12" y="120"/>
                  <a:pt x="11" y="120"/>
                  <a:pt x="11" y="121"/>
                </a:cubicBezTo>
                <a:cubicBezTo>
                  <a:pt x="11" y="121"/>
                  <a:pt x="11" y="120"/>
                  <a:pt x="11" y="120"/>
                </a:cubicBezTo>
                <a:cubicBezTo>
                  <a:pt x="11" y="119"/>
                  <a:pt x="11" y="117"/>
                  <a:pt x="11" y="116"/>
                </a:cubicBezTo>
                <a:cubicBezTo>
                  <a:pt x="11" y="116"/>
                  <a:pt x="11" y="116"/>
                  <a:pt x="11" y="116"/>
                </a:cubicBezTo>
                <a:cubicBezTo>
                  <a:pt x="10" y="115"/>
                  <a:pt x="10" y="113"/>
                  <a:pt x="10" y="111"/>
                </a:cubicBezTo>
                <a:cubicBezTo>
                  <a:pt x="10" y="112"/>
                  <a:pt x="10" y="112"/>
                  <a:pt x="10" y="112"/>
                </a:cubicBezTo>
                <a:cubicBezTo>
                  <a:pt x="11" y="110"/>
                  <a:pt x="11" y="109"/>
                  <a:pt x="11" y="107"/>
                </a:cubicBezTo>
                <a:cubicBezTo>
                  <a:pt x="10" y="107"/>
                  <a:pt x="11" y="103"/>
                  <a:pt x="10" y="103"/>
                </a:cubicBezTo>
                <a:cubicBezTo>
                  <a:pt x="10" y="102"/>
                  <a:pt x="10" y="103"/>
                  <a:pt x="10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10" y="100"/>
                  <a:pt x="10" y="100"/>
                  <a:pt x="10" y="100"/>
                </a:cubicBezTo>
                <a:cubicBezTo>
                  <a:pt x="10" y="100"/>
                  <a:pt x="11" y="100"/>
                  <a:pt x="11" y="101"/>
                </a:cubicBezTo>
                <a:cubicBezTo>
                  <a:pt x="11" y="98"/>
                  <a:pt x="10" y="100"/>
                  <a:pt x="10" y="99"/>
                </a:cubicBezTo>
                <a:cubicBezTo>
                  <a:pt x="10" y="96"/>
                  <a:pt x="10" y="97"/>
                  <a:pt x="10" y="96"/>
                </a:cubicBezTo>
                <a:cubicBezTo>
                  <a:pt x="11" y="96"/>
                  <a:pt x="10" y="97"/>
                  <a:pt x="10" y="98"/>
                </a:cubicBezTo>
                <a:cubicBezTo>
                  <a:pt x="11" y="99"/>
                  <a:pt x="10" y="96"/>
                  <a:pt x="11" y="96"/>
                </a:cubicBezTo>
                <a:cubicBezTo>
                  <a:pt x="11" y="96"/>
                  <a:pt x="10" y="96"/>
                  <a:pt x="10" y="94"/>
                </a:cubicBezTo>
                <a:cubicBezTo>
                  <a:pt x="10" y="93"/>
                  <a:pt x="10" y="90"/>
                  <a:pt x="11" y="90"/>
                </a:cubicBezTo>
                <a:cubicBezTo>
                  <a:pt x="10" y="89"/>
                  <a:pt x="10" y="88"/>
                  <a:pt x="10" y="87"/>
                </a:cubicBezTo>
                <a:cubicBezTo>
                  <a:pt x="10" y="88"/>
                  <a:pt x="10" y="90"/>
                  <a:pt x="10" y="90"/>
                </a:cubicBezTo>
                <a:cubicBezTo>
                  <a:pt x="9" y="89"/>
                  <a:pt x="9" y="87"/>
                  <a:pt x="10" y="87"/>
                </a:cubicBezTo>
                <a:cubicBezTo>
                  <a:pt x="10" y="88"/>
                  <a:pt x="10" y="88"/>
                  <a:pt x="10" y="88"/>
                </a:cubicBezTo>
                <a:cubicBezTo>
                  <a:pt x="10" y="87"/>
                  <a:pt x="10" y="84"/>
                  <a:pt x="9" y="86"/>
                </a:cubicBezTo>
                <a:cubicBezTo>
                  <a:pt x="10" y="84"/>
                  <a:pt x="10" y="84"/>
                  <a:pt x="10" y="84"/>
                </a:cubicBezTo>
                <a:cubicBezTo>
                  <a:pt x="10" y="83"/>
                  <a:pt x="10" y="81"/>
                  <a:pt x="9" y="79"/>
                </a:cubicBezTo>
                <a:cubicBezTo>
                  <a:pt x="10" y="79"/>
                  <a:pt x="11" y="81"/>
                  <a:pt x="11" y="78"/>
                </a:cubicBezTo>
                <a:cubicBezTo>
                  <a:pt x="10" y="75"/>
                  <a:pt x="10" y="75"/>
                  <a:pt x="10" y="75"/>
                </a:cubicBezTo>
                <a:cubicBezTo>
                  <a:pt x="10" y="74"/>
                  <a:pt x="10" y="73"/>
                  <a:pt x="11" y="73"/>
                </a:cubicBezTo>
                <a:cubicBezTo>
                  <a:pt x="11" y="69"/>
                  <a:pt x="9" y="69"/>
                  <a:pt x="10" y="65"/>
                </a:cubicBezTo>
                <a:cubicBezTo>
                  <a:pt x="10" y="67"/>
                  <a:pt x="10" y="65"/>
                  <a:pt x="11" y="64"/>
                </a:cubicBezTo>
                <a:cubicBezTo>
                  <a:pt x="10" y="63"/>
                  <a:pt x="10" y="63"/>
                  <a:pt x="10" y="63"/>
                </a:cubicBezTo>
                <a:cubicBezTo>
                  <a:pt x="10" y="63"/>
                  <a:pt x="11" y="64"/>
                  <a:pt x="10" y="65"/>
                </a:cubicBezTo>
                <a:cubicBezTo>
                  <a:pt x="10" y="65"/>
                  <a:pt x="10" y="63"/>
                  <a:pt x="10" y="63"/>
                </a:cubicBezTo>
                <a:cubicBezTo>
                  <a:pt x="11" y="59"/>
                  <a:pt x="10" y="52"/>
                  <a:pt x="11" y="46"/>
                </a:cubicBezTo>
                <a:cubicBezTo>
                  <a:pt x="10" y="47"/>
                  <a:pt x="11" y="44"/>
                  <a:pt x="10" y="43"/>
                </a:cubicBezTo>
                <a:cubicBezTo>
                  <a:pt x="11" y="43"/>
                  <a:pt x="10" y="40"/>
                  <a:pt x="11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6"/>
                  <a:pt x="8" y="34"/>
                  <a:pt x="10" y="32"/>
                </a:cubicBezTo>
                <a:cubicBezTo>
                  <a:pt x="10" y="30"/>
                  <a:pt x="10" y="32"/>
                  <a:pt x="10" y="33"/>
                </a:cubicBezTo>
                <a:cubicBezTo>
                  <a:pt x="11" y="31"/>
                  <a:pt x="10" y="26"/>
                  <a:pt x="11" y="24"/>
                </a:cubicBezTo>
                <a:cubicBezTo>
                  <a:pt x="10" y="24"/>
                  <a:pt x="10" y="25"/>
                  <a:pt x="9" y="23"/>
                </a:cubicBezTo>
                <a:cubicBezTo>
                  <a:pt x="10" y="21"/>
                  <a:pt x="10" y="17"/>
                  <a:pt x="10" y="18"/>
                </a:cubicBezTo>
                <a:cubicBezTo>
                  <a:pt x="10" y="16"/>
                  <a:pt x="10" y="16"/>
                  <a:pt x="10" y="14"/>
                </a:cubicBezTo>
                <a:cubicBezTo>
                  <a:pt x="10" y="14"/>
                  <a:pt x="10" y="15"/>
                  <a:pt x="11" y="16"/>
                </a:cubicBezTo>
                <a:cubicBezTo>
                  <a:pt x="11" y="13"/>
                  <a:pt x="10" y="11"/>
                  <a:pt x="10" y="9"/>
                </a:cubicBezTo>
                <a:cubicBezTo>
                  <a:pt x="10" y="9"/>
                  <a:pt x="10" y="8"/>
                  <a:pt x="10" y="8"/>
                </a:cubicBezTo>
                <a:cubicBezTo>
                  <a:pt x="11" y="8"/>
                  <a:pt x="13" y="7"/>
                  <a:pt x="13" y="8"/>
                </a:cubicBezTo>
                <a:cubicBezTo>
                  <a:pt x="14" y="7"/>
                  <a:pt x="17" y="8"/>
                  <a:pt x="18" y="7"/>
                </a:cubicBezTo>
                <a:cubicBezTo>
                  <a:pt x="17" y="7"/>
                  <a:pt x="18" y="7"/>
                  <a:pt x="18" y="7"/>
                </a:cubicBezTo>
                <a:cubicBezTo>
                  <a:pt x="19" y="7"/>
                  <a:pt x="20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8"/>
                  <a:pt x="25" y="7"/>
                  <a:pt x="25" y="8"/>
                </a:cubicBezTo>
                <a:cubicBezTo>
                  <a:pt x="24" y="7"/>
                  <a:pt x="27" y="8"/>
                  <a:pt x="27" y="7"/>
                </a:cubicBezTo>
                <a:cubicBezTo>
                  <a:pt x="29" y="7"/>
                  <a:pt x="29" y="7"/>
                  <a:pt x="29" y="7"/>
                </a:cubicBezTo>
                <a:cubicBezTo>
                  <a:pt x="31" y="7"/>
                  <a:pt x="29" y="7"/>
                  <a:pt x="32" y="7"/>
                </a:cubicBezTo>
                <a:cubicBezTo>
                  <a:pt x="34" y="7"/>
                  <a:pt x="33" y="7"/>
                  <a:pt x="32" y="7"/>
                </a:cubicBezTo>
                <a:cubicBezTo>
                  <a:pt x="34" y="8"/>
                  <a:pt x="35" y="7"/>
                  <a:pt x="37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36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38" y="7"/>
                  <a:pt x="37" y="7"/>
                  <a:pt x="37" y="7"/>
                </a:cubicBezTo>
                <a:cubicBezTo>
                  <a:pt x="37" y="7"/>
                  <a:pt x="38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40" y="7"/>
                  <a:pt x="40" y="7"/>
                  <a:pt x="40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1" y="8"/>
                  <a:pt x="44" y="7"/>
                  <a:pt x="44" y="7"/>
                </a:cubicBezTo>
                <a:cubicBezTo>
                  <a:pt x="48" y="8"/>
                  <a:pt x="56" y="7"/>
                  <a:pt x="59" y="7"/>
                </a:cubicBezTo>
                <a:cubicBezTo>
                  <a:pt x="58" y="7"/>
                  <a:pt x="58" y="7"/>
                  <a:pt x="59" y="7"/>
                </a:cubicBezTo>
                <a:cubicBezTo>
                  <a:pt x="60" y="7"/>
                  <a:pt x="62" y="7"/>
                  <a:pt x="62" y="7"/>
                </a:cubicBezTo>
                <a:cubicBezTo>
                  <a:pt x="63" y="7"/>
                  <a:pt x="63" y="7"/>
                  <a:pt x="65" y="7"/>
                </a:cubicBezTo>
                <a:cubicBezTo>
                  <a:pt x="66" y="7"/>
                  <a:pt x="66" y="7"/>
                  <a:pt x="65" y="7"/>
                </a:cubicBezTo>
                <a:cubicBezTo>
                  <a:pt x="69" y="8"/>
                  <a:pt x="74" y="6"/>
                  <a:pt x="79" y="7"/>
                </a:cubicBezTo>
                <a:cubicBezTo>
                  <a:pt x="78" y="7"/>
                  <a:pt x="78" y="7"/>
                  <a:pt x="77" y="7"/>
                </a:cubicBezTo>
                <a:cubicBezTo>
                  <a:pt x="81" y="7"/>
                  <a:pt x="84" y="7"/>
                  <a:pt x="87" y="6"/>
                </a:cubicBezTo>
                <a:cubicBezTo>
                  <a:pt x="87" y="6"/>
                  <a:pt x="87" y="7"/>
                  <a:pt x="86" y="7"/>
                </a:cubicBezTo>
                <a:cubicBezTo>
                  <a:pt x="89" y="7"/>
                  <a:pt x="91" y="7"/>
                  <a:pt x="93" y="6"/>
                </a:cubicBezTo>
                <a:cubicBezTo>
                  <a:pt x="91" y="6"/>
                  <a:pt x="92" y="6"/>
                  <a:pt x="91" y="6"/>
                </a:cubicBezTo>
                <a:cubicBezTo>
                  <a:pt x="90" y="6"/>
                  <a:pt x="93" y="5"/>
                  <a:pt x="94" y="6"/>
                </a:cubicBezTo>
                <a:cubicBezTo>
                  <a:pt x="94" y="6"/>
                  <a:pt x="94" y="6"/>
                  <a:pt x="94" y="6"/>
                </a:cubicBezTo>
                <a:cubicBezTo>
                  <a:pt x="97" y="6"/>
                  <a:pt x="97" y="5"/>
                  <a:pt x="99" y="5"/>
                </a:cubicBezTo>
                <a:cubicBezTo>
                  <a:pt x="101" y="6"/>
                  <a:pt x="98" y="6"/>
                  <a:pt x="99" y="6"/>
                </a:cubicBezTo>
                <a:cubicBezTo>
                  <a:pt x="99" y="7"/>
                  <a:pt x="104" y="6"/>
                  <a:pt x="105" y="7"/>
                </a:cubicBezTo>
                <a:cubicBezTo>
                  <a:pt x="105" y="6"/>
                  <a:pt x="106" y="6"/>
                  <a:pt x="106" y="6"/>
                </a:cubicBezTo>
                <a:cubicBezTo>
                  <a:pt x="108" y="6"/>
                  <a:pt x="107" y="6"/>
                  <a:pt x="108" y="6"/>
                </a:cubicBezTo>
                <a:cubicBezTo>
                  <a:pt x="113" y="5"/>
                  <a:pt x="113" y="5"/>
                  <a:pt x="113" y="5"/>
                </a:cubicBezTo>
                <a:cubicBezTo>
                  <a:pt x="113" y="5"/>
                  <a:pt x="115" y="6"/>
                  <a:pt x="114" y="6"/>
                </a:cubicBezTo>
                <a:cubicBezTo>
                  <a:pt x="117" y="6"/>
                  <a:pt x="120" y="5"/>
                  <a:pt x="122" y="4"/>
                </a:cubicBezTo>
                <a:cubicBezTo>
                  <a:pt x="123" y="4"/>
                  <a:pt x="127" y="4"/>
                  <a:pt x="129" y="4"/>
                </a:cubicBezTo>
                <a:cubicBezTo>
                  <a:pt x="129" y="4"/>
                  <a:pt x="127" y="4"/>
                  <a:pt x="127" y="4"/>
                </a:cubicBezTo>
                <a:cubicBezTo>
                  <a:pt x="129" y="5"/>
                  <a:pt x="129" y="5"/>
                  <a:pt x="129" y="5"/>
                </a:cubicBezTo>
                <a:cubicBezTo>
                  <a:pt x="126" y="5"/>
                  <a:pt x="129" y="6"/>
                  <a:pt x="128" y="6"/>
                </a:cubicBezTo>
                <a:cubicBezTo>
                  <a:pt x="130" y="6"/>
                  <a:pt x="135" y="6"/>
                  <a:pt x="138" y="6"/>
                </a:cubicBezTo>
                <a:cubicBezTo>
                  <a:pt x="136" y="5"/>
                  <a:pt x="143" y="6"/>
                  <a:pt x="142" y="5"/>
                </a:cubicBezTo>
                <a:cubicBezTo>
                  <a:pt x="146" y="5"/>
                  <a:pt x="144" y="6"/>
                  <a:pt x="146" y="6"/>
                </a:cubicBezTo>
                <a:cubicBezTo>
                  <a:pt x="150" y="5"/>
                  <a:pt x="153" y="6"/>
                  <a:pt x="157" y="6"/>
                </a:cubicBezTo>
                <a:cubicBezTo>
                  <a:pt x="157" y="6"/>
                  <a:pt x="157" y="6"/>
                  <a:pt x="157" y="6"/>
                </a:cubicBezTo>
                <a:cubicBezTo>
                  <a:pt x="160" y="5"/>
                  <a:pt x="165" y="6"/>
                  <a:pt x="168" y="5"/>
                </a:cubicBezTo>
                <a:cubicBezTo>
                  <a:pt x="168" y="5"/>
                  <a:pt x="168" y="5"/>
                  <a:pt x="168" y="5"/>
                </a:cubicBezTo>
                <a:cubicBezTo>
                  <a:pt x="171" y="6"/>
                  <a:pt x="168" y="4"/>
                  <a:pt x="172" y="5"/>
                </a:cubicBezTo>
                <a:cubicBezTo>
                  <a:pt x="171" y="5"/>
                  <a:pt x="171" y="5"/>
                  <a:pt x="171" y="5"/>
                </a:cubicBezTo>
                <a:cubicBezTo>
                  <a:pt x="174" y="5"/>
                  <a:pt x="176" y="6"/>
                  <a:pt x="179" y="5"/>
                </a:cubicBezTo>
                <a:cubicBezTo>
                  <a:pt x="179" y="5"/>
                  <a:pt x="178" y="5"/>
                  <a:pt x="178" y="5"/>
                </a:cubicBezTo>
                <a:cubicBezTo>
                  <a:pt x="181" y="5"/>
                  <a:pt x="183" y="5"/>
                  <a:pt x="186" y="5"/>
                </a:cubicBezTo>
                <a:cubicBezTo>
                  <a:pt x="186" y="5"/>
                  <a:pt x="186" y="5"/>
                  <a:pt x="185" y="5"/>
                </a:cubicBezTo>
                <a:cubicBezTo>
                  <a:pt x="187" y="6"/>
                  <a:pt x="187" y="5"/>
                  <a:pt x="190" y="5"/>
                </a:cubicBezTo>
                <a:cubicBezTo>
                  <a:pt x="190" y="5"/>
                  <a:pt x="192" y="5"/>
                  <a:pt x="191" y="5"/>
                </a:cubicBezTo>
                <a:cubicBezTo>
                  <a:pt x="192" y="5"/>
                  <a:pt x="196" y="5"/>
                  <a:pt x="197" y="5"/>
                </a:cubicBezTo>
                <a:cubicBezTo>
                  <a:pt x="198" y="5"/>
                  <a:pt x="199" y="5"/>
                  <a:pt x="200" y="5"/>
                </a:cubicBezTo>
                <a:cubicBezTo>
                  <a:pt x="213" y="5"/>
                  <a:pt x="226" y="6"/>
                  <a:pt x="239" y="5"/>
                </a:cubicBezTo>
                <a:cubicBezTo>
                  <a:pt x="241" y="6"/>
                  <a:pt x="236" y="5"/>
                  <a:pt x="237" y="6"/>
                </a:cubicBezTo>
                <a:cubicBezTo>
                  <a:pt x="237" y="5"/>
                  <a:pt x="239" y="6"/>
                  <a:pt x="243" y="6"/>
                </a:cubicBezTo>
                <a:cubicBezTo>
                  <a:pt x="243" y="6"/>
                  <a:pt x="243" y="6"/>
                  <a:pt x="243" y="6"/>
                </a:cubicBezTo>
                <a:cubicBezTo>
                  <a:pt x="245" y="5"/>
                  <a:pt x="246" y="6"/>
                  <a:pt x="248" y="6"/>
                </a:cubicBezTo>
                <a:cubicBezTo>
                  <a:pt x="248" y="6"/>
                  <a:pt x="248" y="6"/>
                  <a:pt x="248" y="6"/>
                </a:cubicBezTo>
                <a:cubicBezTo>
                  <a:pt x="250" y="5"/>
                  <a:pt x="252" y="7"/>
                  <a:pt x="253" y="6"/>
                </a:cubicBezTo>
                <a:cubicBezTo>
                  <a:pt x="254" y="6"/>
                  <a:pt x="254" y="6"/>
                  <a:pt x="254" y="6"/>
                </a:cubicBezTo>
                <a:cubicBezTo>
                  <a:pt x="256" y="5"/>
                  <a:pt x="257" y="6"/>
                  <a:pt x="260" y="6"/>
                </a:cubicBezTo>
                <a:cubicBezTo>
                  <a:pt x="259" y="6"/>
                  <a:pt x="259" y="6"/>
                  <a:pt x="259" y="6"/>
                </a:cubicBezTo>
                <a:cubicBezTo>
                  <a:pt x="262" y="6"/>
                  <a:pt x="266" y="5"/>
                  <a:pt x="267" y="6"/>
                </a:cubicBezTo>
                <a:cubicBezTo>
                  <a:pt x="270" y="5"/>
                  <a:pt x="273" y="5"/>
                  <a:pt x="273" y="5"/>
                </a:cubicBezTo>
                <a:cubicBezTo>
                  <a:pt x="274" y="5"/>
                  <a:pt x="273" y="5"/>
                  <a:pt x="273" y="5"/>
                </a:cubicBezTo>
                <a:cubicBezTo>
                  <a:pt x="283" y="5"/>
                  <a:pt x="294" y="5"/>
                  <a:pt x="303" y="4"/>
                </a:cubicBezTo>
                <a:cubicBezTo>
                  <a:pt x="303" y="5"/>
                  <a:pt x="303" y="5"/>
                  <a:pt x="302" y="5"/>
                </a:cubicBezTo>
                <a:cubicBezTo>
                  <a:pt x="310" y="4"/>
                  <a:pt x="303" y="14"/>
                  <a:pt x="307" y="17"/>
                </a:cubicBezTo>
                <a:cubicBezTo>
                  <a:pt x="307" y="18"/>
                  <a:pt x="307" y="18"/>
                  <a:pt x="307" y="18"/>
                </a:cubicBezTo>
                <a:cubicBezTo>
                  <a:pt x="307" y="20"/>
                  <a:pt x="307" y="20"/>
                  <a:pt x="306" y="21"/>
                </a:cubicBezTo>
                <a:cubicBezTo>
                  <a:pt x="307" y="22"/>
                  <a:pt x="306" y="26"/>
                  <a:pt x="307" y="26"/>
                </a:cubicBezTo>
                <a:cubicBezTo>
                  <a:pt x="307" y="27"/>
                  <a:pt x="307" y="26"/>
                  <a:pt x="306" y="26"/>
                </a:cubicBezTo>
                <a:cubicBezTo>
                  <a:pt x="306" y="28"/>
                  <a:pt x="307" y="31"/>
                  <a:pt x="307" y="34"/>
                </a:cubicBezTo>
                <a:cubicBezTo>
                  <a:pt x="307" y="33"/>
                  <a:pt x="307" y="33"/>
                  <a:pt x="307" y="33"/>
                </a:cubicBezTo>
                <a:cubicBezTo>
                  <a:pt x="306" y="46"/>
                  <a:pt x="305" y="62"/>
                  <a:pt x="306" y="72"/>
                </a:cubicBezTo>
                <a:cubicBezTo>
                  <a:pt x="307" y="75"/>
                  <a:pt x="305" y="73"/>
                  <a:pt x="306" y="75"/>
                </a:cubicBezTo>
                <a:cubicBezTo>
                  <a:pt x="307" y="85"/>
                  <a:pt x="305" y="98"/>
                  <a:pt x="307" y="108"/>
                </a:cubicBezTo>
                <a:cubicBezTo>
                  <a:pt x="307" y="115"/>
                  <a:pt x="309" y="118"/>
                  <a:pt x="309" y="118"/>
                </a:cubicBezTo>
                <a:cubicBezTo>
                  <a:pt x="308" y="99"/>
                  <a:pt x="309" y="83"/>
                  <a:pt x="310" y="65"/>
                </a:cubicBezTo>
                <a:cubicBezTo>
                  <a:pt x="310" y="59"/>
                  <a:pt x="310" y="51"/>
                  <a:pt x="310" y="45"/>
                </a:cubicBezTo>
                <a:cubicBezTo>
                  <a:pt x="310" y="33"/>
                  <a:pt x="310" y="21"/>
                  <a:pt x="311" y="9"/>
                </a:cubicBezTo>
                <a:cubicBezTo>
                  <a:pt x="311" y="7"/>
                  <a:pt x="311" y="7"/>
                  <a:pt x="311" y="7"/>
                </a:cubicBezTo>
                <a:cubicBezTo>
                  <a:pt x="311" y="6"/>
                  <a:pt x="311" y="6"/>
                  <a:pt x="311" y="6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11" y="5"/>
                  <a:pt x="311" y="5"/>
                  <a:pt x="311" y="5"/>
                </a:cubicBezTo>
                <a:cubicBezTo>
                  <a:pt x="309" y="3"/>
                  <a:pt x="316" y="10"/>
                  <a:pt x="306" y="0"/>
                </a:cubicBezTo>
                <a:close/>
              </a:path>
            </a:pathLst>
          </a:custGeom>
          <a:solidFill>
            <a:srgbClr val="442A58"/>
          </a:solidFill>
          <a:ln w="9525">
            <a:noFill/>
            <a:round/>
            <a:headEnd/>
            <a:tailEnd/>
          </a:ln>
        </p:spPr>
        <p:txBody>
          <a:bodyPr vert="horz" wrap="square" lIns="36000" tIns="36000" rIns="36000" bIns="36000" numCol="1" anchor="ctr" anchorCtr="1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200" b="1" u="sng" dirty="0">
              <a:solidFill>
                <a:prstClr val="black"/>
              </a:solidFill>
              <a:latin typeface="Segoe Print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000" l="31544" r="100000">
                        <a14:foregroundMark x1="44631" y1="91143" x2="44631" y2="91143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88721" y="4215684"/>
            <a:ext cx="2420721" cy="213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175" l="0" r="67577">
                        <a14:foregroundMark x1="46758" y1="69126" x2="46758" y2="69126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13802" y="4114800"/>
            <a:ext cx="2381399" cy="223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2133601" y="1447801"/>
            <a:ext cx="7721600" cy="4495800"/>
          </a:xfrm>
        </p:spPr>
        <p:txBody>
          <a:bodyPr/>
          <a:lstStyle>
            <a:lvl1pPr marL="3429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14617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 KMP">
    <p:bg>
      <p:bgPr>
        <a:solidFill>
          <a:srgbClr val="D6B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11A3-5D34-3F4C-82E4-A490F9F1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44675"/>
            <a:ext cx="10512000" cy="2700338"/>
          </a:xfrm>
        </p:spPr>
        <p:txBody>
          <a:bodyPr anchor="b">
            <a:normAutofit/>
          </a:bodyPr>
          <a:lstStyle>
            <a:lvl1pPr algn="r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7482-EC2B-AB4E-BE6C-B2CBBAA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689475"/>
            <a:ext cx="10512424" cy="15113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E79C-07B3-5D47-8C36-0722418A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2020 Kanban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B651-EAA1-4247-80BB-BA7B1255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screenshot, drawing, computer&#10;&#10;Description automatically generated">
            <a:extLst>
              <a:ext uri="{FF2B5EF4-FFF2-40B4-BE49-F238E27FC236}">
                <a16:creationId xmlns:a16="http://schemas.microsoft.com/office/drawing/2014/main" id="{D7BA1D96-24C6-4843-9369-7EE5C78E63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81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95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9808" y="3886200"/>
            <a:ext cx="6278880" cy="53035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Line 25"/>
          <p:cNvSpPr>
            <a:spLocks noChangeShapeType="1"/>
          </p:cNvSpPr>
          <p:nvPr userDrawn="1"/>
        </p:nvSpPr>
        <p:spPr bwMode="auto">
          <a:xfrm>
            <a:off x="0" y="1062038"/>
            <a:ext cx="12192000" cy="0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59808" y="2651760"/>
            <a:ext cx="6278880" cy="1371600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Line 26"/>
          <p:cNvSpPr>
            <a:spLocks noChangeShapeType="1"/>
          </p:cNvSpPr>
          <p:nvPr userDrawn="1"/>
        </p:nvSpPr>
        <p:spPr bwMode="auto">
          <a:xfrm>
            <a:off x="0" y="5788025"/>
            <a:ext cx="12192000" cy="0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350454"/>
            <a:ext cx="3365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8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0B96-66EA-4689-A5F2-5100D431F57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0F20-21BB-4DE9-B386-942378486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91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D533A-630F-47C1-B745-CF86F3186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21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A708C-9254-4534-83B8-654A09F76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37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 Title Slide with LTO Slo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ACEC4055-8E35-034F-9536-0CAF36955D4D}"/>
              </a:ext>
            </a:extLst>
          </p:cNvPr>
          <p:cNvSpPr/>
          <p:nvPr userDrawn="1"/>
        </p:nvSpPr>
        <p:spPr>
          <a:xfrm>
            <a:off x="3058083" y="5235905"/>
            <a:ext cx="5468402" cy="77497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B30A4-BFD5-164B-95F8-1EE0735CEE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511" y="3012228"/>
            <a:ext cx="8640000" cy="1440000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rgbClr val="F2693A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/>
              <a:t>Enter KU Class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94365-3F7B-6448-B57A-D40EA07C63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512" y="4481513"/>
            <a:ext cx="8639999" cy="695821"/>
          </a:xfrm>
        </p:spPr>
        <p:txBody>
          <a:bodyPr/>
          <a:lstStyle>
            <a:lvl1pPr marL="0" indent="0" algn="l">
              <a:buNone/>
              <a:defRPr sz="2400" b="0" i="0">
                <a:latin typeface="PT Sans" panose="020B05030202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29367-4724-0641-8752-2D80523E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D30D77-37DC-F648-927B-21DDEB9ECD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8082" y="5247935"/>
            <a:ext cx="5468403" cy="774971"/>
          </a:xfrm>
        </p:spPr>
        <p:txBody>
          <a:bodyPr lIns="360000" anchor="ctr">
            <a:normAutofit/>
          </a:bodyPr>
          <a:lstStyle>
            <a:lvl1pPr marL="0" indent="0" algn="l">
              <a:buFontTx/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edit AKT’s name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F24E4FB-8D70-A647-A3DF-897FD3D98517}"/>
              </a:ext>
            </a:extLst>
          </p:cNvPr>
          <p:cNvSpPr/>
          <p:nvPr userDrawn="1"/>
        </p:nvSpPr>
        <p:spPr>
          <a:xfrm>
            <a:off x="839511" y="5235905"/>
            <a:ext cx="2160000" cy="36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0DC6CFB-F5D1-A145-A6B8-CD3A569528B5}"/>
              </a:ext>
            </a:extLst>
          </p:cNvPr>
          <p:cNvSpPr/>
          <p:nvPr userDrawn="1"/>
        </p:nvSpPr>
        <p:spPr>
          <a:xfrm>
            <a:off x="839511" y="5654476"/>
            <a:ext cx="2160000" cy="356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en-US" sz="1200">
                <a:solidFill>
                  <a:schemeClr val="bg1"/>
                </a:solidFill>
              </a:rPr>
              <a:t>Version 2.0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86FA2E1-F72E-B346-B028-03D835F8CB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41680" y="1451686"/>
            <a:ext cx="1296000" cy="12996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You may insert your LTO logo here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5EC2839E-18C7-B44D-8F19-376CD23B36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0266" y="135153"/>
            <a:ext cx="3498828" cy="12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9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151">
          <p15:clr>
            <a:srgbClr val="FBAE40"/>
          </p15:clr>
        </p15:guide>
        <p15:guide id="3" pos="529">
          <p15:clr>
            <a:srgbClr val="FBAE40"/>
          </p15:clr>
        </p15:guide>
        <p15:guide id="4" orient="horz" pos="2863">
          <p15:clr>
            <a:srgbClr val="FBAE40"/>
          </p15:clr>
        </p15:guide>
        <p15:guide id="5" orient="horz" pos="3997">
          <p15:clr>
            <a:srgbClr val="FBAE40"/>
          </p15:clr>
        </p15:guide>
        <p15:guide id="6" pos="2252">
          <p15:clr>
            <a:srgbClr val="FBAE40"/>
          </p15:clr>
        </p15:guide>
        <p15:guide id="7" orient="horz" pos="295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AKTs to adap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24">
            <a:extLst>
              <a:ext uri="{FF2B5EF4-FFF2-40B4-BE49-F238E27FC236}">
                <a16:creationId xmlns:a16="http://schemas.microsoft.com/office/drawing/2014/main" id="{22603166-1BD7-4341-8740-E4B72CAF9E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65000"/>
          </a:blip>
          <a:stretch>
            <a:fillRect/>
          </a:stretch>
        </p:blipFill>
        <p:spPr>
          <a:xfrm>
            <a:off x="24" y="0"/>
            <a:ext cx="12191976" cy="6858000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ACEC4055-8E35-034F-9536-0CAF36955D4D}"/>
              </a:ext>
            </a:extLst>
          </p:cNvPr>
          <p:cNvSpPr/>
          <p:nvPr userDrawn="1"/>
        </p:nvSpPr>
        <p:spPr>
          <a:xfrm>
            <a:off x="3058083" y="4959175"/>
            <a:ext cx="5468402" cy="774971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B30A4-BFD5-164B-95F8-1EE0735CEE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511" y="2735498"/>
            <a:ext cx="8640000" cy="1440000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tx2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/>
              <a:t>Enter KU Class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94365-3F7B-6448-B57A-D40EA07C63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512" y="4204783"/>
            <a:ext cx="8639999" cy="695821"/>
          </a:xfrm>
        </p:spPr>
        <p:txBody>
          <a:bodyPr/>
          <a:lstStyle>
            <a:lvl1pPr marL="0" indent="0" algn="l">
              <a:buNone/>
              <a:defRPr sz="2400" b="0" i="0">
                <a:latin typeface="PT Sans" panose="020B05030202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29367-4724-0641-8752-2D80523E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D30D77-37DC-F648-927B-21DDEB9ECD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8082" y="4959175"/>
            <a:ext cx="5468403" cy="774971"/>
          </a:xfrm>
        </p:spPr>
        <p:txBody>
          <a:bodyPr lIns="360000" anchor="ctr">
            <a:normAutofit/>
          </a:bodyPr>
          <a:lstStyle>
            <a:lvl1pPr marL="0" indent="0" algn="l"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/>
              <a:t>Click to edit AKT’s name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5945C6-A6E8-CC42-AAEF-0375F44EA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11" y="399600"/>
            <a:ext cx="1237423" cy="12996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3F24E4FB-8D70-A647-A3DF-897FD3D98517}"/>
              </a:ext>
            </a:extLst>
          </p:cNvPr>
          <p:cNvSpPr/>
          <p:nvPr userDrawn="1"/>
        </p:nvSpPr>
        <p:spPr>
          <a:xfrm>
            <a:off x="839511" y="4959175"/>
            <a:ext cx="2160000" cy="360000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0DC6CFB-F5D1-A145-A6B8-CD3A569528B5}"/>
              </a:ext>
            </a:extLst>
          </p:cNvPr>
          <p:cNvSpPr/>
          <p:nvPr userDrawn="1"/>
        </p:nvSpPr>
        <p:spPr>
          <a:xfrm>
            <a:off x="839511" y="5377746"/>
            <a:ext cx="2160000" cy="356400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en-US" sz="1200">
                <a:solidFill>
                  <a:schemeClr val="tx1"/>
                </a:solidFill>
              </a:rPr>
              <a:t>Version 2.0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86FA2E1-F72E-B346-B028-03D835F8CB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38412" y="399601"/>
            <a:ext cx="1296000" cy="12996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You may insert your LTO logo here</a:t>
            </a:r>
          </a:p>
        </p:txBody>
      </p:sp>
      <p:sp>
        <p:nvSpPr>
          <p:cNvPr id="15" name="Rechteck 25">
            <a:extLst>
              <a:ext uri="{FF2B5EF4-FFF2-40B4-BE49-F238E27FC236}">
                <a16:creationId xmlns:a16="http://schemas.microsoft.com/office/drawing/2014/main" id="{62FD1B31-2396-B041-B76C-2E87A3F6CBDA}"/>
              </a:ext>
            </a:extLst>
          </p:cNvPr>
          <p:cNvSpPr/>
          <p:nvPr userDrawn="1"/>
        </p:nvSpPr>
        <p:spPr>
          <a:xfrm>
            <a:off x="10566451" y="0"/>
            <a:ext cx="1625549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"/>
                  <a:lumOff val="90000"/>
                  <a:alpha val="20000"/>
                </a:schemeClr>
              </a:gs>
              <a:gs pos="100000">
                <a:schemeClr val="accent4">
                  <a:alpha val="25000"/>
                  <a:lumMod val="100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26">
            <a:extLst>
              <a:ext uri="{FF2B5EF4-FFF2-40B4-BE49-F238E27FC236}">
                <a16:creationId xmlns:a16="http://schemas.microsoft.com/office/drawing/2014/main" id="{6B902D59-8450-FE41-87D7-E471E8CA34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898445" y="631722"/>
            <a:ext cx="907536" cy="58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41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151">
          <p15:clr>
            <a:srgbClr val="FBAE40"/>
          </p15:clr>
        </p15:guide>
        <p15:guide id="3" pos="529">
          <p15:clr>
            <a:srgbClr val="FBAE40"/>
          </p15:clr>
        </p15:guide>
        <p15:guide id="4" orient="horz" pos="2863">
          <p15:clr>
            <a:srgbClr val="FBAE40"/>
          </p15:clr>
        </p15:guide>
        <p15:guide id="5" orient="horz" pos="3997">
          <p15:clr>
            <a:srgbClr val="FBAE40"/>
          </p15:clr>
        </p15:guide>
        <p15:guide id="6" pos="2252">
          <p15:clr>
            <a:srgbClr val="FBAE40"/>
          </p15:clr>
        </p15:guide>
        <p15:guide id="7" orient="horz" pos="295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 Copy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513" y="404813"/>
            <a:ext cx="7632700" cy="1295400"/>
          </a:xfrm>
        </p:spPr>
        <p:txBody>
          <a:bodyPr/>
          <a:lstStyle>
            <a:lvl1pPr>
              <a:defRPr>
                <a:solidFill>
                  <a:srgbClr val="F2693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512" y="1844675"/>
            <a:ext cx="7632699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9512" y="2636837"/>
            <a:ext cx="7632700" cy="3563937"/>
          </a:xfrm>
        </p:spPr>
        <p:txBody>
          <a:bodyPr/>
          <a:lstStyle>
            <a:lvl1pPr marL="0" indent="0">
              <a:buFontTx/>
              <a:buNone/>
              <a:defRPr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A09903-2EFA-3743-B128-A3982257E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638" y="404813"/>
            <a:ext cx="2087562" cy="20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70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rand Ess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F8A4-425F-3B4E-87F2-B815F565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45AAD-F63C-FD46-80DC-CE8F9213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BBE20-8F15-2844-87A5-C33632E2BD49}"/>
              </a:ext>
            </a:extLst>
          </p:cNvPr>
          <p:cNvSpPr txBox="1"/>
          <p:nvPr/>
        </p:nvSpPr>
        <p:spPr>
          <a:xfrm>
            <a:off x="839788" y="404813"/>
            <a:ext cx="10512425" cy="1295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7200" b="0">
                <a:solidFill>
                  <a:schemeClr val="tx2"/>
                </a:solidFill>
                <a:latin typeface="PT Sans" panose="020B0503020203020204" pitchFamily="34" charset="77"/>
              </a:rPr>
              <a:t>Power in Simplicity!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47816-71AB-7B4B-A032-D3289B535540}"/>
              </a:ext>
            </a:extLst>
          </p:cNvPr>
          <p:cNvSpPr txBox="1"/>
          <p:nvPr/>
        </p:nvSpPr>
        <p:spPr>
          <a:xfrm>
            <a:off x="839788" y="5177781"/>
            <a:ext cx="1051242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>
                <a:solidFill>
                  <a:srgbClr val="F2693A"/>
                </a:solidFill>
                <a:latin typeface="PT Sans" panose="020B0503020203020204" pitchFamily="34" charset="77"/>
              </a:rPr>
              <a:t>Pragmatic, actionable, evidence-based guidance!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>
                <a:latin typeface="PT Sans" panose="020B0503020203020204" pitchFamily="34" charset="77"/>
              </a:rPr>
              <a:t>Something you can take away and implement next Monday</a:t>
            </a:r>
          </a:p>
        </p:txBody>
      </p:sp>
      <p:pic>
        <p:nvPicPr>
          <p:cNvPr id="9" name="Picture 8" descr="A picture containing umbrella, lamp&#10;&#10;Description automatically generated">
            <a:extLst>
              <a:ext uri="{FF2B5EF4-FFF2-40B4-BE49-F238E27FC236}">
                <a16:creationId xmlns:a16="http://schemas.microsoft.com/office/drawing/2014/main" id="{3D44979F-51C7-344F-9005-9428A6D1A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9705" y="1869570"/>
            <a:ext cx="2746800" cy="2880791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BA866678-8EDE-3248-A915-9306C3E6F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55113" y="1862184"/>
            <a:ext cx="2728800" cy="288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89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0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y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E79C-07B3-5D47-8C36-0722418A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B651-EAA1-4247-80BB-BA7B1255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2188" y="6345239"/>
            <a:ext cx="2735262" cy="360464"/>
          </a:xfrm>
        </p:spPr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94CF2D-2D33-EC46-AB64-383FCA47B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50" y="6345601"/>
            <a:ext cx="1090475" cy="36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60DD9F-D573-964E-8748-18D19386E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844675"/>
            <a:ext cx="10512424" cy="2700338"/>
          </a:xfrm>
        </p:spPr>
        <p:txBody>
          <a:bodyPr>
            <a:normAutofit/>
          </a:bodyPr>
          <a:lstStyle>
            <a:lvl1pPr algn="r">
              <a:defRPr sz="13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96676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95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KM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11A3-5D34-3F4C-82E4-A490F9F1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44675"/>
            <a:ext cx="10512000" cy="2700338"/>
          </a:xfrm>
        </p:spPr>
        <p:txBody>
          <a:bodyPr anchor="b">
            <a:normAutofit/>
          </a:bodyPr>
          <a:lstStyle>
            <a:lvl1pPr algn="r"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7482-EC2B-AB4E-BE6C-B2CBBAA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689475"/>
            <a:ext cx="10512424" cy="15113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E79C-07B3-5D47-8C36-0722418A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B651-EAA1-4247-80BB-BA7B1255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94CF2D-2D33-EC46-AB64-383FCA47B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50" y="6345601"/>
            <a:ext cx="10904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21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95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KMP with Modu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11A3-5D34-3F4C-82E4-A490F9F1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44675"/>
            <a:ext cx="10512000" cy="2700338"/>
          </a:xfrm>
        </p:spPr>
        <p:txBody>
          <a:bodyPr anchor="b"/>
          <a:lstStyle>
            <a:lvl1pPr algn="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7482-EC2B-AB4E-BE6C-B2CBBAA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689475"/>
            <a:ext cx="10512424" cy="15113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E79C-07B3-5D47-8C36-0722418A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B651-EAA1-4247-80BB-BA7B1255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94CF2D-2D33-EC46-AB64-383FCA47B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50" y="6345601"/>
            <a:ext cx="1090475" cy="360000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93BC310B-A6DB-8348-BBAB-199CC0AFE33F}"/>
              </a:ext>
            </a:extLst>
          </p:cNvPr>
          <p:cNvSpPr/>
          <p:nvPr/>
        </p:nvSpPr>
        <p:spPr>
          <a:xfrm>
            <a:off x="0" y="404813"/>
            <a:ext cx="3804946" cy="1295401"/>
          </a:xfrm>
          <a:custGeom>
            <a:avLst/>
            <a:gdLst>
              <a:gd name="connsiteX0" fmla="*/ 0 w 3804946"/>
              <a:gd name="connsiteY0" fmla="*/ 0 h 1295401"/>
              <a:gd name="connsiteX1" fmla="*/ 3804946 w 3804946"/>
              <a:gd name="connsiteY1" fmla="*/ 0 h 1295401"/>
              <a:gd name="connsiteX2" fmla="*/ 3308772 w 3804946"/>
              <a:gd name="connsiteY2" fmla="*/ 1295401 h 1295401"/>
              <a:gd name="connsiteX3" fmla="*/ 0 w 3804946"/>
              <a:gd name="connsiteY3" fmla="*/ 1295401 h 129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4946" h="1295401">
                <a:moveTo>
                  <a:pt x="0" y="0"/>
                </a:moveTo>
                <a:lnTo>
                  <a:pt x="3804946" y="0"/>
                </a:lnTo>
                <a:lnTo>
                  <a:pt x="3308772" y="1295401"/>
                </a:lnTo>
                <a:lnTo>
                  <a:pt x="0" y="129540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254000" dist="38100" dir="2700000" sx="105000" sy="105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0D9B99-2B50-2C40-AC4A-C2DBFEB3FA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584513"/>
            <a:ext cx="1980000" cy="93600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module</a:t>
            </a:r>
          </a:p>
        </p:txBody>
      </p:sp>
    </p:spTree>
    <p:extLst>
      <p:ext uri="{BB962C8B-B14F-4D97-AF65-F5344CB8AC3E}">
        <p14:creationId xmlns:p14="http://schemas.microsoft.com/office/powerpoint/2010/main" val="258284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95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ubsection Header KM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11A3-5D34-3F4C-82E4-A490F9F1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689475"/>
            <a:ext cx="10512000" cy="755650"/>
          </a:xfrm>
        </p:spPr>
        <p:txBody>
          <a:bodyPr anchor="b">
            <a:noAutofit/>
          </a:bodyPr>
          <a:lstStyle>
            <a:lvl1pPr algn="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7482-EC2B-AB4E-BE6C-B2CBBAA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5445125"/>
            <a:ext cx="10512424" cy="75565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E79C-07B3-5D47-8C36-0722418A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B651-EAA1-4247-80BB-BA7B1255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DFE334-2BEB-9042-AA12-F8E477F81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50" y="6345601"/>
            <a:ext cx="10904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95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954">
          <p15:clr>
            <a:srgbClr val="FBAE40"/>
          </p15:clr>
        </p15:guide>
        <p15:guide id="3" orient="horz" pos="343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0B96-66EA-4689-A5F2-5100D431F57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0F20-21BB-4DE9-B386-942378486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769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 KM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11A3-5D34-3F4C-82E4-A490F9F17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844675"/>
            <a:ext cx="5256212" cy="2700338"/>
          </a:xfrm>
        </p:spPr>
        <p:txBody>
          <a:bodyPr anchor="ctr">
            <a:noAutofit/>
          </a:bodyPr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Enter length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E79C-07B3-5D47-8C36-0722418A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B651-EAA1-4247-80BB-BA7B1255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DFE334-2BEB-9042-AA12-F8E477F81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50" y="6345137"/>
            <a:ext cx="1090475" cy="360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4F589D2-C6F4-7243-97E3-5E5A68103FD1}"/>
              </a:ext>
            </a:extLst>
          </p:cNvPr>
          <p:cNvGrpSpPr/>
          <p:nvPr userDrawn="1"/>
        </p:nvGrpSpPr>
        <p:grpSpPr>
          <a:xfrm>
            <a:off x="1549400" y="1422845"/>
            <a:ext cx="3600001" cy="4012310"/>
            <a:chOff x="1549400" y="1422845"/>
            <a:chExt cx="3600001" cy="4012310"/>
          </a:xfrm>
        </p:grpSpPr>
        <p:pic>
          <p:nvPicPr>
            <p:cNvPr id="11" name="Graphic 10" descr="Stopwatch">
              <a:extLst>
                <a:ext uri="{FF2B5EF4-FFF2-40B4-BE49-F238E27FC236}">
                  <a16:creationId xmlns:a16="http://schemas.microsoft.com/office/drawing/2014/main" id="{08238997-A4C7-B541-AEA9-B4DA8D6D7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49400" y="1422845"/>
              <a:ext cx="3600000" cy="360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38D139-BBDD-F548-BFE6-D0E0219D0160}"/>
                </a:ext>
              </a:extLst>
            </p:cNvPr>
            <p:cNvSpPr txBox="1"/>
            <p:nvPr/>
          </p:nvSpPr>
          <p:spPr>
            <a:xfrm>
              <a:off x="1549400" y="4850380"/>
              <a:ext cx="3600001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0" i="0">
                  <a:solidFill>
                    <a:schemeClr val="tx2"/>
                  </a:solidFill>
                  <a:latin typeface="+mn-lt"/>
                  <a:cs typeface="Calibri" panose="020F0502020204030204" pitchFamily="34" charset="0"/>
                </a:rPr>
                <a:t>Let’s take a break.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8694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954">
          <p15:clr>
            <a:srgbClr val="FBAE40"/>
          </p15:clr>
        </p15:guide>
        <p15:guide id="3" orient="horz" pos="343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96D28-F6D5-1441-B69F-5E2950038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B4CE2-7B62-764D-B222-8ECC741D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CAA54-A8FE-E240-8E70-E41333C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7907E4-B723-694C-A9A1-73B224BFD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96929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utco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96D28-F6D5-1441-B69F-5E2950038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B4CE2-7B62-764D-B222-8ECC741D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CAA54-A8FE-E240-8E70-E41333C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CD538-EB89-EE45-833B-B43D2F300F3C}"/>
              </a:ext>
            </a:extLst>
          </p:cNvPr>
          <p:cNvSpPr txBox="1"/>
          <p:nvPr userDrawn="1"/>
        </p:nvSpPr>
        <p:spPr>
          <a:xfrm>
            <a:off x="839787" y="404864"/>
            <a:ext cx="8346785" cy="129529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/>
            <a:r>
              <a:rPr lang="en-US" sz="4400">
                <a:solidFill>
                  <a:schemeClr val="accent4"/>
                </a:solidFill>
                <a:cs typeface="Calibri Light"/>
              </a:rPr>
              <a:t>Learning Outcomes: After this module, students will be able to:</a:t>
            </a:r>
            <a:endParaRPr lang="en-US" sz="4400" b="1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79C65C-21C8-4A4D-8DC1-FC34E1548820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8687" y="481013"/>
            <a:ext cx="153352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82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rainer's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9167-09D2-E645-8793-89647DD9A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96D28-F6D5-1441-B69F-5E2950038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B4CE2-7B62-764D-B222-8ECC741D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CAA54-A8FE-E240-8E70-E41333C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81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9167-09D2-E645-8793-89647DD9A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96D28-F6D5-1441-B69F-5E2950038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844675"/>
            <a:ext cx="7632700" cy="43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B4CE2-7B62-764D-B222-8ECC741D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CAA54-A8FE-E240-8E70-E41333C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03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9167-09D2-E645-8793-89647DD9A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04813"/>
            <a:ext cx="76327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96D28-F6D5-1441-B69F-5E2950038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844675"/>
            <a:ext cx="7632700" cy="43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B4CE2-7B62-764D-B222-8ECC741D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CAA54-A8FE-E240-8E70-E41333C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978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11A3-5D34-3F4C-82E4-A490F9F1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44675"/>
            <a:ext cx="10512000" cy="2700338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7482-EC2B-AB4E-BE6C-B2CBBAA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689475"/>
            <a:ext cx="10512424" cy="15113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E79C-07B3-5D47-8C36-0722418A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B651-EAA1-4247-80BB-BA7B1255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94CF2D-2D33-EC46-AB64-383FCA47B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39" y="6345601"/>
            <a:ext cx="10904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15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95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ub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11A3-5D34-3F4C-82E4-A490F9F1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689475"/>
            <a:ext cx="10512000" cy="755650"/>
          </a:xfrm>
        </p:spPr>
        <p:txBody>
          <a:bodyPr anchor="b">
            <a:no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27482-EC2B-AB4E-BE6C-B2CBBAA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5445125"/>
            <a:ext cx="10512424" cy="75565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E79C-07B3-5D47-8C36-0722418A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B651-EAA1-4247-80BB-BA7B1255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DFE334-2BEB-9042-AA12-F8E477F81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81" y="6345600"/>
            <a:ext cx="10904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95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954">
          <p15:clr>
            <a:srgbClr val="FBAE40"/>
          </p15:clr>
        </p15:guide>
        <p15:guide id="3" orient="horz" pos="343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and Image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9167-09D2-E645-8793-89647DD9A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96D28-F6D5-1441-B69F-5E2950038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4076700"/>
            <a:ext cx="10512425" cy="2123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B4CE2-7B62-764D-B222-8ECC741D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CAA54-A8FE-E240-8E70-E41333C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ED4DD1B-5AAC-A24D-BA46-08532AA3A4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88" y="1844675"/>
            <a:ext cx="10512424" cy="20891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22039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8">
          <p15:clr>
            <a:srgbClr val="FBAE40"/>
          </p15:clr>
        </p15:guide>
        <p15:guide id="2" orient="horz" pos="2523">
          <p15:clr>
            <a:srgbClr val="FBAE40"/>
          </p15:clr>
        </p15:guide>
        <p15:guide id="3" orient="horz" pos="256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9167-09D2-E645-8793-89647DD9A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96D28-F6D5-1441-B69F-5E2950038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4076700"/>
            <a:ext cx="10512425" cy="2123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B4CE2-7B62-764D-B222-8ECC741D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CAA54-A8FE-E240-8E70-E41333C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90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8">
          <p15:clr>
            <a:srgbClr val="FBAE40"/>
          </p15:clr>
        </p15:guide>
        <p15:guide id="2" orient="horz" pos="2523">
          <p15:clr>
            <a:srgbClr val="FBAE40"/>
          </p15:clr>
        </p15:guide>
        <p15:guide id="3" orient="horz" pos="25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0B96-66EA-4689-A5F2-5100D431F57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0F20-21BB-4DE9-B386-942378486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497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ban 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9167-09D2-E645-8793-89647DD9A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96D28-F6D5-1441-B69F-5E2950038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4076700"/>
            <a:ext cx="7632700" cy="2123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B4CE2-7B62-764D-B222-8ECC741D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CAA54-A8FE-E240-8E70-E41333C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543CD2-D996-EC45-BE63-C466D203F7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16950" y="4076700"/>
            <a:ext cx="2735263" cy="212407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777133-DD2C-0D49-8C80-007037D589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88" y="1844675"/>
            <a:ext cx="10512425" cy="2089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1760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8">
          <p15:clr>
            <a:srgbClr val="FBAE40"/>
          </p15:clr>
        </p15:guide>
        <p15:guide id="2" orient="horz" pos="2523">
          <p15:clr>
            <a:srgbClr val="FBAE40"/>
          </p15:clr>
        </p15:guide>
        <p15:guide id="3" orient="horz" pos="2568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9167-09D2-E645-8793-89647DD9A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B4CE2-7B62-764D-B222-8ECC741D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CAA54-A8FE-E240-8E70-E41333C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ihandform 21">
            <a:extLst>
              <a:ext uri="{FF2B5EF4-FFF2-40B4-BE49-F238E27FC236}">
                <a16:creationId xmlns:a16="http://schemas.microsoft.com/office/drawing/2014/main" id="{F17DE8CC-BD5E-B14B-84BF-489FBF098FA9}"/>
              </a:ext>
            </a:extLst>
          </p:cNvPr>
          <p:cNvSpPr/>
          <p:nvPr/>
        </p:nvSpPr>
        <p:spPr>
          <a:xfrm>
            <a:off x="1423035" y="2304685"/>
            <a:ext cx="9345930" cy="3428811"/>
          </a:xfrm>
          <a:custGeom>
            <a:avLst/>
            <a:gdLst>
              <a:gd name="connsiteX0" fmla="*/ 1215165 w 9345930"/>
              <a:gd name="connsiteY0" fmla="*/ 0 h 3428811"/>
              <a:gd name="connsiteX1" fmla="*/ 9345930 w 9345930"/>
              <a:gd name="connsiteY1" fmla="*/ 0 h 3428811"/>
              <a:gd name="connsiteX2" fmla="*/ 9345930 w 9345930"/>
              <a:gd name="connsiteY2" fmla="*/ 3428811 h 3428811"/>
              <a:gd name="connsiteX3" fmla="*/ 0 w 9345930"/>
              <a:gd name="connsiteY3" fmla="*/ 3428811 h 3428811"/>
              <a:gd name="connsiteX4" fmla="*/ 0 w 9345930"/>
              <a:gd name="connsiteY4" fmla="*/ 1124315 h 3428811"/>
              <a:gd name="connsiteX5" fmla="*/ 175741 w 9345930"/>
              <a:gd name="connsiteY5" fmla="*/ 1124315 h 3428811"/>
              <a:gd name="connsiteX6" fmla="*/ 175741 w 9345930"/>
              <a:gd name="connsiteY6" fmla="*/ 3264655 h 3428811"/>
              <a:gd name="connsiteX7" fmla="*/ 9170189 w 9345930"/>
              <a:gd name="connsiteY7" fmla="*/ 3264655 h 3428811"/>
              <a:gd name="connsiteX8" fmla="*/ 9170189 w 9345930"/>
              <a:gd name="connsiteY8" fmla="*/ 164155 h 3428811"/>
              <a:gd name="connsiteX9" fmla="*/ 1215165 w 9345930"/>
              <a:gd name="connsiteY9" fmla="*/ 164155 h 34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5930" h="3428811">
                <a:moveTo>
                  <a:pt x="1215165" y="0"/>
                </a:moveTo>
                <a:lnTo>
                  <a:pt x="9345930" y="0"/>
                </a:lnTo>
                <a:lnTo>
                  <a:pt x="9345930" y="3428811"/>
                </a:lnTo>
                <a:lnTo>
                  <a:pt x="0" y="3428811"/>
                </a:lnTo>
                <a:lnTo>
                  <a:pt x="0" y="1124315"/>
                </a:lnTo>
                <a:lnTo>
                  <a:pt x="175741" y="1124315"/>
                </a:lnTo>
                <a:lnTo>
                  <a:pt x="175741" y="3264655"/>
                </a:lnTo>
                <a:lnTo>
                  <a:pt x="9170189" y="3264655"/>
                </a:lnTo>
                <a:lnTo>
                  <a:pt x="9170189" y="164155"/>
                </a:lnTo>
                <a:lnTo>
                  <a:pt x="1215165" y="164155"/>
                </a:lnTo>
                <a:close/>
              </a:path>
            </a:pathLst>
          </a:custGeom>
          <a:solidFill>
            <a:srgbClr val="F26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16">
            <a:extLst>
              <a:ext uri="{FF2B5EF4-FFF2-40B4-BE49-F238E27FC236}">
                <a16:creationId xmlns:a16="http://schemas.microsoft.com/office/drawing/2014/main" id="{7DE64C4B-D759-7841-9BD8-90E077F23D00}"/>
              </a:ext>
            </a:extLst>
          </p:cNvPr>
          <p:cNvSpPr txBox="1"/>
          <p:nvPr/>
        </p:nvSpPr>
        <p:spPr>
          <a:xfrm>
            <a:off x="397200" y="1859915"/>
            <a:ext cx="4215600" cy="360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40000">
                <a:solidFill>
                  <a:srgbClr val="F2693A"/>
                </a:solidFill>
              </a:rPr>
              <a:t>“</a:t>
            </a:r>
          </a:p>
        </p:txBody>
      </p:sp>
      <p:sp>
        <p:nvSpPr>
          <p:cNvPr id="9" name="Textplatzhalter 24">
            <a:extLst>
              <a:ext uri="{FF2B5EF4-FFF2-40B4-BE49-F238E27FC236}">
                <a16:creationId xmlns:a16="http://schemas.microsoft.com/office/drawing/2014/main" id="{D1672969-7886-274B-B058-2A243DD74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08275" y="2674938"/>
            <a:ext cx="7693025" cy="2674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5400">
                <a:solidFill>
                  <a:srgbClr val="F2693A"/>
                </a:solidFill>
                <a:latin typeface="+mj-lt"/>
              </a:defRPr>
            </a:lvl1pPr>
            <a:lvl2pPr marL="4572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2pPr>
            <a:lvl3pPr marL="9144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3pPr>
            <a:lvl4pPr marL="13716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4pPr>
            <a:lvl5pPr marL="18288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00179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675"/>
            <a:ext cx="10512424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6837"/>
            <a:ext cx="10512424" cy="3563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55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675"/>
            <a:ext cx="10512424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5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6950" y="1844675"/>
            <a:ext cx="2735262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75EA0E-7ECB-BD43-BD20-626F09C1DF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16950" y="2636838"/>
            <a:ext cx="2735263" cy="3563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892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675"/>
            <a:ext cx="5184775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6837"/>
            <a:ext cx="5184775" cy="79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01D4-DD85-0149-9F34-5075D48F1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439" y="1844675"/>
            <a:ext cx="5183189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BA146C-748E-9D47-83CD-C1C4240BE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440" y="2636837"/>
            <a:ext cx="5184774" cy="79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32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  <p15:guide id="6" orient="horz" pos="272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675"/>
            <a:ext cx="5184775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6837"/>
            <a:ext cx="5184775" cy="1368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01D4-DD85-0149-9F34-5075D48F1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439" y="1844675"/>
            <a:ext cx="5183189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BA146C-748E-9D47-83CD-C1C4240BE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440" y="2636837"/>
            <a:ext cx="5184774" cy="1368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43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  <p15:guide id="6" orient="horz" pos="2523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404813"/>
            <a:ext cx="10512424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56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6FE33-2049-B649-AA54-48ABA3FB8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D8A81-5D7B-EC41-856A-E8EE2804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FA3905E6-C1D7-BE4C-B30B-72002088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9513" y="6345239"/>
            <a:ext cx="4752975" cy="360362"/>
          </a:xfrm>
        </p:spPr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21927319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F347D-A3BB-1B45-9086-1112C786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D8A81-5D7B-EC41-856A-E8EE2804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374272-73C5-4F42-A4C6-67B8E72E24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663" y="1844675"/>
            <a:ext cx="10369550" cy="3168650"/>
          </a:xfrm>
        </p:spPr>
        <p:txBody>
          <a:bodyPr lIns="360000" rIns="360000" anchor="ctr">
            <a:normAutofit/>
          </a:bodyPr>
          <a:lstStyle>
            <a:lvl1pPr marL="0" indent="0" algn="l">
              <a:buFontTx/>
              <a:buNone/>
              <a:defRPr sz="6600" b="1">
                <a:solidFill>
                  <a:srgbClr val="F2693A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552401-56A4-4A4D-BB8F-B38ACDBCE51E}"/>
              </a:ext>
            </a:extLst>
          </p:cNvPr>
          <p:cNvCxnSpPr>
            <a:cxnSpLocks/>
          </p:cNvCxnSpPr>
          <p:nvPr/>
        </p:nvCxnSpPr>
        <p:spPr>
          <a:xfrm>
            <a:off x="839788" y="1844675"/>
            <a:ext cx="0" cy="3168650"/>
          </a:xfrm>
          <a:prstGeom prst="line">
            <a:avLst/>
          </a:prstGeom>
          <a:ln w="25400">
            <a:solidFill>
              <a:srgbClr val="F269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411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19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315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81" y="0"/>
            <a:ext cx="12164438" cy="1325563"/>
          </a:xfrm>
          <a:solidFill>
            <a:srgbClr val="CC99FF"/>
          </a:solidFill>
        </p:spPr>
        <p:txBody>
          <a:bodyPr/>
          <a:lstStyle>
            <a:lvl1pPr marL="457200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0B96-66EA-4689-A5F2-5100D431F57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0F20-21BB-4DE9-B386-942378486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358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F347D-A3BB-1B45-9086-1112C786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D8A81-5D7B-EC41-856A-E8EE2804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374272-73C5-4F42-A4C6-67B8E72E24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663" y="1844675"/>
            <a:ext cx="10369550" cy="3168650"/>
          </a:xfrm>
        </p:spPr>
        <p:txBody>
          <a:bodyPr lIns="360000" rIns="360000" anchor="ctr">
            <a:normAutofit/>
          </a:bodyPr>
          <a:lstStyle>
            <a:lvl1pPr marL="0" indent="0" algn="l">
              <a:buFontTx/>
              <a:buNone/>
              <a:defRPr sz="6600" b="1">
                <a:solidFill>
                  <a:srgbClr val="F2693A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552401-56A4-4A4D-BB8F-B38ACDBCE51E}"/>
              </a:ext>
            </a:extLst>
          </p:cNvPr>
          <p:cNvCxnSpPr>
            <a:cxnSpLocks/>
          </p:cNvCxnSpPr>
          <p:nvPr/>
        </p:nvCxnSpPr>
        <p:spPr>
          <a:xfrm>
            <a:off x="839788" y="1844675"/>
            <a:ext cx="0" cy="3168650"/>
          </a:xfrm>
          <a:prstGeom prst="line">
            <a:avLst/>
          </a:prstGeom>
          <a:ln w="25400">
            <a:solidFill>
              <a:srgbClr val="F269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DCA0C01-BCD4-1046-99C2-A681480FF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9992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19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3158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e with Title and Tex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F347D-A3BB-1B45-9086-1112C786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D8A81-5D7B-EC41-856A-E8EE2804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374272-73C5-4F42-A4C6-67B8E72E24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663" y="1844675"/>
            <a:ext cx="7489823" cy="3168650"/>
          </a:xfrm>
        </p:spPr>
        <p:txBody>
          <a:bodyPr lIns="360000" rIns="360000" anchor="ctr">
            <a:normAutofit/>
          </a:bodyPr>
          <a:lstStyle>
            <a:lvl1pPr marL="0" indent="0" algn="l">
              <a:buFontTx/>
              <a:buNone/>
              <a:defRPr sz="6600" b="1">
                <a:solidFill>
                  <a:srgbClr val="F2693A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552401-56A4-4A4D-BB8F-B38ACDBCE51E}"/>
              </a:ext>
            </a:extLst>
          </p:cNvPr>
          <p:cNvCxnSpPr>
            <a:cxnSpLocks/>
          </p:cNvCxnSpPr>
          <p:nvPr/>
        </p:nvCxnSpPr>
        <p:spPr>
          <a:xfrm>
            <a:off x="839788" y="1844675"/>
            <a:ext cx="0" cy="3168650"/>
          </a:xfrm>
          <a:prstGeom prst="line">
            <a:avLst/>
          </a:prstGeom>
          <a:ln w="25400">
            <a:solidFill>
              <a:srgbClr val="F269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B77E4F3-91AD-7746-B14D-DB5AE559E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B2C6B-B668-1F40-8A94-AFFA208F6E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616950" y="1844675"/>
            <a:ext cx="2735263" cy="3168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8245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19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315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Mess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F347D-A3BB-1B45-9086-1112C786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D8A81-5D7B-EC41-856A-E8EE2804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0374272-73C5-4F42-A4C6-67B8E72E24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663" y="2492375"/>
            <a:ext cx="10369550" cy="936625"/>
          </a:xfrm>
        </p:spPr>
        <p:txBody>
          <a:bodyPr lIns="360000" rIns="360000" anchor="ctr">
            <a:normAutofit/>
          </a:bodyPr>
          <a:lstStyle>
            <a:lvl1pPr marL="0" indent="0" algn="l">
              <a:buFontTx/>
              <a:buNone/>
              <a:defRPr sz="6600" b="1">
                <a:solidFill>
                  <a:srgbClr val="F2693A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552401-56A4-4A4D-BB8F-B38ACDBCE51E}"/>
              </a:ext>
            </a:extLst>
          </p:cNvPr>
          <p:cNvCxnSpPr>
            <a:cxnSpLocks/>
          </p:cNvCxnSpPr>
          <p:nvPr/>
        </p:nvCxnSpPr>
        <p:spPr>
          <a:xfrm flipH="1">
            <a:off x="839785" y="2492375"/>
            <a:ext cx="2" cy="936625"/>
          </a:xfrm>
          <a:prstGeom prst="line">
            <a:avLst/>
          </a:prstGeom>
          <a:ln w="25400">
            <a:solidFill>
              <a:srgbClr val="F269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EDF27766-9C16-5243-89AE-65F077E63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F832A5-48E7-6040-BFFC-012F1DABB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675"/>
            <a:ext cx="10512424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95384C4-A922-C344-8569-B0089482388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9785" y="3573462"/>
            <a:ext cx="10512424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F99CF5-DC38-1A4C-9B75-AF3B5410C37E}"/>
              </a:ext>
            </a:extLst>
          </p:cNvPr>
          <p:cNvCxnSpPr>
            <a:cxnSpLocks/>
          </p:cNvCxnSpPr>
          <p:nvPr userDrawn="1"/>
        </p:nvCxnSpPr>
        <p:spPr>
          <a:xfrm flipH="1">
            <a:off x="836604" y="4221163"/>
            <a:ext cx="2" cy="936625"/>
          </a:xfrm>
          <a:prstGeom prst="line">
            <a:avLst/>
          </a:prstGeom>
          <a:ln w="25400">
            <a:solidFill>
              <a:srgbClr val="F269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254FA76-0473-5340-8548-1B80725F8F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2659" y="4221163"/>
            <a:ext cx="10369550" cy="936625"/>
          </a:xfrm>
        </p:spPr>
        <p:txBody>
          <a:bodyPr lIns="360000" rIns="360000" anchor="ctr">
            <a:normAutofit/>
          </a:bodyPr>
          <a:lstStyle>
            <a:lvl1pPr marL="0" indent="0" algn="l">
              <a:buFontTx/>
              <a:buNone/>
              <a:defRPr sz="6600" b="1">
                <a:solidFill>
                  <a:srgbClr val="F2693A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71898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19">
          <p15:clr>
            <a:srgbClr val="FBAE40"/>
          </p15:clr>
        </p15:guide>
        <p15:guide id="3" orient="horz" pos="1570">
          <p15:clr>
            <a:srgbClr val="FBAE40"/>
          </p15:clr>
        </p15:guide>
        <p15:guide id="4" orient="horz" pos="2659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225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3FB5-070A-2648-BA05-0197BCB4A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C39B4-60BE-C042-A894-F7E44AB21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787" y="1844675"/>
            <a:ext cx="5184775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6C0AD-2E61-7B41-9388-954DD992E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438" y="1844675"/>
            <a:ext cx="5184775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1215E-53AB-D941-9B96-69CC4A83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C0D2A-A691-144F-A236-62D66AE8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55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3FB5-070A-2648-BA05-0197BCB4A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6C0AD-2E61-7B41-9388-954DD992E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438" y="1844675"/>
            <a:ext cx="5184775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1215E-53AB-D941-9B96-69CC4A83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C0D2A-A691-144F-A236-62D66AE8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30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3FB5-070A-2648-BA05-0197BCB4A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C39B4-60BE-C042-A894-F7E44AB21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787" y="1844675"/>
            <a:ext cx="5184775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1215E-53AB-D941-9B96-69CC4A83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C0D2A-A691-144F-A236-62D66AE8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74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3FB5-070A-2648-BA05-0197BCB4A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C39B4-60BE-C042-A894-F7E44AB21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787" y="1844675"/>
            <a:ext cx="3419476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6C0AD-2E61-7B41-9388-954DD992E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2738" y="1844675"/>
            <a:ext cx="3419475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1215E-53AB-D941-9B96-69CC4A83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C0D2A-A691-144F-A236-62D66AE8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F1F498-7417-254E-A78B-1188694BEC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3726" y="1844675"/>
            <a:ext cx="3384550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3309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3" pos="4997">
          <p15:clr>
            <a:srgbClr val="FBAE40"/>
          </p15:clr>
        </p15:guide>
        <p15:guide id="4" pos="2683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pos="2774">
          <p15:clr>
            <a:srgbClr val="FBAE40"/>
          </p15:clr>
        </p15:guide>
        <p15:guide id="7" pos="490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F347D-A3BB-1B45-9086-1112C786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D8A81-5D7B-EC41-856A-E8EE2804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ED77265-CC5C-1C4D-9DC8-C5C799090055}"/>
              </a:ext>
            </a:extLst>
          </p:cNvPr>
          <p:cNvGrpSpPr/>
          <p:nvPr/>
        </p:nvGrpSpPr>
        <p:grpSpPr>
          <a:xfrm>
            <a:off x="839788" y="1629000"/>
            <a:ext cx="3600000" cy="3600000"/>
            <a:chOff x="839788" y="1629000"/>
            <a:chExt cx="3600000" cy="360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6A4A305-D871-1342-B99D-7EDE6C8FF0AF}"/>
                </a:ext>
              </a:extLst>
            </p:cNvPr>
            <p:cNvSpPr/>
            <p:nvPr/>
          </p:nvSpPr>
          <p:spPr>
            <a:xfrm>
              <a:off x="839788" y="1629000"/>
              <a:ext cx="3600000" cy="3600000"/>
            </a:xfrm>
            <a:prstGeom prst="ellipse">
              <a:avLst/>
            </a:prstGeom>
            <a:solidFill>
              <a:srgbClr val="F26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phic 15" descr="Questions">
              <a:extLst>
                <a:ext uri="{FF2B5EF4-FFF2-40B4-BE49-F238E27FC236}">
                  <a16:creationId xmlns:a16="http://schemas.microsoft.com/office/drawing/2014/main" id="{AE5D65FE-D1B5-F04F-89DE-66DD8F1CD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59788" y="2349000"/>
              <a:ext cx="2160000" cy="2160000"/>
            </a:xfrm>
            <a:prstGeom prst="rect">
              <a:avLst/>
            </a:prstGeom>
          </p:spPr>
        </p:pic>
      </p:grp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900FC18-C2CA-3846-BA7D-E3D8D45701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7326" y="1628774"/>
            <a:ext cx="6084888" cy="3600451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6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978842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26">
          <p15:clr>
            <a:srgbClr val="FBAE40"/>
          </p15:clr>
        </p15:guide>
        <p15:guide id="3" orient="horz" pos="3294">
          <p15:clr>
            <a:srgbClr val="FBAE40"/>
          </p15:clr>
        </p15:guide>
        <p15:guide id="4" pos="3840">
          <p15:clr>
            <a:srgbClr val="FBAE40"/>
          </p15:clr>
        </p15:guide>
        <p15:guide id="5" pos="2797">
          <p15:clr>
            <a:srgbClr val="FBAE40"/>
          </p15:clr>
        </p15:guide>
        <p15:guide id="6" pos="331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nban Self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6FE33-2049-B649-AA54-48ABA3FB82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Kanban Self-Assessment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F347D-A3BB-1B45-9086-1112C786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D8A81-5D7B-EC41-856A-E8EE2804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7FC78F-7B1B-6343-BE42-D033DFC3EA29}"/>
              </a:ext>
            </a:extLst>
          </p:cNvPr>
          <p:cNvSpPr/>
          <p:nvPr/>
        </p:nvSpPr>
        <p:spPr>
          <a:xfrm>
            <a:off x="839788" y="3662982"/>
            <a:ext cx="2735262" cy="756000"/>
          </a:xfrm>
          <a:prstGeom prst="rect">
            <a:avLst/>
          </a:prstGeom>
          <a:solidFill>
            <a:srgbClr val="F26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r>
              <a:rPr lang="en-US" sz="2800">
                <a:solidFill>
                  <a:schemeClr val="bg1"/>
                </a:solidFill>
              </a:rPr>
              <a:t>3. Practicing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769054-C278-4F4E-B04F-EECA38C093D8}"/>
              </a:ext>
            </a:extLst>
          </p:cNvPr>
          <p:cNvSpPr/>
          <p:nvPr/>
        </p:nvSpPr>
        <p:spPr>
          <a:xfrm>
            <a:off x="839788" y="1881188"/>
            <a:ext cx="2735262" cy="756000"/>
          </a:xfrm>
          <a:prstGeom prst="rect">
            <a:avLst/>
          </a:prstGeom>
          <a:solidFill>
            <a:srgbClr val="F26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r>
              <a:rPr lang="en-US" sz="2800">
                <a:solidFill>
                  <a:schemeClr val="bg1"/>
                </a:solidFill>
              </a:rPr>
              <a:t>1. Novice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B1EE75-99A8-9445-9359-BCFE6A1C5C85}"/>
              </a:ext>
            </a:extLst>
          </p:cNvPr>
          <p:cNvSpPr/>
          <p:nvPr/>
        </p:nvSpPr>
        <p:spPr>
          <a:xfrm>
            <a:off x="839788" y="2772085"/>
            <a:ext cx="2735262" cy="756000"/>
          </a:xfrm>
          <a:prstGeom prst="rect">
            <a:avLst/>
          </a:prstGeom>
          <a:solidFill>
            <a:srgbClr val="F26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r>
              <a:rPr lang="en-US" sz="2800">
                <a:solidFill>
                  <a:schemeClr val="bg1"/>
                </a:solidFill>
              </a:rPr>
              <a:t>2. Informed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28B4FD-B132-C643-9263-58E5117C63D3}"/>
              </a:ext>
            </a:extLst>
          </p:cNvPr>
          <p:cNvSpPr/>
          <p:nvPr/>
        </p:nvSpPr>
        <p:spPr>
          <a:xfrm>
            <a:off x="839788" y="4553879"/>
            <a:ext cx="2735262" cy="756000"/>
          </a:xfrm>
          <a:prstGeom prst="rect">
            <a:avLst/>
          </a:prstGeom>
          <a:solidFill>
            <a:srgbClr val="F26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r>
              <a:rPr lang="en-US" sz="2800">
                <a:solidFill>
                  <a:schemeClr val="bg1"/>
                </a:solidFill>
              </a:rPr>
              <a:t>4. Practitioner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131469-F82D-824C-8885-996CAC79E5B6}"/>
              </a:ext>
            </a:extLst>
          </p:cNvPr>
          <p:cNvSpPr/>
          <p:nvPr/>
        </p:nvSpPr>
        <p:spPr>
          <a:xfrm>
            <a:off x="839788" y="5444775"/>
            <a:ext cx="2735262" cy="756000"/>
          </a:xfrm>
          <a:prstGeom prst="rect">
            <a:avLst/>
          </a:prstGeom>
          <a:solidFill>
            <a:srgbClr val="F26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l"/>
            <a:r>
              <a:rPr lang="en-US" sz="2800">
                <a:solidFill>
                  <a:schemeClr val="bg1"/>
                </a:solidFill>
              </a:rPr>
              <a:t>5. Master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435999-F3EA-F44B-8FB4-25FA088473EF}"/>
              </a:ext>
            </a:extLst>
          </p:cNvPr>
          <p:cNvSpPr/>
          <p:nvPr/>
        </p:nvSpPr>
        <p:spPr>
          <a:xfrm>
            <a:off x="3719513" y="3663775"/>
            <a:ext cx="7632700" cy="75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</a:rPr>
              <a:t>Implemented a Kanban board with my team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E5CBE9-02BD-7546-A1E2-29D2AAD447BB}"/>
              </a:ext>
            </a:extLst>
          </p:cNvPr>
          <p:cNvSpPr/>
          <p:nvPr/>
        </p:nvSpPr>
        <p:spPr>
          <a:xfrm>
            <a:off x="3719513" y="1881981"/>
            <a:ext cx="7632700" cy="75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</a:rPr>
              <a:t>Curious, no real knowledge, “my boss sent me”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939992-E51F-7646-AE50-37BD98E9FA0F}"/>
              </a:ext>
            </a:extLst>
          </p:cNvPr>
          <p:cNvSpPr/>
          <p:nvPr/>
        </p:nvSpPr>
        <p:spPr>
          <a:xfrm>
            <a:off x="3719512" y="2772878"/>
            <a:ext cx="7632699" cy="75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</a:rPr>
              <a:t>Attended a Kanban conference, watched Kanban videos, or read material about Kanban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0918A8-4298-EE43-8037-4D6FC1969F56}"/>
              </a:ext>
            </a:extLst>
          </p:cNvPr>
          <p:cNvSpPr/>
          <p:nvPr/>
        </p:nvSpPr>
        <p:spPr>
          <a:xfrm>
            <a:off x="3719513" y="4554672"/>
            <a:ext cx="7632700" cy="75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</a:rPr>
              <a:t>“Kanbanized” a customer-oriented workflow involving multiple organizational units, with multiple activities, work item types and classes of service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E27295-01AC-A74B-BAC3-D9FD41C43DB2}"/>
              </a:ext>
            </a:extLst>
          </p:cNvPr>
          <p:cNvSpPr/>
          <p:nvPr/>
        </p:nvSpPr>
        <p:spPr>
          <a:xfrm>
            <a:off x="3719513" y="5445568"/>
            <a:ext cx="7632698" cy="75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bg1"/>
                </a:solidFill>
              </a:rPr>
              <a:t>Applied #4 to multiple interconnected services in the enterprise, with quantitative feedback loops</a:t>
            </a:r>
          </a:p>
        </p:txBody>
      </p:sp>
    </p:spTree>
    <p:extLst>
      <p:ext uri="{BB962C8B-B14F-4D97-AF65-F5344CB8AC3E}">
        <p14:creationId xmlns:p14="http://schemas.microsoft.com/office/powerpoint/2010/main" val="215504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6">
          <p15:clr>
            <a:srgbClr val="FBAE40"/>
          </p15:clr>
        </p15:guide>
        <p15:guide id="2" orient="horz" pos="2523">
          <p15:clr>
            <a:srgbClr val="FBAE40"/>
          </p15:clr>
        </p15:guide>
        <p15:guide id="3" orient="horz" pos="1842">
          <p15:clr>
            <a:srgbClr val="FBAE40"/>
          </p15:clr>
        </p15:guide>
        <p15:guide id="4" orient="horz" pos="3226">
          <p15:clr>
            <a:srgbClr val="FBAE40"/>
          </p15:clr>
        </p15:guide>
        <p15:guide id="5" orient="horz" pos="1185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F8A4-425F-3B4E-87F2-B815F565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45AAD-F63C-FD46-80DC-CE8F9213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25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0B96-66EA-4689-A5F2-5100D431F57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0F20-21BB-4DE9-B386-942378486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757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675"/>
            <a:ext cx="5184775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6837"/>
            <a:ext cx="5184775" cy="3563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72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7438" y="1844675"/>
            <a:ext cx="5184774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438" y="2636837"/>
            <a:ext cx="5184773" cy="3563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4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nban uses ... deli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438" y="3284538"/>
            <a:ext cx="5184773" cy="29162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5739B63-EC4A-8C46-8DD7-DC4D5EF7E77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9788" y="3284538"/>
            <a:ext cx="5184775" cy="29162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4B07B34-E400-3D44-B224-27B77AD85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7438" y="1844675"/>
            <a:ext cx="5184774" cy="1296988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rgbClr val="F2693A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32B1BA7-2877-5649-92FE-D3B13EE82FE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9788" y="1843086"/>
            <a:ext cx="5184774" cy="1296988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rgbClr val="F2693A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16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38">
          <p15:clr>
            <a:srgbClr val="FBAE40"/>
          </p15:clr>
        </p15:guide>
        <p15:guide id="6" orient="horz" pos="1979">
          <p15:clr>
            <a:srgbClr val="FBAE40"/>
          </p15:clr>
        </p15:guide>
        <p15:guide id="7" orient="horz" pos="2069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675"/>
            <a:ext cx="5184775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6837"/>
            <a:ext cx="5184775" cy="3563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01D4-DD85-0149-9F34-5075D48F1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439" y="1844675"/>
            <a:ext cx="5183189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BA146C-748E-9D47-83CD-C1C4240BE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440" y="2636837"/>
            <a:ext cx="5184774" cy="356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33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Content w.t.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04813"/>
            <a:ext cx="5184775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196975"/>
            <a:ext cx="5184775" cy="5003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01D4-DD85-0149-9F34-5075D48F1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439" y="404813"/>
            <a:ext cx="5183189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BA146C-748E-9D47-83CD-C1C4240BE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440" y="1196975"/>
            <a:ext cx="5184774" cy="500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2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orient="horz" pos="75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Content 1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675"/>
            <a:ext cx="10512425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6837"/>
            <a:ext cx="5184775" cy="3563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BA146C-748E-9D47-83CD-C1C4240BE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440" y="2636837"/>
            <a:ext cx="5184774" cy="356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5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675"/>
            <a:ext cx="3419475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6837"/>
            <a:ext cx="3419475" cy="3563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01D4-DD85-0149-9F34-5075D48F1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32737" y="1844675"/>
            <a:ext cx="3419475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BA146C-748E-9D47-83CD-C1C4240BE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32738" y="2636837"/>
            <a:ext cx="3419476" cy="356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DD58BFD-6F2D-4341-93F7-7E68CBACC2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3725" y="1844675"/>
            <a:ext cx="3384550" cy="6477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729309F-ABF1-FC4F-8E70-B02A839950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03725" y="2636838"/>
            <a:ext cx="3384550" cy="3563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478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74">
          <p15:clr>
            <a:srgbClr val="FBAE40"/>
          </p15:clr>
        </p15:guide>
        <p15:guide id="2" pos="4997">
          <p15:clr>
            <a:srgbClr val="FBAE40"/>
          </p15:clr>
        </p15:guide>
        <p15:guide id="3" pos="2683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  <p15:guide id="6" pos="3840">
          <p15:clr>
            <a:srgbClr val="FBAE40"/>
          </p15:clr>
        </p15:guide>
        <p15:guide id="7" pos="4906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C710-4DE4-0647-8BB8-628FCA25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4"/>
            <a:ext cx="3960812" cy="1295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123E1-70C2-6B42-9D71-27F48C126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3475" y="404815"/>
            <a:ext cx="6408738" cy="57959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A802F-6C63-C64A-B83C-C057CB772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44677"/>
            <a:ext cx="3960812" cy="435609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73A7A-8662-B84D-8C3B-E9A1CCE97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EB0887-2948-A241-8897-6F0B0EF67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27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4">
          <p15:clr>
            <a:srgbClr val="FBAE40"/>
          </p15:clr>
        </p15:guide>
        <p15:guide id="3" pos="4656">
          <p15:clr>
            <a:srgbClr val="FBAE40"/>
          </p15:clr>
        </p15:guide>
        <p15:guide id="4" pos="3114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4D51C-6A29-7147-AB2F-50F53D37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4"/>
            <a:ext cx="3960812" cy="1295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B89CD5-F097-EE46-A094-4AFAAB816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43475" y="404815"/>
            <a:ext cx="6408737" cy="57959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41755-2443-6148-B9BB-78C0DC03C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44677"/>
            <a:ext cx="3960812" cy="43560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5FF7F-A313-3D4B-BD4C-C03432E8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DAB8D-EEEB-AA41-B025-AD659D04A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94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4">
          <p15:clr>
            <a:srgbClr val="FBAE40"/>
          </p15:clr>
        </p15:guide>
        <p15:guide id="3" pos="3114">
          <p15:clr>
            <a:srgbClr val="FBAE40"/>
          </p15:clr>
        </p15:guide>
        <p15:guide id="4" pos="4656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AF7FE-C63F-0849-8B86-9A0B87AB0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70DF4-E397-A845-830D-FC743FCA7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D80DC-FCEF-7B43-A4B9-BC8E2FF3B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644BB-DE1B-CC44-8776-FD0BC6B3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9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0B96-66EA-4689-A5F2-5100D431F57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0F20-21BB-4DE9-B386-942378486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8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EDC666-AED5-FF49-93C0-1C3D48028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6950" y="404813"/>
            <a:ext cx="2735261" cy="57959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60A708-3C84-5A44-97EE-555801C3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9789" y="404813"/>
            <a:ext cx="7632699" cy="57959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31699-AFC1-324D-BBEA-8E2BD987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37E1E-D8CC-7A4E-AEA1-796871D2F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94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3" pos="5428">
          <p15:clr>
            <a:srgbClr val="FBAE40"/>
          </p15:clr>
        </p15:guide>
        <p15:guide id="4" pos="5337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EDC666-AED5-FF49-93C0-1C3D48028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6950" y="404813"/>
            <a:ext cx="2735261" cy="5795962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31699-AFC1-324D-BBEA-8E2BD987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37E1E-D8CC-7A4E-AEA1-796871D2F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50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3" pos="5428">
          <p15:clr>
            <a:srgbClr val="FBAE40"/>
          </p15:clr>
        </p15:guide>
        <p15:guide id="4" pos="5337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cal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EDC666-AED5-FF49-93C0-1C3D48028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9789" y="404813"/>
            <a:ext cx="2735261" cy="5795962"/>
          </a:xfrm>
        </p:spPr>
        <p:txBody>
          <a:bodyPr vert="vert270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31699-AFC1-324D-BBEA-8E2BD987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37E1E-D8CC-7A4E-AEA1-796871D2F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28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3" pos="5428">
          <p15:clr>
            <a:srgbClr val="FBAE40"/>
          </p15:clr>
        </p15:guide>
        <p15:guide id="4" pos="5337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9513" y="404813"/>
            <a:ext cx="7632700" cy="12954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About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9512" y="1844675"/>
            <a:ext cx="7632700" cy="4356099"/>
          </a:xfrm>
        </p:spPr>
        <p:txBody>
          <a:bodyPr/>
          <a:lstStyle>
            <a:lvl1pPr marL="0" indent="0">
              <a:buFontTx/>
              <a:buNone/>
              <a:defRPr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Trainer’s bio …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A09903-2EFA-3743-B128-A3982257E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638" y="404813"/>
            <a:ext cx="2087562" cy="20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85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9512" y="1844676"/>
            <a:ext cx="7632700" cy="216058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9900" b="1" i="0">
                <a:solidFill>
                  <a:schemeClr val="tx2"/>
                </a:solidFill>
                <a:latin typeface="PT Sans" panose="020B0503020203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Thank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1A558DE-8ED4-064F-81F0-1707AAD53A0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719512" y="4005263"/>
            <a:ext cx="7632700" cy="2195511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800" b="1" i="0">
                <a:solidFill>
                  <a:schemeClr val="tx2"/>
                </a:solidFill>
                <a:latin typeface="PT Sans" panose="020B0503020203020204" pitchFamily="34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you!</a:t>
            </a:r>
          </a:p>
        </p:txBody>
      </p:sp>
      <p:pic>
        <p:nvPicPr>
          <p:cNvPr id="3" name="Picture 2" descr="A picture containing umbrella, lamp&#10;&#10;Description automatically generated">
            <a:extLst>
              <a:ext uri="{FF2B5EF4-FFF2-40B4-BE49-F238E27FC236}">
                <a16:creationId xmlns:a16="http://schemas.microsoft.com/office/drawing/2014/main" id="{57B5859B-0F86-A847-8BB7-8DBB87C7B7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7724" y="404664"/>
            <a:ext cx="2717326" cy="28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0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  <p15:guide id="6" orient="horz" pos="2523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K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F8A4-425F-3B4E-87F2-B815F565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45AAD-F63C-FD46-80DC-CE8F9213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holding, sitting, computer, large&#10;&#10;Description automatically generated">
            <a:extLst>
              <a:ext uri="{FF2B5EF4-FFF2-40B4-BE49-F238E27FC236}">
                <a16:creationId xmlns:a16="http://schemas.microsoft.com/office/drawing/2014/main" id="{385454AF-5F3F-524B-88A7-ED6FC91C92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8250" y="1809750"/>
            <a:ext cx="9715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594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KU Log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F8A4-425F-3B4E-87F2-B815F565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45AAD-F63C-FD46-80DC-CE8F9213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7FADA4-318A-FF43-9AB2-4403AEA2FF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8250" y="1809750"/>
            <a:ext cx="9715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29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ercise - 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9167-09D2-E645-8793-89647DD9A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04813"/>
            <a:ext cx="76327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96D28-F6D5-1441-B69F-5E2950038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2693A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F2693A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2693A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2693A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2693A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B4CE2-7B62-764D-B222-8ECC741D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CAA54-A8FE-E240-8E70-E41333C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025AAF9-87AA-7C49-8E71-7F4C4BA9950E}"/>
              </a:ext>
            </a:extLst>
          </p:cNvPr>
          <p:cNvSpPr/>
          <p:nvPr/>
        </p:nvSpPr>
        <p:spPr>
          <a:xfrm>
            <a:off x="9983372" y="404813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rgbClr val="F2693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757936B-84A5-2A4F-B582-FFEC6A43AB56}"/>
              </a:ext>
            </a:extLst>
          </p:cNvPr>
          <p:cNvSpPr/>
          <p:nvPr/>
        </p:nvSpPr>
        <p:spPr>
          <a:xfrm>
            <a:off x="10036126" y="404813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CB62C91-FD30-F047-AA97-99DC7F7A6F89}"/>
              </a:ext>
            </a:extLst>
          </p:cNvPr>
          <p:cNvSpPr/>
          <p:nvPr/>
        </p:nvSpPr>
        <p:spPr>
          <a:xfrm>
            <a:off x="10088880" y="404813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rgbClr val="F2693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214DA3F-4DC1-BF43-832A-EC167BE193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80786" y="499133"/>
            <a:ext cx="1811214" cy="360000"/>
          </a:xfrm>
        </p:spPr>
        <p:txBody>
          <a:bodyPr lIns="0" tIns="0" rIns="0" bIns="0"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5300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9167-09D2-E645-8793-89647DD9A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04813"/>
            <a:ext cx="76327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B4CE2-7B62-764D-B222-8ECC741D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CAA54-A8FE-E240-8E70-E41333C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025AAF9-87AA-7C49-8E71-7F4C4BA9950E}"/>
              </a:ext>
            </a:extLst>
          </p:cNvPr>
          <p:cNvSpPr/>
          <p:nvPr/>
        </p:nvSpPr>
        <p:spPr>
          <a:xfrm>
            <a:off x="9983372" y="404813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rgbClr val="F2693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757936B-84A5-2A4F-B582-FFEC6A43AB56}"/>
              </a:ext>
            </a:extLst>
          </p:cNvPr>
          <p:cNvSpPr/>
          <p:nvPr/>
        </p:nvSpPr>
        <p:spPr>
          <a:xfrm>
            <a:off x="10036126" y="404813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CB62C91-FD30-F047-AA97-99DC7F7A6F89}"/>
              </a:ext>
            </a:extLst>
          </p:cNvPr>
          <p:cNvSpPr/>
          <p:nvPr/>
        </p:nvSpPr>
        <p:spPr>
          <a:xfrm>
            <a:off x="10088880" y="404813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rgbClr val="F2693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214DA3F-4DC1-BF43-832A-EC167BE193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80786" y="499133"/>
            <a:ext cx="1811214" cy="360000"/>
          </a:xfrm>
        </p:spPr>
        <p:txBody>
          <a:bodyPr lIns="0" tIns="0" rIns="0" bIns="0"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2775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ercise - Title and Content, No tim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9167-09D2-E645-8793-89647DD9A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04813"/>
            <a:ext cx="10512424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96D28-F6D5-1441-B69F-5E2950038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2693A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F2693A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2693A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2693A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2693A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B4CE2-7B62-764D-B222-8ECC741D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CAA54-A8FE-E240-8E70-E41333C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0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0B96-66EA-4689-A5F2-5100D431F57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0F20-21BB-4DE9-B386-942378486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728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Exercise - Title, Sub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04813"/>
            <a:ext cx="76327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675"/>
            <a:ext cx="10512424" cy="6477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2693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6837"/>
            <a:ext cx="10512424" cy="35639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rgbClr val="F2693A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FA742B0-F2C6-3A45-8D70-155F503296DF}"/>
              </a:ext>
            </a:extLst>
          </p:cNvPr>
          <p:cNvSpPr/>
          <p:nvPr/>
        </p:nvSpPr>
        <p:spPr>
          <a:xfrm>
            <a:off x="9983372" y="404813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rgbClr val="F2693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70B72C8-8CC3-E243-A8B5-3EAA361133C9}"/>
              </a:ext>
            </a:extLst>
          </p:cNvPr>
          <p:cNvSpPr/>
          <p:nvPr/>
        </p:nvSpPr>
        <p:spPr>
          <a:xfrm>
            <a:off x="10036126" y="404813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BF18548-7F04-6445-A5C5-A5A15AF5301A}"/>
              </a:ext>
            </a:extLst>
          </p:cNvPr>
          <p:cNvSpPr/>
          <p:nvPr/>
        </p:nvSpPr>
        <p:spPr>
          <a:xfrm>
            <a:off x="10088880" y="404813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rgbClr val="F2693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59A444A-5E93-AB47-B7DA-D5364BECF6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80786" y="499133"/>
            <a:ext cx="1811214" cy="360000"/>
          </a:xfrm>
        </p:spPr>
        <p:txBody>
          <a:bodyPr lIns="0" tIns="0" rIns="0" bIns="0"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537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Subtitle and Content - Lef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27AC-5D45-B44E-8883-82DEC03A6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04813"/>
            <a:ext cx="76327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69B89-D48F-CE48-AC41-2AEACDB6C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675"/>
            <a:ext cx="10512425" cy="6477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2693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31614-F196-F043-8B62-60EBA5B96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6837"/>
            <a:ext cx="5184775" cy="3563937"/>
          </a:xfrm>
        </p:spPr>
        <p:txBody>
          <a:bodyPr/>
          <a:lstStyle>
            <a:lvl1pPr>
              <a:buClr>
                <a:srgbClr val="F2693A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C7399-D7E4-C842-9882-09D16779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B683B-9B77-DC4D-ABCB-0D8B4D38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2DC8AC6-DAD7-F542-A9BD-390F43FD4BC7}"/>
              </a:ext>
            </a:extLst>
          </p:cNvPr>
          <p:cNvSpPr/>
          <p:nvPr/>
        </p:nvSpPr>
        <p:spPr>
          <a:xfrm>
            <a:off x="9983372" y="404813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rgbClr val="F2693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2F2688C-AEFF-F24D-9A0F-94683ABCCBB6}"/>
              </a:ext>
            </a:extLst>
          </p:cNvPr>
          <p:cNvSpPr/>
          <p:nvPr/>
        </p:nvSpPr>
        <p:spPr>
          <a:xfrm>
            <a:off x="10036126" y="404813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49E751D-B97E-A845-A01A-9F7F963AB9A7}"/>
              </a:ext>
            </a:extLst>
          </p:cNvPr>
          <p:cNvSpPr/>
          <p:nvPr/>
        </p:nvSpPr>
        <p:spPr>
          <a:xfrm>
            <a:off x="10088880" y="404813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rgbClr val="F2693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1A86FA6-CE2E-1345-9767-CE08F5876A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80786" y="499133"/>
            <a:ext cx="1811214" cy="360000"/>
          </a:xfrm>
        </p:spPr>
        <p:txBody>
          <a:bodyPr lIns="0" tIns="0" rIns="0" bIns="0"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BDFAEB3-1573-A748-B994-7F6721C5DF3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67438" y="2636837"/>
            <a:ext cx="5184775" cy="35639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8436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166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ercise - Single Content Lef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3FB5-070A-2648-BA05-0197BCB4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04813"/>
            <a:ext cx="76327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C39B4-60BE-C042-A894-F7E44AB21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787" y="1844675"/>
            <a:ext cx="5184775" cy="4356100"/>
          </a:xfrm>
        </p:spPr>
        <p:txBody>
          <a:bodyPr/>
          <a:lstStyle>
            <a:lvl1pPr>
              <a:buClr>
                <a:srgbClr val="F2693A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F2693A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2693A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2693A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2693A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1215E-53AB-D941-9B96-69CC4A83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C0D2A-A691-144F-A236-62D66AE8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4F6ED8-6A30-894B-A7BC-A9B17E8BC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1844675"/>
            <a:ext cx="5184775" cy="4356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AC40E19-557C-2F48-92C3-F9923C7A0760}"/>
              </a:ext>
            </a:extLst>
          </p:cNvPr>
          <p:cNvSpPr/>
          <p:nvPr/>
        </p:nvSpPr>
        <p:spPr>
          <a:xfrm>
            <a:off x="9983372" y="410285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rgbClr val="F2693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C39D346-CBF8-C74D-B2D8-1A18C64E2909}"/>
              </a:ext>
            </a:extLst>
          </p:cNvPr>
          <p:cNvSpPr/>
          <p:nvPr/>
        </p:nvSpPr>
        <p:spPr>
          <a:xfrm>
            <a:off x="10036126" y="410285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9DA9B0D-890D-4E45-B44D-843413B8F76A}"/>
              </a:ext>
            </a:extLst>
          </p:cNvPr>
          <p:cNvSpPr/>
          <p:nvPr/>
        </p:nvSpPr>
        <p:spPr>
          <a:xfrm>
            <a:off x="10088880" y="410285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rgbClr val="F2693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D555672-A039-2045-899A-E5B195B935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80786" y="504605"/>
            <a:ext cx="1811214" cy="360000"/>
          </a:xfrm>
        </p:spPr>
        <p:txBody>
          <a:bodyPr lIns="0" tIns="0" rIns="0" bIns="0"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7386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xercise - 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6FE33-2049-B649-AA54-48ABA3FB8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F347D-A3BB-1B45-9086-1112C786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D8A81-5D7B-EC41-856A-E8EE2804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147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9167-09D2-E645-8793-89647DD9A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B4CE2-7B62-764D-B222-8ECC741D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CAA54-A8FE-E240-8E70-E41333C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3F2490-0CE6-6441-B6DE-B4EE6CFC54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ihandform 21">
            <a:extLst>
              <a:ext uri="{FF2B5EF4-FFF2-40B4-BE49-F238E27FC236}">
                <a16:creationId xmlns:a16="http://schemas.microsoft.com/office/drawing/2014/main" id="{F17DE8CC-BD5E-B14B-84BF-489FBF098FA9}"/>
              </a:ext>
            </a:extLst>
          </p:cNvPr>
          <p:cNvSpPr/>
          <p:nvPr/>
        </p:nvSpPr>
        <p:spPr>
          <a:xfrm>
            <a:off x="1423035" y="2304685"/>
            <a:ext cx="9345930" cy="3428811"/>
          </a:xfrm>
          <a:custGeom>
            <a:avLst/>
            <a:gdLst>
              <a:gd name="connsiteX0" fmla="*/ 1215165 w 9345930"/>
              <a:gd name="connsiteY0" fmla="*/ 0 h 3428811"/>
              <a:gd name="connsiteX1" fmla="*/ 9345930 w 9345930"/>
              <a:gd name="connsiteY1" fmla="*/ 0 h 3428811"/>
              <a:gd name="connsiteX2" fmla="*/ 9345930 w 9345930"/>
              <a:gd name="connsiteY2" fmla="*/ 3428811 h 3428811"/>
              <a:gd name="connsiteX3" fmla="*/ 0 w 9345930"/>
              <a:gd name="connsiteY3" fmla="*/ 3428811 h 3428811"/>
              <a:gd name="connsiteX4" fmla="*/ 0 w 9345930"/>
              <a:gd name="connsiteY4" fmla="*/ 1124315 h 3428811"/>
              <a:gd name="connsiteX5" fmla="*/ 175741 w 9345930"/>
              <a:gd name="connsiteY5" fmla="*/ 1124315 h 3428811"/>
              <a:gd name="connsiteX6" fmla="*/ 175741 w 9345930"/>
              <a:gd name="connsiteY6" fmla="*/ 3264655 h 3428811"/>
              <a:gd name="connsiteX7" fmla="*/ 9170189 w 9345930"/>
              <a:gd name="connsiteY7" fmla="*/ 3264655 h 3428811"/>
              <a:gd name="connsiteX8" fmla="*/ 9170189 w 9345930"/>
              <a:gd name="connsiteY8" fmla="*/ 164155 h 3428811"/>
              <a:gd name="connsiteX9" fmla="*/ 1215165 w 9345930"/>
              <a:gd name="connsiteY9" fmla="*/ 164155 h 34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5930" h="3428811">
                <a:moveTo>
                  <a:pt x="1215165" y="0"/>
                </a:moveTo>
                <a:lnTo>
                  <a:pt x="9345930" y="0"/>
                </a:lnTo>
                <a:lnTo>
                  <a:pt x="9345930" y="3428811"/>
                </a:lnTo>
                <a:lnTo>
                  <a:pt x="0" y="3428811"/>
                </a:lnTo>
                <a:lnTo>
                  <a:pt x="0" y="1124315"/>
                </a:lnTo>
                <a:lnTo>
                  <a:pt x="175741" y="1124315"/>
                </a:lnTo>
                <a:lnTo>
                  <a:pt x="175741" y="3264655"/>
                </a:lnTo>
                <a:lnTo>
                  <a:pt x="9170189" y="3264655"/>
                </a:lnTo>
                <a:lnTo>
                  <a:pt x="9170189" y="164155"/>
                </a:lnTo>
                <a:lnTo>
                  <a:pt x="1215165" y="164155"/>
                </a:lnTo>
                <a:close/>
              </a:path>
            </a:pathLst>
          </a:custGeom>
          <a:solidFill>
            <a:srgbClr val="F26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16">
            <a:extLst>
              <a:ext uri="{FF2B5EF4-FFF2-40B4-BE49-F238E27FC236}">
                <a16:creationId xmlns:a16="http://schemas.microsoft.com/office/drawing/2014/main" id="{7DE64C4B-D759-7841-9BD8-90E077F23D00}"/>
              </a:ext>
            </a:extLst>
          </p:cNvPr>
          <p:cNvSpPr txBox="1"/>
          <p:nvPr/>
        </p:nvSpPr>
        <p:spPr>
          <a:xfrm>
            <a:off x="397200" y="1859915"/>
            <a:ext cx="4215600" cy="360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40000">
                <a:solidFill>
                  <a:srgbClr val="F2693A"/>
                </a:solidFill>
              </a:rPr>
              <a:t>“</a:t>
            </a:r>
          </a:p>
        </p:txBody>
      </p:sp>
      <p:sp>
        <p:nvSpPr>
          <p:cNvPr id="9" name="Textplatzhalter 24">
            <a:extLst>
              <a:ext uri="{FF2B5EF4-FFF2-40B4-BE49-F238E27FC236}">
                <a16:creationId xmlns:a16="http://schemas.microsoft.com/office/drawing/2014/main" id="{D1672969-7886-274B-B058-2A243DD74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08275" y="2674938"/>
            <a:ext cx="7693025" cy="2674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5400">
                <a:solidFill>
                  <a:schemeClr val="accent4"/>
                </a:solidFill>
                <a:latin typeface="+mj-lt"/>
              </a:defRPr>
            </a:lvl1pPr>
            <a:lvl2pPr marL="4572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2pPr>
            <a:lvl3pPr marL="9144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3pPr>
            <a:lvl4pPr marL="13716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4pPr>
            <a:lvl5pPr marL="18288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64962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- Group discussion w. tim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CEC0C-7820-2F47-B13B-A527C24E41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4236D-C4D1-EC47-B041-5601666BC0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D1307-4518-DC49-A96C-7B35E51C61C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2412CD7-3983-D643-B323-25D035E0D759}"/>
              </a:ext>
            </a:extLst>
          </p:cNvPr>
          <p:cNvGrpSpPr/>
          <p:nvPr userDrawn="1"/>
        </p:nvGrpSpPr>
        <p:grpSpPr>
          <a:xfrm>
            <a:off x="7753799" y="1629000"/>
            <a:ext cx="3600000" cy="3600000"/>
            <a:chOff x="7830888" y="1338269"/>
            <a:chExt cx="3600000" cy="36000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AB3C7A8-D9F8-254C-9A7F-BC374C69371B}"/>
                </a:ext>
              </a:extLst>
            </p:cNvPr>
            <p:cNvSpPr/>
            <p:nvPr userDrawn="1"/>
          </p:nvSpPr>
          <p:spPr>
            <a:xfrm>
              <a:off x="7830888" y="1338269"/>
              <a:ext cx="3600000" cy="3600000"/>
            </a:xfrm>
            <a:prstGeom prst="ellipse">
              <a:avLst/>
            </a:prstGeom>
            <a:solidFill>
              <a:srgbClr val="F26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3DB66EB-47B9-8F42-B052-19AADE7DF0B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763288" y="2057229"/>
              <a:ext cx="1735200" cy="2162080"/>
              <a:chOff x="6156000" y="3510557"/>
              <a:chExt cx="428760" cy="534240"/>
            </a:xfrm>
            <a:solidFill>
              <a:schemeClr val="accent1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EB13F71-7761-754A-BBE5-005515662508}"/>
                  </a:ext>
                </a:extLst>
              </p:cNvPr>
              <p:cNvSpPr/>
              <p:nvPr userDrawn="1"/>
            </p:nvSpPr>
            <p:spPr>
              <a:xfrm>
                <a:off x="6312960" y="3810797"/>
                <a:ext cx="114480" cy="1144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9" h="319">
                    <a:moveTo>
                      <a:pt x="159" y="264"/>
                    </a:moveTo>
                    <a:cubicBezTo>
                      <a:pt x="102" y="264"/>
                      <a:pt x="55" y="217"/>
                      <a:pt x="55" y="159"/>
                    </a:cubicBezTo>
                    <a:cubicBezTo>
                      <a:pt x="55" y="102"/>
                      <a:pt x="102" y="55"/>
                      <a:pt x="159" y="55"/>
                    </a:cubicBezTo>
                    <a:cubicBezTo>
                      <a:pt x="217" y="55"/>
                      <a:pt x="263" y="102"/>
                      <a:pt x="263" y="159"/>
                    </a:cubicBezTo>
                    <a:cubicBezTo>
                      <a:pt x="263" y="217"/>
                      <a:pt x="217" y="264"/>
                      <a:pt x="159" y="264"/>
                    </a:cubicBezTo>
                    <a:close/>
                    <a:moveTo>
                      <a:pt x="159" y="0"/>
                    </a:moveTo>
                    <a:cubicBezTo>
                      <a:pt x="71" y="0"/>
                      <a:pt x="0" y="71"/>
                      <a:pt x="0" y="159"/>
                    </a:cubicBezTo>
                    <a:cubicBezTo>
                      <a:pt x="0" y="247"/>
                      <a:pt x="71" y="319"/>
                      <a:pt x="159" y="319"/>
                    </a:cubicBezTo>
                    <a:cubicBezTo>
                      <a:pt x="247" y="319"/>
                      <a:pt x="319" y="247"/>
                      <a:pt x="319" y="159"/>
                    </a:cubicBezTo>
                    <a:cubicBezTo>
                      <a:pt x="319" y="71"/>
                      <a:pt x="247" y="0"/>
                      <a:pt x="159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8E7763C1-AF32-1E41-9733-D7FF3D6E8282}"/>
                  </a:ext>
                </a:extLst>
              </p:cNvPr>
              <p:cNvSpPr/>
              <p:nvPr userDrawn="1"/>
            </p:nvSpPr>
            <p:spPr>
              <a:xfrm>
                <a:off x="6272999" y="3936437"/>
                <a:ext cx="194400" cy="108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41" h="302">
                    <a:moveTo>
                      <a:pt x="56" y="247"/>
                    </a:moveTo>
                    <a:lnTo>
                      <a:pt x="56" y="163"/>
                    </a:lnTo>
                    <a:cubicBezTo>
                      <a:pt x="56" y="142"/>
                      <a:pt x="65" y="123"/>
                      <a:pt x="82" y="112"/>
                    </a:cubicBezTo>
                    <a:cubicBezTo>
                      <a:pt x="135" y="75"/>
                      <a:pt x="201" y="55"/>
                      <a:pt x="270" y="55"/>
                    </a:cubicBezTo>
                    <a:cubicBezTo>
                      <a:pt x="340" y="55"/>
                      <a:pt x="407" y="76"/>
                      <a:pt x="459" y="113"/>
                    </a:cubicBezTo>
                    <a:cubicBezTo>
                      <a:pt x="475" y="124"/>
                      <a:pt x="485" y="142"/>
                      <a:pt x="485" y="162"/>
                    </a:cubicBezTo>
                    <a:cubicBezTo>
                      <a:pt x="485" y="186"/>
                      <a:pt x="485" y="217"/>
                      <a:pt x="485" y="247"/>
                    </a:cubicBezTo>
                    <a:close/>
                    <a:moveTo>
                      <a:pt x="491" y="67"/>
                    </a:moveTo>
                    <a:cubicBezTo>
                      <a:pt x="429" y="24"/>
                      <a:pt x="351" y="0"/>
                      <a:pt x="270" y="0"/>
                    </a:cubicBezTo>
                    <a:cubicBezTo>
                      <a:pt x="190" y="0"/>
                      <a:pt x="112" y="23"/>
                      <a:pt x="51" y="66"/>
                    </a:cubicBezTo>
                    <a:cubicBezTo>
                      <a:pt x="19" y="88"/>
                      <a:pt x="0" y="124"/>
                      <a:pt x="0" y="163"/>
                    </a:cubicBezTo>
                    <a:lnTo>
                      <a:pt x="0" y="275"/>
                    </a:lnTo>
                    <a:cubicBezTo>
                      <a:pt x="0" y="290"/>
                      <a:pt x="13" y="302"/>
                      <a:pt x="28" y="302"/>
                    </a:cubicBezTo>
                    <a:lnTo>
                      <a:pt x="513" y="302"/>
                    </a:lnTo>
                    <a:cubicBezTo>
                      <a:pt x="528" y="302"/>
                      <a:pt x="541" y="290"/>
                      <a:pt x="541" y="275"/>
                    </a:cubicBezTo>
                    <a:cubicBezTo>
                      <a:pt x="541" y="238"/>
                      <a:pt x="540" y="193"/>
                      <a:pt x="540" y="162"/>
                    </a:cubicBezTo>
                    <a:cubicBezTo>
                      <a:pt x="540" y="124"/>
                      <a:pt x="522" y="89"/>
                      <a:pt x="491" y="67"/>
                    </a:cubicBezTo>
                    <a:close/>
                  </a:path>
                </a:pathLst>
              </a:custGeom>
              <a:solidFill>
                <a:schemeClr val="tx2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F9970C03-74A8-DA46-BC43-D2C2D76C35EB}"/>
                  </a:ext>
                </a:extLst>
              </p:cNvPr>
              <p:cNvSpPr/>
              <p:nvPr userDrawn="1"/>
            </p:nvSpPr>
            <p:spPr>
              <a:xfrm>
                <a:off x="6447600" y="3830957"/>
                <a:ext cx="95760" cy="95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67" h="267">
                    <a:moveTo>
                      <a:pt x="133" y="212"/>
                    </a:moveTo>
                    <a:cubicBezTo>
                      <a:pt x="90" y="212"/>
                      <a:pt x="55" y="177"/>
                      <a:pt x="55" y="134"/>
                    </a:cubicBezTo>
                    <a:cubicBezTo>
                      <a:pt x="55" y="91"/>
                      <a:pt x="90" y="56"/>
                      <a:pt x="133" y="56"/>
                    </a:cubicBezTo>
                    <a:cubicBezTo>
                      <a:pt x="176" y="56"/>
                      <a:pt x="211" y="91"/>
                      <a:pt x="211" y="134"/>
                    </a:cubicBezTo>
                    <a:cubicBezTo>
                      <a:pt x="211" y="177"/>
                      <a:pt x="176" y="212"/>
                      <a:pt x="133" y="212"/>
                    </a:cubicBezTo>
                    <a:close/>
                    <a:moveTo>
                      <a:pt x="133" y="0"/>
                    </a:moveTo>
                    <a:cubicBezTo>
                      <a:pt x="60" y="0"/>
                      <a:pt x="0" y="60"/>
                      <a:pt x="0" y="134"/>
                    </a:cubicBezTo>
                    <a:cubicBezTo>
                      <a:pt x="0" y="207"/>
                      <a:pt x="60" y="267"/>
                      <a:pt x="133" y="267"/>
                    </a:cubicBezTo>
                    <a:cubicBezTo>
                      <a:pt x="207" y="267"/>
                      <a:pt x="267" y="207"/>
                      <a:pt x="267" y="134"/>
                    </a:cubicBezTo>
                    <a:cubicBezTo>
                      <a:pt x="267" y="60"/>
                      <a:pt x="207" y="0"/>
                      <a:pt x="13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468C1626-7004-024A-A589-B216C50181BC}"/>
                  </a:ext>
                </a:extLst>
              </p:cNvPr>
              <p:cNvSpPr/>
              <p:nvPr userDrawn="1"/>
            </p:nvSpPr>
            <p:spPr>
              <a:xfrm>
                <a:off x="6462000" y="3941117"/>
                <a:ext cx="122760" cy="990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42" h="276">
                    <a:moveTo>
                      <a:pt x="342" y="148"/>
                    </a:moveTo>
                    <a:cubicBezTo>
                      <a:pt x="342" y="113"/>
                      <a:pt x="325" y="81"/>
                      <a:pt x="297" y="61"/>
                    </a:cubicBezTo>
                    <a:cubicBezTo>
                      <a:pt x="241" y="22"/>
                      <a:pt x="171" y="0"/>
                      <a:pt x="98" y="0"/>
                    </a:cubicBezTo>
                    <a:cubicBezTo>
                      <a:pt x="73" y="0"/>
                      <a:pt x="47" y="3"/>
                      <a:pt x="23" y="8"/>
                    </a:cubicBezTo>
                    <a:cubicBezTo>
                      <a:pt x="8" y="11"/>
                      <a:pt x="-2" y="26"/>
                      <a:pt x="1" y="41"/>
                    </a:cubicBezTo>
                    <a:cubicBezTo>
                      <a:pt x="5" y="56"/>
                      <a:pt x="19" y="65"/>
                      <a:pt x="34" y="62"/>
                    </a:cubicBezTo>
                    <a:cubicBezTo>
                      <a:pt x="55" y="58"/>
                      <a:pt x="77" y="56"/>
                      <a:pt x="98" y="56"/>
                    </a:cubicBezTo>
                    <a:cubicBezTo>
                      <a:pt x="160" y="56"/>
                      <a:pt x="219" y="74"/>
                      <a:pt x="265" y="106"/>
                    </a:cubicBezTo>
                    <a:cubicBezTo>
                      <a:pt x="278" y="116"/>
                      <a:pt x="287" y="131"/>
                      <a:pt x="287" y="148"/>
                    </a:cubicBezTo>
                    <a:cubicBezTo>
                      <a:pt x="287" y="176"/>
                      <a:pt x="287" y="200"/>
                      <a:pt x="287" y="221"/>
                    </a:cubicBezTo>
                    <a:lnTo>
                      <a:pt x="100" y="221"/>
                    </a:lnTo>
                    <a:cubicBezTo>
                      <a:pt x="85" y="221"/>
                      <a:pt x="73" y="233"/>
                      <a:pt x="73" y="248"/>
                    </a:cubicBezTo>
                    <a:cubicBezTo>
                      <a:pt x="73" y="263"/>
                      <a:pt x="85" y="276"/>
                      <a:pt x="100" y="276"/>
                    </a:cubicBezTo>
                    <a:lnTo>
                      <a:pt x="315" y="276"/>
                    </a:lnTo>
                    <a:cubicBezTo>
                      <a:pt x="330" y="276"/>
                      <a:pt x="342" y="263"/>
                      <a:pt x="342" y="248"/>
                    </a:cubicBezTo>
                    <a:cubicBezTo>
                      <a:pt x="342" y="222"/>
                      <a:pt x="342" y="189"/>
                      <a:pt x="342" y="148"/>
                    </a:cubicBezTo>
                    <a:close/>
                  </a:path>
                </a:pathLst>
              </a:custGeom>
              <a:solidFill>
                <a:schemeClr val="tx2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9F266BEC-0DDF-8744-BCCD-72B67D9BE2F6}"/>
                  </a:ext>
                </a:extLst>
              </p:cNvPr>
              <p:cNvSpPr/>
              <p:nvPr userDrawn="1"/>
            </p:nvSpPr>
            <p:spPr>
              <a:xfrm>
                <a:off x="6197040" y="3830957"/>
                <a:ext cx="95760" cy="95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67" h="267">
                    <a:moveTo>
                      <a:pt x="212" y="134"/>
                    </a:moveTo>
                    <a:cubicBezTo>
                      <a:pt x="212" y="177"/>
                      <a:pt x="177" y="212"/>
                      <a:pt x="134" y="212"/>
                    </a:cubicBezTo>
                    <a:cubicBezTo>
                      <a:pt x="91" y="212"/>
                      <a:pt x="56" y="177"/>
                      <a:pt x="56" y="134"/>
                    </a:cubicBezTo>
                    <a:cubicBezTo>
                      <a:pt x="56" y="91"/>
                      <a:pt x="91" y="56"/>
                      <a:pt x="134" y="56"/>
                    </a:cubicBezTo>
                    <a:cubicBezTo>
                      <a:pt x="177" y="56"/>
                      <a:pt x="212" y="91"/>
                      <a:pt x="212" y="134"/>
                    </a:cubicBezTo>
                    <a:close/>
                    <a:moveTo>
                      <a:pt x="0" y="134"/>
                    </a:moveTo>
                    <a:cubicBezTo>
                      <a:pt x="0" y="207"/>
                      <a:pt x="60" y="267"/>
                      <a:pt x="134" y="267"/>
                    </a:cubicBezTo>
                    <a:cubicBezTo>
                      <a:pt x="207" y="267"/>
                      <a:pt x="267" y="207"/>
                      <a:pt x="267" y="134"/>
                    </a:cubicBezTo>
                    <a:cubicBezTo>
                      <a:pt x="267" y="60"/>
                      <a:pt x="207" y="0"/>
                      <a:pt x="134" y="0"/>
                    </a:cubicBezTo>
                    <a:cubicBezTo>
                      <a:pt x="60" y="0"/>
                      <a:pt x="0" y="60"/>
                      <a:pt x="0" y="134"/>
                    </a:cubicBezTo>
                    <a:close/>
                  </a:path>
                </a:pathLst>
              </a:custGeom>
              <a:solidFill>
                <a:schemeClr val="tx2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7238C620-164E-A945-84CF-BAB7F3D0B5B5}"/>
                  </a:ext>
                </a:extLst>
              </p:cNvPr>
              <p:cNvSpPr/>
              <p:nvPr userDrawn="1"/>
            </p:nvSpPr>
            <p:spPr>
              <a:xfrm>
                <a:off x="6156000" y="3941117"/>
                <a:ext cx="122400" cy="990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41" h="276">
                    <a:moveTo>
                      <a:pt x="340" y="41"/>
                    </a:moveTo>
                    <a:cubicBezTo>
                      <a:pt x="344" y="26"/>
                      <a:pt x="334" y="11"/>
                      <a:pt x="319" y="8"/>
                    </a:cubicBezTo>
                    <a:cubicBezTo>
                      <a:pt x="295" y="3"/>
                      <a:pt x="269" y="0"/>
                      <a:pt x="244" y="0"/>
                    </a:cubicBezTo>
                    <a:cubicBezTo>
                      <a:pt x="171" y="0"/>
                      <a:pt x="101" y="22"/>
                      <a:pt x="45" y="61"/>
                    </a:cubicBezTo>
                    <a:cubicBezTo>
                      <a:pt x="17" y="81"/>
                      <a:pt x="0" y="113"/>
                      <a:pt x="0" y="148"/>
                    </a:cubicBezTo>
                    <a:cubicBezTo>
                      <a:pt x="0" y="176"/>
                      <a:pt x="0" y="216"/>
                      <a:pt x="0" y="248"/>
                    </a:cubicBezTo>
                    <a:cubicBezTo>
                      <a:pt x="0" y="263"/>
                      <a:pt x="12" y="276"/>
                      <a:pt x="27" y="276"/>
                    </a:cubicBezTo>
                    <a:lnTo>
                      <a:pt x="242" y="276"/>
                    </a:lnTo>
                    <a:cubicBezTo>
                      <a:pt x="257" y="276"/>
                      <a:pt x="269" y="263"/>
                      <a:pt x="269" y="248"/>
                    </a:cubicBezTo>
                    <a:cubicBezTo>
                      <a:pt x="269" y="233"/>
                      <a:pt x="257" y="221"/>
                      <a:pt x="242" y="221"/>
                    </a:cubicBezTo>
                    <a:lnTo>
                      <a:pt x="55" y="221"/>
                    </a:lnTo>
                    <a:cubicBezTo>
                      <a:pt x="55" y="195"/>
                      <a:pt x="55" y="168"/>
                      <a:pt x="55" y="148"/>
                    </a:cubicBezTo>
                    <a:cubicBezTo>
                      <a:pt x="55" y="131"/>
                      <a:pt x="64" y="116"/>
                      <a:pt x="77" y="106"/>
                    </a:cubicBezTo>
                    <a:cubicBezTo>
                      <a:pt x="123" y="74"/>
                      <a:pt x="182" y="56"/>
                      <a:pt x="244" y="56"/>
                    </a:cubicBezTo>
                    <a:cubicBezTo>
                      <a:pt x="265" y="56"/>
                      <a:pt x="287" y="58"/>
                      <a:pt x="308" y="62"/>
                    </a:cubicBezTo>
                    <a:cubicBezTo>
                      <a:pt x="323" y="65"/>
                      <a:pt x="337" y="56"/>
                      <a:pt x="340" y="41"/>
                    </a:cubicBezTo>
                    <a:close/>
                  </a:path>
                </a:pathLst>
              </a:custGeom>
              <a:solidFill>
                <a:schemeClr val="tx2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E52DD856-8B17-FC4C-A8A8-3A3DD7CA1642}"/>
                  </a:ext>
                </a:extLst>
              </p:cNvPr>
              <p:cNvSpPr/>
              <p:nvPr userDrawn="1"/>
            </p:nvSpPr>
            <p:spPr>
              <a:xfrm>
                <a:off x="6158520" y="3510557"/>
                <a:ext cx="407160" cy="3142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32" h="874">
                    <a:moveTo>
                      <a:pt x="151" y="356"/>
                    </a:moveTo>
                    <a:cubicBezTo>
                      <a:pt x="216" y="313"/>
                      <a:pt x="303" y="290"/>
                      <a:pt x="396" y="290"/>
                    </a:cubicBezTo>
                    <a:cubicBezTo>
                      <a:pt x="489" y="290"/>
                      <a:pt x="576" y="313"/>
                      <a:pt x="641" y="356"/>
                    </a:cubicBezTo>
                    <a:cubicBezTo>
                      <a:pt x="702" y="396"/>
                      <a:pt x="736" y="449"/>
                      <a:pt x="736" y="504"/>
                    </a:cubicBezTo>
                    <a:cubicBezTo>
                      <a:pt x="736" y="559"/>
                      <a:pt x="702" y="611"/>
                      <a:pt x="641" y="651"/>
                    </a:cubicBezTo>
                    <a:cubicBezTo>
                      <a:pt x="576" y="694"/>
                      <a:pt x="489" y="718"/>
                      <a:pt x="396" y="718"/>
                    </a:cubicBezTo>
                    <a:cubicBezTo>
                      <a:pt x="391" y="718"/>
                      <a:pt x="386" y="718"/>
                      <a:pt x="382" y="718"/>
                    </a:cubicBezTo>
                    <a:cubicBezTo>
                      <a:pt x="378" y="717"/>
                      <a:pt x="374" y="718"/>
                      <a:pt x="371" y="719"/>
                    </a:cubicBezTo>
                    <a:lnTo>
                      <a:pt x="159" y="803"/>
                    </a:lnTo>
                    <a:cubicBezTo>
                      <a:pt x="164" y="764"/>
                      <a:pt x="168" y="724"/>
                      <a:pt x="173" y="684"/>
                    </a:cubicBezTo>
                    <a:cubicBezTo>
                      <a:pt x="174" y="673"/>
                      <a:pt x="169" y="663"/>
                      <a:pt x="160" y="657"/>
                    </a:cubicBezTo>
                    <a:cubicBezTo>
                      <a:pt x="93" y="616"/>
                      <a:pt x="56" y="562"/>
                      <a:pt x="56" y="504"/>
                    </a:cubicBezTo>
                    <a:cubicBezTo>
                      <a:pt x="56" y="449"/>
                      <a:pt x="89" y="396"/>
                      <a:pt x="151" y="356"/>
                    </a:cubicBezTo>
                    <a:close/>
                    <a:moveTo>
                      <a:pt x="418" y="119"/>
                    </a:moveTo>
                    <a:cubicBezTo>
                      <a:pt x="491" y="78"/>
                      <a:pt x="584" y="55"/>
                      <a:pt x="681" y="55"/>
                    </a:cubicBezTo>
                    <a:cubicBezTo>
                      <a:pt x="789" y="55"/>
                      <a:pt x="890" y="83"/>
                      <a:pt x="965" y="132"/>
                    </a:cubicBezTo>
                    <a:cubicBezTo>
                      <a:pt x="1037" y="179"/>
                      <a:pt x="1077" y="241"/>
                      <a:pt x="1077" y="306"/>
                    </a:cubicBezTo>
                    <a:cubicBezTo>
                      <a:pt x="1077" y="340"/>
                      <a:pt x="1066" y="373"/>
                      <a:pt x="1045" y="403"/>
                    </a:cubicBezTo>
                    <a:cubicBezTo>
                      <a:pt x="1024" y="435"/>
                      <a:pt x="994" y="463"/>
                      <a:pt x="955" y="486"/>
                    </a:cubicBezTo>
                    <a:cubicBezTo>
                      <a:pt x="946" y="492"/>
                      <a:pt x="940" y="502"/>
                      <a:pt x="942" y="513"/>
                    </a:cubicBezTo>
                    <a:cubicBezTo>
                      <a:pt x="947" y="561"/>
                      <a:pt x="953" y="609"/>
                      <a:pt x="959" y="657"/>
                    </a:cubicBezTo>
                    <a:lnTo>
                      <a:pt x="774" y="584"/>
                    </a:lnTo>
                    <a:cubicBezTo>
                      <a:pt x="785" y="559"/>
                      <a:pt x="791" y="531"/>
                      <a:pt x="791" y="504"/>
                    </a:cubicBezTo>
                    <a:cubicBezTo>
                      <a:pt x="791" y="430"/>
                      <a:pt x="749" y="361"/>
                      <a:pt x="671" y="310"/>
                    </a:cubicBezTo>
                    <a:cubicBezTo>
                      <a:pt x="597" y="261"/>
                      <a:pt x="500" y="235"/>
                      <a:pt x="396" y="235"/>
                    </a:cubicBezTo>
                    <a:cubicBezTo>
                      <a:pt x="362" y="235"/>
                      <a:pt x="329" y="237"/>
                      <a:pt x="298" y="243"/>
                    </a:cubicBezTo>
                    <a:cubicBezTo>
                      <a:pt x="318" y="196"/>
                      <a:pt x="359" y="152"/>
                      <a:pt x="418" y="119"/>
                    </a:cubicBezTo>
                    <a:close/>
                    <a:moveTo>
                      <a:pt x="116" y="695"/>
                    </a:moveTo>
                    <a:cubicBezTo>
                      <a:pt x="111" y="739"/>
                      <a:pt x="106" y="783"/>
                      <a:pt x="101" y="826"/>
                    </a:cubicBezTo>
                    <a:lnTo>
                      <a:pt x="99" y="843"/>
                    </a:lnTo>
                    <a:cubicBezTo>
                      <a:pt x="98" y="853"/>
                      <a:pt x="102" y="862"/>
                      <a:pt x="110" y="868"/>
                    </a:cubicBezTo>
                    <a:cubicBezTo>
                      <a:pt x="114" y="872"/>
                      <a:pt x="120" y="874"/>
                      <a:pt x="126" y="874"/>
                    </a:cubicBezTo>
                    <a:cubicBezTo>
                      <a:pt x="130" y="874"/>
                      <a:pt x="133" y="873"/>
                      <a:pt x="136" y="872"/>
                    </a:cubicBezTo>
                    <a:lnTo>
                      <a:pt x="386" y="773"/>
                    </a:lnTo>
                    <a:cubicBezTo>
                      <a:pt x="389" y="773"/>
                      <a:pt x="393" y="773"/>
                      <a:pt x="396" y="773"/>
                    </a:cubicBezTo>
                    <a:cubicBezTo>
                      <a:pt x="500" y="773"/>
                      <a:pt x="597" y="746"/>
                      <a:pt x="671" y="698"/>
                    </a:cubicBezTo>
                    <a:cubicBezTo>
                      <a:pt x="701" y="678"/>
                      <a:pt x="726" y="656"/>
                      <a:pt x="745" y="632"/>
                    </a:cubicBezTo>
                    <a:lnTo>
                      <a:pt x="981" y="726"/>
                    </a:lnTo>
                    <a:cubicBezTo>
                      <a:pt x="985" y="727"/>
                      <a:pt x="988" y="728"/>
                      <a:pt x="991" y="728"/>
                    </a:cubicBezTo>
                    <a:cubicBezTo>
                      <a:pt x="997" y="728"/>
                      <a:pt x="1003" y="726"/>
                      <a:pt x="1008" y="722"/>
                    </a:cubicBezTo>
                    <a:cubicBezTo>
                      <a:pt x="1016" y="716"/>
                      <a:pt x="1020" y="706"/>
                      <a:pt x="1019" y="697"/>
                    </a:cubicBezTo>
                    <a:lnTo>
                      <a:pt x="1016" y="676"/>
                    </a:lnTo>
                    <a:cubicBezTo>
                      <a:pt x="1011" y="625"/>
                      <a:pt x="1004" y="574"/>
                      <a:pt x="999" y="524"/>
                    </a:cubicBezTo>
                    <a:cubicBezTo>
                      <a:pt x="1037" y="498"/>
                      <a:pt x="1068" y="468"/>
                      <a:pt x="1091" y="434"/>
                    </a:cubicBezTo>
                    <a:cubicBezTo>
                      <a:pt x="1118" y="394"/>
                      <a:pt x="1132" y="351"/>
                      <a:pt x="1132" y="306"/>
                    </a:cubicBezTo>
                    <a:cubicBezTo>
                      <a:pt x="1132" y="222"/>
                      <a:pt x="1084" y="144"/>
                      <a:pt x="996" y="86"/>
                    </a:cubicBezTo>
                    <a:cubicBezTo>
                      <a:pt x="911" y="31"/>
                      <a:pt x="800" y="0"/>
                      <a:pt x="681" y="0"/>
                    </a:cubicBezTo>
                    <a:cubicBezTo>
                      <a:pt x="459" y="0"/>
                      <a:pt x="271" y="108"/>
                      <a:pt x="236" y="256"/>
                    </a:cubicBezTo>
                    <a:cubicBezTo>
                      <a:pt x="236" y="256"/>
                      <a:pt x="236" y="257"/>
                      <a:pt x="235" y="257"/>
                    </a:cubicBezTo>
                    <a:cubicBezTo>
                      <a:pt x="193" y="270"/>
                      <a:pt x="154" y="288"/>
                      <a:pt x="121" y="310"/>
                    </a:cubicBezTo>
                    <a:cubicBezTo>
                      <a:pt x="43" y="361"/>
                      <a:pt x="0" y="430"/>
                      <a:pt x="0" y="504"/>
                    </a:cubicBezTo>
                    <a:cubicBezTo>
                      <a:pt x="0" y="576"/>
                      <a:pt x="42" y="645"/>
                      <a:pt x="116" y="695"/>
                    </a:cubicBezTo>
                    <a:close/>
                  </a:path>
                </a:pathLst>
              </a:custGeom>
              <a:solidFill>
                <a:schemeClr val="tx2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sp>
        <p:nvSpPr>
          <p:cNvPr id="19" name="Content Placeholder 13">
            <a:extLst>
              <a:ext uri="{FF2B5EF4-FFF2-40B4-BE49-F238E27FC236}">
                <a16:creationId xmlns:a16="http://schemas.microsoft.com/office/drawing/2014/main" id="{409AD9F1-1717-B64D-96B0-9828D8666B0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201" y="3429000"/>
            <a:ext cx="6836714" cy="27584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F2693A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Textplatzhalter 24">
            <a:extLst>
              <a:ext uri="{FF2B5EF4-FFF2-40B4-BE49-F238E27FC236}">
                <a16:creationId xmlns:a16="http://schemas.microsoft.com/office/drawing/2014/main" id="{14C1F6E9-6D2E-6747-BA14-A2D3C87924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61884"/>
            <a:ext cx="6836714" cy="20003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7200" b="0">
                <a:solidFill>
                  <a:srgbClr val="F2693A"/>
                </a:solidFill>
                <a:latin typeface="+mj-lt"/>
              </a:defRPr>
            </a:lvl1pPr>
            <a:lvl2pPr marL="4572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2pPr>
            <a:lvl3pPr marL="9144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3pPr>
            <a:lvl4pPr marL="13716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4pPr>
            <a:lvl5pPr marL="1828800" indent="0"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Exercise question to the students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B4382A0-DE34-FD4E-9796-A35DFAB317E3}"/>
              </a:ext>
            </a:extLst>
          </p:cNvPr>
          <p:cNvSpPr/>
          <p:nvPr userDrawn="1"/>
        </p:nvSpPr>
        <p:spPr>
          <a:xfrm>
            <a:off x="9983372" y="404813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rgbClr val="F2693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98B84A1E-B9AF-B444-8473-557A70667E66}"/>
              </a:ext>
            </a:extLst>
          </p:cNvPr>
          <p:cNvSpPr/>
          <p:nvPr userDrawn="1"/>
        </p:nvSpPr>
        <p:spPr>
          <a:xfrm>
            <a:off x="10036126" y="404813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chemeClr val="tx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32F5072-8B43-7642-9B09-3AE4562BA413}"/>
              </a:ext>
            </a:extLst>
          </p:cNvPr>
          <p:cNvSpPr/>
          <p:nvPr userDrawn="1"/>
        </p:nvSpPr>
        <p:spPr>
          <a:xfrm>
            <a:off x="10088880" y="404813"/>
            <a:ext cx="2103120" cy="548640"/>
          </a:xfrm>
          <a:custGeom>
            <a:avLst/>
            <a:gdLst>
              <a:gd name="connsiteX0" fmla="*/ 0 w 2103120"/>
              <a:gd name="connsiteY0" fmla="*/ 0 h 548640"/>
              <a:gd name="connsiteX1" fmla="*/ 2103120 w 2103120"/>
              <a:gd name="connsiteY1" fmla="*/ 0 h 548640"/>
              <a:gd name="connsiteX2" fmla="*/ 2103120 w 2103120"/>
              <a:gd name="connsiteY2" fmla="*/ 548640 h 548640"/>
              <a:gd name="connsiteX3" fmla="*/ 49 w 2103120"/>
              <a:gd name="connsiteY3" fmla="*/ 548640 h 548640"/>
              <a:gd name="connsiteX4" fmla="*/ 137159 w 2103120"/>
              <a:gd name="connsiteY4" fmla="*/ 274370 h 548640"/>
              <a:gd name="connsiteX5" fmla="*/ 0 w 2103120"/>
              <a:gd name="connsiteY5" fmla="*/ 2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548640">
                <a:moveTo>
                  <a:pt x="0" y="0"/>
                </a:moveTo>
                <a:lnTo>
                  <a:pt x="2103120" y="0"/>
                </a:lnTo>
                <a:lnTo>
                  <a:pt x="2103120" y="548640"/>
                </a:lnTo>
                <a:lnTo>
                  <a:pt x="49" y="548640"/>
                </a:lnTo>
                <a:lnTo>
                  <a:pt x="137159" y="274370"/>
                </a:lnTo>
                <a:lnTo>
                  <a:pt x="0" y="2"/>
                </a:lnTo>
                <a:close/>
              </a:path>
            </a:pathLst>
          </a:custGeom>
          <a:solidFill>
            <a:srgbClr val="F2693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0B42312C-D0E3-254E-9D1E-E5F3B510D5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80786" y="504461"/>
            <a:ext cx="1811214" cy="360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time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83924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06E7A9-D846-D34B-8CEB-BC17290C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CBAC534-D306-2345-9C8F-4598B67D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859598"/>
            <a:ext cx="3384000" cy="1325563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26AD4572-A525-0444-9F3E-B6EAEF26A3F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9789" y="3429000"/>
            <a:ext cx="3384000" cy="132556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E6DA3E0-6730-EC4E-9F3C-107CE4355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9513" y="6345239"/>
            <a:ext cx="4752975" cy="360362"/>
          </a:xfrm>
        </p:spPr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1495783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dence-M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vron arrows">
            <a:extLst>
              <a:ext uri="{FF2B5EF4-FFF2-40B4-BE49-F238E27FC236}">
                <a16:creationId xmlns:a16="http://schemas.microsoft.com/office/drawing/2014/main" id="{0CBBC168-DE4A-D246-9AF1-24C92FC7D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107" y="3133725"/>
            <a:ext cx="914400" cy="9144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78F6D83-1610-444C-B3A9-7DAE6878F14B}"/>
              </a:ext>
            </a:extLst>
          </p:cNvPr>
          <p:cNvSpPr/>
          <p:nvPr/>
        </p:nvSpPr>
        <p:spPr>
          <a:xfrm>
            <a:off x="839788" y="2708276"/>
            <a:ext cx="10512424" cy="1772031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noProof="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0D5A985-6CCD-F44E-9C13-01BFE594835D}"/>
              </a:ext>
            </a:extLst>
          </p:cNvPr>
          <p:cNvSpPr/>
          <p:nvPr/>
        </p:nvSpPr>
        <p:spPr>
          <a:xfrm>
            <a:off x="839785" y="4616450"/>
            <a:ext cx="10512428" cy="1584325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noProof="0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2BC749-D9E0-294B-970D-3BD004DFB468}"/>
              </a:ext>
            </a:extLst>
          </p:cNvPr>
          <p:cNvSpPr/>
          <p:nvPr userDrawn="1"/>
        </p:nvSpPr>
        <p:spPr>
          <a:xfrm>
            <a:off x="839787" y="404812"/>
            <a:ext cx="10512425" cy="576263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rgbClr val="5C35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0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20B5554-6E83-5240-90A0-693D9C455587}"/>
              </a:ext>
            </a:extLst>
          </p:cNvPr>
          <p:cNvSpPr/>
          <p:nvPr/>
        </p:nvSpPr>
        <p:spPr>
          <a:xfrm>
            <a:off x="839788" y="811161"/>
            <a:ext cx="10512426" cy="1764977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noProof="0">
              <a:solidFill>
                <a:schemeClr val="tx1"/>
              </a:solidFill>
            </a:endParaRP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06D173B0-1CBB-364F-96E0-1E24AE946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4825" y="4760913"/>
            <a:ext cx="1800225" cy="129698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spcBef>
                <a:spcPts val="400"/>
              </a:spcBef>
              <a:buFontTx/>
              <a:buNone/>
              <a:defRPr lang="de-DE" sz="2000" dirty="0">
                <a:latin typeface="+mn-lt"/>
              </a:defRPr>
            </a:lvl1pPr>
          </a:lstStyle>
          <a:p>
            <a:pPr marL="0" lvl="0" indent="0">
              <a:buFontTx/>
              <a:buNone/>
            </a:pPr>
            <a:r>
              <a:rPr lang="en-US" noProof="0"/>
              <a:t>Attendees (facilitator first, underlined)</a:t>
            </a:r>
          </a:p>
        </p:txBody>
      </p:sp>
      <p:sp>
        <p:nvSpPr>
          <p:cNvPr id="32" name="Textplatzhalter 14">
            <a:extLst>
              <a:ext uri="{FF2B5EF4-FFF2-40B4-BE49-F238E27FC236}">
                <a16:creationId xmlns:a16="http://schemas.microsoft.com/office/drawing/2014/main" id="{784F4A7C-95D0-A64F-826C-70BA18F0C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74825" y="1125537"/>
            <a:ext cx="9434513" cy="1295401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800"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n-US" noProof="0"/>
              <a:t>Purpose</a:t>
            </a:r>
          </a:p>
        </p:txBody>
      </p:sp>
      <p:pic>
        <p:nvPicPr>
          <p:cNvPr id="8" name="Graphic 7" descr="Users">
            <a:extLst>
              <a:ext uri="{FF2B5EF4-FFF2-40B4-BE49-F238E27FC236}">
                <a16:creationId xmlns:a16="http://schemas.microsoft.com/office/drawing/2014/main" id="{F1886932-E90F-EB41-A4C7-BF23AE77B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107" y="4952206"/>
            <a:ext cx="914400" cy="914400"/>
          </a:xfrm>
          <a:prstGeom prst="rect">
            <a:avLst/>
          </a:prstGeom>
        </p:spPr>
      </p:pic>
      <p:pic>
        <p:nvPicPr>
          <p:cNvPr id="20" name="Graphic 19" descr="Monthly calendar">
            <a:extLst>
              <a:ext uri="{FF2B5EF4-FFF2-40B4-BE49-F238E27FC236}">
                <a16:creationId xmlns:a16="http://schemas.microsoft.com/office/drawing/2014/main" id="{0E1C0F9E-7E66-C04C-B307-25092087EF0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2488" y="4760913"/>
            <a:ext cx="540000" cy="540000"/>
          </a:xfrm>
          <a:prstGeom prst="rect">
            <a:avLst/>
          </a:prstGeom>
        </p:spPr>
      </p:pic>
      <p:pic>
        <p:nvPicPr>
          <p:cNvPr id="23" name="Graphic 22" descr="Bullseye">
            <a:extLst>
              <a:ext uri="{FF2B5EF4-FFF2-40B4-BE49-F238E27FC236}">
                <a16:creationId xmlns:a16="http://schemas.microsoft.com/office/drawing/2014/main" id="{8DBD016E-B2BD-8742-A7CC-B0512337F81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0107" y="1316038"/>
            <a:ext cx="914400" cy="9144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B94C5DDA-B451-4D45-B498-6279FADD5C4D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>
          <a:xfrm>
            <a:off x="8616950" y="6345137"/>
            <a:ext cx="2735262" cy="360464"/>
          </a:xfrm>
        </p:spPr>
        <p:txBody>
          <a:bodyPr/>
          <a:lstStyle/>
          <a:p>
            <a:fld id="{113F2490-0CE6-6441-B6DE-B4EE6CFC5406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CD41BCA-C083-9E4B-BECC-4AE780BB38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74824" y="404813"/>
            <a:ext cx="8858251" cy="576262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Name of the Cadence</a:t>
            </a:r>
          </a:p>
        </p:txBody>
      </p:sp>
      <p:pic>
        <p:nvPicPr>
          <p:cNvPr id="24" name="Graphic 23" descr="Chevron arrows">
            <a:extLst>
              <a:ext uri="{FF2B5EF4-FFF2-40B4-BE49-F238E27FC236}">
                <a16:creationId xmlns:a16="http://schemas.microsoft.com/office/drawing/2014/main" id="{D2427DBB-A20B-2341-B4CE-86B28C172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27493" y="3108708"/>
            <a:ext cx="914400" cy="9144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9B41C8-76A9-DA4A-8A6D-1FF0C0B065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74825" y="2852738"/>
            <a:ext cx="4249738" cy="1476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Input	</a:t>
            </a:r>
          </a:p>
          <a:p>
            <a:pPr lvl="0"/>
            <a:r>
              <a:rPr lang="en-US" noProof="0"/>
              <a:t>…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846816-0294-7643-A64F-AB06DEBAE65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7438" y="2852738"/>
            <a:ext cx="4248000" cy="147637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noProof="0"/>
              <a:t>Output</a:t>
            </a:r>
          </a:p>
          <a:p>
            <a:pPr lvl="0"/>
            <a:r>
              <a:rPr lang="en-US" noProof="0"/>
              <a:t>…</a:t>
            </a:r>
          </a:p>
        </p:txBody>
      </p:sp>
      <p:sp>
        <p:nvSpPr>
          <p:cNvPr id="26" name="Textplatzhalter 14">
            <a:extLst>
              <a:ext uri="{FF2B5EF4-FFF2-40B4-BE49-F238E27FC236}">
                <a16:creationId xmlns:a16="http://schemas.microsoft.com/office/drawing/2014/main" id="{F79FDA76-B44A-9D48-8706-016971E591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84700" y="4760913"/>
            <a:ext cx="2951956" cy="1296987"/>
          </a:xfrm>
        </p:spPr>
        <p:txBody>
          <a:bodyPr vert="horz" lIns="91440" tIns="45720" rIns="91440" bIns="45720" rtlCol="0" anchor="ctr">
            <a:normAutofit/>
          </a:bodyPr>
          <a:lstStyle>
            <a:lvl1pPr marL="9525" indent="-9525">
              <a:spcBef>
                <a:spcPts val="400"/>
              </a:spcBef>
              <a:buFontTx/>
              <a:buNone/>
              <a:tabLst/>
              <a:defRPr lang="de-DE" sz="2000" dirty="0">
                <a:latin typeface="+mn-lt"/>
              </a:defRPr>
            </a:lvl1pPr>
          </a:lstStyle>
          <a:p>
            <a:pPr lvl="0"/>
            <a:r>
              <a:rPr lang="en-US" noProof="0"/>
              <a:t>Format / other comments</a:t>
            </a:r>
          </a:p>
        </p:txBody>
      </p:sp>
      <p:pic>
        <p:nvPicPr>
          <p:cNvPr id="27" name="Graphic 26" descr="Presentation with checklist">
            <a:extLst>
              <a:ext uri="{FF2B5EF4-FFF2-40B4-BE49-F238E27FC236}">
                <a16:creationId xmlns:a16="http://schemas.microsoft.com/office/drawing/2014/main" id="{5C39291A-27E4-AA4A-9040-423ACBD81BD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22674" y="4952206"/>
            <a:ext cx="914400" cy="914400"/>
          </a:xfrm>
          <a:prstGeom prst="rect">
            <a:avLst/>
          </a:prstGeom>
        </p:spPr>
      </p:pic>
      <p:pic>
        <p:nvPicPr>
          <p:cNvPr id="28" name="Graphic 27" descr="Clock">
            <a:extLst>
              <a:ext uri="{FF2B5EF4-FFF2-40B4-BE49-F238E27FC236}">
                <a16:creationId xmlns:a16="http://schemas.microsoft.com/office/drawing/2014/main" id="{C3057918-1DBB-E04E-A07F-10232B4C743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47175" y="4760913"/>
            <a:ext cx="540000" cy="540000"/>
          </a:xfrm>
          <a:prstGeom prst="rect">
            <a:avLst/>
          </a:prstGeom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E3EC29B9-2003-0B44-8854-AC69B27160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80550" y="5300663"/>
            <a:ext cx="1728788" cy="757237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 noProof="0"/>
              <a:t>Duration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DAA220A-7B86-F144-AC16-913CE2D801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80325" y="5300663"/>
            <a:ext cx="1728788" cy="7572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 noProof="0"/>
              <a:t>Cadence</a:t>
            </a:r>
          </a:p>
        </p:txBody>
      </p:sp>
      <p:sp>
        <p:nvSpPr>
          <p:cNvPr id="25" name="Footer Placeholder 2">
            <a:extLst>
              <a:ext uri="{FF2B5EF4-FFF2-40B4-BE49-F238E27FC236}">
                <a16:creationId xmlns:a16="http://schemas.microsoft.com/office/drawing/2014/main" id="{CC902CB2-8D20-1644-A3A2-E1BA25F22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9513" y="6345239"/>
            <a:ext cx="4752975" cy="360362"/>
          </a:xfrm>
        </p:spPr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</p:spTree>
    <p:extLst>
      <p:ext uri="{BB962C8B-B14F-4D97-AF65-F5344CB8AC3E}">
        <p14:creationId xmlns:p14="http://schemas.microsoft.com/office/powerpoint/2010/main" val="52402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BAE40"/>
          </p15:clr>
        </p15:guide>
        <p15:guide id="2" pos="7061">
          <p15:clr>
            <a:srgbClr val="FBAE40"/>
          </p15:clr>
        </p15:guide>
        <p15:guide id="3" pos="1028">
          <p15:clr>
            <a:srgbClr val="FBAE40"/>
          </p15:clr>
        </p15:guide>
        <p15:guide id="4" pos="5972">
          <p15:clr>
            <a:srgbClr val="FBAE40"/>
          </p15:clr>
        </p15:guide>
        <p15:guide id="5" orient="horz" pos="1616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816">
          <p15:clr>
            <a:srgbClr val="FBAE40"/>
          </p15:clr>
        </p15:guide>
        <p15:guide id="8" orient="horz" pos="709">
          <p15:clr>
            <a:srgbClr val="FBAE40"/>
          </p15:clr>
        </p15:guide>
        <p15:guide id="9" orient="horz" pos="1525">
          <p15:clr>
            <a:srgbClr val="FBAE40"/>
          </p15:clr>
        </p15:guide>
        <p15:guide id="10" orient="horz" pos="1706">
          <p15:clr>
            <a:srgbClr val="FBAE40"/>
          </p15:clr>
        </p15:guide>
        <p15:guide id="11" orient="horz" pos="1797">
          <p15:clr>
            <a:srgbClr val="FBAE40"/>
          </p15:clr>
        </p15:guide>
        <p15:guide id="12" orient="horz" pos="2908">
          <p15:clr>
            <a:srgbClr val="FBAE40"/>
          </p15:clr>
        </p15:guide>
        <p15:guide id="13" orient="horz" pos="2999">
          <p15:clr>
            <a:srgbClr val="FBAE40"/>
          </p15:clr>
        </p15:guide>
        <p15:guide id="14" orient="horz" pos="2818">
          <p15:clr>
            <a:srgbClr val="FBAE40"/>
          </p15:clr>
        </p15:guide>
        <p15:guide id="15" orient="horz" pos="2727">
          <p15:clr>
            <a:srgbClr val="FBAE40"/>
          </p15:clr>
        </p15:guide>
        <p15:guide id="16" pos="4838">
          <p15:clr>
            <a:srgbClr val="FBAE40"/>
          </p15:clr>
        </p15:guide>
        <p15:guide id="17" pos="2797">
          <p15:clr>
            <a:srgbClr val="FBAE40"/>
          </p15:clr>
        </p15:guide>
        <p15:guide id="18" pos="2887">
          <p15:clr>
            <a:srgbClr val="FBAE40"/>
          </p15:clr>
        </p15:guide>
        <p15:guide id="19" pos="4747">
          <p15:clr>
            <a:srgbClr val="FBAE40"/>
          </p15:clr>
        </p15:guide>
        <p15:guide id="20" pos="619">
          <p15:clr>
            <a:srgbClr val="FBAE40"/>
          </p15:clr>
        </p15:guide>
        <p15:guide id="21" orient="horz" pos="3339">
          <p15:clr>
            <a:srgbClr val="FBAE40"/>
          </p15:clr>
        </p15:guide>
        <p15:guide id="22" orient="horz" pos="3634">
          <p15:clr>
            <a:srgbClr val="FBAE40"/>
          </p15:clr>
        </p15:guide>
        <p15:guide id="23" orient="horz" pos="3294">
          <p15:clr>
            <a:srgbClr val="FBAE40"/>
          </p15:clr>
        </p15:guide>
        <p15:guide id="24" pos="5949">
          <p15:clr>
            <a:srgbClr val="FBAE40"/>
          </p15:clr>
        </p15:guide>
        <p15:guide id="25" pos="5927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dence-Mature-Reincar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vron arrows">
            <a:extLst>
              <a:ext uri="{FF2B5EF4-FFF2-40B4-BE49-F238E27FC236}">
                <a16:creationId xmlns:a16="http://schemas.microsoft.com/office/drawing/2014/main" id="{0CBBC168-DE4A-D246-9AF1-24C92FC7D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107" y="3133725"/>
            <a:ext cx="914400" cy="9144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78F6D83-1610-444C-B3A9-7DAE6878F14B}"/>
              </a:ext>
            </a:extLst>
          </p:cNvPr>
          <p:cNvSpPr/>
          <p:nvPr/>
        </p:nvSpPr>
        <p:spPr>
          <a:xfrm>
            <a:off x="839788" y="2852738"/>
            <a:ext cx="10512424" cy="1627569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noProof="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0D5A985-6CCD-F44E-9C13-01BFE594835D}"/>
              </a:ext>
            </a:extLst>
          </p:cNvPr>
          <p:cNvSpPr/>
          <p:nvPr/>
        </p:nvSpPr>
        <p:spPr>
          <a:xfrm>
            <a:off x="839785" y="4616450"/>
            <a:ext cx="10512428" cy="1584325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noProof="0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2BC749-D9E0-294B-970D-3BD004DFB468}"/>
              </a:ext>
            </a:extLst>
          </p:cNvPr>
          <p:cNvSpPr/>
          <p:nvPr userDrawn="1"/>
        </p:nvSpPr>
        <p:spPr>
          <a:xfrm>
            <a:off x="839787" y="404812"/>
            <a:ext cx="10512425" cy="576263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rgbClr val="5C35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0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20B5554-6E83-5240-90A0-693D9C455587}"/>
              </a:ext>
            </a:extLst>
          </p:cNvPr>
          <p:cNvSpPr/>
          <p:nvPr/>
        </p:nvSpPr>
        <p:spPr>
          <a:xfrm>
            <a:off x="839788" y="811161"/>
            <a:ext cx="10512426" cy="1226577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noProof="0">
              <a:solidFill>
                <a:schemeClr val="tx1"/>
              </a:solidFill>
            </a:endParaRP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06D173B0-1CBB-364F-96E0-1E24AE946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4825" y="4760913"/>
            <a:ext cx="1800225" cy="129698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spcBef>
                <a:spcPts val="400"/>
              </a:spcBef>
              <a:buFontTx/>
              <a:buNone/>
              <a:defRPr lang="de-DE" sz="2000" dirty="0">
                <a:latin typeface="+mn-lt"/>
              </a:defRPr>
            </a:lvl1pPr>
          </a:lstStyle>
          <a:p>
            <a:pPr marL="0" lvl="0" indent="0">
              <a:buFontTx/>
              <a:buNone/>
            </a:pPr>
            <a:r>
              <a:rPr lang="en-US" noProof="0"/>
              <a:t>Attendees (facilitator first, underlined)</a:t>
            </a:r>
          </a:p>
        </p:txBody>
      </p:sp>
      <p:sp>
        <p:nvSpPr>
          <p:cNvPr id="32" name="Textplatzhalter 14">
            <a:extLst>
              <a:ext uri="{FF2B5EF4-FFF2-40B4-BE49-F238E27FC236}">
                <a16:creationId xmlns:a16="http://schemas.microsoft.com/office/drawing/2014/main" id="{784F4A7C-95D0-A64F-826C-70BA18F0C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74825" y="1028944"/>
            <a:ext cx="9434513" cy="959896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800"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n-US" noProof="0"/>
              <a:t>Purpose</a:t>
            </a:r>
          </a:p>
        </p:txBody>
      </p:sp>
      <p:pic>
        <p:nvPicPr>
          <p:cNvPr id="8" name="Graphic 7" descr="Users">
            <a:extLst>
              <a:ext uri="{FF2B5EF4-FFF2-40B4-BE49-F238E27FC236}">
                <a16:creationId xmlns:a16="http://schemas.microsoft.com/office/drawing/2014/main" id="{F1886932-E90F-EB41-A4C7-BF23AE77B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107" y="4952206"/>
            <a:ext cx="914400" cy="914400"/>
          </a:xfrm>
          <a:prstGeom prst="rect">
            <a:avLst/>
          </a:prstGeom>
        </p:spPr>
      </p:pic>
      <p:pic>
        <p:nvPicPr>
          <p:cNvPr id="23" name="Graphic 22" descr="Bullseye">
            <a:extLst>
              <a:ext uri="{FF2B5EF4-FFF2-40B4-BE49-F238E27FC236}">
                <a16:creationId xmlns:a16="http://schemas.microsoft.com/office/drawing/2014/main" id="{8DBD016E-B2BD-8742-A7CC-B0512337F8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785" y="1123338"/>
            <a:ext cx="914400" cy="9144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B94C5DDA-B451-4D45-B498-6279FADD5C4D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>
          <a:xfrm>
            <a:off x="8616950" y="6345137"/>
            <a:ext cx="2735262" cy="360464"/>
          </a:xfrm>
        </p:spPr>
        <p:txBody>
          <a:bodyPr/>
          <a:lstStyle/>
          <a:p>
            <a:fld id="{113F2490-0CE6-6441-B6DE-B4EE6CFC5406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CD41BCA-C083-9E4B-BECC-4AE780BB38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74824" y="404813"/>
            <a:ext cx="8858251" cy="576262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Name of the Cadence</a:t>
            </a:r>
          </a:p>
        </p:txBody>
      </p:sp>
      <p:pic>
        <p:nvPicPr>
          <p:cNvPr id="24" name="Graphic 23" descr="Chevron arrows">
            <a:extLst>
              <a:ext uri="{FF2B5EF4-FFF2-40B4-BE49-F238E27FC236}">
                <a16:creationId xmlns:a16="http://schemas.microsoft.com/office/drawing/2014/main" id="{D2427DBB-A20B-2341-B4CE-86B28C172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27493" y="3108708"/>
            <a:ext cx="914400" cy="9144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9B41C8-76A9-DA4A-8A6D-1FF0C0B065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74825" y="2996952"/>
            <a:ext cx="4249738" cy="13321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Input	</a:t>
            </a:r>
          </a:p>
          <a:p>
            <a:pPr lvl="0"/>
            <a:r>
              <a:rPr lang="en-US" noProof="0"/>
              <a:t>…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846816-0294-7643-A64F-AB06DEBAE65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7438" y="2996952"/>
            <a:ext cx="4176000" cy="1332161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noProof="0"/>
              <a:t>Output</a:t>
            </a:r>
          </a:p>
          <a:p>
            <a:pPr lvl="0"/>
            <a:r>
              <a:rPr lang="en-US" noProof="0"/>
              <a:t>…</a:t>
            </a:r>
          </a:p>
        </p:txBody>
      </p:sp>
      <p:sp>
        <p:nvSpPr>
          <p:cNvPr id="26" name="Textplatzhalter 14">
            <a:extLst>
              <a:ext uri="{FF2B5EF4-FFF2-40B4-BE49-F238E27FC236}">
                <a16:creationId xmlns:a16="http://schemas.microsoft.com/office/drawing/2014/main" id="{F79FDA76-B44A-9D48-8706-016971E591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84700" y="4760913"/>
            <a:ext cx="2951956" cy="1296987"/>
          </a:xfrm>
        </p:spPr>
        <p:txBody>
          <a:bodyPr vert="horz" lIns="91440" tIns="45720" rIns="91440" bIns="45720" rtlCol="0" anchor="ctr">
            <a:normAutofit/>
          </a:bodyPr>
          <a:lstStyle>
            <a:lvl1pPr marL="9525" indent="-9525">
              <a:spcBef>
                <a:spcPts val="400"/>
              </a:spcBef>
              <a:buFontTx/>
              <a:buNone/>
              <a:tabLst/>
              <a:defRPr lang="de-DE" sz="2000" dirty="0">
                <a:latin typeface="+mn-lt"/>
              </a:defRPr>
            </a:lvl1pPr>
          </a:lstStyle>
          <a:p>
            <a:pPr lvl="0"/>
            <a:r>
              <a:rPr lang="en-US" noProof="0"/>
              <a:t>Format / other comments</a:t>
            </a:r>
          </a:p>
        </p:txBody>
      </p:sp>
      <p:pic>
        <p:nvPicPr>
          <p:cNvPr id="27" name="Graphic 26" descr="Presentation with checklist">
            <a:extLst>
              <a:ext uri="{FF2B5EF4-FFF2-40B4-BE49-F238E27FC236}">
                <a16:creationId xmlns:a16="http://schemas.microsoft.com/office/drawing/2014/main" id="{5C39291A-27E4-AA4A-9040-423ACBD81BD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22674" y="4952206"/>
            <a:ext cx="914400" cy="914400"/>
          </a:xfrm>
          <a:prstGeom prst="rect">
            <a:avLst/>
          </a:prstGeom>
        </p:spPr>
      </p:pic>
      <p:sp>
        <p:nvSpPr>
          <p:cNvPr id="25" name="Footer Placeholder 2">
            <a:extLst>
              <a:ext uri="{FF2B5EF4-FFF2-40B4-BE49-F238E27FC236}">
                <a16:creationId xmlns:a16="http://schemas.microsoft.com/office/drawing/2014/main" id="{4EEF7DA8-A9AB-BF42-8FCD-44D8761FA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9513" y="6345239"/>
            <a:ext cx="4752975" cy="360362"/>
          </a:xfrm>
        </p:spPr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pic>
        <p:nvPicPr>
          <p:cNvPr id="29" name="Graphic 19" descr="Monthly calendar">
            <a:extLst>
              <a:ext uri="{FF2B5EF4-FFF2-40B4-BE49-F238E27FC236}">
                <a16:creationId xmlns:a16="http://schemas.microsoft.com/office/drawing/2014/main" id="{C1B81149-3CA7-0041-A009-979E5AADC66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02488" y="4760913"/>
            <a:ext cx="540000" cy="540000"/>
          </a:xfrm>
          <a:prstGeom prst="rect">
            <a:avLst/>
          </a:prstGeom>
        </p:spPr>
      </p:pic>
      <p:pic>
        <p:nvPicPr>
          <p:cNvPr id="30" name="Graphic 27" descr="Clock">
            <a:extLst>
              <a:ext uri="{FF2B5EF4-FFF2-40B4-BE49-F238E27FC236}">
                <a16:creationId xmlns:a16="http://schemas.microsoft.com/office/drawing/2014/main" id="{19D4E2EB-70DA-F743-ACE6-E693A799C60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47175" y="4760913"/>
            <a:ext cx="540000" cy="540000"/>
          </a:xfrm>
          <a:prstGeom prst="rect">
            <a:avLst/>
          </a:prstGeom>
        </p:spPr>
      </p:pic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FABFFDE3-BE98-2047-A201-3BAC83C34D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80550" y="5300663"/>
            <a:ext cx="1728788" cy="757237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 noProof="0"/>
              <a:t>Duration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990A48BF-2DC0-C14A-AE5C-0724AE6BF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80325" y="5300663"/>
            <a:ext cx="1728788" cy="75723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pPr lvl="0"/>
            <a:r>
              <a:rPr lang="en-US" noProof="0"/>
              <a:t>Cadence</a:t>
            </a:r>
          </a:p>
        </p:txBody>
      </p:sp>
    </p:spTree>
    <p:extLst>
      <p:ext uri="{BB962C8B-B14F-4D97-AF65-F5344CB8AC3E}">
        <p14:creationId xmlns:p14="http://schemas.microsoft.com/office/powerpoint/2010/main" val="766943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BAE40"/>
          </p15:clr>
        </p15:guide>
        <p15:guide id="2" pos="7061">
          <p15:clr>
            <a:srgbClr val="FBAE40"/>
          </p15:clr>
        </p15:guide>
        <p15:guide id="3" pos="1028">
          <p15:clr>
            <a:srgbClr val="FBAE40"/>
          </p15:clr>
        </p15:guide>
        <p15:guide id="4" pos="5972">
          <p15:clr>
            <a:srgbClr val="FBAE40"/>
          </p15:clr>
        </p15:guide>
        <p15:guide id="5" orient="horz" pos="1616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816">
          <p15:clr>
            <a:srgbClr val="FBAE40"/>
          </p15:clr>
        </p15:guide>
        <p15:guide id="8" orient="horz" pos="709">
          <p15:clr>
            <a:srgbClr val="FBAE40"/>
          </p15:clr>
        </p15:guide>
        <p15:guide id="9" orient="horz" pos="1525">
          <p15:clr>
            <a:srgbClr val="FBAE40"/>
          </p15:clr>
        </p15:guide>
        <p15:guide id="10" orient="horz" pos="1706">
          <p15:clr>
            <a:srgbClr val="FBAE40"/>
          </p15:clr>
        </p15:guide>
        <p15:guide id="11" orient="horz" pos="1797">
          <p15:clr>
            <a:srgbClr val="FBAE40"/>
          </p15:clr>
        </p15:guide>
        <p15:guide id="12" orient="horz" pos="2908">
          <p15:clr>
            <a:srgbClr val="FBAE40"/>
          </p15:clr>
        </p15:guide>
        <p15:guide id="13" orient="horz" pos="2999">
          <p15:clr>
            <a:srgbClr val="FBAE40"/>
          </p15:clr>
        </p15:guide>
        <p15:guide id="14" orient="horz" pos="2818">
          <p15:clr>
            <a:srgbClr val="FBAE40"/>
          </p15:clr>
        </p15:guide>
        <p15:guide id="15" orient="horz" pos="2727">
          <p15:clr>
            <a:srgbClr val="FBAE40"/>
          </p15:clr>
        </p15:guide>
        <p15:guide id="16" pos="4838">
          <p15:clr>
            <a:srgbClr val="FBAE40"/>
          </p15:clr>
        </p15:guide>
        <p15:guide id="17" pos="2797">
          <p15:clr>
            <a:srgbClr val="FBAE40"/>
          </p15:clr>
        </p15:guide>
        <p15:guide id="18" pos="2887">
          <p15:clr>
            <a:srgbClr val="FBAE40"/>
          </p15:clr>
        </p15:guide>
        <p15:guide id="19" pos="4747">
          <p15:clr>
            <a:srgbClr val="FBAE40"/>
          </p15:clr>
        </p15:guide>
        <p15:guide id="20" pos="619">
          <p15:clr>
            <a:srgbClr val="FBAE40"/>
          </p15:clr>
        </p15:guide>
        <p15:guide id="21" orient="horz" pos="3339">
          <p15:clr>
            <a:srgbClr val="FBAE40"/>
          </p15:clr>
        </p15:guide>
        <p15:guide id="22" orient="horz" pos="3634">
          <p15:clr>
            <a:srgbClr val="FBAE40"/>
          </p15:clr>
        </p15:guide>
        <p15:guide id="23" orient="horz" pos="3294">
          <p15:clr>
            <a:srgbClr val="FBAE40"/>
          </p15:clr>
        </p15:guide>
        <p15:guide id="24" pos="5949">
          <p15:clr>
            <a:srgbClr val="FBAE40"/>
          </p15:clr>
        </p15:guide>
        <p15:guide id="25" pos="5927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dence-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E78F6D83-1610-444C-B3A9-7DAE6878F14B}"/>
              </a:ext>
            </a:extLst>
          </p:cNvPr>
          <p:cNvSpPr/>
          <p:nvPr/>
        </p:nvSpPr>
        <p:spPr>
          <a:xfrm>
            <a:off x="839788" y="2708276"/>
            <a:ext cx="10512424" cy="1772031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noProof="0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0D5A985-6CCD-F44E-9C13-01BFE594835D}"/>
              </a:ext>
            </a:extLst>
          </p:cNvPr>
          <p:cNvSpPr/>
          <p:nvPr/>
        </p:nvSpPr>
        <p:spPr>
          <a:xfrm>
            <a:off x="839786" y="4616450"/>
            <a:ext cx="5256214" cy="1584325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noProof="0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2BC749-D9E0-294B-970D-3BD004DFB468}"/>
              </a:ext>
            </a:extLst>
          </p:cNvPr>
          <p:cNvSpPr/>
          <p:nvPr userDrawn="1"/>
        </p:nvSpPr>
        <p:spPr>
          <a:xfrm>
            <a:off x="839787" y="404812"/>
            <a:ext cx="10512425" cy="576263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rgbClr val="5C35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0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20B5554-6E83-5240-90A0-693D9C455587}"/>
              </a:ext>
            </a:extLst>
          </p:cNvPr>
          <p:cNvSpPr/>
          <p:nvPr/>
        </p:nvSpPr>
        <p:spPr>
          <a:xfrm>
            <a:off x="839788" y="811161"/>
            <a:ext cx="10512426" cy="1764977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noProof="0">
              <a:solidFill>
                <a:schemeClr val="tx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D37C5B3-5BB9-D849-9CB5-1F3F8134A6D6}"/>
              </a:ext>
            </a:extLst>
          </p:cNvPr>
          <p:cNvSpPr/>
          <p:nvPr/>
        </p:nvSpPr>
        <p:spPr>
          <a:xfrm>
            <a:off x="6096000" y="4616450"/>
            <a:ext cx="5256212" cy="1584323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noProof="0">
              <a:solidFill>
                <a:schemeClr val="tx1"/>
              </a:solidFill>
            </a:endParaRP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3CB7078B-3057-7C48-B917-B1535F4D54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4825" y="2852738"/>
            <a:ext cx="9434513" cy="1476376"/>
          </a:xfrm>
        </p:spPr>
        <p:txBody>
          <a:bodyPr anchor="ctr">
            <a:normAutofit/>
          </a:bodyPr>
          <a:lstStyle>
            <a:lvl1pPr marL="457200" indent="-457200">
              <a:buFont typeface="Wingdings" pitchFamily="2" charset="2"/>
              <a:buChar char="§"/>
              <a:defRPr sz="2800"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n-US" noProof="0"/>
              <a:t>What happens?</a:t>
            </a:r>
          </a:p>
        </p:txBody>
      </p:sp>
      <p:sp>
        <p:nvSpPr>
          <p:cNvPr id="32" name="Textplatzhalter 14">
            <a:extLst>
              <a:ext uri="{FF2B5EF4-FFF2-40B4-BE49-F238E27FC236}">
                <a16:creationId xmlns:a16="http://schemas.microsoft.com/office/drawing/2014/main" id="{784F4A7C-95D0-A64F-826C-70BA18F0C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74825" y="1125537"/>
            <a:ext cx="9434513" cy="1295401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800"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n-US" noProof="0"/>
              <a:t>Purpose</a:t>
            </a:r>
          </a:p>
        </p:txBody>
      </p:sp>
      <p:pic>
        <p:nvPicPr>
          <p:cNvPr id="8" name="Graphic 7" descr="Users">
            <a:extLst>
              <a:ext uri="{FF2B5EF4-FFF2-40B4-BE49-F238E27FC236}">
                <a16:creationId xmlns:a16="http://schemas.microsoft.com/office/drawing/2014/main" id="{F1886932-E90F-EB41-A4C7-BF23AE77B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107" y="4952206"/>
            <a:ext cx="914400" cy="914400"/>
          </a:xfrm>
          <a:prstGeom prst="rect">
            <a:avLst/>
          </a:prstGeom>
        </p:spPr>
      </p:pic>
      <p:pic>
        <p:nvPicPr>
          <p:cNvPr id="20" name="Graphic 19" descr="Monthly calendar">
            <a:extLst>
              <a:ext uri="{FF2B5EF4-FFF2-40B4-BE49-F238E27FC236}">
                <a16:creationId xmlns:a16="http://schemas.microsoft.com/office/drawing/2014/main" id="{0E1C0F9E-7E66-C04C-B307-25092087EF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7113" y="4952206"/>
            <a:ext cx="914400" cy="914400"/>
          </a:xfrm>
          <a:prstGeom prst="rect">
            <a:avLst/>
          </a:prstGeom>
        </p:spPr>
      </p:pic>
      <p:pic>
        <p:nvPicPr>
          <p:cNvPr id="13" name="Graphic 12" descr="Presentation with checklist">
            <a:extLst>
              <a:ext uri="{FF2B5EF4-FFF2-40B4-BE49-F238E27FC236}">
                <a16:creationId xmlns:a16="http://schemas.microsoft.com/office/drawing/2014/main" id="{06FC23B3-F861-7B48-8913-CB5505AF5B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0107" y="3133725"/>
            <a:ext cx="914400" cy="914400"/>
          </a:xfrm>
          <a:prstGeom prst="rect">
            <a:avLst/>
          </a:prstGeom>
        </p:spPr>
      </p:pic>
      <p:pic>
        <p:nvPicPr>
          <p:cNvPr id="23" name="Graphic 22" descr="Bullseye">
            <a:extLst>
              <a:ext uri="{FF2B5EF4-FFF2-40B4-BE49-F238E27FC236}">
                <a16:creationId xmlns:a16="http://schemas.microsoft.com/office/drawing/2014/main" id="{8DBD016E-B2BD-8742-A7CC-B0512337F81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0107" y="1316038"/>
            <a:ext cx="914400" cy="9144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B94C5DDA-B451-4D45-B498-6279FADD5C4D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>
          <a:xfrm>
            <a:off x="8616950" y="6345137"/>
            <a:ext cx="2735262" cy="360464"/>
          </a:xfrm>
        </p:spPr>
        <p:txBody>
          <a:bodyPr/>
          <a:lstStyle/>
          <a:p>
            <a:fld id="{113F2490-0CE6-6441-B6DE-B4EE6CFC5406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CD41BCA-C083-9E4B-BECC-4AE780BB38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74824" y="404813"/>
            <a:ext cx="8858251" cy="576262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Name of the Cadence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0E2A4FD2-A627-C14D-8A4A-6731EE2F3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9513" y="6345239"/>
            <a:ext cx="4752975" cy="360362"/>
          </a:xfrm>
        </p:spPr>
        <p:txBody>
          <a:bodyPr/>
          <a:lstStyle/>
          <a:p>
            <a:r>
              <a:rPr lang="en-US" noProof="0"/>
              <a:t>Official Licensed Material, Copyright © 2021 Kanban University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4B54E27-FA8B-8D42-80E2-7F99DF7B0B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74824" y="4760611"/>
            <a:ext cx="4176000" cy="1296000"/>
          </a:xfrm>
        </p:spPr>
        <p:txBody>
          <a:bodyPr anchor="ctr"/>
          <a:lstStyle>
            <a:lvl1pPr marL="0" indent="0" algn="l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Attendees</a:t>
            </a:r>
          </a:p>
        </p:txBody>
      </p:sp>
      <p:sp>
        <p:nvSpPr>
          <p:cNvPr id="25" name="Textplatzhalter 11">
            <a:extLst>
              <a:ext uri="{FF2B5EF4-FFF2-40B4-BE49-F238E27FC236}">
                <a16:creationId xmlns:a16="http://schemas.microsoft.com/office/drawing/2014/main" id="{871BAE42-D7A9-3F45-9F70-46E1734FA0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31038" y="4760611"/>
            <a:ext cx="4176000" cy="1296000"/>
          </a:xfrm>
        </p:spPr>
        <p:txBody>
          <a:bodyPr anchor="ctr"/>
          <a:lstStyle>
            <a:lvl1pPr marL="0" indent="0" algn="l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/>
              <a:t>Cadence</a:t>
            </a:r>
          </a:p>
        </p:txBody>
      </p:sp>
    </p:spTree>
    <p:extLst>
      <p:ext uri="{BB962C8B-B14F-4D97-AF65-F5344CB8AC3E}">
        <p14:creationId xmlns:p14="http://schemas.microsoft.com/office/powerpoint/2010/main" val="2470492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BAE40"/>
          </p15:clr>
        </p15:guide>
        <p15:guide id="2" pos="7061">
          <p15:clr>
            <a:srgbClr val="FBAE40"/>
          </p15:clr>
        </p15:guide>
        <p15:guide id="3" pos="1028">
          <p15:clr>
            <a:srgbClr val="FBAE40"/>
          </p15:clr>
        </p15:guide>
        <p15:guide id="4" pos="6698">
          <p15:clr>
            <a:srgbClr val="FBAE40"/>
          </p15:clr>
        </p15:guide>
        <p15:guide id="5" orient="horz" pos="1616">
          <p15:clr>
            <a:srgbClr val="FBAE40"/>
          </p15:clr>
        </p15:guide>
        <p15:guide id="6" orient="horz" pos="618">
          <p15:clr>
            <a:srgbClr val="FBAE40"/>
          </p15:clr>
        </p15:guide>
        <p15:guide id="7" orient="horz" pos="3816">
          <p15:clr>
            <a:srgbClr val="FBAE40"/>
          </p15:clr>
        </p15:guide>
        <p15:guide id="8" orient="horz" pos="709">
          <p15:clr>
            <a:srgbClr val="FBAE40"/>
          </p15:clr>
        </p15:guide>
        <p15:guide id="9" orient="horz" pos="1525">
          <p15:clr>
            <a:srgbClr val="FBAE40"/>
          </p15:clr>
        </p15:guide>
        <p15:guide id="10" orient="horz" pos="1706">
          <p15:clr>
            <a:srgbClr val="FBAE40"/>
          </p15:clr>
        </p15:guide>
        <p15:guide id="11" orient="horz" pos="1797">
          <p15:clr>
            <a:srgbClr val="FBAE40"/>
          </p15:clr>
        </p15:guide>
        <p15:guide id="12" orient="horz" pos="2908">
          <p15:clr>
            <a:srgbClr val="FBAE40"/>
          </p15:clr>
        </p15:guide>
        <p15:guide id="13" orient="horz" pos="2999">
          <p15:clr>
            <a:srgbClr val="FBAE40"/>
          </p15:clr>
        </p15:guide>
        <p15:guide id="14" orient="horz" pos="2818">
          <p15:clr>
            <a:srgbClr val="FBAE40"/>
          </p15:clr>
        </p15:guide>
        <p15:guide id="15" orient="horz" pos="2727">
          <p15:clr>
            <a:srgbClr val="FBAE40"/>
          </p15:clr>
        </p15:guide>
        <p15:guide id="16" pos="4430">
          <p15:clr>
            <a:srgbClr val="FBAE40"/>
          </p15:clr>
        </p15:guide>
        <p15:guide id="17" pos="3795">
          <p15:clr>
            <a:srgbClr val="FBAE40"/>
          </p15:clr>
        </p15:guide>
        <p15:guide id="18" pos="3931">
          <p15:clr>
            <a:srgbClr val="FBAE40"/>
          </p15:clr>
        </p15:guide>
        <p15:guide id="19" pos="4339">
          <p15:clr>
            <a:srgbClr val="FBAE40"/>
          </p15:clr>
        </p15:guide>
        <p15:guide id="20" pos="619">
          <p15:clr>
            <a:srgbClr val="FBAE40"/>
          </p15:clr>
        </p15:guide>
        <p15:guide id="21" orient="horz" pos="3249">
          <p15:clr>
            <a:srgbClr val="FBAE40"/>
          </p15:clr>
        </p15:guide>
        <p15:guide id="22" orient="horz" pos="36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63" Type="http://schemas.openxmlformats.org/officeDocument/2006/relationships/slideLayout" Target="../slideLayouts/slideLayout94.xml"/><Relationship Id="rId68" Type="http://schemas.openxmlformats.org/officeDocument/2006/relationships/slideLayout" Target="../slideLayouts/slideLayout99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3" Type="http://schemas.openxmlformats.org/officeDocument/2006/relationships/slideLayout" Target="../slideLayouts/slideLayout84.xml"/><Relationship Id="rId58" Type="http://schemas.openxmlformats.org/officeDocument/2006/relationships/slideLayout" Target="../slideLayouts/slideLayout89.xml"/><Relationship Id="rId6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36.xml"/><Relationship Id="rId61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56" Type="http://schemas.openxmlformats.org/officeDocument/2006/relationships/slideLayout" Target="../slideLayouts/slideLayout87.xml"/><Relationship Id="rId64" Type="http://schemas.openxmlformats.org/officeDocument/2006/relationships/slideLayout" Target="../slideLayouts/slideLayout95.xml"/><Relationship Id="rId69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slideLayout" Target="../slideLayouts/slideLayout77.xml"/><Relationship Id="rId59" Type="http://schemas.openxmlformats.org/officeDocument/2006/relationships/slideLayout" Target="../slideLayouts/slideLayout90.xml"/><Relationship Id="rId67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72.xml"/><Relationship Id="rId54" Type="http://schemas.openxmlformats.org/officeDocument/2006/relationships/slideLayout" Target="../slideLayouts/slideLayout85.xml"/><Relationship Id="rId62" Type="http://schemas.openxmlformats.org/officeDocument/2006/relationships/slideLayout" Target="../slideLayouts/slideLayout93.xml"/><Relationship Id="rId7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49" Type="http://schemas.openxmlformats.org/officeDocument/2006/relationships/slideLayout" Target="../slideLayouts/slideLayout80.xml"/><Relationship Id="rId57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52" Type="http://schemas.openxmlformats.org/officeDocument/2006/relationships/slideLayout" Target="../slideLayouts/slideLayout83.xml"/><Relationship Id="rId60" Type="http://schemas.openxmlformats.org/officeDocument/2006/relationships/slideLayout" Target="../slideLayouts/slideLayout91.xml"/><Relationship Id="rId65" Type="http://schemas.openxmlformats.org/officeDocument/2006/relationships/slideLayout" Target="../slideLayouts/slideLayout96.xml"/><Relationship Id="rId73" Type="http://schemas.openxmlformats.org/officeDocument/2006/relationships/theme" Target="../theme/theme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65.xml"/><Relationship Id="rId50" Type="http://schemas.openxmlformats.org/officeDocument/2006/relationships/slideLayout" Target="../slideLayouts/slideLayout81.xml"/><Relationship Id="rId55" Type="http://schemas.openxmlformats.org/officeDocument/2006/relationships/slideLayout" Target="../slideLayouts/slideLayout86.xml"/><Relationship Id="rId7" Type="http://schemas.openxmlformats.org/officeDocument/2006/relationships/slideLayout" Target="../slideLayouts/slideLayout38.xml"/><Relationship Id="rId71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00B96-66EA-4689-A5F2-5100D431F57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50F20-21BB-4DE9-B386-942378486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0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4" r:id="rId12"/>
    <p:sldLayoutId id="21474837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335360" y="71414"/>
            <a:ext cx="11521280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 hidden="1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Picture 4" descr="A picture containing building, floor&#10;&#10;Description automatically generated">
            <a:extLst>
              <a:ext uri="{FF2B5EF4-FFF2-40B4-BE49-F238E27FC236}">
                <a16:creationId xmlns:a16="http://schemas.microsoft.com/office/drawing/2014/main" id="{F6FC7C85-4765-D042-B298-D0B96EEF28C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3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spcBef>
          <a:spcPct val="0"/>
        </a:spcBef>
        <a:buNone/>
        <a:defRPr lang="pl-PL" sz="3600" b="1" kern="1200" dirty="0">
          <a:solidFill>
            <a:srgbClr val="714989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0A000"/>
        </a:buClr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5384F9-987E-3649-AE97-941EBE51D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4813"/>
            <a:ext cx="10512425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ED0FB-4D6C-744E-8A9E-65469B28F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675"/>
            <a:ext cx="10512425" cy="435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6678B-0C09-E344-80BB-B72180B29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19513" y="6345239"/>
            <a:ext cx="4752975" cy="360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B5B6F-E84D-674B-8E45-1ABDB267A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6572" y="6345137"/>
            <a:ext cx="2735262" cy="3604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113F2490-0CE6-6441-B6DE-B4EE6CFC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7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  <p:sldLayoutId id="2147483722" r:id="rId41"/>
    <p:sldLayoutId id="2147483723" r:id="rId42"/>
    <p:sldLayoutId id="2147483724" r:id="rId43"/>
    <p:sldLayoutId id="2147483725" r:id="rId44"/>
    <p:sldLayoutId id="2147483726" r:id="rId45"/>
    <p:sldLayoutId id="2147483727" r:id="rId46"/>
    <p:sldLayoutId id="2147483728" r:id="rId47"/>
    <p:sldLayoutId id="2147483729" r:id="rId48"/>
    <p:sldLayoutId id="2147483730" r:id="rId49"/>
    <p:sldLayoutId id="2147483731" r:id="rId50"/>
    <p:sldLayoutId id="2147483732" r:id="rId51"/>
    <p:sldLayoutId id="2147483733" r:id="rId52"/>
    <p:sldLayoutId id="2147483734" r:id="rId53"/>
    <p:sldLayoutId id="2147483735" r:id="rId54"/>
    <p:sldLayoutId id="2147483736" r:id="rId55"/>
    <p:sldLayoutId id="2147483737" r:id="rId56"/>
    <p:sldLayoutId id="2147483738" r:id="rId57"/>
    <p:sldLayoutId id="2147483739" r:id="rId58"/>
    <p:sldLayoutId id="2147483740" r:id="rId59"/>
    <p:sldLayoutId id="2147483741" r:id="rId60"/>
    <p:sldLayoutId id="2147483742" r:id="rId61"/>
    <p:sldLayoutId id="2147483743" r:id="rId62"/>
    <p:sldLayoutId id="2147483744" r:id="rId63"/>
    <p:sldLayoutId id="2147483745" r:id="rId64"/>
    <p:sldLayoutId id="2147483746" r:id="rId65"/>
    <p:sldLayoutId id="2147483747" r:id="rId66"/>
    <p:sldLayoutId id="2147483748" r:id="rId67"/>
    <p:sldLayoutId id="2147483749" r:id="rId68"/>
    <p:sldLayoutId id="2147483750" r:id="rId69"/>
    <p:sldLayoutId id="2147483751" r:id="rId70"/>
    <p:sldLayoutId id="2147483752" r:id="rId71"/>
    <p:sldLayoutId id="2147483753" r:id="rId7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F2693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2693A"/>
        </a:buClr>
        <a:buFont typeface="Wingdings" pitchFamily="2" charset="2"/>
        <a:buChar char="§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693A"/>
        </a:buClr>
        <a:buFont typeface="Wingdings" pitchFamily="2" charset="2"/>
        <a:buChar char="§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693A"/>
        </a:buClr>
        <a:buFont typeface="Wingdings" pitchFamily="2" charset="2"/>
        <a:buChar char="§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693A"/>
        </a:buClr>
        <a:buFont typeface="Wingdings" pitchFamily="2" charset="2"/>
        <a:buChar char="§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693A"/>
        </a:buClr>
        <a:buFont typeface="Wingdings" pitchFamily="2" charset="2"/>
        <a:buChar char="§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4" orient="horz" pos="1071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orient="horz" pos="255">
          <p15:clr>
            <a:srgbClr val="F26B43"/>
          </p15:clr>
        </p15:guide>
        <p15:guide id="17" pos="529">
          <p15:clr>
            <a:srgbClr val="F26B43"/>
          </p15:clr>
        </p15:guide>
        <p15:guide id="18" pos="3840">
          <p15:clr>
            <a:srgbClr val="F26B43"/>
          </p15:clr>
        </p15:guide>
        <p15:guide id="19" pos="7151">
          <p15:clr>
            <a:srgbClr val="F26B43"/>
          </p15:clr>
        </p15:guide>
        <p15:guide id="20" orient="horz" pos="1162">
          <p15:clr>
            <a:srgbClr val="F26B43"/>
          </p15:clr>
        </p15:guide>
        <p15:guide id="21" orient="horz" pos="3906">
          <p15:clr>
            <a:srgbClr val="F26B43"/>
          </p15:clr>
        </p15:guide>
        <p15:guide id="22" orient="horz" pos="3997">
          <p15:clr>
            <a:srgbClr val="F26B43"/>
          </p15:clr>
        </p15:guide>
        <p15:guide id="23" orient="horz" pos="4224">
          <p15:clr>
            <a:srgbClr val="F26B43"/>
          </p15:clr>
        </p15:guide>
        <p15:guide id="24" pos="2252">
          <p15:clr>
            <a:srgbClr val="F26B43"/>
          </p15:clr>
        </p15:guide>
        <p15:guide id="25" pos="2343">
          <p15:clr>
            <a:srgbClr val="F26B43"/>
          </p15:clr>
        </p15:guide>
        <p15:guide id="26" pos="5337">
          <p15:clr>
            <a:srgbClr val="F26B43"/>
          </p15:clr>
        </p15:guide>
        <p15:guide id="27" pos="54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norway/other-norway/river-rapids-flowing-towards-the-sea.jpg.php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Exploring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Little’s Law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Todd Little</a:t>
            </a:r>
          </a:p>
          <a:p>
            <a:r>
              <a:rPr lang="en-US" dirty="0">
                <a:solidFill>
                  <a:schemeClr val="bg1"/>
                </a:solidFill>
              </a:rPr>
              <a:t>Chairman Kanban University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DC8A77-1240-41F4-968E-4F9080D230B3}"/>
              </a:ext>
            </a:extLst>
          </p:cNvPr>
          <p:cNvGrpSpPr/>
          <p:nvPr/>
        </p:nvGrpSpPr>
        <p:grpSpPr>
          <a:xfrm>
            <a:off x="3513220" y="435127"/>
            <a:ext cx="3038494" cy="2674635"/>
            <a:chOff x="724063" y="1628799"/>
            <a:chExt cx="5371481" cy="46488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6CD6ABA-52B2-49EE-B579-302ADE1EC273}"/>
                </a:ext>
              </a:extLst>
            </p:cNvPr>
            <p:cNvGrpSpPr/>
            <p:nvPr/>
          </p:nvGrpSpPr>
          <p:grpSpPr>
            <a:xfrm>
              <a:off x="724063" y="1628799"/>
              <a:ext cx="5371481" cy="4648887"/>
              <a:chOff x="786538" y="-59809"/>
              <a:chExt cx="6081871" cy="6226345"/>
            </a:xfrm>
          </p:grpSpPr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4DF60C0E-1729-475F-8D45-8FDD1FE8DC51}"/>
                  </a:ext>
                </a:extLst>
              </p:cNvPr>
              <p:cNvSpPr/>
              <p:nvPr/>
            </p:nvSpPr>
            <p:spPr>
              <a:xfrm flipH="1">
                <a:off x="1277470" y="161365"/>
                <a:ext cx="4558553" cy="4787153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ACE193-29EF-4E5D-961E-D52B38E37DE0}"/>
                  </a:ext>
                </a:extLst>
              </p:cNvPr>
              <p:cNvSpPr txBox="1"/>
              <p:nvPr/>
            </p:nvSpPr>
            <p:spPr>
              <a:xfrm>
                <a:off x="1277468" y="4948520"/>
                <a:ext cx="4558556" cy="1218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Lead Time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(Time in System)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48FBDC-B589-4F45-B453-3345649FEAEB}"/>
                  </a:ext>
                </a:extLst>
              </p:cNvPr>
              <p:cNvSpPr txBox="1"/>
              <p:nvPr/>
            </p:nvSpPr>
            <p:spPr>
              <a:xfrm rot="16200000">
                <a:off x="3840605" y="1920714"/>
                <a:ext cx="5008327" cy="1047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Work In Progress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(Number of Customers)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A0FA8A-C1A4-4951-B0DF-D55C034ACF8F}"/>
                  </a:ext>
                </a:extLst>
              </p:cNvPr>
              <p:cNvSpPr txBox="1"/>
              <p:nvPr/>
            </p:nvSpPr>
            <p:spPr>
              <a:xfrm rot="19105514">
                <a:off x="786538" y="1647259"/>
                <a:ext cx="4774137" cy="1218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Throughput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(Arrival/Departure Rate)</a:t>
                </a:r>
              </a:p>
            </p:txBody>
          </p:sp>
        </p:grp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3D54D930-70D3-4951-B14E-6F06AF2642B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768064" y="3222878"/>
              <a:ext cx="2416542" cy="2145378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E957E29B-FD60-483A-8159-CFD0AA8273F2}"/>
                </a:ext>
              </a:extLst>
            </p:cNvPr>
            <p:cNvSpPr/>
            <p:nvPr/>
          </p:nvSpPr>
          <p:spPr>
            <a:xfrm>
              <a:off x="4726042" y="2118685"/>
              <a:ext cx="507104" cy="977065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05426F14-5E70-4DF2-8789-2F8C29967263}"/>
                </a:ext>
              </a:extLst>
            </p:cNvPr>
            <p:cNvSpPr/>
            <p:nvPr/>
          </p:nvSpPr>
          <p:spPr>
            <a:xfrm rot="16200000">
              <a:off x="1916443" y="4720905"/>
              <a:ext cx="507104" cy="977065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995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BB995EA-06B9-4DDF-9D21-31197EF831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0E8CE-FB3F-B0BF-2CBE-C9C052FE9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does Little’s Law say about Overburdening?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911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89F127-0293-D0F6-055A-CB9A5A54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Design for Flow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FA91AB-E204-B4DF-A5AF-6B0893931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38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BAB63-3BE7-4C5C-A89A-0F507301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Like Water - Continuity Equation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4728FB-C7CA-4EDF-90AD-D5569065F300}"/>
              </a:ext>
            </a:extLst>
          </p:cNvPr>
          <p:cNvSpPr/>
          <p:nvPr/>
        </p:nvSpPr>
        <p:spPr>
          <a:xfrm>
            <a:off x="838200" y="6017342"/>
            <a:ext cx="2743200" cy="457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10x1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2773A2-C678-4C4C-8A9E-2E3DC3973AB8}"/>
              </a:ext>
            </a:extLst>
          </p:cNvPr>
          <p:cNvSpPr/>
          <p:nvPr/>
        </p:nvSpPr>
        <p:spPr>
          <a:xfrm>
            <a:off x="3581400" y="4134464"/>
            <a:ext cx="1371600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5x2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9A512E-CEB5-46EF-A6DB-28502CE0986E}"/>
              </a:ext>
            </a:extLst>
          </p:cNvPr>
          <p:cNvSpPr/>
          <p:nvPr/>
        </p:nvSpPr>
        <p:spPr>
          <a:xfrm>
            <a:off x="5710084" y="2826774"/>
            <a:ext cx="1371600" cy="457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5x1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EEC8E5-99AC-416F-BFE4-5F58A3077832}"/>
              </a:ext>
            </a:extLst>
          </p:cNvPr>
          <p:cNvCxnSpPr/>
          <p:nvPr/>
        </p:nvCxnSpPr>
        <p:spPr>
          <a:xfrm flipV="1">
            <a:off x="838200" y="4134464"/>
            <a:ext cx="2743200" cy="19615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B326EC-5A22-43E4-A47B-DC893C94E737}"/>
              </a:ext>
            </a:extLst>
          </p:cNvPr>
          <p:cNvCxnSpPr>
            <a:cxnSpLocks/>
          </p:cNvCxnSpPr>
          <p:nvPr/>
        </p:nvCxnSpPr>
        <p:spPr>
          <a:xfrm flipV="1">
            <a:off x="3581400" y="2826774"/>
            <a:ext cx="2128684" cy="13076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C3D555A-4BB8-41A9-BA26-1405855CE5E1}"/>
              </a:ext>
            </a:extLst>
          </p:cNvPr>
          <p:cNvCxnSpPr/>
          <p:nvPr/>
        </p:nvCxnSpPr>
        <p:spPr>
          <a:xfrm flipV="1">
            <a:off x="838200" y="5048864"/>
            <a:ext cx="2743200" cy="142567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7F9551-CC97-472A-8C94-50982CB892A5}"/>
              </a:ext>
            </a:extLst>
          </p:cNvPr>
          <p:cNvCxnSpPr/>
          <p:nvPr/>
        </p:nvCxnSpPr>
        <p:spPr>
          <a:xfrm flipV="1">
            <a:off x="3581400" y="4134464"/>
            <a:ext cx="1371600" cy="188287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AD507C-5678-45D2-8A7F-24A80024DFF5}"/>
              </a:ext>
            </a:extLst>
          </p:cNvPr>
          <p:cNvCxnSpPr/>
          <p:nvPr/>
        </p:nvCxnSpPr>
        <p:spPr>
          <a:xfrm flipV="1">
            <a:off x="3581400" y="5048864"/>
            <a:ext cx="1371600" cy="144401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D125744-1E3B-4C73-A495-EA2B075D15E9}"/>
              </a:ext>
            </a:extLst>
          </p:cNvPr>
          <p:cNvCxnSpPr/>
          <p:nvPr/>
        </p:nvCxnSpPr>
        <p:spPr>
          <a:xfrm flipV="1">
            <a:off x="4953000" y="2826774"/>
            <a:ext cx="2128684" cy="13076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2657CF4-E675-4D3F-8F94-C6D18671C448}"/>
              </a:ext>
            </a:extLst>
          </p:cNvPr>
          <p:cNvCxnSpPr/>
          <p:nvPr/>
        </p:nvCxnSpPr>
        <p:spPr>
          <a:xfrm flipV="1">
            <a:off x="4953000" y="3283974"/>
            <a:ext cx="2128684" cy="17648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3F98F5-D623-4623-9FA4-AE02DA20E459}"/>
              </a:ext>
            </a:extLst>
          </p:cNvPr>
          <p:cNvCxnSpPr>
            <a:cxnSpLocks/>
          </p:cNvCxnSpPr>
          <p:nvPr/>
        </p:nvCxnSpPr>
        <p:spPr>
          <a:xfrm flipV="1">
            <a:off x="3581400" y="3283974"/>
            <a:ext cx="2128684" cy="17648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0D303FC-F2A9-4A61-ABEA-75A3283D1498}"/>
              </a:ext>
            </a:extLst>
          </p:cNvPr>
          <p:cNvSpPr txBox="1"/>
          <p:nvPr/>
        </p:nvSpPr>
        <p:spPr>
          <a:xfrm>
            <a:off x="4267200" y="6096000"/>
            <a:ext cx="412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 = 10 m</a:t>
            </a:r>
            <a:r>
              <a:rPr lang="en-US" baseline="30000" dirty="0"/>
              <a:t>3</a:t>
            </a:r>
            <a:r>
              <a:rPr lang="en-US" dirty="0"/>
              <a:t>/sec   A = 10 m</a:t>
            </a:r>
            <a:r>
              <a:rPr lang="en-US" baseline="30000" dirty="0"/>
              <a:t>2</a:t>
            </a:r>
            <a:r>
              <a:rPr lang="en-US" dirty="0"/>
              <a:t>    v = 1 m/sec</a:t>
            </a:r>
            <a:endParaRPr lang="en-US" baseline="30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40984B-8E4A-43C7-A94A-66D221EDB739}"/>
              </a:ext>
            </a:extLst>
          </p:cNvPr>
          <p:cNvSpPr txBox="1"/>
          <p:nvPr/>
        </p:nvSpPr>
        <p:spPr>
          <a:xfrm>
            <a:off x="5049078" y="4402533"/>
            <a:ext cx="2975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 = 10 m</a:t>
            </a:r>
            <a:r>
              <a:rPr lang="en-US" baseline="30000" dirty="0"/>
              <a:t>3</a:t>
            </a:r>
            <a:r>
              <a:rPr lang="en-US" dirty="0"/>
              <a:t>/sec   A = 10 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   v = 1 m/sec</a:t>
            </a:r>
            <a:endParaRPr lang="en-US" baseline="30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4D6C55-A655-455F-A4B9-242215B1A9A5}"/>
              </a:ext>
            </a:extLst>
          </p:cNvPr>
          <p:cNvSpPr txBox="1"/>
          <p:nvPr/>
        </p:nvSpPr>
        <p:spPr>
          <a:xfrm>
            <a:off x="4803912" y="2272776"/>
            <a:ext cx="412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 = 10 m</a:t>
            </a:r>
            <a:r>
              <a:rPr lang="en-US" baseline="30000" dirty="0"/>
              <a:t>3</a:t>
            </a:r>
            <a:r>
              <a:rPr lang="en-US" dirty="0"/>
              <a:t>/sec   A = 5 m</a:t>
            </a:r>
            <a:r>
              <a:rPr lang="en-US" baseline="30000" dirty="0"/>
              <a:t>2</a:t>
            </a:r>
            <a:r>
              <a:rPr lang="en-US" dirty="0"/>
              <a:t>    v = 2 m/sec</a:t>
            </a:r>
            <a:endParaRPr lang="en-US" baseline="30000" dirty="0"/>
          </a:p>
        </p:txBody>
      </p:sp>
      <p:pic>
        <p:nvPicPr>
          <p:cNvPr id="40" name="Picture 39" descr="A picture containing nature, outdoor, mountain&#10;&#10;Description automatically generated">
            <a:extLst>
              <a:ext uri="{FF2B5EF4-FFF2-40B4-BE49-F238E27FC236}">
                <a16:creationId xmlns:a16="http://schemas.microsoft.com/office/drawing/2014/main" id="{34900A35-A376-4C26-9B41-BFAD7588D6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02618" y="1569439"/>
            <a:ext cx="2813400" cy="1875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F0BFCC-87CD-FD8A-0C41-61AEFDB3EDB0}"/>
              </a:ext>
            </a:extLst>
          </p:cNvPr>
          <p:cNvSpPr txBox="1"/>
          <p:nvPr/>
        </p:nvSpPr>
        <p:spPr>
          <a:xfrm>
            <a:off x="8925338" y="2019864"/>
            <a:ext cx="281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Q = A * v</a:t>
            </a:r>
          </a:p>
        </p:txBody>
      </p:sp>
    </p:spTree>
    <p:extLst>
      <p:ext uri="{BB962C8B-B14F-4D97-AF65-F5344CB8AC3E}">
        <p14:creationId xmlns:p14="http://schemas.microsoft.com/office/powerpoint/2010/main" val="2767576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1A577-45EE-4C06-AF0D-0C26E90E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601"/>
            <a:ext cx="10515600" cy="1645302"/>
          </a:xfrm>
        </p:spPr>
        <p:txBody>
          <a:bodyPr/>
          <a:lstStyle/>
          <a:p>
            <a:r>
              <a:rPr lang="en-US" dirty="0"/>
              <a:t>Be Like Water – College Chem E Version</a:t>
            </a:r>
            <a:br>
              <a:rPr lang="en-US" dirty="0"/>
            </a:br>
            <a:r>
              <a:rPr lang="en-US" dirty="0"/>
              <a:t>Input – Output = Accumulation</a:t>
            </a:r>
          </a:p>
        </p:txBody>
      </p:sp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DCD3F02-8478-455F-966F-077895A86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35" y="3799371"/>
            <a:ext cx="2693504" cy="2693504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BF33CD31-FE93-4AC9-A26A-5CCC40C8B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22" y="2647586"/>
            <a:ext cx="1801368" cy="1801368"/>
          </a:xfrm>
          <a:prstGeom prst="rect">
            <a:avLst/>
          </a:prstGeom>
        </p:spPr>
      </p:pic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104E1F81-B7C9-4F17-8F24-7732D0B2EF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25" y="1454064"/>
            <a:ext cx="2094206" cy="2094206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519789E-6454-44AB-A3AF-EB179FC86A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44" y="4640630"/>
            <a:ext cx="1801368" cy="18013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92F8B0-AE5B-3455-8EB4-E074CFB3696B}"/>
              </a:ext>
            </a:extLst>
          </p:cNvPr>
          <p:cNvSpPr txBox="1"/>
          <p:nvPr/>
        </p:nvSpPr>
        <p:spPr>
          <a:xfrm>
            <a:off x="838200" y="2182635"/>
            <a:ext cx="170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Input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0EAD7-8E54-A5DD-6DC5-8253AE617978}"/>
              </a:ext>
            </a:extLst>
          </p:cNvPr>
          <p:cNvSpPr txBox="1"/>
          <p:nvPr/>
        </p:nvSpPr>
        <p:spPr>
          <a:xfrm>
            <a:off x="2832100" y="5416957"/>
            <a:ext cx="170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Ouput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D4F4C-AC65-DA97-7622-BE3D197E4BF4}"/>
              </a:ext>
            </a:extLst>
          </p:cNvPr>
          <p:cNvSpPr txBox="1"/>
          <p:nvPr/>
        </p:nvSpPr>
        <p:spPr>
          <a:xfrm>
            <a:off x="2235298" y="3510170"/>
            <a:ext cx="170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0F3FA-D203-F192-F67F-A0A9350EFAB4}"/>
              </a:ext>
            </a:extLst>
          </p:cNvPr>
          <p:cNvSpPr txBox="1"/>
          <p:nvPr/>
        </p:nvSpPr>
        <p:spPr>
          <a:xfrm>
            <a:off x="7104822" y="3438105"/>
            <a:ext cx="324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Accumulation</a:t>
            </a:r>
          </a:p>
        </p:txBody>
      </p:sp>
    </p:spTree>
    <p:extLst>
      <p:ext uri="{BB962C8B-B14F-4D97-AF65-F5344CB8AC3E}">
        <p14:creationId xmlns:p14="http://schemas.microsoft.com/office/powerpoint/2010/main" val="333953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89F127-0293-D0F6-055A-CB9A5A54F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360" y="1844675"/>
            <a:ext cx="7243427" cy="270033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Smooth Flow Throughout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Optimize the Bottleneck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3916DE-9301-E6A9-BE7E-9A3817141C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25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Line 140">
            <a:extLst>
              <a:ext uri="{FF2B5EF4-FFF2-40B4-BE49-F238E27FC236}">
                <a16:creationId xmlns:a16="http://schemas.microsoft.com/office/drawing/2014/main" id="{5E7CED1E-F256-F44E-B54E-AB3EB6FA6E3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79763" y="3320775"/>
            <a:ext cx="0" cy="172161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349" name="Text Placeholder 348">
            <a:extLst>
              <a:ext uri="{FF2B5EF4-FFF2-40B4-BE49-F238E27FC236}">
                <a16:creationId xmlns:a16="http://schemas.microsoft.com/office/drawing/2014/main" id="{CB967D7A-0463-994D-81D9-7AF5C6B668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Kanban System Design for XIT</a:t>
            </a:r>
          </a:p>
        </p:txBody>
      </p:sp>
      <p:grpSp>
        <p:nvGrpSpPr>
          <p:cNvPr id="267" name="Group 56">
            <a:extLst>
              <a:ext uri="{FF2B5EF4-FFF2-40B4-BE49-F238E27FC236}">
                <a16:creationId xmlns:a16="http://schemas.microsoft.com/office/drawing/2014/main" id="{5C0CAC23-974D-FF4A-ABA2-A0203DEB8787}"/>
              </a:ext>
            </a:extLst>
          </p:cNvPr>
          <p:cNvGrpSpPr>
            <a:grpSpLocks/>
          </p:cNvGrpSpPr>
          <p:nvPr/>
        </p:nvGrpSpPr>
        <p:grpSpPr bwMode="auto">
          <a:xfrm>
            <a:off x="6296672" y="2815506"/>
            <a:ext cx="192087" cy="536575"/>
            <a:chOff x="1622" y="2354"/>
            <a:chExt cx="339" cy="798"/>
          </a:xfrm>
        </p:grpSpPr>
        <p:sp>
          <p:nvSpPr>
            <p:cNvPr id="268" name="Line 57">
              <a:extLst>
                <a:ext uri="{FF2B5EF4-FFF2-40B4-BE49-F238E27FC236}">
                  <a16:creationId xmlns:a16="http://schemas.microsoft.com/office/drawing/2014/main" id="{F85A4B51-C58D-8B44-8A04-ACD2258C5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69" name="Line 58">
              <a:extLst>
                <a:ext uri="{FF2B5EF4-FFF2-40B4-BE49-F238E27FC236}">
                  <a16:creationId xmlns:a16="http://schemas.microsoft.com/office/drawing/2014/main" id="{FEC14F06-9FE4-AD4C-A35D-3830C8368C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70" name="Line 59">
              <a:extLst>
                <a:ext uri="{FF2B5EF4-FFF2-40B4-BE49-F238E27FC236}">
                  <a16:creationId xmlns:a16="http://schemas.microsoft.com/office/drawing/2014/main" id="{2D2ECAA1-AD05-BB44-8D0A-D6BE6E40FA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71" name="Line 60">
              <a:extLst>
                <a:ext uri="{FF2B5EF4-FFF2-40B4-BE49-F238E27FC236}">
                  <a16:creationId xmlns:a16="http://schemas.microsoft.com/office/drawing/2014/main" id="{08D99DB0-9F8E-D644-896F-3903C606E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72" name="Line 61">
              <a:extLst>
                <a:ext uri="{FF2B5EF4-FFF2-40B4-BE49-F238E27FC236}">
                  <a16:creationId xmlns:a16="http://schemas.microsoft.com/office/drawing/2014/main" id="{9BC56BAF-6867-934D-8A84-31132AFD8B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73" name="Oval 62">
              <a:extLst>
                <a:ext uri="{FF2B5EF4-FFF2-40B4-BE49-F238E27FC236}">
                  <a16:creationId xmlns:a16="http://schemas.microsoft.com/office/drawing/2014/main" id="{D50BE297-7D86-3643-8D58-E9D81CA6E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 dirty="0">
                <a:latin typeface="+mn-lt"/>
              </a:endParaRPr>
            </a:p>
          </p:txBody>
        </p:sp>
      </p:grpSp>
      <p:grpSp>
        <p:nvGrpSpPr>
          <p:cNvPr id="274" name="Group 63">
            <a:extLst>
              <a:ext uri="{FF2B5EF4-FFF2-40B4-BE49-F238E27FC236}">
                <a16:creationId xmlns:a16="http://schemas.microsoft.com/office/drawing/2014/main" id="{B4F38D2C-1398-BB45-A3FB-BBB7D384A26C}"/>
              </a:ext>
            </a:extLst>
          </p:cNvPr>
          <p:cNvGrpSpPr>
            <a:grpSpLocks/>
          </p:cNvGrpSpPr>
          <p:nvPr/>
        </p:nvGrpSpPr>
        <p:grpSpPr bwMode="auto">
          <a:xfrm>
            <a:off x="8458379" y="2829792"/>
            <a:ext cx="192088" cy="536575"/>
            <a:chOff x="1622" y="2354"/>
            <a:chExt cx="339" cy="798"/>
          </a:xfrm>
        </p:grpSpPr>
        <p:sp>
          <p:nvSpPr>
            <p:cNvPr id="275" name="Line 64">
              <a:extLst>
                <a:ext uri="{FF2B5EF4-FFF2-40B4-BE49-F238E27FC236}">
                  <a16:creationId xmlns:a16="http://schemas.microsoft.com/office/drawing/2014/main" id="{58D1F417-F1E5-3746-A8BD-088A553E93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76" name="Line 65">
              <a:extLst>
                <a:ext uri="{FF2B5EF4-FFF2-40B4-BE49-F238E27FC236}">
                  <a16:creationId xmlns:a16="http://schemas.microsoft.com/office/drawing/2014/main" id="{6D698F7B-816C-3548-B533-41D98F3EB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77" name="Line 66">
              <a:extLst>
                <a:ext uri="{FF2B5EF4-FFF2-40B4-BE49-F238E27FC236}">
                  <a16:creationId xmlns:a16="http://schemas.microsoft.com/office/drawing/2014/main" id="{9CC4CB48-B5C5-CE44-827A-BC19BB463E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78" name="Line 67">
              <a:extLst>
                <a:ext uri="{FF2B5EF4-FFF2-40B4-BE49-F238E27FC236}">
                  <a16:creationId xmlns:a16="http://schemas.microsoft.com/office/drawing/2014/main" id="{8FA96E12-FADD-1047-9EA4-D3D9F746E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79" name="Line 68">
              <a:extLst>
                <a:ext uri="{FF2B5EF4-FFF2-40B4-BE49-F238E27FC236}">
                  <a16:creationId xmlns:a16="http://schemas.microsoft.com/office/drawing/2014/main" id="{E547CED2-3B76-F641-9FF1-2D77F51092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80" name="Oval 69">
              <a:extLst>
                <a:ext uri="{FF2B5EF4-FFF2-40B4-BE49-F238E27FC236}">
                  <a16:creationId xmlns:a16="http://schemas.microsoft.com/office/drawing/2014/main" id="{83875F42-BD45-5A46-85BE-6A8019DE7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 dirty="0">
                <a:latin typeface="+mn-lt"/>
              </a:endParaRPr>
            </a:p>
          </p:txBody>
        </p:sp>
      </p:grpSp>
      <p:grpSp>
        <p:nvGrpSpPr>
          <p:cNvPr id="281" name="Group 70">
            <a:extLst>
              <a:ext uri="{FF2B5EF4-FFF2-40B4-BE49-F238E27FC236}">
                <a16:creationId xmlns:a16="http://schemas.microsoft.com/office/drawing/2014/main" id="{9084A14D-9B63-8D49-9E57-7D352095E306}"/>
              </a:ext>
            </a:extLst>
          </p:cNvPr>
          <p:cNvGrpSpPr>
            <a:grpSpLocks/>
          </p:cNvGrpSpPr>
          <p:nvPr/>
        </p:nvGrpSpPr>
        <p:grpSpPr bwMode="auto">
          <a:xfrm>
            <a:off x="6296672" y="3467968"/>
            <a:ext cx="192087" cy="536575"/>
            <a:chOff x="1622" y="2354"/>
            <a:chExt cx="339" cy="798"/>
          </a:xfrm>
        </p:grpSpPr>
        <p:sp>
          <p:nvSpPr>
            <p:cNvPr id="282" name="Line 71">
              <a:extLst>
                <a:ext uri="{FF2B5EF4-FFF2-40B4-BE49-F238E27FC236}">
                  <a16:creationId xmlns:a16="http://schemas.microsoft.com/office/drawing/2014/main" id="{8ECCA4BC-C5D2-3946-8B24-9580243FB3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83" name="Line 72">
              <a:extLst>
                <a:ext uri="{FF2B5EF4-FFF2-40B4-BE49-F238E27FC236}">
                  <a16:creationId xmlns:a16="http://schemas.microsoft.com/office/drawing/2014/main" id="{96A9AFA9-53B4-8E42-A988-C09C48C363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84" name="Line 73">
              <a:extLst>
                <a:ext uri="{FF2B5EF4-FFF2-40B4-BE49-F238E27FC236}">
                  <a16:creationId xmlns:a16="http://schemas.microsoft.com/office/drawing/2014/main" id="{AF299578-3841-0E4F-BDE8-922AD5F701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85" name="Line 74">
              <a:extLst>
                <a:ext uri="{FF2B5EF4-FFF2-40B4-BE49-F238E27FC236}">
                  <a16:creationId xmlns:a16="http://schemas.microsoft.com/office/drawing/2014/main" id="{77544001-DAC1-074F-9397-14B51AFF51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86" name="Line 75">
              <a:extLst>
                <a:ext uri="{FF2B5EF4-FFF2-40B4-BE49-F238E27FC236}">
                  <a16:creationId xmlns:a16="http://schemas.microsoft.com/office/drawing/2014/main" id="{43C04E66-5AA6-BB48-8773-5AC0E1CA13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87" name="Oval 76">
              <a:extLst>
                <a:ext uri="{FF2B5EF4-FFF2-40B4-BE49-F238E27FC236}">
                  <a16:creationId xmlns:a16="http://schemas.microsoft.com/office/drawing/2014/main" id="{226E3624-F64B-B940-9258-B69224CB0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 dirty="0">
                <a:latin typeface="+mn-lt"/>
              </a:endParaRPr>
            </a:p>
          </p:txBody>
        </p:sp>
      </p:grpSp>
      <p:grpSp>
        <p:nvGrpSpPr>
          <p:cNvPr id="288" name="Group 77">
            <a:extLst>
              <a:ext uri="{FF2B5EF4-FFF2-40B4-BE49-F238E27FC236}">
                <a16:creationId xmlns:a16="http://schemas.microsoft.com/office/drawing/2014/main" id="{AB557A67-0094-D64A-949B-53A4FC80A242}"/>
              </a:ext>
            </a:extLst>
          </p:cNvPr>
          <p:cNvGrpSpPr>
            <a:grpSpLocks/>
          </p:cNvGrpSpPr>
          <p:nvPr/>
        </p:nvGrpSpPr>
        <p:grpSpPr bwMode="auto">
          <a:xfrm>
            <a:off x="8458379" y="3482255"/>
            <a:ext cx="192088" cy="536575"/>
            <a:chOff x="1622" y="2354"/>
            <a:chExt cx="339" cy="798"/>
          </a:xfrm>
        </p:grpSpPr>
        <p:sp>
          <p:nvSpPr>
            <p:cNvPr id="289" name="Line 78">
              <a:extLst>
                <a:ext uri="{FF2B5EF4-FFF2-40B4-BE49-F238E27FC236}">
                  <a16:creationId xmlns:a16="http://schemas.microsoft.com/office/drawing/2014/main" id="{EFCA5F35-36B8-4842-B2D6-44DF1ACFEA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90" name="Line 79">
              <a:extLst>
                <a:ext uri="{FF2B5EF4-FFF2-40B4-BE49-F238E27FC236}">
                  <a16:creationId xmlns:a16="http://schemas.microsoft.com/office/drawing/2014/main" id="{60A9C02A-C885-B742-8596-D35D0796FE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91" name="Line 80">
              <a:extLst>
                <a:ext uri="{FF2B5EF4-FFF2-40B4-BE49-F238E27FC236}">
                  <a16:creationId xmlns:a16="http://schemas.microsoft.com/office/drawing/2014/main" id="{F3F72DCD-A3FC-F54D-A3FE-C904C3D652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92" name="Line 81">
              <a:extLst>
                <a:ext uri="{FF2B5EF4-FFF2-40B4-BE49-F238E27FC236}">
                  <a16:creationId xmlns:a16="http://schemas.microsoft.com/office/drawing/2014/main" id="{6A46817A-7B4B-1542-A86C-C36D33F7AA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93" name="Line 82">
              <a:extLst>
                <a:ext uri="{FF2B5EF4-FFF2-40B4-BE49-F238E27FC236}">
                  <a16:creationId xmlns:a16="http://schemas.microsoft.com/office/drawing/2014/main" id="{A769D1F7-239E-FB4C-BCF5-43F5990458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94" name="Oval 83">
              <a:extLst>
                <a:ext uri="{FF2B5EF4-FFF2-40B4-BE49-F238E27FC236}">
                  <a16:creationId xmlns:a16="http://schemas.microsoft.com/office/drawing/2014/main" id="{61440C44-EE16-554A-A239-DF9A16C01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 dirty="0">
                <a:latin typeface="+mn-lt"/>
              </a:endParaRPr>
            </a:p>
          </p:txBody>
        </p:sp>
      </p:grpSp>
      <p:grpSp>
        <p:nvGrpSpPr>
          <p:cNvPr id="295" name="Group 84">
            <a:extLst>
              <a:ext uri="{FF2B5EF4-FFF2-40B4-BE49-F238E27FC236}">
                <a16:creationId xmlns:a16="http://schemas.microsoft.com/office/drawing/2014/main" id="{1C1B2DB8-594A-BD48-8977-824ACE49E61E}"/>
              </a:ext>
            </a:extLst>
          </p:cNvPr>
          <p:cNvGrpSpPr>
            <a:grpSpLocks/>
          </p:cNvGrpSpPr>
          <p:nvPr/>
        </p:nvGrpSpPr>
        <p:grpSpPr bwMode="auto">
          <a:xfrm>
            <a:off x="6296672" y="4160118"/>
            <a:ext cx="192087" cy="536575"/>
            <a:chOff x="1622" y="2354"/>
            <a:chExt cx="339" cy="798"/>
          </a:xfrm>
        </p:grpSpPr>
        <p:sp>
          <p:nvSpPr>
            <p:cNvPr id="296" name="Line 85">
              <a:extLst>
                <a:ext uri="{FF2B5EF4-FFF2-40B4-BE49-F238E27FC236}">
                  <a16:creationId xmlns:a16="http://schemas.microsoft.com/office/drawing/2014/main" id="{148B6A3A-4FFA-6D4C-A0F9-54CA9E82E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97" name="Line 86">
              <a:extLst>
                <a:ext uri="{FF2B5EF4-FFF2-40B4-BE49-F238E27FC236}">
                  <a16:creationId xmlns:a16="http://schemas.microsoft.com/office/drawing/2014/main" id="{52964F65-3F1B-C844-8FD8-BE38D6426F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98" name="Line 87">
              <a:extLst>
                <a:ext uri="{FF2B5EF4-FFF2-40B4-BE49-F238E27FC236}">
                  <a16:creationId xmlns:a16="http://schemas.microsoft.com/office/drawing/2014/main" id="{EC1F2524-30AD-3940-BF58-070E0D72CD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299" name="Line 88">
              <a:extLst>
                <a:ext uri="{FF2B5EF4-FFF2-40B4-BE49-F238E27FC236}">
                  <a16:creationId xmlns:a16="http://schemas.microsoft.com/office/drawing/2014/main" id="{4A99390F-9BB2-C241-ADA2-F20523A73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300" name="Line 89">
              <a:extLst>
                <a:ext uri="{FF2B5EF4-FFF2-40B4-BE49-F238E27FC236}">
                  <a16:creationId xmlns:a16="http://schemas.microsoft.com/office/drawing/2014/main" id="{33C4B990-DAE2-4242-A4BA-46A94F4A65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301" name="Oval 90">
              <a:extLst>
                <a:ext uri="{FF2B5EF4-FFF2-40B4-BE49-F238E27FC236}">
                  <a16:creationId xmlns:a16="http://schemas.microsoft.com/office/drawing/2014/main" id="{4B321679-BD31-AE45-9419-EA6D3BCD3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 dirty="0">
                <a:latin typeface="+mn-lt"/>
              </a:endParaRPr>
            </a:p>
          </p:txBody>
        </p:sp>
      </p:grpSp>
      <p:grpSp>
        <p:nvGrpSpPr>
          <p:cNvPr id="302" name="Group 91">
            <a:extLst>
              <a:ext uri="{FF2B5EF4-FFF2-40B4-BE49-F238E27FC236}">
                <a16:creationId xmlns:a16="http://schemas.microsoft.com/office/drawing/2014/main" id="{92197BBC-5F43-AA45-9ED4-3E5C7363F908}"/>
              </a:ext>
            </a:extLst>
          </p:cNvPr>
          <p:cNvGrpSpPr>
            <a:grpSpLocks/>
          </p:cNvGrpSpPr>
          <p:nvPr/>
        </p:nvGrpSpPr>
        <p:grpSpPr bwMode="auto">
          <a:xfrm>
            <a:off x="8458379" y="4174405"/>
            <a:ext cx="192088" cy="536575"/>
            <a:chOff x="1622" y="2354"/>
            <a:chExt cx="339" cy="798"/>
          </a:xfrm>
        </p:grpSpPr>
        <p:sp>
          <p:nvSpPr>
            <p:cNvPr id="303" name="Line 92">
              <a:extLst>
                <a:ext uri="{FF2B5EF4-FFF2-40B4-BE49-F238E27FC236}">
                  <a16:creationId xmlns:a16="http://schemas.microsoft.com/office/drawing/2014/main" id="{648AF060-BE85-A643-872D-CB157E0C07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304" name="Line 93">
              <a:extLst>
                <a:ext uri="{FF2B5EF4-FFF2-40B4-BE49-F238E27FC236}">
                  <a16:creationId xmlns:a16="http://schemas.microsoft.com/office/drawing/2014/main" id="{4EA48DD2-64FF-8B48-8EAE-210EFBE44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305" name="Line 94">
              <a:extLst>
                <a:ext uri="{FF2B5EF4-FFF2-40B4-BE49-F238E27FC236}">
                  <a16:creationId xmlns:a16="http://schemas.microsoft.com/office/drawing/2014/main" id="{37468E9A-D7FF-A942-9DCF-5DD1B913F5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306" name="Line 95">
              <a:extLst>
                <a:ext uri="{FF2B5EF4-FFF2-40B4-BE49-F238E27FC236}">
                  <a16:creationId xmlns:a16="http://schemas.microsoft.com/office/drawing/2014/main" id="{0822B925-402D-CA41-8D83-BCF44CD058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307" name="Line 96">
              <a:extLst>
                <a:ext uri="{FF2B5EF4-FFF2-40B4-BE49-F238E27FC236}">
                  <a16:creationId xmlns:a16="http://schemas.microsoft.com/office/drawing/2014/main" id="{FBDB7709-6EA8-1F44-8FA5-AEDF236E33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308" name="Oval 97">
              <a:extLst>
                <a:ext uri="{FF2B5EF4-FFF2-40B4-BE49-F238E27FC236}">
                  <a16:creationId xmlns:a16="http://schemas.microsoft.com/office/drawing/2014/main" id="{29576106-4ED5-9342-A5EC-7540C7306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 dirty="0">
                <a:latin typeface="+mn-lt"/>
              </a:endParaRPr>
            </a:p>
          </p:txBody>
        </p:sp>
      </p:grpSp>
      <p:grpSp>
        <p:nvGrpSpPr>
          <p:cNvPr id="309" name="Group 102">
            <a:extLst>
              <a:ext uri="{FF2B5EF4-FFF2-40B4-BE49-F238E27FC236}">
                <a16:creationId xmlns:a16="http://schemas.microsoft.com/office/drawing/2014/main" id="{03E36AF7-BBD2-9042-959A-9A905F0FAE0E}"/>
              </a:ext>
            </a:extLst>
          </p:cNvPr>
          <p:cNvGrpSpPr>
            <a:grpSpLocks/>
          </p:cNvGrpSpPr>
          <p:nvPr/>
        </p:nvGrpSpPr>
        <p:grpSpPr bwMode="auto">
          <a:xfrm>
            <a:off x="10311916" y="3376212"/>
            <a:ext cx="192087" cy="536575"/>
            <a:chOff x="1622" y="2354"/>
            <a:chExt cx="339" cy="798"/>
          </a:xfrm>
        </p:grpSpPr>
        <p:sp>
          <p:nvSpPr>
            <p:cNvPr id="310" name="Line 103">
              <a:extLst>
                <a:ext uri="{FF2B5EF4-FFF2-40B4-BE49-F238E27FC236}">
                  <a16:creationId xmlns:a16="http://schemas.microsoft.com/office/drawing/2014/main" id="{57DF143A-8676-9C42-BF09-1C1BA2E68E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311" name="Line 104">
              <a:extLst>
                <a:ext uri="{FF2B5EF4-FFF2-40B4-BE49-F238E27FC236}">
                  <a16:creationId xmlns:a16="http://schemas.microsoft.com/office/drawing/2014/main" id="{0858FC32-4479-3943-B1CE-C8DE83BAF4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312" name="Line 105">
              <a:extLst>
                <a:ext uri="{FF2B5EF4-FFF2-40B4-BE49-F238E27FC236}">
                  <a16:creationId xmlns:a16="http://schemas.microsoft.com/office/drawing/2014/main" id="{68BBEB02-3009-EC40-8853-71DACA6A0D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313" name="Line 106">
              <a:extLst>
                <a:ext uri="{FF2B5EF4-FFF2-40B4-BE49-F238E27FC236}">
                  <a16:creationId xmlns:a16="http://schemas.microsoft.com/office/drawing/2014/main" id="{959AB585-F781-5F47-B68C-38A7808573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314" name="Line 107">
              <a:extLst>
                <a:ext uri="{FF2B5EF4-FFF2-40B4-BE49-F238E27FC236}">
                  <a16:creationId xmlns:a16="http://schemas.microsoft.com/office/drawing/2014/main" id="{B0A364DE-E50E-E044-A31F-F2F65CB4A3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315" name="Oval 108">
              <a:extLst>
                <a:ext uri="{FF2B5EF4-FFF2-40B4-BE49-F238E27FC236}">
                  <a16:creationId xmlns:a16="http://schemas.microsoft.com/office/drawing/2014/main" id="{9072F121-AAB6-1348-B6C1-1CF6012FE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 dirty="0">
                <a:latin typeface="+mn-lt"/>
              </a:endParaRPr>
            </a:p>
          </p:txBody>
        </p:sp>
      </p:grpSp>
      <p:sp>
        <p:nvSpPr>
          <p:cNvPr id="316" name="Text Box 109">
            <a:extLst>
              <a:ext uri="{FF2B5EF4-FFF2-40B4-BE49-F238E27FC236}">
                <a16:creationId xmlns:a16="http://schemas.microsoft.com/office/drawing/2014/main" id="{9BC17D92-9B8C-9B47-A5C6-C996670C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8450" y="1654111"/>
            <a:ext cx="1938452" cy="63692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User Acceptance</a:t>
            </a:r>
          </a:p>
          <a:p>
            <a:pPr algn="ctr" defTabSz="814388">
              <a:lnSpc>
                <a:spcPct val="90000"/>
              </a:lnSpc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Test</a:t>
            </a:r>
          </a:p>
        </p:txBody>
      </p:sp>
      <p:sp>
        <p:nvSpPr>
          <p:cNvPr id="321" name="Text Box 163">
            <a:extLst>
              <a:ext uri="{FF2B5EF4-FFF2-40B4-BE49-F238E27FC236}">
                <a16:creationId xmlns:a16="http://schemas.microsoft.com/office/drawing/2014/main" id="{60362624-3F74-A843-94D1-C64E3BA26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1605" y="5761435"/>
            <a:ext cx="2668910" cy="3322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defTabSz="814388">
              <a:lnSpc>
                <a:spcPct val="90000"/>
              </a:lnSpc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Lead time of </a:t>
            </a:r>
            <a:r>
              <a:rPr lang="en-US" b="1" dirty="0">
                <a:solidFill>
                  <a:schemeClr val="accent1"/>
                </a:solidFill>
              </a:rPr>
              <a:t>?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days or less</a:t>
            </a:r>
          </a:p>
        </p:txBody>
      </p:sp>
      <p:sp>
        <p:nvSpPr>
          <p:cNvPr id="322" name="Text Box 96">
            <a:extLst>
              <a:ext uri="{FF2B5EF4-FFF2-40B4-BE49-F238E27FC236}">
                <a16:creationId xmlns:a16="http://schemas.microsoft.com/office/drawing/2014/main" id="{33BE047D-C514-3848-AE2C-7A7837D83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152" y="1781757"/>
            <a:ext cx="1605733" cy="3599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Development</a:t>
            </a:r>
          </a:p>
        </p:txBody>
      </p:sp>
      <p:sp>
        <p:nvSpPr>
          <p:cNvPr id="323" name="Text Box 96">
            <a:extLst>
              <a:ext uri="{FF2B5EF4-FFF2-40B4-BE49-F238E27FC236}">
                <a16:creationId xmlns:a16="http://schemas.microsoft.com/office/drawing/2014/main" id="{4906E9B8-7522-3A4E-B01E-79E4A44EE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7580" y="1781944"/>
            <a:ext cx="910223" cy="3599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Testing</a:t>
            </a:r>
          </a:p>
        </p:txBody>
      </p:sp>
      <p:sp>
        <p:nvSpPr>
          <p:cNvPr id="324" name="Text Box 141">
            <a:extLst>
              <a:ext uri="{FF2B5EF4-FFF2-40B4-BE49-F238E27FC236}">
                <a16:creationId xmlns:a16="http://schemas.microsoft.com/office/drawing/2014/main" id="{F9D4D1C4-A490-1B4E-A729-9C009F54A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2828" y="4881235"/>
            <a:ext cx="888807" cy="3322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WIP = ?</a:t>
            </a:r>
          </a:p>
        </p:txBody>
      </p:sp>
      <p:sp>
        <p:nvSpPr>
          <p:cNvPr id="325" name="Text Box 141">
            <a:extLst>
              <a:ext uri="{FF2B5EF4-FFF2-40B4-BE49-F238E27FC236}">
                <a16:creationId xmlns:a16="http://schemas.microsoft.com/office/drawing/2014/main" id="{B5D22336-8E69-8C47-97BE-9CC3778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7" y="4876112"/>
            <a:ext cx="888807" cy="3322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WIP = ?</a:t>
            </a:r>
          </a:p>
        </p:txBody>
      </p:sp>
      <p:sp>
        <p:nvSpPr>
          <p:cNvPr id="327" name="Text Box 130">
            <a:extLst>
              <a:ext uri="{FF2B5EF4-FFF2-40B4-BE49-F238E27FC236}">
                <a16:creationId xmlns:a16="http://schemas.microsoft.com/office/drawing/2014/main" id="{D45956BB-30E1-C947-A26D-168D22FF1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816" y="5143526"/>
            <a:ext cx="1426903" cy="58152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Commitment</a:t>
            </a:r>
            <a:b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</a:b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Point</a:t>
            </a:r>
          </a:p>
        </p:txBody>
      </p:sp>
      <p:sp>
        <p:nvSpPr>
          <p:cNvPr id="328" name="Line 111">
            <a:extLst>
              <a:ext uri="{FF2B5EF4-FFF2-40B4-BE49-F238E27FC236}">
                <a16:creationId xmlns:a16="http://schemas.microsoft.com/office/drawing/2014/main" id="{BF03B2C9-5A9B-424C-A8C6-AFC1065351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81553" y="3952227"/>
            <a:ext cx="768350" cy="192087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329" name="Line 112">
            <a:extLst>
              <a:ext uri="{FF2B5EF4-FFF2-40B4-BE49-F238E27FC236}">
                <a16:creationId xmlns:a16="http://schemas.microsoft.com/office/drawing/2014/main" id="{5C42F197-6055-5E4E-AAA2-3202D82C8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9181553" y="3682351"/>
            <a:ext cx="768350" cy="0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330" name="Line 113">
            <a:extLst>
              <a:ext uri="{FF2B5EF4-FFF2-40B4-BE49-F238E27FC236}">
                <a16:creationId xmlns:a16="http://schemas.microsoft.com/office/drawing/2014/main" id="{C7203E29-E70F-944F-BF65-4FCEC29D0DA1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9653" y="3106089"/>
            <a:ext cx="730250" cy="346075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331" name="Line 132">
            <a:extLst>
              <a:ext uri="{FF2B5EF4-FFF2-40B4-BE49-F238E27FC236}">
                <a16:creationId xmlns:a16="http://schemas.microsoft.com/office/drawing/2014/main" id="{5DC45AF3-41A8-F24A-8570-2C4B2E6D7D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122" y="2659931"/>
            <a:ext cx="384175" cy="1114425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332" name="Line 133">
            <a:extLst>
              <a:ext uri="{FF2B5EF4-FFF2-40B4-BE49-F238E27FC236}">
                <a16:creationId xmlns:a16="http://schemas.microsoft.com/office/drawing/2014/main" id="{F651AA8E-1C99-824B-80F0-E154075A47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122" y="2429742"/>
            <a:ext cx="422275" cy="730250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333" name="Line 134">
            <a:extLst>
              <a:ext uri="{FF2B5EF4-FFF2-40B4-BE49-F238E27FC236}">
                <a16:creationId xmlns:a16="http://schemas.microsoft.com/office/drawing/2014/main" id="{0897BF90-1778-7E42-B73F-55ABC13A5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122" y="2929805"/>
            <a:ext cx="384175" cy="1458912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334" name="Line 135">
            <a:extLst>
              <a:ext uri="{FF2B5EF4-FFF2-40B4-BE49-F238E27FC236}">
                <a16:creationId xmlns:a16="http://schemas.microsoft.com/office/drawing/2014/main" id="{8ABA867E-6557-D343-85E7-21BA7B1A2F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1472" y="2478155"/>
            <a:ext cx="342623" cy="643737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335" name="Line 136">
            <a:extLst>
              <a:ext uri="{FF2B5EF4-FFF2-40B4-BE49-F238E27FC236}">
                <a16:creationId xmlns:a16="http://schemas.microsoft.com/office/drawing/2014/main" id="{1F3DC11E-ABD2-4C45-A28E-AF4C07767D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1472" y="2879629"/>
            <a:ext cx="382134" cy="894725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336" name="Line 137">
            <a:extLst>
              <a:ext uri="{FF2B5EF4-FFF2-40B4-BE49-F238E27FC236}">
                <a16:creationId xmlns:a16="http://schemas.microsoft.com/office/drawing/2014/main" id="{B7EC3455-2ED7-A74B-BE69-54EBF518A9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1472" y="3187507"/>
            <a:ext cx="460489" cy="1239310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337" name="Line 147">
            <a:extLst>
              <a:ext uri="{FF2B5EF4-FFF2-40B4-BE49-F238E27FC236}">
                <a16:creationId xmlns:a16="http://schemas.microsoft.com/office/drawing/2014/main" id="{E01BCCF6-4498-214A-A696-AC717D2AC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2305" y="2561505"/>
            <a:ext cx="269875" cy="460375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338" name="Line 148">
            <a:extLst>
              <a:ext uri="{FF2B5EF4-FFF2-40B4-BE49-F238E27FC236}">
                <a16:creationId xmlns:a16="http://schemas.microsoft.com/office/drawing/2014/main" id="{42E7696D-D4BA-5946-9D5C-32EC88BCD9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2305" y="2753591"/>
            <a:ext cx="269875" cy="768350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339" name="Line 149">
            <a:extLst>
              <a:ext uri="{FF2B5EF4-FFF2-40B4-BE49-F238E27FC236}">
                <a16:creationId xmlns:a16="http://schemas.microsoft.com/office/drawing/2014/main" id="{5BF783B5-D86B-DC43-9639-21373248D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2305" y="3098080"/>
            <a:ext cx="269875" cy="1038225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 dirty="0">
              <a:latin typeface="+mn-lt"/>
            </a:endParaRPr>
          </a:p>
        </p:txBody>
      </p:sp>
      <p:grpSp>
        <p:nvGrpSpPr>
          <p:cNvPr id="340" name="Gruppieren 166">
            <a:extLst>
              <a:ext uri="{FF2B5EF4-FFF2-40B4-BE49-F238E27FC236}">
                <a16:creationId xmlns:a16="http://schemas.microsoft.com/office/drawing/2014/main" id="{E079EFAD-5AE0-3541-8598-A964666E1EEE}"/>
              </a:ext>
            </a:extLst>
          </p:cNvPr>
          <p:cNvGrpSpPr/>
          <p:nvPr/>
        </p:nvGrpSpPr>
        <p:grpSpPr>
          <a:xfrm>
            <a:off x="4905994" y="2237655"/>
            <a:ext cx="888807" cy="886261"/>
            <a:chOff x="4319688" y="2084388"/>
            <a:chExt cx="888807" cy="886261"/>
          </a:xfrm>
        </p:grpSpPr>
        <p:sp>
          <p:nvSpPr>
            <p:cNvPr id="341" name="AutoShape 139" descr="Dark horizontal">
              <a:extLst>
                <a:ext uri="{FF2B5EF4-FFF2-40B4-BE49-F238E27FC236}">
                  <a16:creationId xmlns:a16="http://schemas.microsoft.com/office/drawing/2014/main" id="{66045118-4205-B140-8AE7-07134A201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1" y="2084388"/>
              <a:ext cx="614363" cy="538162"/>
            </a:xfrm>
            <a:prstGeom prst="cube">
              <a:avLst>
                <a:gd name="adj" fmla="val 25000"/>
              </a:avLst>
            </a:prstGeom>
            <a:pattFill prst="dkHorz">
              <a:fgClr>
                <a:srgbClr val="FF0000"/>
              </a:fgClr>
              <a:bgClr>
                <a:schemeClr val="bg1"/>
              </a:bgClr>
            </a:pattFill>
            <a:ln w="254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342" name="Text Box 141">
              <a:extLst>
                <a:ext uri="{FF2B5EF4-FFF2-40B4-BE49-F238E27FC236}">
                  <a16:creationId xmlns:a16="http://schemas.microsoft.com/office/drawing/2014/main" id="{BEEF2CBF-651F-3846-8C17-892B0E9A8D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9688" y="2638426"/>
              <a:ext cx="888807" cy="33222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lIns="82124" tIns="41061" rIns="82124" bIns="41061">
              <a:spAutoFit/>
            </a:bodyPr>
            <a:lstStyle/>
            <a:p>
              <a:pPr algn="ctr" defTabSz="814388">
                <a:lnSpc>
                  <a:spcPct val="90000"/>
                </a:lnSpc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WIP = ?</a:t>
              </a:r>
            </a:p>
          </p:txBody>
        </p:sp>
      </p:grpSp>
      <p:grpSp>
        <p:nvGrpSpPr>
          <p:cNvPr id="343" name="Gruppieren 169">
            <a:extLst>
              <a:ext uri="{FF2B5EF4-FFF2-40B4-BE49-F238E27FC236}">
                <a16:creationId xmlns:a16="http://schemas.microsoft.com/office/drawing/2014/main" id="{B3B089BC-D67C-834C-B5CF-87B278378A66}"/>
              </a:ext>
            </a:extLst>
          </p:cNvPr>
          <p:cNvGrpSpPr/>
          <p:nvPr/>
        </p:nvGrpSpPr>
        <p:grpSpPr>
          <a:xfrm>
            <a:off x="7083797" y="2256980"/>
            <a:ext cx="888807" cy="908486"/>
            <a:chOff x="6315847" y="2084031"/>
            <a:chExt cx="888807" cy="908486"/>
          </a:xfrm>
        </p:grpSpPr>
        <p:sp>
          <p:nvSpPr>
            <p:cNvPr id="344" name="AutoShape 142" descr="Dark horizontal">
              <a:extLst>
                <a:ext uri="{FF2B5EF4-FFF2-40B4-BE49-F238E27FC236}">
                  <a16:creationId xmlns:a16="http://schemas.microsoft.com/office/drawing/2014/main" id="{196EE891-BDFF-6746-B500-6FE9FA2BB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3069" y="2084031"/>
              <a:ext cx="614362" cy="538162"/>
            </a:xfrm>
            <a:prstGeom prst="cube">
              <a:avLst>
                <a:gd name="adj" fmla="val 25000"/>
              </a:avLst>
            </a:prstGeom>
            <a:pattFill prst="dkHorz">
              <a:fgClr>
                <a:srgbClr val="FF0000"/>
              </a:fgClr>
              <a:bgClr>
                <a:schemeClr val="bg1"/>
              </a:bgClr>
            </a:pattFill>
            <a:ln w="2857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 dirty="0">
                <a:latin typeface="+mn-lt"/>
              </a:endParaRPr>
            </a:p>
          </p:txBody>
        </p:sp>
        <p:sp>
          <p:nvSpPr>
            <p:cNvPr id="345" name="Text Box 141">
              <a:extLst>
                <a:ext uri="{FF2B5EF4-FFF2-40B4-BE49-F238E27FC236}">
                  <a16:creationId xmlns:a16="http://schemas.microsoft.com/office/drawing/2014/main" id="{ADAD3EBE-B3F3-2F49-9809-3AB93C18B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5847" y="2660294"/>
              <a:ext cx="888807" cy="33222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lIns="82124" tIns="41061" rIns="82124" bIns="41061">
              <a:spAutoFit/>
            </a:bodyPr>
            <a:lstStyle/>
            <a:p>
              <a:pPr algn="ctr" defTabSz="814388">
                <a:lnSpc>
                  <a:spcPct val="90000"/>
                </a:lnSpc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WIP = ?</a:t>
              </a:r>
            </a:p>
          </p:txBody>
        </p:sp>
      </p:grpSp>
      <p:sp>
        <p:nvSpPr>
          <p:cNvPr id="346" name="Rechteck 249">
            <a:extLst>
              <a:ext uri="{FF2B5EF4-FFF2-40B4-BE49-F238E27FC236}">
                <a16:creationId xmlns:a16="http://schemas.microsoft.com/office/drawing/2014/main" id="{C206EE70-4AE6-C146-86BA-8FC19B12931F}"/>
              </a:ext>
            </a:extLst>
          </p:cNvPr>
          <p:cNvSpPr/>
          <p:nvPr/>
        </p:nvSpPr>
        <p:spPr>
          <a:xfrm>
            <a:off x="9903620" y="4870016"/>
            <a:ext cx="100811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b="1" dirty="0"/>
              <a:t>WIP = ?</a:t>
            </a:r>
          </a:p>
        </p:txBody>
      </p:sp>
      <p:sp>
        <p:nvSpPr>
          <p:cNvPr id="347" name="Line 112">
            <a:extLst>
              <a:ext uri="{FF2B5EF4-FFF2-40B4-BE49-F238E27FC236}">
                <a16:creationId xmlns:a16="http://schemas.microsoft.com/office/drawing/2014/main" id="{11CE4715-37FA-9240-B626-D0CEAB9F8F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50194" y="3679297"/>
            <a:ext cx="768350" cy="0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261" name="AutoShape 110" descr="Dark horizontal">
            <a:extLst>
              <a:ext uri="{FF2B5EF4-FFF2-40B4-BE49-F238E27FC236}">
                <a16:creationId xmlns:a16="http://schemas.microsoft.com/office/drawing/2014/main" id="{08B0030F-D322-114C-A71D-8C64428A6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20" y="2772471"/>
            <a:ext cx="614362" cy="2533650"/>
          </a:xfrm>
          <a:prstGeom prst="cube">
            <a:avLst>
              <a:gd name="adj" fmla="val 25000"/>
            </a:avLst>
          </a:prstGeom>
          <a:pattFill prst="dkHorz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262" name="AutoShape 109" descr="Dark horizontal">
            <a:extLst>
              <a:ext uri="{FF2B5EF4-FFF2-40B4-BE49-F238E27FC236}">
                <a16:creationId xmlns:a16="http://schemas.microsoft.com/office/drawing/2014/main" id="{B99E32E4-68CB-7040-BBCB-4BE91A743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20" y="3228642"/>
            <a:ext cx="614362" cy="2189162"/>
          </a:xfrm>
          <a:prstGeom prst="cube">
            <a:avLst>
              <a:gd name="adj" fmla="val 25000"/>
            </a:avLst>
          </a:prstGeom>
          <a:pattFill prst="dkHorz">
            <a:fgClr>
              <a:schemeClr val="accent6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263" name="AutoShape 110" descr="Dark horizontal">
            <a:extLst>
              <a:ext uri="{FF2B5EF4-FFF2-40B4-BE49-F238E27FC236}">
                <a16:creationId xmlns:a16="http://schemas.microsoft.com/office/drawing/2014/main" id="{6359D56B-FBD9-074F-B8F9-475CA887E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19" y="4135559"/>
            <a:ext cx="614362" cy="614362"/>
          </a:xfrm>
          <a:prstGeom prst="cube">
            <a:avLst>
              <a:gd name="adj" fmla="val 25000"/>
            </a:avLst>
          </a:prstGeom>
          <a:pattFill prst="dkHorz">
            <a:fgClr>
              <a:schemeClr val="accent4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264" name="AutoShape 110" descr="Dark horizontal">
            <a:extLst>
              <a:ext uri="{FF2B5EF4-FFF2-40B4-BE49-F238E27FC236}">
                <a16:creationId xmlns:a16="http://schemas.microsoft.com/office/drawing/2014/main" id="{0C68B836-27D6-0547-A821-A5A1FE9C4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19" y="3678544"/>
            <a:ext cx="614362" cy="614362"/>
          </a:xfrm>
          <a:prstGeom prst="cube">
            <a:avLst>
              <a:gd name="adj" fmla="val 25000"/>
            </a:avLst>
          </a:prstGeom>
          <a:pattFill prst="dkHorz">
            <a:fgClr>
              <a:schemeClr val="accent5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265" name="AutoShape 110" descr="Dark horizontal">
            <a:extLst>
              <a:ext uri="{FF2B5EF4-FFF2-40B4-BE49-F238E27FC236}">
                <a16:creationId xmlns:a16="http://schemas.microsoft.com/office/drawing/2014/main" id="{9E6C024B-069D-1646-A58C-032C82F09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20" y="3220643"/>
            <a:ext cx="614362" cy="614362"/>
          </a:xfrm>
          <a:prstGeom prst="cube">
            <a:avLst>
              <a:gd name="adj" fmla="val 25000"/>
            </a:avLst>
          </a:prstGeom>
          <a:pattFill prst="dkHorz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 dirty="0">
              <a:latin typeface="+mn-lt"/>
            </a:endParaRPr>
          </a:p>
        </p:txBody>
      </p:sp>
      <p:sp>
        <p:nvSpPr>
          <p:cNvPr id="266" name="AutoShape 110" descr="Dark horizontal">
            <a:extLst>
              <a:ext uri="{FF2B5EF4-FFF2-40B4-BE49-F238E27FC236}">
                <a16:creationId xmlns:a16="http://schemas.microsoft.com/office/drawing/2014/main" id="{43EBAE61-FB25-A541-A14A-7B17B2AE7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20" y="2768267"/>
            <a:ext cx="614362" cy="614362"/>
          </a:xfrm>
          <a:prstGeom prst="cube">
            <a:avLst>
              <a:gd name="adj" fmla="val 25000"/>
            </a:avLst>
          </a:prstGeom>
          <a:pattFill prst="dkHorz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 dirty="0"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961E56-ECB3-B74D-88D1-F323B2F0B5D4}"/>
              </a:ext>
            </a:extLst>
          </p:cNvPr>
          <p:cNvGrpSpPr>
            <a:grpSpLocks/>
          </p:cNvGrpSpPr>
          <p:nvPr/>
        </p:nvGrpSpPr>
        <p:grpSpPr bwMode="auto">
          <a:xfrm>
            <a:off x="2054299" y="2807068"/>
            <a:ext cx="192088" cy="536575"/>
            <a:chOff x="1622" y="2354"/>
            <a:chExt cx="339" cy="798"/>
          </a:xfrm>
        </p:grpSpPr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6D3968BF-BF7F-2B4F-A724-6ABC7BC6A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2723B49C-CF45-D043-A514-95597F766D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F8E033D5-C8B7-EB4C-B4EE-FD85FD014A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9300568F-1128-FF43-A11E-FA6EEE18F8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98B775E9-2E37-964E-8AF4-3E30FD52EA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E19CB3-6B30-534D-ADAF-094A29001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7D0535-55E2-514A-80EA-A585DE865C0F}"/>
              </a:ext>
            </a:extLst>
          </p:cNvPr>
          <p:cNvGrpSpPr>
            <a:grpSpLocks/>
          </p:cNvGrpSpPr>
          <p:nvPr/>
        </p:nvGrpSpPr>
        <p:grpSpPr bwMode="auto">
          <a:xfrm>
            <a:off x="2054299" y="3459531"/>
            <a:ext cx="192088" cy="536575"/>
            <a:chOff x="1622" y="2354"/>
            <a:chExt cx="339" cy="798"/>
          </a:xfrm>
        </p:grpSpPr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54AAD6EE-8D51-BF4E-931C-F550E7E194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E38BB676-2EE2-8141-9E95-72EA168F8B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65AF1F7D-DEA7-624C-8E71-79868DC76F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3F4A313F-D485-764B-BFC2-6DDF9ECA5C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30B49BE8-4E99-0440-ABBE-4B3FCA3B51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E625B1A-273D-224F-BDDE-FFF50CA58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9801EE-FA60-AC44-A0BB-240B385ED88E}"/>
              </a:ext>
            </a:extLst>
          </p:cNvPr>
          <p:cNvGrpSpPr>
            <a:grpSpLocks/>
          </p:cNvGrpSpPr>
          <p:nvPr/>
        </p:nvGrpSpPr>
        <p:grpSpPr bwMode="auto">
          <a:xfrm>
            <a:off x="2054299" y="4150093"/>
            <a:ext cx="192088" cy="536575"/>
            <a:chOff x="1622" y="2354"/>
            <a:chExt cx="339" cy="798"/>
          </a:xfrm>
        </p:grpSpPr>
        <p:sp>
          <p:nvSpPr>
            <p:cNvPr id="22" name="Line 21">
              <a:extLst>
                <a:ext uri="{FF2B5EF4-FFF2-40B4-BE49-F238E27FC236}">
                  <a16:creationId xmlns:a16="http://schemas.microsoft.com/office/drawing/2014/main" id="{95154CF5-6CE8-0346-98A0-D5F6F2DCCD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3" name="Line 22">
              <a:extLst>
                <a:ext uri="{FF2B5EF4-FFF2-40B4-BE49-F238E27FC236}">
                  <a16:creationId xmlns:a16="http://schemas.microsoft.com/office/drawing/2014/main" id="{BE70B1E2-771A-8641-8C1D-63466CDFC3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5754CAF1-A2ED-7142-8696-B3E52A67DD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" name="Line 24">
              <a:extLst>
                <a:ext uri="{FF2B5EF4-FFF2-40B4-BE49-F238E27FC236}">
                  <a16:creationId xmlns:a16="http://schemas.microsoft.com/office/drawing/2014/main" id="{E491ADEA-077F-A64F-AECF-2B5F8FFAAA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" name="Line 25">
              <a:extLst>
                <a:ext uri="{FF2B5EF4-FFF2-40B4-BE49-F238E27FC236}">
                  <a16:creationId xmlns:a16="http://schemas.microsoft.com/office/drawing/2014/main" id="{2306D7FF-D3DE-D245-9A0E-D70EF7D089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4BF639-8810-BD4F-86C1-586D6FE55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92E9027-11B4-9840-9B8E-1DA09BDDF4D6}"/>
              </a:ext>
            </a:extLst>
          </p:cNvPr>
          <p:cNvGrpSpPr>
            <a:grpSpLocks/>
          </p:cNvGrpSpPr>
          <p:nvPr/>
        </p:nvGrpSpPr>
        <p:grpSpPr bwMode="auto">
          <a:xfrm>
            <a:off x="2054299" y="4880343"/>
            <a:ext cx="192088" cy="536575"/>
            <a:chOff x="1622" y="2354"/>
            <a:chExt cx="339" cy="798"/>
          </a:xfrm>
        </p:grpSpPr>
        <p:sp>
          <p:nvSpPr>
            <p:cNvPr id="29" name="Line 28">
              <a:extLst>
                <a:ext uri="{FF2B5EF4-FFF2-40B4-BE49-F238E27FC236}">
                  <a16:creationId xmlns:a16="http://schemas.microsoft.com/office/drawing/2014/main" id="{0F3B2576-AB21-9E43-83CA-6D1304FB3E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" name="Line 29">
              <a:extLst>
                <a:ext uri="{FF2B5EF4-FFF2-40B4-BE49-F238E27FC236}">
                  <a16:creationId xmlns:a16="http://schemas.microsoft.com/office/drawing/2014/main" id="{6A4A9954-5936-3149-9E98-4E246ED322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" name="Line 30">
              <a:extLst>
                <a:ext uri="{FF2B5EF4-FFF2-40B4-BE49-F238E27FC236}">
                  <a16:creationId xmlns:a16="http://schemas.microsoft.com/office/drawing/2014/main" id="{F49DD97A-B100-5E4D-95FA-96CB33CB3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" name="Line 31">
              <a:extLst>
                <a:ext uri="{FF2B5EF4-FFF2-40B4-BE49-F238E27FC236}">
                  <a16:creationId xmlns:a16="http://schemas.microsoft.com/office/drawing/2014/main" id="{245665A5-71A5-374A-8E18-669B17ECBE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3815EADE-4F45-C84B-B894-EB6ED20278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0EB082A-2237-7D48-9FBD-C7164F8FA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80" name="Line 126">
            <a:extLst>
              <a:ext uri="{FF2B5EF4-FFF2-40B4-BE49-F238E27FC236}">
                <a16:creationId xmlns:a16="http://schemas.microsoft.com/office/drawing/2014/main" id="{C169628D-5FF7-A248-AF9D-9EC55ABA14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22588" y="4528488"/>
            <a:ext cx="1071969" cy="504254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1" name="Line 127">
            <a:extLst>
              <a:ext uri="{FF2B5EF4-FFF2-40B4-BE49-F238E27FC236}">
                <a16:creationId xmlns:a16="http://schemas.microsoft.com/office/drawing/2014/main" id="{0F2FF2CE-6BD3-9945-AB8F-FF7645C560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22588" y="4093394"/>
            <a:ext cx="1079539" cy="170997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2" name="Line 128">
            <a:extLst>
              <a:ext uri="{FF2B5EF4-FFF2-40B4-BE49-F238E27FC236}">
                <a16:creationId xmlns:a16="http://schemas.microsoft.com/office/drawing/2014/main" id="{F02901DE-E6D2-484D-B7DE-FF53893D7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2588" y="3573830"/>
            <a:ext cx="1071808" cy="70282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3" name="Line 129">
            <a:extLst>
              <a:ext uri="{FF2B5EF4-FFF2-40B4-BE49-F238E27FC236}">
                <a16:creationId xmlns:a16="http://schemas.microsoft.com/office/drawing/2014/main" id="{A75D6B6C-5FC2-0949-8B0C-647CAD9D2F8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2588" y="3073766"/>
            <a:ext cx="1071808" cy="113331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4" name="Text Box 130">
            <a:extLst>
              <a:ext uri="{FF2B5EF4-FFF2-40B4-BE49-F238E27FC236}">
                <a16:creationId xmlns:a16="http://schemas.microsoft.com/office/drawing/2014/main" id="{898BB117-6772-9B4C-84BB-CDA529175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224" y="5455018"/>
            <a:ext cx="827893" cy="4153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Backlog of</a:t>
            </a:r>
          </a:p>
          <a:p>
            <a:pPr algn="ctr" defTabSz="814388">
              <a:lnSpc>
                <a:spcPct val="90000"/>
              </a:lnSpc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Options</a:t>
            </a:r>
            <a:endParaRPr lang="en-US" sz="1200" b="1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87" name="Line 134">
            <a:extLst>
              <a:ext uri="{FF2B5EF4-FFF2-40B4-BE49-F238E27FC236}">
                <a16:creationId xmlns:a16="http://schemas.microsoft.com/office/drawing/2014/main" id="{254C6A84-2792-FA47-9F65-5F5D04B3E7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22201" y="2561505"/>
            <a:ext cx="698592" cy="460939"/>
          </a:xfrm>
          <a:prstGeom prst="line">
            <a:avLst/>
          </a:prstGeom>
          <a:noFill/>
          <a:ln w="38100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1" name="Text Box 145">
            <a:extLst>
              <a:ext uri="{FF2B5EF4-FFF2-40B4-BE49-F238E27FC236}">
                <a16:creationId xmlns:a16="http://schemas.microsoft.com/office/drawing/2014/main" id="{045A295C-7189-0A41-B98A-F2ED765C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819" y="1995644"/>
            <a:ext cx="1326491" cy="74772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Change</a:t>
            </a:r>
          </a:p>
          <a:p>
            <a:pPr algn="ctr" defTabSz="814388">
              <a:lnSpc>
                <a:spcPct val="90000"/>
              </a:lnSpc>
              <a:defRPr/>
            </a:pP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Requests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8A1E8FC-7A88-0A4B-A51D-D810FD5AFBB7}"/>
              </a:ext>
            </a:extLst>
          </p:cNvPr>
          <p:cNvGrpSpPr/>
          <p:nvPr/>
        </p:nvGrpSpPr>
        <p:grpSpPr>
          <a:xfrm>
            <a:off x="673457" y="1142108"/>
            <a:ext cx="6884976" cy="923189"/>
            <a:chOff x="463393" y="1660563"/>
            <a:chExt cx="6884976" cy="923189"/>
          </a:xfrm>
        </p:grpSpPr>
        <p:sp>
          <p:nvSpPr>
            <p:cNvPr id="107" name="Text Box 145">
              <a:extLst>
                <a:ext uri="{FF2B5EF4-FFF2-40B4-BE49-F238E27FC236}">
                  <a16:creationId xmlns:a16="http://schemas.microsoft.com/office/drawing/2014/main" id="{EBF3866F-7609-5442-A262-AB134DA84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393" y="1836031"/>
              <a:ext cx="1277759" cy="747721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lIns="82124" tIns="41061" rIns="82124" bIns="41061">
              <a:spAutoFit/>
            </a:bodyPr>
            <a:lstStyle/>
            <a:p>
              <a:pPr algn="ctr" defTabSz="814388">
                <a:lnSpc>
                  <a:spcPct val="90000"/>
                </a:lnSpc>
                <a:defRPr/>
              </a:pPr>
              <a:r>
                <a:rPr lang="en-US" sz="24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PTC</a:t>
              </a:r>
            </a:p>
            <a:p>
              <a:pPr algn="ctr" defTabSz="814388">
                <a:lnSpc>
                  <a:spcPct val="90000"/>
                </a:lnSpc>
                <a:defRPr/>
              </a:pPr>
              <a:r>
                <a:rPr lang="en-US" sz="24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Expedite</a:t>
              </a: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205DB47-C145-FA47-A55C-628A8E1B491C}"/>
                </a:ext>
              </a:extLst>
            </p:cNvPr>
            <p:cNvSpPr/>
            <p:nvPr/>
          </p:nvSpPr>
          <p:spPr>
            <a:xfrm>
              <a:off x="1859507" y="1660563"/>
              <a:ext cx="5488862" cy="906249"/>
            </a:xfrm>
            <a:custGeom>
              <a:avLst/>
              <a:gdLst>
                <a:gd name="connsiteX0" fmla="*/ 0 w 1500188"/>
                <a:gd name="connsiteY0" fmla="*/ 685812 h 685812"/>
                <a:gd name="connsiteX1" fmla="*/ 557213 w 1500188"/>
                <a:gd name="connsiteY1" fmla="*/ 12 h 685812"/>
                <a:gd name="connsiteX2" fmla="*/ 1500188 w 1500188"/>
                <a:gd name="connsiteY2" fmla="*/ 671524 h 685812"/>
                <a:gd name="connsiteX0" fmla="*/ 0 w 3111465"/>
                <a:gd name="connsiteY0" fmla="*/ 686081 h 756385"/>
                <a:gd name="connsiteX1" fmla="*/ 557213 w 3111465"/>
                <a:gd name="connsiteY1" fmla="*/ 281 h 756385"/>
                <a:gd name="connsiteX2" fmla="*/ 3111465 w 3111465"/>
                <a:gd name="connsiteY2" fmla="*/ 756385 h 756385"/>
                <a:gd name="connsiteX0" fmla="*/ 0 w 3111465"/>
                <a:gd name="connsiteY0" fmla="*/ 686359 h 756663"/>
                <a:gd name="connsiteX1" fmla="*/ 557213 w 3111465"/>
                <a:gd name="connsiteY1" fmla="*/ 559 h 756663"/>
                <a:gd name="connsiteX2" fmla="*/ 3111465 w 3111465"/>
                <a:gd name="connsiteY2" fmla="*/ 756663 h 756663"/>
                <a:gd name="connsiteX0" fmla="*/ 0 w 3111465"/>
                <a:gd name="connsiteY0" fmla="*/ 686774 h 757078"/>
                <a:gd name="connsiteX1" fmla="*/ 557213 w 3111465"/>
                <a:gd name="connsiteY1" fmla="*/ 974 h 757078"/>
                <a:gd name="connsiteX2" fmla="*/ 3111465 w 3111465"/>
                <a:gd name="connsiteY2" fmla="*/ 757078 h 757078"/>
                <a:gd name="connsiteX0" fmla="*/ 0 w 3111465"/>
                <a:gd name="connsiteY0" fmla="*/ 686774 h 757078"/>
                <a:gd name="connsiteX1" fmla="*/ 557213 w 3111465"/>
                <a:gd name="connsiteY1" fmla="*/ 974 h 757078"/>
                <a:gd name="connsiteX2" fmla="*/ 3111465 w 3111465"/>
                <a:gd name="connsiteY2" fmla="*/ 757078 h 757078"/>
                <a:gd name="connsiteX0" fmla="*/ 0 w 3111465"/>
                <a:gd name="connsiteY0" fmla="*/ 686774 h 757078"/>
                <a:gd name="connsiteX1" fmla="*/ 557213 w 3111465"/>
                <a:gd name="connsiteY1" fmla="*/ 974 h 757078"/>
                <a:gd name="connsiteX2" fmla="*/ 3111465 w 3111465"/>
                <a:gd name="connsiteY2" fmla="*/ 757078 h 757078"/>
                <a:gd name="connsiteX0" fmla="*/ 0 w 3111465"/>
                <a:gd name="connsiteY0" fmla="*/ 686774 h 757078"/>
                <a:gd name="connsiteX1" fmla="*/ 557213 w 3111465"/>
                <a:gd name="connsiteY1" fmla="*/ 974 h 757078"/>
                <a:gd name="connsiteX2" fmla="*/ 3111465 w 3111465"/>
                <a:gd name="connsiteY2" fmla="*/ 757078 h 757078"/>
                <a:gd name="connsiteX0" fmla="*/ 0 w 3111465"/>
                <a:gd name="connsiteY0" fmla="*/ 686847 h 757151"/>
                <a:gd name="connsiteX1" fmla="*/ 557213 w 3111465"/>
                <a:gd name="connsiteY1" fmla="*/ 1047 h 757151"/>
                <a:gd name="connsiteX2" fmla="*/ 3111465 w 3111465"/>
                <a:gd name="connsiteY2" fmla="*/ 757151 h 757151"/>
                <a:gd name="connsiteX0" fmla="*/ 0 w 3111465"/>
                <a:gd name="connsiteY0" fmla="*/ 689234 h 759538"/>
                <a:gd name="connsiteX1" fmla="*/ 557213 w 3111465"/>
                <a:gd name="connsiteY1" fmla="*/ 3434 h 759538"/>
                <a:gd name="connsiteX2" fmla="*/ 3111465 w 3111465"/>
                <a:gd name="connsiteY2" fmla="*/ 759538 h 759538"/>
                <a:gd name="connsiteX0" fmla="*/ 0 w 3111465"/>
                <a:gd name="connsiteY0" fmla="*/ 699340 h 769644"/>
                <a:gd name="connsiteX1" fmla="*/ 557213 w 3111465"/>
                <a:gd name="connsiteY1" fmla="*/ 13540 h 769644"/>
                <a:gd name="connsiteX2" fmla="*/ 3111465 w 3111465"/>
                <a:gd name="connsiteY2" fmla="*/ 769644 h 769644"/>
                <a:gd name="connsiteX0" fmla="*/ 0 w 3111465"/>
                <a:gd name="connsiteY0" fmla="*/ 713770 h 784074"/>
                <a:gd name="connsiteX1" fmla="*/ 1263003 w 3111465"/>
                <a:gd name="connsiteY1" fmla="*/ 11632 h 784074"/>
                <a:gd name="connsiteX2" fmla="*/ 3111465 w 3111465"/>
                <a:gd name="connsiteY2" fmla="*/ 784074 h 784074"/>
                <a:gd name="connsiteX0" fmla="*/ 0 w 3111465"/>
                <a:gd name="connsiteY0" fmla="*/ 651196 h 721500"/>
                <a:gd name="connsiteX1" fmla="*/ 1725688 w 3111465"/>
                <a:gd name="connsiteY1" fmla="*/ 22576 h 721500"/>
                <a:gd name="connsiteX2" fmla="*/ 3111465 w 3111465"/>
                <a:gd name="connsiteY2" fmla="*/ 721500 h 721500"/>
                <a:gd name="connsiteX0" fmla="*/ 0 w 3111465"/>
                <a:gd name="connsiteY0" fmla="*/ 651196 h 721500"/>
                <a:gd name="connsiteX1" fmla="*/ 1725688 w 3111465"/>
                <a:gd name="connsiteY1" fmla="*/ 22576 h 721500"/>
                <a:gd name="connsiteX2" fmla="*/ 3111465 w 3111465"/>
                <a:gd name="connsiteY2" fmla="*/ 721500 h 721500"/>
                <a:gd name="connsiteX0" fmla="*/ 0 w 3111465"/>
                <a:gd name="connsiteY0" fmla="*/ 0 h 70304"/>
                <a:gd name="connsiteX1" fmla="*/ 3111465 w 3111465"/>
                <a:gd name="connsiteY1" fmla="*/ 70304 h 70304"/>
                <a:gd name="connsiteX0" fmla="*/ 0 w 3111465"/>
                <a:gd name="connsiteY0" fmla="*/ 577876 h 648180"/>
                <a:gd name="connsiteX1" fmla="*/ 3111465 w 3111465"/>
                <a:gd name="connsiteY1" fmla="*/ 648180 h 648180"/>
                <a:gd name="connsiteX0" fmla="*/ 0 w 3111465"/>
                <a:gd name="connsiteY0" fmla="*/ 740294 h 810598"/>
                <a:gd name="connsiteX1" fmla="*/ 3111465 w 3111465"/>
                <a:gd name="connsiteY1" fmla="*/ 810598 h 810598"/>
                <a:gd name="connsiteX0" fmla="*/ 0 w 3111465"/>
                <a:gd name="connsiteY0" fmla="*/ 730338 h 800642"/>
                <a:gd name="connsiteX1" fmla="*/ 3111465 w 3111465"/>
                <a:gd name="connsiteY1" fmla="*/ 800642 h 800642"/>
                <a:gd name="connsiteX0" fmla="*/ 0 w 3111465"/>
                <a:gd name="connsiteY0" fmla="*/ 665172 h 735476"/>
                <a:gd name="connsiteX1" fmla="*/ 3111465 w 3111465"/>
                <a:gd name="connsiteY1" fmla="*/ 735476 h 735476"/>
                <a:gd name="connsiteX0" fmla="*/ 0 w 3111465"/>
                <a:gd name="connsiteY0" fmla="*/ 665172 h 735476"/>
                <a:gd name="connsiteX1" fmla="*/ 3111465 w 3111465"/>
                <a:gd name="connsiteY1" fmla="*/ 735476 h 735476"/>
                <a:gd name="connsiteX0" fmla="*/ 0 w 3111465"/>
                <a:gd name="connsiteY0" fmla="*/ 608942 h 679246"/>
                <a:gd name="connsiteX1" fmla="*/ 3111465 w 3111465"/>
                <a:gd name="connsiteY1" fmla="*/ 679246 h 67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11465" h="679246">
                  <a:moveTo>
                    <a:pt x="0" y="608942"/>
                  </a:moveTo>
                  <a:cubicBezTo>
                    <a:pt x="478828" y="286363"/>
                    <a:pt x="2811719" y="-620176"/>
                    <a:pt x="3111465" y="679246"/>
                  </a:cubicBezTo>
                </a:path>
              </a:pathLst>
            </a:custGeom>
            <a:noFill/>
            <a:ln w="76200">
              <a:solidFill>
                <a:schemeClr val="accent4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51" name="Group 34">
            <a:extLst>
              <a:ext uri="{FF2B5EF4-FFF2-40B4-BE49-F238E27FC236}">
                <a16:creationId xmlns:a16="http://schemas.microsoft.com/office/drawing/2014/main" id="{AB05E12D-4FEA-7249-80EF-77A69DAA9C03}"/>
              </a:ext>
            </a:extLst>
          </p:cNvPr>
          <p:cNvGrpSpPr>
            <a:grpSpLocks/>
          </p:cNvGrpSpPr>
          <p:nvPr/>
        </p:nvGrpSpPr>
        <p:grpSpPr bwMode="auto">
          <a:xfrm>
            <a:off x="3743399" y="1614856"/>
            <a:ext cx="192088" cy="536575"/>
            <a:chOff x="1622" y="2354"/>
            <a:chExt cx="339" cy="798"/>
          </a:xfrm>
        </p:grpSpPr>
        <p:sp>
          <p:nvSpPr>
            <p:cNvPr id="252" name="Line 35">
              <a:extLst>
                <a:ext uri="{FF2B5EF4-FFF2-40B4-BE49-F238E27FC236}">
                  <a16:creationId xmlns:a16="http://schemas.microsoft.com/office/drawing/2014/main" id="{8CCB9F31-A8C7-DD44-9815-FC97B017C3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3" name="Line 36">
              <a:extLst>
                <a:ext uri="{FF2B5EF4-FFF2-40B4-BE49-F238E27FC236}">
                  <a16:creationId xmlns:a16="http://schemas.microsoft.com/office/drawing/2014/main" id="{F390FA8D-89C5-B746-A42A-06F6A92735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4" name="Line 37">
              <a:extLst>
                <a:ext uri="{FF2B5EF4-FFF2-40B4-BE49-F238E27FC236}">
                  <a16:creationId xmlns:a16="http://schemas.microsoft.com/office/drawing/2014/main" id="{FE87F93F-CBFD-4F4F-BEF0-A32A0B0EB1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5" name="Line 38">
              <a:extLst>
                <a:ext uri="{FF2B5EF4-FFF2-40B4-BE49-F238E27FC236}">
                  <a16:creationId xmlns:a16="http://schemas.microsoft.com/office/drawing/2014/main" id="{ECB8FBAA-B296-294B-9576-D38529FC7C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6" name="Line 39">
              <a:extLst>
                <a:ext uri="{FF2B5EF4-FFF2-40B4-BE49-F238E27FC236}">
                  <a16:creationId xmlns:a16="http://schemas.microsoft.com/office/drawing/2014/main" id="{D282A3FE-215F-0441-9E8B-49046A8DD2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7" name="Oval 40">
              <a:extLst>
                <a:ext uri="{FF2B5EF4-FFF2-40B4-BE49-F238E27FC236}">
                  <a16:creationId xmlns:a16="http://schemas.microsoft.com/office/drawing/2014/main" id="{CDAF6759-B7EC-1744-81F5-733001B6C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58" name="Text Box 99">
            <a:extLst>
              <a:ext uri="{FF2B5EF4-FFF2-40B4-BE49-F238E27FC236}">
                <a16:creationId xmlns:a16="http://schemas.microsoft.com/office/drawing/2014/main" id="{9234D205-6AAE-074E-AF2E-88E3EEE86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962" y="2176544"/>
            <a:ext cx="454394" cy="3045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PM</a:t>
            </a:r>
          </a:p>
        </p:txBody>
      </p:sp>
      <p:sp>
        <p:nvSpPr>
          <p:cNvPr id="259" name="Text Box 100">
            <a:extLst>
              <a:ext uri="{FF2B5EF4-FFF2-40B4-BE49-F238E27FC236}">
                <a16:creationId xmlns:a16="http://schemas.microsoft.com/office/drawing/2014/main" id="{DCB36C8F-C010-F04A-BDE8-F8BE99939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825" y="5450826"/>
            <a:ext cx="1009161" cy="52612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Product</a:t>
            </a:r>
          </a:p>
          <a:p>
            <a:pPr algn="ctr" defTabSz="814388">
              <a:lnSpc>
                <a:spcPct val="90000"/>
              </a:lnSpc>
              <a:defRPr/>
            </a:pP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Managers</a:t>
            </a:r>
          </a:p>
        </p:txBody>
      </p:sp>
      <p:sp>
        <p:nvSpPr>
          <p:cNvPr id="356" name="Line 161">
            <a:extLst>
              <a:ext uri="{FF2B5EF4-FFF2-40B4-BE49-F238E27FC236}">
                <a16:creationId xmlns:a16="http://schemas.microsoft.com/office/drawing/2014/main" id="{E4CBC349-FF5B-0F4D-B250-264AE94369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7210" y="6104971"/>
            <a:ext cx="5474614" cy="63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57" name="Line 162">
            <a:extLst>
              <a:ext uri="{FF2B5EF4-FFF2-40B4-BE49-F238E27FC236}">
                <a16:creationId xmlns:a16="http://schemas.microsoft.com/office/drawing/2014/main" id="{3C33D7D5-94C3-7B47-AD80-8C46FA1F659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48528" y="6021321"/>
            <a:ext cx="0" cy="180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endParaRPr lang="en-US" sz="1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58" name="Line 162">
            <a:extLst>
              <a:ext uri="{FF2B5EF4-FFF2-40B4-BE49-F238E27FC236}">
                <a16:creationId xmlns:a16="http://schemas.microsoft.com/office/drawing/2014/main" id="{EE9E5222-E902-034D-9466-AB31BB2EF3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8400" y="6021288"/>
            <a:ext cx="0" cy="180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endParaRPr lang="en-US" sz="16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0C352C-4C35-9141-AD42-12A7AE835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Official Licensed Material, Copyright © 2021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82BBDC-66B7-FF47-887E-7406BB8B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219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Line 140">
            <a:extLst>
              <a:ext uri="{FF2B5EF4-FFF2-40B4-BE49-F238E27FC236}">
                <a16:creationId xmlns:a16="http://schemas.microsoft.com/office/drawing/2014/main" id="{5E7CED1E-F256-F44E-B54E-AB3EB6FA6E3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79763" y="3320775"/>
            <a:ext cx="0" cy="172161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49" name="Text Placeholder 348">
            <a:extLst>
              <a:ext uri="{FF2B5EF4-FFF2-40B4-BE49-F238E27FC236}">
                <a16:creationId xmlns:a16="http://schemas.microsoft.com/office/drawing/2014/main" id="{CB967D7A-0463-994D-81D9-7AF5C6B668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/>
              <a:t>Kanban System Design for XIT</a:t>
            </a:r>
          </a:p>
        </p:txBody>
      </p:sp>
      <p:grpSp>
        <p:nvGrpSpPr>
          <p:cNvPr id="267" name="Group 56">
            <a:extLst>
              <a:ext uri="{FF2B5EF4-FFF2-40B4-BE49-F238E27FC236}">
                <a16:creationId xmlns:a16="http://schemas.microsoft.com/office/drawing/2014/main" id="{5C0CAC23-974D-FF4A-ABA2-A0203DEB8787}"/>
              </a:ext>
            </a:extLst>
          </p:cNvPr>
          <p:cNvGrpSpPr>
            <a:grpSpLocks/>
          </p:cNvGrpSpPr>
          <p:nvPr/>
        </p:nvGrpSpPr>
        <p:grpSpPr bwMode="auto">
          <a:xfrm>
            <a:off x="6296672" y="2815506"/>
            <a:ext cx="192087" cy="536575"/>
            <a:chOff x="1622" y="2354"/>
            <a:chExt cx="339" cy="798"/>
          </a:xfrm>
        </p:grpSpPr>
        <p:sp>
          <p:nvSpPr>
            <p:cNvPr id="268" name="Line 57">
              <a:extLst>
                <a:ext uri="{FF2B5EF4-FFF2-40B4-BE49-F238E27FC236}">
                  <a16:creationId xmlns:a16="http://schemas.microsoft.com/office/drawing/2014/main" id="{F85A4B51-C58D-8B44-8A04-ACD2258C5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69" name="Line 58">
              <a:extLst>
                <a:ext uri="{FF2B5EF4-FFF2-40B4-BE49-F238E27FC236}">
                  <a16:creationId xmlns:a16="http://schemas.microsoft.com/office/drawing/2014/main" id="{FEC14F06-9FE4-AD4C-A35D-3830C8368C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70" name="Line 59">
              <a:extLst>
                <a:ext uri="{FF2B5EF4-FFF2-40B4-BE49-F238E27FC236}">
                  <a16:creationId xmlns:a16="http://schemas.microsoft.com/office/drawing/2014/main" id="{2D2ECAA1-AD05-BB44-8D0A-D6BE6E40FA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71" name="Line 60">
              <a:extLst>
                <a:ext uri="{FF2B5EF4-FFF2-40B4-BE49-F238E27FC236}">
                  <a16:creationId xmlns:a16="http://schemas.microsoft.com/office/drawing/2014/main" id="{08D99DB0-9F8E-D644-896F-3903C606E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72" name="Line 61">
              <a:extLst>
                <a:ext uri="{FF2B5EF4-FFF2-40B4-BE49-F238E27FC236}">
                  <a16:creationId xmlns:a16="http://schemas.microsoft.com/office/drawing/2014/main" id="{9BC56BAF-6867-934D-8A84-31132AFD8B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73" name="Oval 62">
              <a:extLst>
                <a:ext uri="{FF2B5EF4-FFF2-40B4-BE49-F238E27FC236}">
                  <a16:creationId xmlns:a16="http://schemas.microsoft.com/office/drawing/2014/main" id="{D50BE297-7D86-3643-8D58-E9D81CA6E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</p:grpSp>
      <p:grpSp>
        <p:nvGrpSpPr>
          <p:cNvPr id="274" name="Group 63">
            <a:extLst>
              <a:ext uri="{FF2B5EF4-FFF2-40B4-BE49-F238E27FC236}">
                <a16:creationId xmlns:a16="http://schemas.microsoft.com/office/drawing/2014/main" id="{B4F38D2C-1398-BB45-A3FB-BBB7D384A26C}"/>
              </a:ext>
            </a:extLst>
          </p:cNvPr>
          <p:cNvGrpSpPr>
            <a:grpSpLocks/>
          </p:cNvGrpSpPr>
          <p:nvPr/>
        </p:nvGrpSpPr>
        <p:grpSpPr bwMode="auto">
          <a:xfrm>
            <a:off x="8458379" y="2829792"/>
            <a:ext cx="192088" cy="536575"/>
            <a:chOff x="1622" y="2354"/>
            <a:chExt cx="339" cy="798"/>
          </a:xfrm>
        </p:grpSpPr>
        <p:sp>
          <p:nvSpPr>
            <p:cNvPr id="275" name="Line 64">
              <a:extLst>
                <a:ext uri="{FF2B5EF4-FFF2-40B4-BE49-F238E27FC236}">
                  <a16:creationId xmlns:a16="http://schemas.microsoft.com/office/drawing/2014/main" id="{58D1F417-F1E5-3746-A8BD-088A553E93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76" name="Line 65">
              <a:extLst>
                <a:ext uri="{FF2B5EF4-FFF2-40B4-BE49-F238E27FC236}">
                  <a16:creationId xmlns:a16="http://schemas.microsoft.com/office/drawing/2014/main" id="{6D698F7B-816C-3548-B533-41D98F3EB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77" name="Line 66">
              <a:extLst>
                <a:ext uri="{FF2B5EF4-FFF2-40B4-BE49-F238E27FC236}">
                  <a16:creationId xmlns:a16="http://schemas.microsoft.com/office/drawing/2014/main" id="{9CC4CB48-B5C5-CE44-827A-BC19BB463E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78" name="Line 67">
              <a:extLst>
                <a:ext uri="{FF2B5EF4-FFF2-40B4-BE49-F238E27FC236}">
                  <a16:creationId xmlns:a16="http://schemas.microsoft.com/office/drawing/2014/main" id="{8FA96E12-FADD-1047-9EA4-D3D9F746E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79" name="Line 68">
              <a:extLst>
                <a:ext uri="{FF2B5EF4-FFF2-40B4-BE49-F238E27FC236}">
                  <a16:creationId xmlns:a16="http://schemas.microsoft.com/office/drawing/2014/main" id="{E547CED2-3B76-F641-9FF1-2D77F51092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80" name="Oval 69">
              <a:extLst>
                <a:ext uri="{FF2B5EF4-FFF2-40B4-BE49-F238E27FC236}">
                  <a16:creationId xmlns:a16="http://schemas.microsoft.com/office/drawing/2014/main" id="{83875F42-BD45-5A46-85BE-6A8019DE7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</p:grpSp>
      <p:grpSp>
        <p:nvGrpSpPr>
          <p:cNvPr id="281" name="Group 70">
            <a:extLst>
              <a:ext uri="{FF2B5EF4-FFF2-40B4-BE49-F238E27FC236}">
                <a16:creationId xmlns:a16="http://schemas.microsoft.com/office/drawing/2014/main" id="{9084A14D-9B63-8D49-9E57-7D352095E306}"/>
              </a:ext>
            </a:extLst>
          </p:cNvPr>
          <p:cNvGrpSpPr>
            <a:grpSpLocks/>
          </p:cNvGrpSpPr>
          <p:nvPr/>
        </p:nvGrpSpPr>
        <p:grpSpPr bwMode="auto">
          <a:xfrm>
            <a:off x="6296672" y="3467968"/>
            <a:ext cx="192087" cy="536575"/>
            <a:chOff x="1622" y="2354"/>
            <a:chExt cx="339" cy="798"/>
          </a:xfrm>
        </p:grpSpPr>
        <p:sp>
          <p:nvSpPr>
            <p:cNvPr id="282" name="Line 71">
              <a:extLst>
                <a:ext uri="{FF2B5EF4-FFF2-40B4-BE49-F238E27FC236}">
                  <a16:creationId xmlns:a16="http://schemas.microsoft.com/office/drawing/2014/main" id="{8ECCA4BC-C5D2-3946-8B24-9580243FB3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83" name="Line 72">
              <a:extLst>
                <a:ext uri="{FF2B5EF4-FFF2-40B4-BE49-F238E27FC236}">
                  <a16:creationId xmlns:a16="http://schemas.microsoft.com/office/drawing/2014/main" id="{96A9AFA9-53B4-8E42-A988-C09C48C363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84" name="Line 73">
              <a:extLst>
                <a:ext uri="{FF2B5EF4-FFF2-40B4-BE49-F238E27FC236}">
                  <a16:creationId xmlns:a16="http://schemas.microsoft.com/office/drawing/2014/main" id="{AF299578-3841-0E4F-BDE8-922AD5F701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85" name="Line 74">
              <a:extLst>
                <a:ext uri="{FF2B5EF4-FFF2-40B4-BE49-F238E27FC236}">
                  <a16:creationId xmlns:a16="http://schemas.microsoft.com/office/drawing/2014/main" id="{77544001-DAC1-074F-9397-14B51AFF51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86" name="Line 75">
              <a:extLst>
                <a:ext uri="{FF2B5EF4-FFF2-40B4-BE49-F238E27FC236}">
                  <a16:creationId xmlns:a16="http://schemas.microsoft.com/office/drawing/2014/main" id="{43C04E66-5AA6-BB48-8773-5AC0E1CA13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87" name="Oval 76">
              <a:extLst>
                <a:ext uri="{FF2B5EF4-FFF2-40B4-BE49-F238E27FC236}">
                  <a16:creationId xmlns:a16="http://schemas.microsoft.com/office/drawing/2014/main" id="{226E3624-F64B-B940-9258-B69224CB0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</p:grpSp>
      <p:grpSp>
        <p:nvGrpSpPr>
          <p:cNvPr id="288" name="Group 77">
            <a:extLst>
              <a:ext uri="{FF2B5EF4-FFF2-40B4-BE49-F238E27FC236}">
                <a16:creationId xmlns:a16="http://schemas.microsoft.com/office/drawing/2014/main" id="{AB557A67-0094-D64A-949B-53A4FC80A242}"/>
              </a:ext>
            </a:extLst>
          </p:cNvPr>
          <p:cNvGrpSpPr>
            <a:grpSpLocks/>
          </p:cNvGrpSpPr>
          <p:nvPr/>
        </p:nvGrpSpPr>
        <p:grpSpPr bwMode="auto">
          <a:xfrm>
            <a:off x="8458379" y="3482255"/>
            <a:ext cx="192088" cy="536575"/>
            <a:chOff x="1622" y="2354"/>
            <a:chExt cx="339" cy="798"/>
          </a:xfrm>
        </p:grpSpPr>
        <p:sp>
          <p:nvSpPr>
            <p:cNvPr id="289" name="Line 78">
              <a:extLst>
                <a:ext uri="{FF2B5EF4-FFF2-40B4-BE49-F238E27FC236}">
                  <a16:creationId xmlns:a16="http://schemas.microsoft.com/office/drawing/2014/main" id="{EFCA5F35-36B8-4842-B2D6-44DF1ACFEA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90" name="Line 79">
              <a:extLst>
                <a:ext uri="{FF2B5EF4-FFF2-40B4-BE49-F238E27FC236}">
                  <a16:creationId xmlns:a16="http://schemas.microsoft.com/office/drawing/2014/main" id="{60A9C02A-C885-B742-8596-D35D0796FE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91" name="Line 80">
              <a:extLst>
                <a:ext uri="{FF2B5EF4-FFF2-40B4-BE49-F238E27FC236}">
                  <a16:creationId xmlns:a16="http://schemas.microsoft.com/office/drawing/2014/main" id="{F3F72DCD-A3FC-F54D-A3FE-C904C3D652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92" name="Line 81">
              <a:extLst>
                <a:ext uri="{FF2B5EF4-FFF2-40B4-BE49-F238E27FC236}">
                  <a16:creationId xmlns:a16="http://schemas.microsoft.com/office/drawing/2014/main" id="{6A46817A-7B4B-1542-A86C-C36D33F7AA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93" name="Line 82">
              <a:extLst>
                <a:ext uri="{FF2B5EF4-FFF2-40B4-BE49-F238E27FC236}">
                  <a16:creationId xmlns:a16="http://schemas.microsoft.com/office/drawing/2014/main" id="{A769D1F7-239E-FB4C-BCF5-43F5990458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94" name="Oval 83">
              <a:extLst>
                <a:ext uri="{FF2B5EF4-FFF2-40B4-BE49-F238E27FC236}">
                  <a16:creationId xmlns:a16="http://schemas.microsoft.com/office/drawing/2014/main" id="{61440C44-EE16-554A-A239-DF9A16C01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</p:grpSp>
      <p:grpSp>
        <p:nvGrpSpPr>
          <p:cNvPr id="295" name="Group 84">
            <a:extLst>
              <a:ext uri="{FF2B5EF4-FFF2-40B4-BE49-F238E27FC236}">
                <a16:creationId xmlns:a16="http://schemas.microsoft.com/office/drawing/2014/main" id="{1C1B2DB8-594A-BD48-8977-824ACE49E61E}"/>
              </a:ext>
            </a:extLst>
          </p:cNvPr>
          <p:cNvGrpSpPr>
            <a:grpSpLocks/>
          </p:cNvGrpSpPr>
          <p:nvPr/>
        </p:nvGrpSpPr>
        <p:grpSpPr bwMode="auto">
          <a:xfrm>
            <a:off x="6296672" y="4160118"/>
            <a:ext cx="192087" cy="536575"/>
            <a:chOff x="1622" y="2354"/>
            <a:chExt cx="339" cy="798"/>
          </a:xfrm>
        </p:grpSpPr>
        <p:sp>
          <p:nvSpPr>
            <p:cNvPr id="296" name="Line 85">
              <a:extLst>
                <a:ext uri="{FF2B5EF4-FFF2-40B4-BE49-F238E27FC236}">
                  <a16:creationId xmlns:a16="http://schemas.microsoft.com/office/drawing/2014/main" id="{148B6A3A-4FFA-6D4C-A0F9-54CA9E82E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97" name="Line 86">
              <a:extLst>
                <a:ext uri="{FF2B5EF4-FFF2-40B4-BE49-F238E27FC236}">
                  <a16:creationId xmlns:a16="http://schemas.microsoft.com/office/drawing/2014/main" id="{52964F65-3F1B-C844-8FD8-BE38D6426F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98" name="Line 87">
              <a:extLst>
                <a:ext uri="{FF2B5EF4-FFF2-40B4-BE49-F238E27FC236}">
                  <a16:creationId xmlns:a16="http://schemas.microsoft.com/office/drawing/2014/main" id="{EC1F2524-30AD-3940-BF58-070E0D72CD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99" name="Line 88">
              <a:extLst>
                <a:ext uri="{FF2B5EF4-FFF2-40B4-BE49-F238E27FC236}">
                  <a16:creationId xmlns:a16="http://schemas.microsoft.com/office/drawing/2014/main" id="{4A99390F-9BB2-C241-ADA2-F20523A73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00" name="Line 89">
              <a:extLst>
                <a:ext uri="{FF2B5EF4-FFF2-40B4-BE49-F238E27FC236}">
                  <a16:creationId xmlns:a16="http://schemas.microsoft.com/office/drawing/2014/main" id="{33C4B990-DAE2-4242-A4BA-46A94F4A65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01" name="Oval 90">
              <a:extLst>
                <a:ext uri="{FF2B5EF4-FFF2-40B4-BE49-F238E27FC236}">
                  <a16:creationId xmlns:a16="http://schemas.microsoft.com/office/drawing/2014/main" id="{4B321679-BD31-AE45-9419-EA6D3BCD3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</p:grpSp>
      <p:grpSp>
        <p:nvGrpSpPr>
          <p:cNvPr id="302" name="Group 91">
            <a:extLst>
              <a:ext uri="{FF2B5EF4-FFF2-40B4-BE49-F238E27FC236}">
                <a16:creationId xmlns:a16="http://schemas.microsoft.com/office/drawing/2014/main" id="{92197BBC-5F43-AA45-9ED4-3E5C7363F908}"/>
              </a:ext>
            </a:extLst>
          </p:cNvPr>
          <p:cNvGrpSpPr>
            <a:grpSpLocks/>
          </p:cNvGrpSpPr>
          <p:nvPr/>
        </p:nvGrpSpPr>
        <p:grpSpPr bwMode="auto">
          <a:xfrm>
            <a:off x="8458379" y="4174405"/>
            <a:ext cx="192088" cy="536575"/>
            <a:chOff x="1622" y="2354"/>
            <a:chExt cx="339" cy="798"/>
          </a:xfrm>
        </p:grpSpPr>
        <p:sp>
          <p:nvSpPr>
            <p:cNvPr id="303" name="Line 92">
              <a:extLst>
                <a:ext uri="{FF2B5EF4-FFF2-40B4-BE49-F238E27FC236}">
                  <a16:creationId xmlns:a16="http://schemas.microsoft.com/office/drawing/2014/main" id="{648AF060-BE85-A643-872D-CB157E0C07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04" name="Line 93">
              <a:extLst>
                <a:ext uri="{FF2B5EF4-FFF2-40B4-BE49-F238E27FC236}">
                  <a16:creationId xmlns:a16="http://schemas.microsoft.com/office/drawing/2014/main" id="{4EA48DD2-64FF-8B48-8EAE-210EFBE44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05" name="Line 94">
              <a:extLst>
                <a:ext uri="{FF2B5EF4-FFF2-40B4-BE49-F238E27FC236}">
                  <a16:creationId xmlns:a16="http://schemas.microsoft.com/office/drawing/2014/main" id="{37468E9A-D7FF-A942-9DCF-5DD1B913F5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06" name="Line 95">
              <a:extLst>
                <a:ext uri="{FF2B5EF4-FFF2-40B4-BE49-F238E27FC236}">
                  <a16:creationId xmlns:a16="http://schemas.microsoft.com/office/drawing/2014/main" id="{0822B925-402D-CA41-8D83-BCF44CD058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07" name="Line 96">
              <a:extLst>
                <a:ext uri="{FF2B5EF4-FFF2-40B4-BE49-F238E27FC236}">
                  <a16:creationId xmlns:a16="http://schemas.microsoft.com/office/drawing/2014/main" id="{FBDB7709-6EA8-1F44-8FA5-AEDF236E33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08" name="Oval 97">
              <a:extLst>
                <a:ext uri="{FF2B5EF4-FFF2-40B4-BE49-F238E27FC236}">
                  <a16:creationId xmlns:a16="http://schemas.microsoft.com/office/drawing/2014/main" id="{29576106-4ED5-9342-A5EC-7540C7306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</p:grpSp>
      <p:grpSp>
        <p:nvGrpSpPr>
          <p:cNvPr id="309" name="Group 102">
            <a:extLst>
              <a:ext uri="{FF2B5EF4-FFF2-40B4-BE49-F238E27FC236}">
                <a16:creationId xmlns:a16="http://schemas.microsoft.com/office/drawing/2014/main" id="{03E36AF7-BBD2-9042-959A-9A905F0FAE0E}"/>
              </a:ext>
            </a:extLst>
          </p:cNvPr>
          <p:cNvGrpSpPr>
            <a:grpSpLocks/>
          </p:cNvGrpSpPr>
          <p:nvPr/>
        </p:nvGrpSpPr>
        <p:grpSpPr bwMode="auto">
          <a:xfrm>
            <a:off x="10311916" y="3376212"/>
            <a:ext cx="192087" cy="536575"/>
            <a:chOff x="1622" y="2354"/>
            <a:chExt cx="339" cy="798"/>
          </a:xfrm>
        </p:grpSpPr>
        <p:sp>
          <p:nvSpPr>
            <p:cNvPr id="310" name="Line 103">
              <a:extLst>
                <a:ext uri="{FF2B5EF4-FFF2-40B4-BE49-F238E27FC236}">
                  <a16:creationId xmlns:a16="http://schemas.microsoft.com/office/drawing/2014/main" id="{57DF143A-8676-9C42-BF09-1C1BA2E68E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11" name="Line 104">
              <a:extLst>
                <a:ext uri="{FF2B5EF4-FFF2-40B4-BE49-F238E27FC236}">
                  <a16:creationId xmlns:a16="http://schemas.microsoft.com/office/drawing/2014/main" id="{0858FC32-4479-3943-B1CE-C8DE83BAF4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12" name="Line 105">
              <a:extLst>
                <a:ext uri="{FF2B5EF4-FFF2-40B4-BE49-F238E27FC236}">
                  <a16:creationId xmlns:a16="http://schemas.microsoft.com/office/drawing/2014/main" id="{68BBEB02-3009-EC40-8853-71DACA6A0D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13" name="Line 106">
              <a:extLst>
                <a:ext uri="{FF2B5EF4-FFF2-40B4-BE49-F238E27FC236}">
                  <a16:creationId xmlns:a16="http://schemas.microsoft.com/office/drawing/2014/main" id="{959AB585-F781-5F47-B68C-38A7808573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14" name="Line 107">
              <a:extLst>
                <a:ext uri="{FF2B5EF4-FFF2-40B4-BE49-F238E27FC236}">
                  <a16:creationId xmlns:a16="http://schemas.microsoft.com/office/drawing/2014/main" id="{B0A364DE-E50E-E044-A31F-F2F65CB4A3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15" name="Oval 108">
              <a:extLst>
                <a:ext uri="{FF2B5EF4-FFF2-40B4-BE49-F238E27FC236}">
                  <a16:creationId xmlns:a16="http://schemas.microsoft.com/office/drawing/2014/main" id="{9072F121-AAB6-1348-B6C1-1CF6012FE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</p:grpSp>
      <p:sp>
        <p:nvSpPr>
          <p:cNvPr id="316" name="Text Box 109">
            <a:extLst>
              <a:ext uri="{FF2B5EF4-FFF2-40B4-BE49-F238E27FC236}">
                <a16:creationId xmlns:a16="http://schemas.microsoft.com/office/drawing/2014/main" id="{9BC17D92-9B8C-9B47-A5C6-C996670C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8450" y="1654111"/>
            <a:ext cx="1938452" cy="63692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User Acceptance</a:t>
            </a:r>
          </a:p>
          <a:p>
            <a:pPr algn="ctr" defTabSz="814388">
              <a:lnSpc>
                <a:spcPct val="90000"/>
              </a:lnSpc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Test</a:t>
            </a:r>
          </a:p>
        </p:txBody>
      </p:sp>
      <p:sp>
        <p:nvSpPr>
          <p:cNvPr id="322" name="Text Box 96">
            <a:extLst>
              <a:ext uri="{FF2B5EF4-FFF2-40B4-BE49-F238E27FC236}">
                <a16:creationId xmlns:a16="http://schemas.microsoft.com/office/drawing/2014/main" id="{33BE047D-C514-3848-AE2C-7A7837D83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152" y="1781757"/>
            <a:ext cx="1605733" cy="3599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Development</a:t>
            </a:r>
          </a:p>
        </p:txBody>
      </p:sp>
      <p:sp>
        <p:nvSpPr>
          <p:cNvPr id="323" name="Text Box 96">
            <a:extLst>
              <a:ext uri="{FF2B5EF4-FFF2-40B4-BE49-F238E27FC236}">
                <a16:creationId xmlns:a16="http://schemas.microsoft.com/office/drawing/2014/main" id="{4906E9B8-7522-3A4E-B01E-79E4A44EE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7580" y="1781944"/>
            <a:ext cx="910223" cy="3599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Testing</a:t>
            </a:r>
          </a:p>
        </p:txBody>
      </p:sp>
      <p:sp>
        <p:nvSpPr>
          <p:cNvPr id="324" name="Text Box 141">
            <a:extLst>
              <a:ext uri="{FF2B5EF4-FFF2-40B4-BE49-F238E27FC236}">
                <a16:creationId xmlns:a16="http://schemas.microsoft.com/office/drawing/2014/main" id="{F9D4D1C4-A490-1B4E-A729-9C009F54A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2828" y="4881235"/>
            <a:ext cx="888807" cy="3322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WIP = ?</a:t>
            </a:r>
          </a:p>
        </p:txBody>
      </p:sp>
      <p:sp>
        <p:nvSpPr>
          <p:cNvPr id="325" name="Text Box 141">
            <a:extLst>
              <a:ext uri="{FF2B5EF4-FFF2-40B4-BE49-F238E27FC236}">
                <a16:creationId xmlns:a16="http://schemas.microsoft.com/office/drawing/2014/main" id="{B5D22336-8E69-8C47-97BE-9CC3778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7" y="4876112"/>
            <a:ext cx="888807" cy="3322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WIP = ?</a:t>
            </a:r>
          </a:p>
        </p:txBody>
      </p:sp>
      <p:sp>
        <p:nvSpPr>
          <p:cNvPr id="327" name="Text Box 130">
            <a:extLst>
              <a:ext uri="{FF2B5EF4-FFF2-40B4-BE49-F238E27FC236}">
                <a16:creationId xmlns:a16="http://schemas.microsoft.com/office/drawing/2014/main" id="{D45956BB-30E1-C947-A26D-168D22FF1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816" y="5143526"/>
            <a:ext cx="1426903" cy="58152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b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Commitment</a:t>
            </a:r>
            <a:br>
              <a:rPr lang="en-US" b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</a:br>
            <a:r>
              <a:rPr lang="en-US" b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Point</a:t>
            </a:r>
          </a:p>
        </p:txBody>
      </p:sp>
      <p:sp>
        <p:nvSpPr>
          <p:cNvPr id="328" name="Line 111">
            <a:extLst>
              <a:ext uri="{FF2B5EF4-FFF2-40B4-BE49-F238E27FC236}">
                <a16:creationId xmlns:a16="http://schemas.microsoft.com/office/drawing/2014/main" id="{BF03B2C9-5A9B-424C-A8C6-AFC1065351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81553" y="3952227"/>
            <a:ext cx="768350" cy="192087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29" name="Line 112">
            <a:extLst>
              <a:ext uri="{FF2B5EF4-FFF2-40B4-BE49-F238E27FC236}">
                <a16:creationId xmlns:a16="http://schemas.microsoft.com/office/drawing/2014/main" id="{5C42F197-6055-5E4E-AAA2-3202D82C8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9181553" y="3682351"/>
            <a:ext cx="768350" cy="0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0" name="Line 113">
            <a:extLst>
              <a:ext uri="{FF2B5EF4-FFF2-40B4-BE49-F238E27FC236}">
                <a16:creationId xmlns:a16="http://schemas.microsoft.com/office/drawing/2014/main" id="{C7203E29-E70F-944F-BF65-4FCEC29D0DA1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9653" y="3106089"/>
            <a:ext cx="730250" cy="346075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1" name="Line 132">
            <a:extLst>
              <a:ext uri="{FF2B5EF4-FFF2-40B4-BE49-F238E27FC236}">
                <a16:creationId xmlns:a16="http://schemas.microsoft.com/office/drawing/2014/main" id="{5DC45AF3-41A8-F24A-8570-2C4B2E6D7D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122" y="2659931"/>
            <a:ext cx="384175" cy="1114425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2" name="Line 133">
            <a:extLst>
              <a:ext uri="{FF2B5EF4-FFF2-40B4-BE49-F238E27FC236}">
                <a16:creationId xmlns:a16="http://schemas.microsoft.com/office/drawing/2014/main" id="{F651AA8E-1C99-824B-80F0-E154075A47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122" y="2429742"/>
            <a:ext cx="422275" cy="730250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3" name="Line 134">
            <a:extLst>
              <a:ext uri="{FF2B5EF4-FFF2-40B4-BE49-F238E27FC236}">
                <a16:creationId xmlns:a16="http://schemas.microsoft.com/office/drawing/2014/main" id="{0897BF90-1778-7E42-B73F-55ABC13A5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122" y="2929805"/>
            <a:ext cx="384175" cy="1458912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4" name="Line 135">
            <a:extLst>
              <a:ext uri="{FF2B5EF4-FFF2-40B4-BE49-F238E27FC236}">
                <a16:creationId xmlns:a16="http://schemas.microsoft.com/office/drawing/2014/main" id="{8ABA867E-6557-D343-85E7-21BA7B1A2F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1472" y="2478155"/>
            <a:ext cx="342623" cy="643737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5" name="Line 136">
            <a:extLst>
              <a:ext uri="{FF2B5EF4-FFF2-40B4-BE49-F238E27FC236}">
                <a16:creationId xmlns:a16="http://schemas.microsoft.com/office/drawing/2014/main" id="{1F3DC11E-ABD2-4C45-A28E-AF4C07767D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1472" y="2879629"/>
            <a:ext cx="382134" cy="894725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6" name="Line 137">
            <a:extLst>
              <a:ext uri="{FF2B5EF4-FFF2-40B4-BE49-F238E27FC236}">
                <a16:creationId xmlns:a16="http://schemas.microsoft.com/office/drawing/2014/main" id="{B7EC3455-2ED7-A74B-BE69-54EBF518A9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1472" y="3187507"/>
            <a:ext cx="460489" cy="1239310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7" name="Line 147">
            <a:extLst>
              <a:ext uri="{FF2B5EF4-FFF2-40B4-BE49-F238E27FC236}">
                <a16:creationId xmlns:a16="http://schemas.microsoft.com/office/drawing/2014/main" id="{E01BCCF6-4498-214A-A696-AC717D2AC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2305" y="2561505"/>
            <a:ext cx="269875" cy="460375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8" name="Line 148">
            <a:extLst>
              <a:ext uri="{FF2B5EF4-FFF2-40B4-BE49-F238E27FC236}">
                <a16:creationId xmlns:a16="http://schemas.microsoft.com/office/drawing/2014/main" id="{42E7696D-D4BA-5946-9D5C-32EC88BCD9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2305" y="2753591"/>
            <a:ext cx="269875" cy="768350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9" name="Line 149">
            <a:extLst>
              <a:ext uri="{FF2B5EF4-FFF2-40B4-BE49-F238E27FC236}">
                <a16:creationId xmlns:a16="http://schemas.microsoft.com/office/drawing/2014/main" id="{5BF783B5-D86B-DC43-9639-21373248D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2305" y="3098080"/>
            <a:ext cx="269875" cy="1038225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grpSp>
        <p:nvGrpSpPr>
          <p:cNvPr id="340" name="Gruppieren 166">
            <a:extLst>
              <a:ext uri="{FF2B5EF4-FFF2-40B4-BE49-F238E27FC236}">
                <a16:creationId xmlns:a16="http://schemas.microsoft.com/office/drawing/2014/main" id="{E079EFAD-5AE0-3541-8598-A964666E1EEE}"/>
              </a:ext>
            </a:extLst>
          </p:cNvPr>
          <p:cNvGrpSpPr/>
          <p:nvPr/>
        </p:nvGrpSpPr>
        <p:grpSpPr>
          <a:xfrm>
            <a:off x="4905994" y="2237655"/>
            <a:ext cx="888807" cy="886261"/>
            <a:chOff x="4319688" y="2084388"/>
            <a:chExt cx="888807" cy="886261"/>
          </a:xfrm>
        </p:grpSpPr>
        <p:sp>
          <p:nvSpPr>
            <p:cNvPr id="341" name="AutoShape 139" descr="Dark horizontal">
              <a:extLst>
                <a:ext uri="{FF2B5EF4-FFF2-40B4-BE49-F238E27FC236}">
                  <a16:creationId xmlns:a16="http://schemas.microsoft.com/office/drawing/2014/main" id="{66045118-4205-B140-8AE7-07134A201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1" y="2084388"/>
              <a:ext cx="614363" cy="538162"/>
            </a:xfrm>
            <a:prstGeom prst="cube">
              <a:avLst>
                <a:gd name="adj" fmla="val 25000"/>
              </a:avLst>
            </a:prstGeom>
            <a:pattFill prst="dkHorz">
              <a:fgClr>
                <a:srgbClr val="FF0000"/>
              </a:fgClr>
              <a:bgClr>
                <a:schemeClr val="bg1"/>
              </a:bgClr>
            </a:pattFill>
            <a:ln w="254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42" name="Text Box 141">
              <a:extLst>
                <a:ext uri="{FF2B5EF4-FFF2-40B4-BE49-F238E27FC236}">
                  <a16:creationId xmlns:a16="http://schemas.microsoft.com/office/drawing/2014/main" id="{BEEF2CBF-651F-3846-8C17-892B0E9A8D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9688" y="2638426"/>
              <a:ext cx="888807" cy="33222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lIns="82124" tIns="41061" rIns="82124" bIns="41061">
              <a:spAutoFit/>
            </a:bodyPr>
            <a:lstStyle/>
            <a:p>
              <a:pPr algn="ctr" defTabSz="814388">
                <a:lnSpc>
                  <a:spcPct val="90000"/>
                </a:lnSpc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WIP = ?</a:t>
              </a:r>
            </a:p>
          </p:txBody>
        </p:sp>
      </p:grpSp>
      <p:grpSp>
        <p:nvGrpSpPr>
          <p:cNvPr id="343" name="Gruppieren 169">
            <a:extLst>
              <a:ext uri="{FF2B5EF4-FFF2-40B4-BE49-F238E27FC236}">
                <a16:creationId xmlns:a16="http://schemas.microsoft.com/office/drawing/2014/main" id="{B3B089BC-D67C-834C-B5CF-87B278378A66}"/>
              </a:ext>
            </a:extLst>
          </p:cNvPr>
          <p:cNvGrpSpPr/>
          <p:nvPr/>
        </p:nvGrpSpPr>
        <p:grpSpPr>
          <a:xfrm>
            <a:off x="7083797" y="2256980"/>
            <a:ext cx="888807" cy="908486"/>
            <a:chOff x="6315847" y="2084031"/>
            <a:chExt cx="888807" cy="908486"/>
          </a:xfrm>
        </p:grpSpPr>
        <p:sp>
          <p:nvSpPr>
            <p:cNvPr id="344" name="AutoShape 142" descr="Dark horizontal">
              <a:extLst>
                <a:ext uri="{FF2B5EF4-FFF2-40B4-BE49-F238E27FC236}">
                  <a16:creationId xmlns:a16="http://schemas.microsoft.com/office/drawing/2014/main" id="{196EE891-BDFF-6746-B500-6FE9FA2BB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3069" y="2084031"/>
              <a:ext cx="614362" cy="538162"/>
            </a:xfrm>
            <a:prstGeom prst="cube">
              <a:avLst>
                <a:gd name="adj" fmla="val 25000"/>
              </a:avLst>
            </a:prstGeom>
            <a:pattFill prst="dkHorz">
              <a:fgClr>
                <a:srgbClr val="FF0000"/>
              </a:fgClr>
              <a:bgClr>
                <a:schemeClr val="bg1"/>
              </a:bgClr>
            </a:pattFill>
            <a:ln w="2857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45" name="Text Box 141">
              <a:extLst>
                <a:ext uri="{FF2B5EF4-FFF2-40B4-BE49-F238E27FC236}">
                  <a16:creationId xmlns:a16="http://schemas.microsoft.com/office/drawing/2014/main" id="{ADAD3EBE-B3F3-2F49-9809-3AB93C18B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5847" y="2660294"/>
              <a:ext cx="888807" cy="33222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lIns="82124" tIns="41061" rIns="82124" bIns="41061">
              <a:spAutoFit/>
            </a:bodyPr>
            <a:lstStyle/>
            <a:p>
              <a:pPr algn="ctr" defTabSz="814388">
                <a:lnSpc>
                  <a:spcPct val="90000"/>
                </a:lnSpc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WIP = ?</a:t>
              </a:r>
            </a:p>
          </p:txBody>
        </p:sp>
      </p:grpSp>
      <p:sp>
        <p:nvSpPr>
          <p:cNvPr id="346" name="Rechteck 249">
            <a:extLst>
              <a:ext uri="{FF2B5EF4-FFF2-40B4-BE49-F238E27FC236}">
                <a16:creationId xmlns:a16="http://schemas.microsoft.com/office/drawing/2014/main" id="{C206EE70-4AE6-C146-86BA-8FC19B12931F}"/>
              </a:ext>
            </a:extLst>
          </p:cNvPr>
          <p:cNvSpPr/>
          <p:nvPr/>
        </p:nvSpPr>
        <p:spPr>
          <a:xfrm>
            <a:off x="9903620" y="4870016"/>
            <a:ext cx="100811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b="1"/>
              <a:t>WIP = ?</a:t>
            </a:r>
          </a:p>
        </p:txBody>
      </p:sp>
      <p:sp>
        <p:nvSpPr>
          <p:cNvPr id="347" name="Line 112">
            <a:extLst>
              <a:ext uri="{FF2B5EF4-FFF2-40B4-BE49-F238E27FC236}">
                <a16:creationId xmlns:a16="http://schemas.microsoft.com/office/drawing/2014/main" id="{11CE4715-37FA-9240-B626-D0CEAB9F8F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50194" y="3679297"/>
            <a:ext cx="768350" cy="0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261" name="AutoShape 110" descr="Dark horizontal">
            <a:extLst>
              <a:ext uri="{FF2B5EF4-FFF2-40B4-BE49-F238E27FC236}">
                <a16:creationId xmlns:a16="http://schemas.microsoft.com/office/drawing/2014/main" id="{08B0030F-D322-114C-A71D-8C64428A6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20" y="2772471"/>
            <a:ext cx="614362" cy="2533650"/>
          </a:xfrm>
          <a:prstGeom prst="cube">
            <a:avLst>
              <a:gd name="adj" fmla="val 25000"/>
            </a:avLst>
          </a:prstGeom>
          <a:pattFill prst="dkHorz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>
              <a:latin typeface="+mn-lt"/>
            </a:endParaRPr>
          </a:p>
        </p:txBody>
      </p:sp>
      <p:sp>
        <p:nvSpPr>
          <p:cNvPr id="262" name="AutoShape 109" descr="Dark horizontal">
            <a:extLst>
              <a:ext uri="{FF2B5EF4-FFF2-40B4-BE49-F238E27FC236}">
                <a16:creationId xmlns:a16="http://schemas.microsoft.com/office/drawing/2014/main" id="{B99E32E4-68CB-7040-BBCB-4BE91A743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20" y="3228642"/>
            <a:ext cx="614362" cy="2189162"/>
          </a:xfrm>
          <a:prstGeom prst="cube">
            <a:avLst>
              <a:gd name="adj" fmla="val 25000"/>
            </a:avLst>
          </a:prstGeom>
          <a:pattFill prst="dkHorz">
            <a:fgClr>
              <a:schemeClr val="accent6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>
              <a:latin typeface="+mn-lt"/>
            </a:endParaRPr>
          </a:p>
        </p:txBody>
      </p:sp>
      <p:sp>
        <p:nvSpPr>
          <p:cNvPr id="263" name="AutoShape 110" descr="Dark horizontal">
            <a:extLst>
              <a:ext uri="{FF2B5EF4-FFF2-40B4-BE49-F238E27FC236}">
                <a16:creationId xmlns:a16="http://schemas.microsoft.com/office/drawing/2014/main" id="{6359D56B-FBD9-074F-B8F9-475CA887E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19" y="4135559"/>
            <a:ext cx="614362" cy="614362"/>
          </a:xfrm>
          <a:prstGeom prst="cube">
            <a:avLst>
              <a:gd name="adj" fmla="val 25000"/>
            </a:avLst>
          </a:prstGeom>
          <a:pattFill prst="dkHorz">
            <a:fgClr>
              <a:schemeClr val="accent4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>
              <a:latin typeface="+mn-lt"/>
            </a:endParaRPr>
          </a:p>
        </p:txBody>
      </p:sp>
      <p:sp>
        <p:nvSpPr>
          <p:cNvPr id="264" name="AutoShape 110" descr="Dark horizontal">
            <a:extLst>
              <a:ext uri="{FF2B5EF4-FFF2-40B4-BE49-F238E27FC236}">
                <a16:creationId xmlns:a16="http://schemas.microsoft.com/office/drawing/2014/main" id="{0C68B836-27D6-0547-A821-A5A1FE9C4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19" y="3678544"/>
            <a:ext cx="614362" cy="614362"/>
          </a:xfrm>
          <a:prstGeom prst="cube">
            <a:avLst>
              <a:gd name="adj" fmla="val 25000"/>
            </a:avLst>
          </a:prstGeom>
          <a:pattFill prst="dkHorz">
            <a:fgClr>
              <a:schemeClr val="accent5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>
              <a:latin typeface="+mn-lt"/>
            </a:endParaRPr>
          </a:p>
        </p:txBody>
      </p:sp>
      <p:sp>
        <p:nvSpPr>
          <p:cNvPr id="265" name="AutoShape 110" descr="Dark horizontal">
            <a:extLst>
              <a:ext uri="{FF2B5EF4-FFF2-40B4-BE49-F238E27FC236}">
                <a16:creationId xmlns:a16="http://schemas.microsoft.com/office/drawing/2014/main" id="{9E6C024B-069D-1646-A58C-032C82F09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20" y="3220643"/>
            <a:ext cx="614362" cy="614362"/>
          </a:xfrm>
          <a:prstGeom prst="cube">
            <a:avLst>
              <a:gd name="adj" fmla="val 25000"/>
            </a:avLst>
          </a:prstGeom>
          <a:pattFill prst="dkHorz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>
              <a:latin typeface="+mn-lt"/>
            </a:endParaRPr>
          </a:p>
        </p:txBody>
      </p:sp>
      <p:sp>
        <p:nvSpPr>
          <p:cNvPr id="266" name="AutoShape 110" descr="Dark horizontal">
            <a:extLst>
              <a:ext uri="{FF2B5EF4-FFF2-40B4-BE49-F238E27FC236}">
                <a16:creationId xmlns:a16="http://schemas.microsoft.com/office/drawing/2014/main" id="{43EBAE61-FB25-A541-A14A-7B17B2AE7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20" y="2768267"/>
            <a:ext cx="614362" cy="614362"/>
          </a:xfrm>
          <a:prstGeom prst="cube">
            <a:avLst>
              <a:gd name="adj" fmla="val 25000"/>
            </a:avLst>
          </a:prstGeom>
          <a:pattFill prst="dkHorz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961E56-ECB3-B74D-88D1-F323B2F0B5D4}"/>
              </a:ext>
            </a:extLst>
          </p:cNvPr>
          <p:cNvGrpSpPr>
            <a:grpSpLocks/>
          </p:cNvGrpSpPr>
          <p:nvPr/>
        </p:nvGrpSpPr>
        <p:grpSpPr bwMode="auto">
          <a:xfrm>
            <a:off x="2054299" y="2807068"/>
            <a:ext cx="192088" cy="536575"/>
            <a:chOff x="1622" y="2354"/>
            <a:chExt cx="339" cy="798"/>
          </a:xfrm>
        </p:grpSpPr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6D3968BF-BF7F-2B4F-A724-6ABC7BC6A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2723B49C-CF45-D043-A514-95597F766D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F8E033D5-C8B7-EB4C-B4EE-FD85FD014A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9300568F-1128-FF43-A11E-FA6EEE18F8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98B775E9-2E37-964E-8AF4-3E30FD52EA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E19CB3-6B30-534D-ADAF-094A29001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7D0535-55E2-514A-80EA-A585DE865C0F}"/>
              </a:ext>
            </a:extLst>
          </p:cNvPr>
          <p:cNvGrpSpPr>
            <a:grpSpLocks/>
          </p:cNvGrpSpPr>
          <p:nvPr/>
        </p:nvGrpSpPr>
        <p:grpSpPr bwMode="auto">
          <a:xfrm>
            <a:off x="2054299" y="3459531"/>
            <a:ext cx="192088" cy="536575"/>
            <a:chOff x="1622" y="2354"/>
            <a:chExt cx="339" cy="798"/>
          </a:xfrm>
        </p:grpSpPr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54AAD6EE-8D51-BF4E-931C-F550E7E194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E38BB676-2EE2-8141-9E95-72EA168F8B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65AF1F7D-DEA7-624C-8E71-79868DC76F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3F4A313F-D485-764B-BFC2-6DDF9ECA5C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30B49BE8-4E99-0440-ABBE-4B3FCA3B51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E625B1A-273D-224F-BDDE-FFF50CA58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9801EE-FA60-AC44-A0BB-240B385ED88E}"/>
              </a:ext>
            </a:extLst>
          </p:cNvPr>
          <p:cNvGrpSpPr>
            <a:grpSpLocks/>
          </p:cNvGrpSpPr>
          <p:nvPr/>
        </p:nvGrpSpPr>
        <p:grpSpPr bwMode="auto">
          <a:xfrm>
            <a:off x="2054299" y="4150093"/>
            <a:ext cx="192088" cy="536575"/>
            <a:chOff x="1622" y="2354"/>
            <a:chExt cx="339" cy="798"/>
          </a:xfrm>
        </p:grpSpPr>
        <p:sp>
          <p:nvSpPr>
            <p:cNvPr id="22" name="Line 21">
              <a:extLst>
                <a:ext uri="{FF2B5EF4-FFF2-40B4-BE49-F238E27FC236}">
                  <a16:creationId xmlns:a16="http://schemas.microsoft.com/office/drawing/2014/main" id="{95154CF5-6CE8-0346-98A0-D5F6F2DCCD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Line 22">
              <a:extLst>
                <a:ext uri="{FF2B5EF4-FFF2-40B4-BE49-F238E27FC236}">
                  <a16:creationId xmlns:a16="http://schemas.microsoft.com/office/drawing/2014/main" id="{BE70B1E2-771A-8641-8C1D-63466CDFC3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5754CAF1-A2ED-7142-8696-B3E52A67DD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Line 24">
              <a:extLst>
                <a:ext uri="{FF2B5EF4-FFF2-40B4-BE49-F238E27FC236}">
                  <a16:creationId xmlns:a16="http://schemas.microsoft.com/office/drawing/2014/main" id="{E491ADEA-077F-A64F-AECF-2B5F8FFAAA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Line 25">
              <a:extLst>
                <a:ext uri="{FF2B5EF4-FFF2-40B4-BE49-F238E27FC236}">
                  <a16:creationId xmlns:a16="http://schemas.microsoft.com/office/drawing/2014/main" id="{2306D7FF-D3DE-D245-9A0E-D70EF7D089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4BF639-8810-BD4F-86C1-586D6FE55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92E9027-11B4-9840-9B8E-1DA09BDDF4D6}"/>
              </a:ext>
            </a:extLst>
          </p:cNvPr>
          <p:cNvGrpSpPr>
            <a:grpSpLocks/>
          </p:cNvGrpSpPr>
          <p:nvPr/>
        </p:nvGrpSpPr>
        <p:grpSpPr bwMode="auto">
          <a:xfrm>
            <a:off x="2054299" y="4880343"/>
            <a:ext cx="192088" cy="536575"/>
            <a:chOff x="1622" y="2354"/>
            <a:chExt cx="339" cy="798"/>
          </a:xfrm>
        </p:grpSpPr>
        <p:sp>
          <p:nvSpPr>
            <p:cNvPr id="29" name="Line 28">
              <a:extLst>
                <a:ext uri="{FF2B5EF4-FFF2-40B4-BE49-F238E27FC236}">
                  <a16:creationId xmlns:a16="http://schemas.microsoft.com/office/drawing/2014/main" id="{0F3B2576-AB21-9E43-83CA-6D1304FB3E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Line 29">
              <a:extLst>
                <a:ext uri="{FF2B5EF4-FFF2-40B4-BE49-F238E27FC236}">
                  <a16:creationId xmlns:a16="http://schemas.microsoft.com/office/drawing/2014/main" id="{6A4A9954-5936-3149-9E98-4E246ED322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Line 30">
              <a:extLst>
                <a:ext uri="{FF2B5EF4-FFF2-40B4-BE49-F238E27FC236}">
                  <a16:creationId xmlns:a16="http://schemas.microsoft.com/office/drawing/2014/main" id="{F49DD97A-B100-5E4D-95FA-96CB33CB3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Line 31">
              <a:extLst>
                <a:ext uri="{FF2B5EF4-FFF2-40B4-BE49-F238E27FC236}">
                  <a16:creationId xmlns:a16="http://schemas.microsoft.com/office/drawing/2014/main" id="{245665A5-71A5-374A-8E18-669B17ECBE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3815EADE-4F45-C84B-B894-EB6ED20278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0EB082A-2237-7D48-9FBD-C7164F8FA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0" name="Line 126">
            <a:extLst>
              <a:ext uri="{FF2B5EF4-FFF2-40B4-BE49-F238E27FC236}">
                <a16:creationId xmlns:a16="http://schemas.microsoft.com/office/drawing/2014/main" id="{C169628D-5FF7-A248-AF9D-9EC55ABA14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22588" y="4528488"/>
            <a:ext cx="1071969" cy="504254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1" name="Line 127">
            <a:extLst>
              <a:ext uri="{FF2B5EF4-FFF2-40B4-BE49-F238E27FC236}">
                <a16:creationId xmlns:a16="http://schemas.microsoft.com/office/drawing/2014/main" id="{0F2FF2CE-6BD3-9945-AB8F-FF7645C560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22588" y="4093394"/>
            <a:ext cx="1079539" cy="170997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2" name="Line 128">
            <a:extLst>
              <a:ext uri="{FF2B5EF4-FFF2-40B4-BE49-F238E27FC236}">
                <a16:creationId xmlns:a16="http://schemas.microsoft.com/office/drawing/2014/main" id="{F02901DE-E6D2-484D-B7DE-FF53893D7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2588" y="3573830"/>
            <a:ext cx="1071808" cy="70282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3" name="Line 129">
            <a:extLst>
              <a:ext uri="{FF2B5EF4-FFF2-40B4-BE49-F238E27FC236}">
                <a16:creationId xmlns:a16="http://schemas.microsoft.com/office/drawing/2014/main" id="{A75D6B6C-5FC2-0949-8B0C-647CAD9D2F8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2588" y="3073766"/>
            <a:ext cx="1071808" cy="113331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4" name="Text Box 130">
            <a:extLst>
              <a:ext uri="{FF2B5EF4-FFF2-40B4-BE49-F238E27FC236}">
                <a16:creationId xmlns:a16="http://schemas.microsoft.com/office/drawing/2014/main" id="{898BB117-6772-9B4C-84BB-CDA529175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224" y="5455018"/>
            <a:ext cx="827893" cy="4153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12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Backlog of</a:t>
            </a:r>
          </a:p>
          <a:p>
            <a:pPr algn="ctr" defTabSz="814388">
              <a:lnSpc>
                <a:spcPct val="90000"/>
              </a:lnSpc>
              <a:defRPr/>
            </a:pPr>
            <a:r>
              <a:rPr lang="en-US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Options</a:t>
            </a:r>
            <a:endParaRPr lang="en-US" sz="1200" b="1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87" name="Line 134">
            <a:extLst>
              <a:ext uri="{FF2B5EF4-FFF2-40B4-BE49-F238E27FC236}">
                <a16:creationId xmlns:a16="http://schemas.microsoft.com/office/drawing/2014/main" id="{254C6A84-2792-FA47-9F65-5F5D04B3E7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22201" y="2561505"/>
            <a:ext cx="698592" cy="460939"/>
          </a:xfrm>
          <a:prstGeom prst="line">
            <a:avLst/>
          </a:prstGeom>
          <a:noFill/>
          <a:ln w="38100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1" name="Text Box 145">
            <a:extLst>
              <a:ext uri="{FF2B5EF4-FFF2-40B4-BE49-F238E27FC236}">
                <a16:creationId xmlns:a16="http://schemas.microsoft.com/office/drawing/2014/main" id="{045A295C-7189-0A41-B98A-F2ED765C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819" y="1995644"/>
            <a:ext cx="1326491" cy="74772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Change</a:t>
            </a:r>
          </a:p>
          <a:p>
            <a:pPr algn="ctr" defTabSz="814388">
              <a:lnSpc>
                <a:spcPct val="90000"/>
              </a:lnSpc>
              <a:defRPr/>
            </a:pPr>
            <a:r>
              <a:rPr 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Requests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8A1E8FC-7A88-0A4B-A51D-D810FD5AFBB7}"/>
              </a:ext>
            </a:extLst>
          </p:cNvPr>
          <p:cNvGrpSpPr/>
          <p:nvPr/>
        </p:nvGrpSpPr>
        <p:grpSpPr>
          <a:xfrm>
            <a:off x="673457" y="1142108"/>
            <a:ext cx="6884976" cy="923189"/>
            <a:chOff x="463393" y="1660563"/>
            <a:chExt cx="6884976" cy="923189"/>
          </a:xfrm>
        </p:grpSpPr>
        <p:sp>
          <p:nvSpPr>
            <p:cNvPr id="107" name="Text Box 145">
              <a:extLst>
                <a:ext uri="{FF2B5EF4-FFF2-40B4-BE49-F238E27FC236}">
                  <a16:creationId xmlns:a16="http://schemas.microsoft.com/office/drawing/2014/main" id="{EBF3866F-7609-5442-A262-AB134DA84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393" y="1836031"/>
              <a:ext cx="1277759" cy="747721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lIns="82124" tIns="41061" rIns="82124" bIns="41061">
              <a:spAutoFit/>
            </a:bodyPr>
            <a:lstStyle/>
            <a:p>
              <a:pPr algn="ctr" defTabSz="814388">
                <a:lnSpc>
                  <a:spcPct val="90000"/>
                </a:lnSpc>
                <a:defRPr/>
              </a:pPr>
              <a:r>
                <a:rPr lang="en-US" sz="2400" b="1">
                  <a:solidFill>
                    <a:schemeClr val="accent4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PTC</a:t>
              </a:r>
            </a:p>
            <a:p>
              <a:pPr algn="ctr" defTabSz="814388">
                <a:lnSpc>
                  <a:spcPct val="90000"/>
                </a:lnSpc>
                <a:defRPr/>
              </a:pPr>
              <a:r>
                <a:rPr lang="en-US" sz="2400" b="1">
                  <a:solidFill>
                    <a:schemeClr val="accent4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Expedite</a:t>
              </a: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205DB47-C145-FA47-A55C-628A8E1B491C}"/>
                </a:ext>
              </a:extLst>
            </p:cNvPr>
            <p:cNvSpPr/>
            <p:nvPr/>
          </p:nvSpPr>
          <p:spPr>
            <a:xfrm>
              <a:off x="1859507" y="1660563"/>
              <a:ext cx="5488862" cy="906249"/>
            </a:xfrm>
            <a:custGeom>
              <a:avLst/>
              <a:gdLst>
                <a:gd name="connsiteX0" fmla="*/ 0 w 1500188"/>
                <a:gd name="connsiteY0" fmla="*/ 685812 h 685812"/>
                <a:gd name="connsiteX1" fmla="*/ 557213 w 1500188"/>
                <a:gd name="connsiteY1" fmla="*/ 12 h 685812"/>
                <a:gd name="connsiteX2" fmla="*/ 1500188 w 1500188"/>
                <a:gd name="connsiteY2" fmla="*/ 671524 h 685812"/>
                <a:gd name="connsiteX0" fmla="*/ 0 w 3111465"/>
                <a:gd name="connsiteY0" fmla="*/ 686081 h 756385"/>
                <a:gd name="connsiteX1" fmla="*/ 557213 w 3111465"/>
                <a:gd name="connsiteY1" fmla="*/ 281 h 756385"/>
                <a:gd name="connsiteX2" fmla="*/ 3111465 w 3111465"/>
                <a:gd name="connsiteY2" fmla="*/ 756385 h 756385"/>
                <a:gd name="connsiteX0" fmla="*/ 0 w 3111465"/>
                <a:gd name="connsiteY0" fmla="*/ 686359 h 756663"/>
                <a:gd name="connsiteX1" fmla="*/ 557213 w 3111465"/>
                <a:gd name="connsiteY1" fmla="*/ 559 h 756663"/>
                <a:gd name="connsiteX2" fmla="*/ 3111465 w 3111465"/>
                <a:gd name="connsiteY2" fmla="*/ 756663 h 756663"/>
                <a:gd name="connsiteX0" fmla="*/ 0 w 3111465"/>
                <a:gd name="connsiteY0" fmla="*/ 686774 h 757078"/>
                <a:gd name="connsiteX1" fmla="*/ 557213 w 3111465"/>
                <a:gd name="connsiteY1" fmla="*/ 974 h 757078"/>
                <a:gd name="connsiteX2" fmla="*/ 3111465 w 3111465"/>
                <a:gd name="connsiteY2" fmla="*/ 757078 h 757078"/>
                <a:gd name="connsiteX0" fmla="*/ 0 w 3111465"/>
                <a:gd name="connsiteY0" fmla="*/ 686774 h 757078"/>
                <a:gd name="connsiteX1" fmla="*/ 557213 w 3111465"/>
                <a:gd name="connsiteY1" fmla="*/ 974 h 757078"/>
                <a:gd name="connsiteX2" fmla="*/ 3111465 w 3111465"/>
                <a:gd name="connsiteY2" fmla="*/ 757078 h 757078"/>
                <a:gd name="connsiteX0" fmla="*/ 0 w 3111465"/>
                <a:gd name="connsiteY0" fmla="*/ 686774 h 757078"/>
                <a:gd name="connsiteX1" fmla="*/ 557213 w 3111465"/>
                <a:gd name="connsiteY1" fmla="*/ 974 h 757078"/>
                <a:gd name="connsiteX2" fmla="*/ 3111465 w 3111465"/>
                <a:gd name="connsiteY2" fmla="*/ 757078 h 757078"/>
                <a:gd name="connsiteX0" fmla="*/ 0 w 3111465"/>
                <a:gd name="connsiteY0" fmla="*/ 686774 h 757078"/>
                <a:gd name="connsiteX1" fmla="*/ 557213 w 3111465"/>
                <a:gd name="connsiteY1" fmla="*/ 974 h 757078"/>
                <a:gd name="connsiteX2" fmla="*/ 3111465 w 3111465"/>
                <a:gd name="connsiteY2" fmla="*/ 757078 h 757078"/>
                <a:gd name="connsiteX0" fmla="*/ 0 w 3111465"/>
                <a:gd name="connsiteY0" fmla="*/ 686847 h 757151"/>
                <a:gd name="connsiteX1" fmla="*/ 557213 w 3111465"/>
                <a:gd name="connsiteY1" fmla="*/ 1047 h 757151"/>
                <a:gd name="connsiteX2" fmla="*/ 3111465 w 3111465"/>
                <a:gd name="connsiteY2" fmla="*/ 757151 h 757151"/>
                <a:gd name="connsiteX0" fmla="*/ 0 w 3111465"/>
                <a:gd name="connsiteY0" fmla="*/ 689234 h 759538"/>
                <a:gd name="connsiteX1" fmla="*/ 557213 w 3111465"/>
                <a:gd name="connsiteY1" fmla="*/ 3434 h 759538"/>
                <a:gd name="connsiteX2" fmla="*/ 3111465 w 3111465"/>
                <a:gd name="connsiteY2" fmla="*/ 759538 h 759538"/>
                <a:gd name="connsiteX0" fmla="*/ 0 w 3111465"/>
                <a:gd name="connsiteY0" fmla="*/ 699340 h 769644"/>
                <a:gd name="connsiteX1" fmla="*/ 557213 w 3111465"/>
                <a:gd name="connsiteY1" fmla="*/ 13540 h 769644"/>
                <a:gd name="connsiteX2" fmla="*/ 3111465 w 3111465"/>
                <a:gd name="connsiteY2" fmla="*/ 769644 h 769644"/>
                <a:gd name="connsiteX0" fmla="*/ 0 w 3111465"/>
                <a:gd name="connsiteY0" fmla="*/ 713770 h 784074"/>
                <a:gd name="connsiteX1" fmla="*/ 1263003 w 3111465"/>
                <a:gd name="connsiteY1" fmla="*/ 11632 h 784074"/>
                <a:gd name="connsiteX2" fmla="*/ 3111465 w 3111465"/>
                <a:gd name="connsiteY2" fmla="*/ 784074 h 784074"/>
                <a:gd name="connsiteX0" fmla="*/ 0 w 3111465"/>
                <a:gd name="connsiteY0" fmla="*/ 651196 h 721500"/>
                <a:gd name="connsiteX1" fmla="*/ 1725688 w 3111465"/>
                <a:gd name="connsiteY1" fmla="*/ 22576 h 721500"/>
                <a:gd name="connsiteX2" fmla="*/ 3111465 w 3111465"/>
                <a:gd name="connsiteY2" fmla="*/ 721500 h 721500"/>
                <a:gd name="connsiteX0" fmla="*/ 0 w 3111465"/>
                <a:gd name="connsiteY0" fmla="*/ 651196 h 721500"/>
                <a:gd name="connsiteX1" fmla="*/ 1725688 w 3111465"/>
                <a:gd name="connsiteY1" fmla="*/ 22576 h 721500"/>
                <a:gd name="connsiteX2" fmla="*/ 3111465 w 3111465"/>
                <a:gd name="connsiteY2" fmla="*/ 721500 h 721500"/>
                <a:gd name="connsiteX0" fmla="*/ 0 w 3111465"/>
                <a:gd name="connsiteY0" fmla="*/ 0 h 70304"/>
                <a:gd name="connsiteX1" fmla="*/ 3111465 w 3111465"/>
                <a:gd name="connsiteY1" fmla="*/ 70304 h 70304"/>
                <a:gd name="connsiteX0" fmla="*/ 0 w 3111465"/>
                <a:gd name="connsiteY0" fmla="*/ 577876 h 648180"/>
                <a:gd name="connsiteX1" fmla="*/ 3111465 w 3111465"/>
                <a:gd name="connsiteY1" fmla="*/ 648180 h 648180"/>
                <a:gd name="connsiteX0" fmla="*/ 0 w 3111465"/>
                <a:gd name="connsiteY0" fmla="*/ 740294 h 810598"/>
                <a:gd name="connsiteX1" fmla="*/ 3111465 w 3111465"/>
                <a:gd name="connsiteY1" fmla="*/ 810598 h 810598"/>
                <a:gd name="connsiteX0" fmla="*/ 0 w 3111465"/>
                <a:gd name="connsiteY0" fmla="*/ 730338 h 800642"/>
                <a:gd name="connsiteX1" fmla="*/ 3111465 w 3111465"/>
                <a:gd name="connsiteY1" fmla="*/ 800642 h 800642"/>
                <a:gd name="connsiteX0" fmla="*/ 0 w 3111465"/>
                <a:gd name="connsiteY0" fmla="*/ 665172 h 735476"/>
                <a:gd name="connsiteX1" fmla="*/ 3111465 w 3111465"/>
                <a:gd name="connsiteY1" fmla="*/ 735476 h 735476"/>
                <a:gd name="connsiteX0" fmla="*/ 0 w 3111465"/>
                <a:gd name="connsiteY0" fmla="*/ 665172 h 735476"/>
                <a:gd name="connsiteX1" fmla="*/ 3111465 w 3111465"/>
                <a:gd name="connsiteY1" fmla="*/ 735476 h 735476"/>
                <a:gd name="connsiteX0" fmla="*/ 0 w 3111465"/>
                <a:gd name="connsiteY0" fmla="*/ 608942 h 679246"/>
                <a:gd name="connsiteX1" fmla="*/ 3111465 w 3111465"/>
                <a:gd name="connsiteY1" fmla="*/ 679246 h 67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11465" h="679246">
                  <a:moveTo>
                    <a:pt x="0" y="608942"/>
                  </a:moveTo>
                  <a:cubicBezTo>
                    <a:pt x="478828" y="286363"/>
                    <a:pt x="2811719" y="-620176"/>
                    <a:pt x="3111465" y="679246"/>
                  </a:cubicBezTo>
                </a:path>
              </a:pathLst>
            </a:custGeom>
            <a:noFill/>
            <a:ln w="76200">
              <a:solidFill>
                <a:schemeClr val="accent4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</p:grpSp>
      <p:grpSp>
        <p:nvGrpSpPr>
          <p:cNvPr id="251" name="Group 34">
            <a:extLst>
              <a:ext uri="{FF2B5EF4-FFF2-40B4-BE49-F238E27FC236}">
                <a16:creationId xmlns:a16="http://schemas.microsoft.com/office/drawing/2014/main" id="{AB05E12D-4FEA-7249-80EF-77A69DAA9C03}"/>
              </a:ext>
            </a:extLst>
          </p:cNvPr>
          <p:cNvGrpSpPr>
            <a:grpSpLocks/>
          </p:cNvGrpSpPr>
          <p:nvPr/>
        </p:nvGrpSpPr>
        <p:grpSpPr bwMode="auto">
          <a:xfrm>
            <a:off x="3743399" y="1614856"/>
            <a:ext cx="192088" cy="536575"/>
            <a:chOff x="1622" y="2354"/>
            <a:chExt cx="339" cy="798"/>
          </a:xfrm>
        </p:grpSpPr>
        <p:sp>
          <p:nvSpPr>
            <p:cNvPr id="252" name="Line 35">
              <a:extLst>
                <a:ext uri="{FF2B5EF4-FFF2-40B4-BE49-F238E27FC236}">
                  <a16:creationId xmlns:a16="http://schemas.microsoft.com/office/drawing/2014/main" id="{8CCB9F31-A8C7-DD44-9815-FC97B017C3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3" name="Line 36">
              <a:extLst>
                <a:ext uri="{FF2B5EF4-FFF2-40B4-BE49-F238E27FC236}">
                  <a16:creationId xmlns:a16="http://schemas.microsoft.com/office/drawing/2014/main" id="{F390FA8D-89C5-B746-A42A-06F6A92735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4" name="Line 37">
              <a:extLst>
                <a:ext uri="{FF2B5EF4-FFF2-40B4-BE49-F238E27FC236}">
                  <a16:creationId xmlns:a16="http://schemas.microsoft.com/office/drawing/2014/main" id="{FE87F93F-CBFD-4F4F-BEF0-A32A0B0EB1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5" name="Line 38">
              <a:extLst>
                <a:ext uri="{FF2B5EF4-FFF2-40B4-BE49-F238E27FC236}">
                  <a16:creationId xmlns:a16="http://schemas.microsoft.com/office/drawing/2014/main" id="{ECB8FBAA-B296-294B-9576-D38529FC7C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" name="Line 39">
              <a:extLst>
                <a:ext uri="{FF2B5EF4-FFF2-40B4-BE49-F238E27FC236}">
                  <a16:creationId xmlns:a16="http://schemas.microsoft.com/office/drawing/2014/main" id="{D282A3FE-215F-0441-9E8B-49046A8DD2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7" name="Oval 40">
              <a:extLst>
                <a:ext uri="{FF2B5EF4-FFF2-40B4-BE49-F238E27FC236}">
                  <a16:creationId xmlns:a16="http://schemas.microsoft.com/office/drawing/2014/main" id="{CDAF6759-B7EC-1744-81F5-733001B6C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8" name="Text Box 99">
            <a:extLst>
              <a:ext uri="{FF2B5EF4-FFF2-40B4-BE49-F238E27FC236}">
                <a16:creationId xmlns:a16="http://schemas.microsoft.com/office/drawing/2014/main" id="{9234D205-6AAE-074E-AF2E-88E3EEE86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962" y="2176544"/>
            <a:ext cx="454394" cy="3045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PM</a:t>
            </a:r>
          </a:p>
        </p:txBody>
      </p:sp>
      <p:sp>
        <p:nvSpPr>
          <p:cNvPr id="259" name="Text Box 100">
            <a:extLst>
              <a:ext uri="{FF2B5EF4-FFF2-40B4-BE49-F238E27FC236}">
                <a16:creationId xmlns:a16="http://schemas.microsoft.com/office/drawing/2014/main" id="{DCB36C8F-C010-F04A-BDE8-F8BE99939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825" y="5450826"/>
            <a:ext cx="1009161" cy="52612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Product</a:t>
            </a:r>
          </a:p>
          <a:p>
            <a:pPr algn="ctr" defTabSz="814388">
              <a:lnSpc>
                <a:spcPct val="90000"/>
              </a:lnSpc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Managers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0C352C-4C35-9141-AD42-12A7AE835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82BBDC-66B7-FF47-887E-7406BB8B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16</a:t>
            </a:fld>
            <a:endParaRPr lang="en-US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C72E9214-D13F-4F6E-B160-815DC969FD60}"/>
              </a:ext>
            </a:extLst>
          </p:cNvPr>
          <p:cNvGrpSpPr/>
          <p:nvPr/>
        </p:nvGrpSpPr>
        <p:grpSpPr>
          <a:xfrm>
            <a:off x="5444233" y="3777690"/>
            <a:ext cx="5254581" cy="766800"/>
            <a:chOff x="3965070" y="4335574"/>
            <a:chExt cx="4320000" cy="766800"/>
          </a:xfrm>
        </p:grpSpPr>
        <p:sp>
          <p:nvSpPr>
            <p:cNvPr id="139" name="Pentagon 60">
              <a:extLst>
                <a:ext uri="{FF2B5EF4-FFF2-40B4-BE49-F238E27FC236}">
                  <a16:creationId xmlns:a16="http://schemas.microsoft.com/office/drawing/2014/main" id="{2E121CF0-9DC8-4924-8BC8-425AF8CC37A3}"/>
                </a:ext>
              </a:extLst>
            </p:cNvPr>
            <p:cNvSpPr/>
            <p:nvPr/>
          </p:nvSpPr>
          <p:spPr>
            <a:xfrm>
              <a:off x="6125070" y="4335574"/>
              <a:ext cx="2160000" cy="766800"/>
            </a:xfrm>
            <a:prstGeom prst="homePlate">
              <a:avLst/>
            </a:prstGeom>
            <a:gradFill>
              <a:gsLst>
                <a:gs pos="100000">
                  <a:schemeClr val="accent5">
                    <a:lumMod val="60000"/>
                    <a:lumOff val="40000"/>
                  </a:schemeClr>
                </a:gs>
                <a:gs pos="49000">
                  <a:schemeClr val="accent5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40" name="Pentagon 61">
              <a:extLst>
                <a:ext uri="{FF2B5EF4-FFF2-40B4-BE49-F238E27FC236}">
                  <a16:creationId xmlns:a16="http://schemas.microsoft.com/office/drawing/2014/main" id="{47DBF270-8D2E-4C41-A219-560A2E0E267E}"/>
                </a:ext>
              </a:extLst>
            </p:cNvPr>
            <p:cNvSpPr/>
            <p:nvPr/>
          </p:nvSpPr>
          <p:spPr>
            <a:xfrm flipH="1">
              <a:off x="3965070" y="4335885"/>
              <a:ext cx="2160000" cy="766178"/>
            </a:xfrm>
            <a:prstGeom prst="homePlate">
              <a:avLst/>
            </a:prstGeom>
            <a:gradFill>
              <a:gsLst>
                <a:gs pos="100000">
                  <a:schemeClr val="accent5">
                    <a:lumMod val="60000"/>
                    <a:lumOff val="40000"/>
                  </a:schemeClr>
                </a:gs>
                <a:gs pos="49000">
                  <a:schemeClr val="accent5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7FE8F652-21E6-4B7F-8402-543CAE2837C9}"/>
                </a:ext>
              </a:extLst>
            </p:cNvPr>
            <p:cNvSpPr txBox="1"/>
            <p:nvPr/>
          </p:nvSpPr>
          <p:spPr>
            <a:xfrm>
              <a:off x="5162283" y="4534308"/>
              <a:ext cx="1867434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System Lead Time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22AC45F4-585F-432E-90C5-5FE0E985BC2B}"/>
              </a:ext>
            </a:extLst>
          </p:cNvPr>
          <p:cNvGrpSpPr/>
          <p:nvPr/>
        </p:nvGrpSpPr>
        <p:grpSpPr>
          <a:xfrm>
            <a:off x="5641210" y="3016675"/>
            <a:ext cx="1592207" cy="766800"/>
            <a:chOff x="3965070" y="4335574"/>
            <a:chExt cx="4320000" cy="766800"/>
          </a:xfrm>
        </p:grpSpPr>
        <p:sp>
          <p:nvSpPr>
            <p:cNvPr id="143" name="Pentagon 60">
              <a:extLst>
                <a:ext uri="{FF2B5EF4-FFF2-40B4-BE49-F238E27FC236}">
                  <a16:creationId xmlns:a16="http://schemas.microsoft.com/office/drawing/2014/main" id="{C54FA78F-C584-4932-8DF4-F035FAB4B55A}"/>
                </a:ext>
              </a:extLst>
            </p:cNvPr>
            <p:cNvSpPr/>
            <p:nvPr/>
          </p:nvSpPr>
          <p:spPr>
            <a:xfrm>
              <a:off x="6125070" y="4335574"/>
              <a:ext cx="2160000" cy="766800"/>
            </a:xfrm>
            <a:prstGeom prst="homePlate">
              <a:avLst/>
            </a:prstGeom>
            <a:gradFill>
              <a:gsLst>
                <a:gs pos="100000">
                  <a:schemeClr val="accent5">
                    <a:lumMod val="60000"/>
                    <a:lumOff val="40000"/>
                  </a:schemeClr>
                </a:gs>
                <a:gs pos="49000">
                  <a:schemeClr val="accent5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44" name="Pentagon 61">
              <a:extLst>
                <a:ext uri="{FF2B5EF4-FFF2-40B4-BE49-F238E27FC236}">
                  <a16:creationId xmlns:a16="http://schemas.microsoft.com/office/drawing/2014/main" id="{5E4CFBD5-0A18-49D0-9603-DC9FDEA3D82C}"/>
                </a:ext>
              </a:extLst>
            </p:cNvPr>
            <p:cNvSpPr/>
            <p:nvPr/>
          </p:nvSpPr>
          <p:spPr>
            <a:xfrm flipH="1">
              <a:off x="3965070" y="4335885"/>
              <a:ext cx="2160000" cy="766178"/>
            </a:xfrm>
            <a:prstGeom prst="homePlate">
              <a:avLst/>
            </a:prstGeom>
            <a:gradFill>
              <a:gsLst>
                <a:gs pos="100000">
                  <a:schemeClr val="accent5">
                    <a:lumMod val="60000"/>
                    <a:lumOff val="40000"/>
                  </a:schemeClr>
                </a:gs>
                <a:gs pos="49000">
                  <a:schemeClr val="accent5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AE94F59-8C46-48E4-B8B0-614961A5B9FE}"/>
                </a:ext>
              </a:extLst>
            </p:cNvPr>
            <p:cNvSpPr txBox="1"/>
            <p:nvPr/>
          </p:nvSpPr>
          <p:spPr>
            <a:xfrm>
              <a:off x="4633422" y="4426587"/>
              <a:ext cx="2925161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Dev Time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Cycle Time</a:t>
              </a:r>
            </a:p>
          </p:txBody>
        </p:sp>
      </p:grpSp>
      <p:sp>
        <p:nvSpPr>
          <p:cNvPr id="4" name="Text Box 163">
            <a:extLst>
              <a:ext uri="{FF2B5EF4-FFF2-40B4-BE49-F238E27FC236}">
                <a16:creationId xmlns:a16="http://schemas.microsoft.com/office/drawing/2014/main" id="{73E749BF-239F-3F9C-2484-D59FE6965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4267" y="5643803"/>
            <a:ext cx="2668910" cy="3322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defTabSz="814388">
              <a:lnSpc>
                <a:spcPct val="90000"/>
              </a:lnSpc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Lead time of </a:t>
            </a:r>
            <a:r>
              <a:rPr lang="en-US" b="1" dirty="0">
                <a:solidFill>
                  <a:schemeClr val="accent1"/>
                </a:solidFill>
              </a:rPr>
              <a:t>?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days or less</a:t>
            </a:r>
          </a:p>
        </p:txBody>
      </p:sp>
      <p:sp>
        <p:nvSpPr>
          <p:cNvPr id="5" name="Line 161">
            <a:extLst>
              <a:ext uri="{FF2B5EF4-FFF2-40B4-BE49-F238E27FC236}">
                <a16:creationId xmlns:a16="http://schemas.microsoft.com/office/drawing/2014/main" id="{B4E5061C-5961-30AD-8C3C-5DB4D8882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9872" y="5987339"/>
            <a:ext cx="5474614" cy="63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6" name="Line 162">
            <a:extLst>
              <a:ext uri="{FF2B5EF4-FFF2-40B4-BE49-F238E27FC236}">
                <a16:creationId xmlns:a16="http://schemas.microsoft.com/office/drawing/2014/main" id="{96ED9310-D8D1-1C33-EBA0-19A04EEB00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61190" y="5903689"/>
            <a:ext cx="0" cy="180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endParaRPr lang="en-US" sz="160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5" name="Line 162">
            <a:extLst>
              <a:ext uri="{FF2B5EF4-FFF2-40B4-BE49-F238E27FC236}">
                <a16:creationId xmlns:a16="http://schemas.microsoft.com/office/drawing/2014/main" id="{897D4034-312F-C786-FD71-1E4E143CD3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1062" y="5903656"/>
            <a:ext cx="0" cy="180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endParaRPr lang="en-US" sz="1600">
              <a:solidFill>
                <a:schemeClr val="accent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164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546F95-E8C0-ED41-424A-44AA0648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Rules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A33C77-9D83-CE94-F78F-F838E4DBA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with what data you have.  It need not be perfect</a:t>
            </a:r>
          </a:p>
          <a:p>
            <a:r>
              <a:rPr lang="en-US" dirty="0"/>
              <a:t>Design for the bottleneck</a:t>
            </a:r>
          </a:p>
          <a:p>
            <a:pPr lvl="1"/>
            <a:r>
              <a:rPr lang="en-US" dirty="0"/>
              <a:t>For XIT - Engineering and Test</a:t>
            </a:r>
          </a:p>
          <a:p>
            <a:r>
              <a:rPr lang="en-US" dirty="0"/>
              <a:t>Throughput is constant through the flow</a:t>
            </a:r>
          </a:p>
          <a:p>
            <a:r>
              <a:rPr lang="en-US" dirty="0"/>
              <a:t>Queues – large enough to prevent starvation, small enough to keep lead time small</a:t>
            </a:r>
          </a:p>
          <a:p>
            <a:r>
              <a:rPr lang="en-US" dirty="0"/>
              <a:t>Difference between WIP Limit and Average WIP</a:t>
            </a:r>
          </a:p>
        </p:txBody>
      </p:sp>
    </p:spTree>
    <p:extLst>
      <p:ext uri="{BB962C8B-B14F-4D97-AF65-F5344CB8AC3E}">
        <p14:creationId xmlns:p14="http://schemas.microsoft.com/office/powerpoint/2010/main" val="303548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89F127-0293-D0F6-055A-CB9A5A54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Let’s get started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D12CC8-9BF9-E8DB-90F6-18E2C1147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78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5F01D-B00D-448C-9545-E3D455649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US" dirty="0"/>
              <a:t>Little’s </a:t>
            </a:r>
            <a:r>
              <a:rPr lang="en-US" dirty="0">
                <a:latin typeface="Arial Black" panose="020B0A04020102020204" pitchFamily="34" charset="0"/>
              </a:rPr>
              <a:t>L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dirty="0">
                <a:latin typeface="Arial Black" panose="020B0A04020102020204" pitchFamily="34" charset="0"/>
              </a:rPr>
              <a:t>W </a:t>
            </a:r>
            <a:r>
              <a:rPr lang="en-US" dirty="0"/>
              <a:t>(John D. C. Little version)</a:t>
            </a:r>
          </a:p>
        </p:txBody>
      </p:sp>
      <p:pic>
        <p:nvPicPr>
          <p:cNvPr id="1026" name="Picture 2" descr="Image result for john dc little">
            <a:extLst>
              <a:ext uri="{FF2B5EF4-FFF2-40B4-BE49-F238E27FC236}">
                <a16:creationId xmlns:a16="http://schemas.microsoft.com/office/drawing/2014/main" id="{46F5F868-036B-4BF1-8574-0FF6D0BCB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8014" y="1343818"/>
            <a:ext cx="4159404" cy="551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{\displaystyle L=\lambda W.}">
            <a:extLst>
              <a:ext uri="{FF2B5EF4-FFF2-40B4-BE49-F238E27FC236}">
                <a16:creationId xmlns:a16="http://schemas.microsoft.com/office/drawing/2014/main" id="{0EC3C945-8D0E-467E-8FE8-EF35FA922D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2">
                <a:extLst>
                  <a:ext uri="{FF2B5EF4-FFF2-40B4-BE49-F238E27FC236}">
                    <a16:creationId xmlns:a16="http://schemas.microsoft.com/office/drawing/2014/main" id="{1D6B90B6-05B8-4C1E-BE35-F30880299C6E}"/>
                  </a:ext>
                </a:extLst>
              </p:cNvPr>
              <p:cNvSpPr txBox="1"/>
              <p:nvPr/>
            </p:nvSpPr>
            <p:spPr>
              <a:xfrm>
                <a:off x="1965742" y="2104642"/>
                <a:ext cx="3604577" cy="760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Delivery</m:t>
                          </m:r>
                          <m: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</m:e>
                      </m:acc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de-DE" sz="2400" b="0" i="0" smtClean="0">
                                  <a:latin typeface="Cambria Math" panose="02040503050406030204" pitchFamily="18" charset="0"/>
                                </a:rPr>
                                <m:t>WIP</m:t>
                              </m:r>
                            </m:e>
                          </m:acc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de-DE" sz="2400" b="0" i="0" smtClean="0">
                                  <a:latin typeface="Cambria Math" panose="02040503050406030204" pitchFamily="18" charset="0"/>
                                </a:rPr>
                                <m:t>Lead</m:t>
                              </m:r>
                              <m:r>
                                <a:rPr lang="de-DE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sz="2400" b="0" i="0" smtClean="0">
                                  <a:latin typeface="Cambria Math" panose="02040503050406030204" pitchFamily="18" charset="0"/>
                                </a:rPr>
                                <m:t>Time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Textfeld 2">
                <a:extLst>
                  <a:ext uri="{FF2B5EF4-FFF2-40B4-BE49-F238E27FC236}">
                    <a16:creationId xmlns:a16="http://schemas.microsoft.com/office/drawing/2014/main" id="{1D6B90B6-05B8-4C1E-BE35-F30880299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742" y="2104642"/>
                <a:ext cx="3604577" cy="7600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2">
                <a:extLst>
                  <a:ext uri="{FF2B5EF4-FFF2-40B4-BE49-F238E27FC236}">
                    <a16:creationId xmlns:a16="http://schemas.microsoft.com/office/drawing/2014/main" id="{4E98B5E3-E312-77F3-54B9-9FA09F0D89CC}"/>
                  </a:ext>
                </a:extLst>
              </p:cNvPr>
              <p:cNvSpPr txBox="1"/>
              <p:nvPr/>
            </p:nvSpPr>
            <p:spPr>
              <a:xfrm>
                <a:off x="1965742" y="4266146"/>
                <a:ext cx="435651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Delivery</m:t>
                          </m:r>
                          <m: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</m:e>
                      </m:acc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𝑀𝑎𝑥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𝑊𝐼𝑃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𝑀𝑎𝑥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𝐿𝑒𝑎𝑑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𝑇𝑖𝑚𝑒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Textfeld 2">
                <a:extLst>
                  <a:ext uri="{FF2B5EF4-FFF2-40B4-BE49-F238E27FC236}">
                    <a16:creationId xmlns:a16="http://schemas.microsoft.com/office/drawing/2014/main" id="{4E98B5E3-E312-77F3-54B9-9FA09F0D8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742" y="4266146"/>
                <a:ext cx="4356514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6154778-8E49-D147-8C99-ED0D416C08CC}"/>
              </a:ext>
            </a:extLst>
          </p:cNvPr>
          <p:cNvSpPr txBox="1"/>
          <p:nvPr/>
        </p:nvSpPr>
        <p:spPr>
          <a:xfrm>
            <a:off x="1965742" y="3571741"/>
            <a:ext cx="5104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 Little’s Law, but sometimes useful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2">
                <a:extLst>
                  <a:ext uri="{FF2B5EF4-FFF2-40B4-BE49-F238E27FC236}">
                    <a16:creationId xmlns:a16="http://schemas.microsoft.com/office/drawing/2014/main" id="{78686FF3-654E-D674-AEC0-0292D5DB06D7}"/>
                  </a:ext>
                </a:extLst>
              </p:cNvPr>
              <p:cNvSpPr txBox="1"/>
              <p:nvPr/>
            </p:nvSpPr>
            <p:spPr>
              <a:xfrm>
                <a:off x="1965742" y="5332946"/>
                <a:ext cx="4964501" cy="740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𝑀𝑖𝑛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2400">
                          <a:latin typeface="Cambria Math" panose="02040503050406030204" pitchFamily="18" charset="0"/>
                        </a:rPr>
                        <m:t>Delivery</m:t>
                      </m:r>
                      <m:r>
                        <a:rPr lang="de-DE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2400">
                          <a:latin typeface="Cambria Math" panose="02040503050406030204" pitchFamily="18" charset="0"/>
                        </a:rPr>
                        <m:t>Rate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de-DE" sz="2400">
                                  <a:latin typeface="Cambria Math" panose="02040503050406030204" pitchFamily="18" charset="0"/>
                                </a:rPr>
                                <m:t>WIP</m:t>
                              </m:r>
                            </m:e>
                          </m:acc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𝑀𝑎𝑥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𝐿𝑒𝑎𝑑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𝑇𝑖𝑚𝑒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13" name="Textfeld 2">
                <a:extLst>
                  <a:ext uri="{FF2B5EF4-FFF2-40B4-BE49-F238E27FC236}">
                    <a16:creationId xmlns:a16="http://schemas.microsoft.com/office/drawing/2014/main" id="{78686FF3-654E-D674-AEC0-0292D5DB0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742" y="5332946"/>
                <a:ext cx="4964501" cy="740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995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the # of Jelly Beans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5" y="1431747"/>
            <a:ext cx="5149735" cy="5149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18679"/>
          <a:stretch/>
        </p:blipFill>
        <p:spPr>
          <a:xfrm>
            <a:off x="5383322" y="1431747"/>
            <a:ext cx="3072400" cy="51497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6F603B-DEB9-D605-11C1-E5F97FD3544E}"/>
              </a:ext>
            </a:extLst>
          </p:cNvPr>
          <p:cNvSpPr txBox="1"/>
          <p:nvPr/>
        </p:nvSpPr>
        <p:spPr>
          <a:xfrm>
            <a:off x="8620217" y="1473690"/>
            <a:ext cx="316932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Rules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Quiet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collaboration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Just a Number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D5855-DC0A-A443-04EC-51EA113E5C1D}"/>
              </a:ext>
            </a:extLst>
          </p:cNvPr>
          <p:cNvSpPr txBox="1"/>
          <p:nvPr/>
        </p:nvSpPr>
        <p:spPr>
          <a:xfrm>
            <a:off x="8593584" y="3897292"/>
            <a:ext cx="3151573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Name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Number </a:t>
            </a:r>
          </a:p>
        </p:txBody>
      </p:sp>
    </p:spTree>
    <p:extLst>
      <p:ext uri="{BB962C8B-B14F-4D97-AF65-F5344CB8AC3E}">
        <p14:creationId xmlns:p14="http://schemas.microsoft.com/office/powerpoint/2010/main" val="812997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EF589D-8601-4FE9-BC6E-0B1F4539B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Little’s Law @XIT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EE6F7-FC86-469F-B03D-D9555D2CE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B8C94-3C22-4447-A453-05F0057B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BDE254-62A4-4D2B-2F17-369C279DE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390152"/>
              </p:ext>
            </p:extLst>
          </p:nvPr>
        </p:nvGraphicFramePr>
        <p:xfrm>
          <a:off x="1604513" y="1742537"/>
          <a:ext cx="9247516" cy="4389120"/>
        </p:xfrm>
        <a:graphic>
          <a:graphicData uri="http://schemas.openxmlformats.org/drawingml/2006/table">
            <a:tbl>
              <a:tblPr/>
              <a:tblGrid>
                <a:gridCol w="2241164">
                  <a:extLst>
                    <a:ext uri="{9D8B030D-6E8A-4147-A177-3AD203B41FA5}">
                      <a16:colId xmlns:a16="http://schemas.microsoft.com/office/drawing/2014/main" val="3643692179"/>
                    </a:ext>
                  </a:extLst>
                </a:gridCol>
                <a:gridCol w="1402605">
                  <a:extLst>
                    <a:ext uri="{9D8B030D-6E8A-4147-A177-3AD203B41FA5}">
                      <a16:colId xmlns:a16="http://schemas.microsoft.com/office/drawing/2014/main" val="1910154525"/>
                    </a:ext>
                  </a:extLst>
                </a:gridCol>
                <a:gridCol w="413857">
                  <a:extLst>
                    <a:ext uri="{9D8B030D-6E8A-4147-A177-3AD203B41FA5}">
                      <a16:colId xmlns:a16="http://schemas.microsoft.com/office/drawing/2014/main" val="1224653677"/>
                    </a:ext>
                  </a:extLst>
                </a:gridCol>
                <a:gridCol w="1248243">
                  <a:extLst>
                    <a:ext uri="{9D8B030D-6E8A-4147-A177-3AD203B41FA5}">
                      <a16:colId xmlns:a16="http://schemas.microsoft.com/office/drawing/2014/main" val="14319357"/>
                    </a:ext>
                  </a:extLst>
                </a:gridCol>
                <a:gridCol w="906145">
                  <a:extLst>
                    <a:ext uri="{9D8B030D-6E8A-4147-A177-3AD203B41FA5}">
                      <a16:colId xmlns:a16="http://schemas.microsoft.com/office/drawing/2014/main" val="2985000166"/>
                    </a:ext>
                  </a:extLst>
                </a:gridCol>
                <a:gridCol w="1123086">
                  <a:extLst>
                    <a:ext uri="{9D8B030D-6E8A-4147-A177-3AD203B41FA5}">
                      <a16:colId xmlns:a16="http://schemas.microsoft.com/office/drawing/2014/main" val="4287828571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735294002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33260718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Ready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75233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Throughput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12114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Average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94368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Lead Time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10995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Limit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40117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Max Lead Time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4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996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52AEA-14F2-F747-B795-FAA68DA7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Determining an Expectation of Service 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A672C-8387-D843-9756-BF4C0DEB0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Engineering effort (touch time)</a:t>
            </a:r>
          </a:p>
          <a:p>
            <a:pPr lvl="1"/>
            <a:r>
              <a:rPr lang="en-US" noProof="0" dirty="0"/>
              <a:t>Average engineering time was 11 days with outliers &gt; 24 days</a:t>
            </a:r>
          </a:p>
          <a:p>
            <a:r>
              <a:rPr lang="en-US" noProof="0" dirty="0"/>
              <a:t>Demand rate is 10-12 CR per month – can we meet it?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D6F856-F160-C849-839F-B6FC562EE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065B6-DB5E-0E47-9F80-43F7C060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21</a:t>
            </a:fld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D49A1198-AD1C-4EC9-AD3A-A3A01BF228CE}"/>
              </a:ext>
            </a:extLst>
          </p:cNvPr>
          <p:cNvSpPr>
            <a:spLocks noChangeAspect="1"/>
          </p:cNvSpPr>
          <p:nvPr/>
        </p:nvSpPr>
        <p:spPr>
          <a:xfrm flipH="1">
            <a:off x="10185953" y="3601152"/>
            <a:ext cx="1278371" cy="1134923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DE5474-89D7-47FE-87A4-6FAA90AFD464}"/>
              </a:ext>
            </a:extLst>
          </p:cNvPr>
          <p:cNvSpPr txBox="1"/>
          <p:nvPr/>
        </p:nvSpPr>
        <p:spPr>
          <a:xfrm rot="19105514">
            <a:off x="9745667" y="3876836"/>
            <a:ext cx="1791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Throughput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9D3D2-3649-4368-8886-462180E55B4A}"/>
              </a:ext>
            </a:extLst>
          </p:cNvPr>
          <p:cNvSpPr txBox="1"/>
          <p:nvPr/>
        </p:nvSpPr>
        <p:spPr>
          <a:xfrm>
            <a:off x="10264715" y="4766090"/>
            <a:ext cx="1278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Lead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4CE4F-1085-4BA5-96CB-6AEB81440463}"/>
              </a:ext>
            </a:extLst>
          </p:cNvPr>
          <p:cNvSpPr txBox="1"/>
          <p:nvPr/>
        </p:nvSpPr>
        <p:spPr>
          <a:xfrm rot="16200000">
            <a:off x="10822896" y="4030114"/>
            <a:ext cx="1744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359807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EF589D-8601-4FE9-BC6E-0B1F4539B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Little’s Law @XIT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EE6F7-FC86-469F-B03D-D9555D2CE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B8C94-3C22-4447-A453-05F0057B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BDE254-62A4-4D2B-2F17-369C279DE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079333"/>
              </p:ext>
            </p:extLst>
          </p:nvPr>
        </p:nvGraphicFramePr>
        <p:xfrm>
          <a:off x="1604513" y="1742537"/>
          <a:ext cx="9247516" cy="4389120"/>
        </p:xfrm>
        <a:graphic>
          <a:graphicData uri="http://schemas.openxmlformats.org/drawingml/2006/table">
            <a:tbl>
              <a:tblPr/>
              <a:tblGrid>
                <a:gridCol w="2241164">
                  <a:extLst>
                    <a:ext uri="{9D8B030D-6E8A-4147-A177-3AD203B41FA5}">
                      <a16:colId xmlns:a16="http://schemas.microsoft.com/office/drawing/2014/main" val="3643692179"/>
                    </a:ext>
                  </a:extLst>
                </a:gridCol>
                <a:gridCol w="1402605">
                  <a:extLst>
                    <a:ext uri="{9D8B030D-6E8A-4147-A177-3AD203B41FA5}">
                      <a16:colId xmlns:a16="http://schemas.microsoft.com/office/drawing/2014/main" val="1910154525"/>
                    </a:ext>
                  </a:extLst>
                </a:gridCol>
                <a:gridCol w="413857">
                  <a:extLst>
                    <a:ext uri="{9D8B030D-6E8A-4147-A177-3AD203B41FA5}">
                      <a16:colId xmlns:a16="http://schemas.microsoft.com/office/drawing/2014/main" val="1224653677"/>
                    </a:ext>
                  </a:extLst>
                </a:gridCol>
                <a:gridCol w="1248243">
                  <a:extLst>
                    <a:ext uri="{9D8B030D-6E8A-4147-A177-3AD203B41FA5}">
                      <a16:colId xmlns:a16="http://schemas.microsoft.com/office/drawing/2014/main" val="14319357"/>
                    </a:ext>
                  </a:extLst>
                </a:gridCol>
                <a:gridCol w="906145">
                  <a:extLst>
                    <a:ext uri="{9D8B030D-6E8A-4147-A177-3AD203B41FA5}">
                      <a16:colId xmlns:a16="http://schemas.microsoft.com/office/drawing/2014/main" val="2985000166"/>
                    </a:ext>
                  </a:extLst>
                </a:gridCol>
                <a:gridCol w="1123086">
                  <a:extLst>
                    <a:ext uri="{9D8B030D-6E8A-4147-A177-3AD203B41FA5}">
                      <a16:colId xmlns:a16="http://schemas.microsoft.com/office/drawing/2014/main" val="4287828571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735294002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33260718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Ready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75233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Throughput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12114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Average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94368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Lead Time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10995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Limit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40117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Max Lead Time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4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898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52AEA-14F2-F747-B795-FAA68DA7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Determining an Expectation of Service Delivery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CA672C-8387-D843-9756-BF4C0DEB09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noProof="0" dirty="0"/>
                  <a:t>Engineering effort (touch time)</a:t>
                </a:r>
              </a:p>
              <a:p>
                <a:pPr lvl="1"/>
                <a:r>
                  <a:rPr lang="en-US" noProof="0" dirty="0"/>
                  <a:t>Average engineering time was 11 days with outliers &gt; 24 days</a:t>
                </a:r>
              </a:p>
              <a:p>
                <a:r>
                  <a:rPr lang="en-US" noProof="0" dirty="0"/>
                  <a:t>Demand rate is 10-12 CR per month – can we meet it?</a:t>
                </a:r>
              </a:p>
              <a:p>
                <a:r>
                  <a:rPr lang="en-US" noProof="0" dirty="0"/>
                  <a:t>Delivery rate estimate</a:t>
                </a:r>
              </a:p>
              <a:p>
                <a:pPr lvl="1"/>
                <a:r>
                  <a:rPr lang="en-US" noProof="0" dirty="0"/>
                  <a:t>Without estimation interruptions</a:t>
                </a:r>
                <a:r>
                  <a:rPr lang="en-US" dirty="0"/>
                  <a:t> or multitasking, we have:</a:t>
                </a:r>
              </a:p>
              <a:p>
                <a:pPr lvl="2"/>
                <a:r>
                  <a:rPr lang="en-US" noProof="0" dirty="0"/>
                  <a:t>WIP = 6 (3 dev + 3 test)</a:t>
                </a:r>
              </a:p>
              <a:p>
                <a:pPr lvl="2"/>
                <a:r>
                  <a:rPr lang="en-US" noProof="0" dirty="0"/>
                  <a:t>Average Lead Time = 11 days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𝐴𝑣𝑒𝑟𝑎𝑔𝑒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𝑇h𝑟𝑜𝑢𝑔h𝑝𝑢𝑡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𝐴𝑣𝑒𝑟𝑎𝑔𝑒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𝑊𝐼𝑃</m:t>
                        </m:r>
                      </m:num>
                      <m:den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𝐴𝑣𝑒𝑟𝑎𝑔𝑒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𝐿𝑇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noProof="0" dirty="0"/>
                  <a:t> </a:t>
                </a:r>
                <a:r>
                  <a:rPr lang="en-US" sz="1900" noProof="0" dirty="0"/>
                  <a:t>0.55</a:t>
                </a:r>
                <a:r>
                  <a:rPr lang="en-US" noProof="0" dirty="0"/>
                  <a:t> </a:t>
                </a:r>
                <a:r>
                  <a:rPr lang="en-US" sz="1400" noProof="0" dirty="0"/>
                  <a:t>items/day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rgbClr val="1D1D1B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900" dirty="0">
                    <a:solidFill>
                      <a:srgbClr val="1D1D1B"/>
                    </a:solidFill>
                  </a:rPr>
                  <a:t> 11 </a:t>
                </a:r>
                <a:r>
                  <a:rPr lang="en-US" sz="1400" dirty="0">
                    <a:solidFill>
                      <a:srgbClr val="1D1D1B"/>
                    </a:solidFill>
                  </a:rPr>
                  <a:t>items/</a:t>
                </a:r>
                <a:r>
                  <a:rPr lang="en-US" sz="1400" dirty="0" err="1">
                    <a:solidFill>
                      <a:srgbClr val="1D1D1B"/>
                    </a:solidFill>
                  </a:rPr>
                  <a:t>mo</a:t>
                </a:r>
                <a:endParaRPr lang="en-US" sz="1400" noProof="0" dirty="0"/>
              </a:p>
              <a:p>
                <a:r>
                  <a:rPr lang="en-US" noProof="0" dirty="0"/>
                  <a:t>Queuing &amp; buffering time estimates</a:t>
                </a:r>
              </a:p>
              <a:p>
                <a:pPr lvl="1"/>
                <a:r>
                  <a:rPr lang="en-US" noProof="0" dirty="0"/>
                  <a:t>Queues: large enough to prevent starvation, small enough to keep Lead Time small.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CA672C-8387-D843-9756-BF4C0DEB09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4" t="-3221" r="-232" b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D6F856-F160-C849-839F-B6FC562EE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065B6-DB5E-0E47-9F80-43F7C060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23</a:t>
            </a:fld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D49A1198-AD1C-4EC9-AD3A-A3A01BF228CE}"/>
              </a:ext>
            </a:extLst>
          </p:cNvPr>
          <p:cNvSpPr>
            <a:spLocks noChangeAspect="1"/>
          </p:cNvSpPr>
          <p:nvPr/>
        </p:nvSpPr>
        <p:spPr>
          <a:xfrm flipH="1">
            <a:off x="10185953" y="3601152"/>
            <a:ext cx="1278371" cy="1134923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DE5474-89D7-47FE-87A4-6FAA90AFD464}"/>
              </a:ext>
            </a:extLst>
          </p:cNvPr>
          <p:cNvSpPr txBox="1"/>
          <p:nvPr/>
        </p:nvSpPr>
        <p:spPr>
          <a:xfrm rot="19105514">
            <a:off x="9745667" y="3876836"/>
            <a:ext cx="1791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Throughput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9D3D2-3649-4368-8886-462180E55B4A}"/>
              </a:ext>
            </a:extLst>
          </p:cNvPr>
          <p:cNvSpPr txBox="1"/>
          <p:nvPr/>
        </p:nvSpPr>
        <p:spPr>
          <a:xfrm>
            <a:off x="10264715" y="4766090"/>
            <a:ext cx="1278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Lead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4CE4F-1085-4BA5-96CB-6AEB81440463}"/>
              </a:ext>
            </a:extLst>
          </p:cNvPr>
          <p:cNvSpPr txBox="1"/>
          <p:nvPr/>
        </p:nvSpPr>
        <p:spPr>
          <a:xfrm rot="16200000">
            <a:off x="10822896" y="4030114"/>
            <a:ext cx="1744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21673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EF589D-8601-4FE9-BC6E-0B1F4539B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Little’s Law @XIT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EE6F7-FC86-469F-B03D-D9555D2CE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B8C94-3C22-4447-A453-05F0057B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BDE254-62A4-4D2B-2F17-369C279DE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391445"/>
              </p:ext>
            </p:extLst>
          </p:nvPr>
        </p:nvGraphicFramePr>
        <p:xfrm>
          <a:off x="1604513" y="1742537"/>
          <a:ext cx="9247516" cy="4389120"/>
        </p:xfrm>
        <a:graphic>
          <a:graphicData uri="http://schemas.openxmlformats.org/drawingml/2006/table">
            <a:tbl>
              <a:tblPr/>
              <a:tblGrid>
                <a:gridCol w="2241164">
                  <a:extLst>
                    <a:ext uri="{9D8B030D-6E8A-4147-A177-3AD203B41FA5}">
                      <a16:colId xmlns:a16="http://schemas.microsoft.com/office/drawing/2014/main" val="3643692179"/>
                    </a:ext>
                  </a:extLst>
                </a:gridCol>
                <a:gridCol w="1402605">
                  <a:extLst>
                    <a:ext uri="{9D8B030D-6E8A-4147-A177-3AD203B41FA5}">
                      <a16:colId xmlns:a16="http://schemas.microsoft.com/office/drawing/2014/main" val="1910154525"/>
                    </a:ext>
                  </a:extLst>
                </a:gridCol>
                <a:gridCol w="413857">
                  <a:extLst>
                    <a:ext uri="{9D8B030D-6E8A-4147-A177-3AD203B41FA5}">
                      <a16:colId xmlns:a16="http://schemas.microsoft.com/office/drawing/2014/main" val="1224653677"/>
                    </a:ext>
                  </a:extLst>
                </a:gridCol>
                <a:gridCol w="1248243">
                  <a:extLst>
                    <a:ext uri="{9D8B030D-6E8A-4147-A177-3AD203B41FA5}">
                      <a16:colId xmlns:a16="http://schemas.microsoft.com/office/drawing/2014/main" val="14319357"/>
                    </a:ext>
                  </a:extLst>
                </a:gridCol>
                <a:gridCol w="906145">
                  <a:extLst>
                    <a:ext uri="{9D8B030D-6E8A-4147-A177-3AD203B41FA5}">
                      <a16:colId xmlns:a16="http://schemas.microsoft.com/office/drawing/2014/main" val="2985000166"/>
                    </a:ext>
                  </a:extLst>
                </a:gridCol>
                <a:gridCol w="1123086">
                  <a:extLst>
                    <a:ext uri="{9D8B030D-6E8A-4147-A177-3AD203B41FA5}">
                      <a16:colId xmlns:a16="http://schemas.microsoft.com/office/drawing/2014/main" val="4287828571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735294002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33260718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Ready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75233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Throughput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12114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Average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94368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Lead Time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10995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Limit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40117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Max Lead Time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4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1772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1A577-45EE-4C06-AF0D-0C26E90E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601"/>
            <a:ext cx="10515600" cy="1645302"/>
          </a:xfrm>
        </p:spPr>
        <p:txBody>
          <a:bodyPr/>
          <a:lstStyle/>
          <a:p>
            <a:r>
              <a:rPr lang="en-US" dirty="0"/>
              <a:t>Be Like Water – College Chem E Version</a:t>
            </a:r>
            <a:br>
              <a:rPr lang="en-US" dirty="0"/>
            </a:br>
            <a:r>
              <a:rPr lang="en-US" dirty="0"/>
              <a:t>Input – Output = Accumulation</a:t>
            </a:r>
          </a:p>
        </p:txBody>
      </p:sp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DCD3F02-8478-455F-966F-077895A86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35" y="3799371"/>
            <a:ext cx="2693504" cy="2693504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BF33CD31-FE93-4AC9-A26A-5CCC40C8B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22" y="2647586"/>
            <a:ext cx="1801368" cy="1801368"/>
          </a:xfrm>
          <a:prstGeom prst="rect">
            <a:avLst/>
          </a:prstGeom>
        </p:spPr>
      </p:pic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104E1F81-B7C9-4F17-8F24-7732D0B2EF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25" y="1454064"/>
            <a:ext cx="2094206" cy="2094206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519789E-6454-44AB-A3AF-EB179FC86A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44" y="4640630"/>
            <a:ext cx="1801368" cy="18013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92F8B0-AE5B-3455-8EB4-E074CFB3696B}"/>
              </a:ext>
            </a:extLst>
          </p:cNvPr>
          <p:cNvSpPr txBox="1"/>
          <p:nvPr/>
        </p:nvSpPr>
        <p:spPr>
          <a:xfrm>
            <a:off x="838200" y="2182635"/>
            <a:ext cx="170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Input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0EAD7-8E54-A5DD-6DC5-8253AE617978}"/>
              </a:ext>
            </a:extLst>
          </p:cNvPr>
          <p:cNvSpPr txBox="1"/>
          <p:nvPr/>
        </p:nvSpPr>
        <p:spPr>
          <a:xfrm>
            <a:off x="2832100" y="5416957"/>
            <a:ext cx="170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Ouput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D4F4C-AC65-DA97-7622-BE3D197E4BF4}"/>
              </a:ext>
            </a:extLst>
          </p:cNvPr>
          <p:cNvSpPr txBox="1"/>
          <p:nvPr/>
        </p:nvSpPr>
        <p:spPr>
          <a:xfrm>
            <a:off x="2235298" y="3510170"/>
            <a:ext cx="170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0F3FA-D203-F192-F67F-A0A9350EFAB4}"/>
              </a:ext>
            </a:extLst>
          </p:cNvPr>
          <p:cNvSpPr txBox="1"/>
          <p:nvPr/>
        </p:nvSpPr>
        <p:spPr>
          <a:xfrm>
            <a:off x="7104822" y="3438105"/>
            <a:ext cx="324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Accumulation</a:t>
            </a:r>
          </a:p>
        </p:txBody>
      </p:sp>
    </p:spTree>
    <p:extLst>
      <p:ext uri="{BB962C8B-B14F-4D97-AF65-F5344CB8AC3E}">
        <p14:creationId xmlns:p14="http://schemas.microsoft.com/office/powerpoint/2010/main" val="145001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EF589D-8601-4FE9-BC6E-0B1F4539B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Little’s Law @XIT  - Smooth flow throughout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EE6F7-FC86-469F-B03D-D9555D2CE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B8C94-3C22-4447-A453-05F0057B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BDE254-62A4-4D2B-2F17-369C279DE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056686"/>
              </p:ext>
            </p:extLst>
          </p:nvPr>
        </p:nvGraphicFramePr>
        <p:xfrm>
          <a:off x="1604513" y="1742537"/>
          <a:ext cx="9247516" cy="4389120"/>
        </p:xfrm>
        <a:graphic>
          <a:graphicData uri="http://schemas.openxmlformats.org/drawingml/2006/table">
            <a:tbl>
              <a:tblPr/>
              <a:tblGrid>
                <a:gridCol w="2241164">
                  <a:extLst>
                    <a:ext uri="{9D8B030D-6E8A-4147-A177-3AD203B41FA5}">
                      <a16:colId xmlns:a16="http://schemas.microsoft.com/office/drawing/2014/main" val="3643692179"/>
                    </a:ext>
                  </a:extLst>
                </a:gridCol>
                <a:gridCol w="1402605">
                  <a:extLst>
                    <a:ext uri="{9D8B030D-6E8A-4147-A177-3AD203B41FA5}">
                      <a16:colId xmlns:a16="http://schemas.microsoft.com/office/drawing/2014/main" val="1910154525"/>
                    </a:ext>
                  </a:extLst>
                </a:gridCol>
                <a:gridCol w="413857">
                  <a:extLst>
                    <a:ext uri="{9D8B030D-6E8A-4147-A177-3AD203B41FA5}">
                      <a16:colId xmlns:a16="http://schemas.microsoft.com/office/drawing/2014/main" val="1224653677"/>
                    </a:ext>
                  </a:extLst>
                </a:gridCol>
                <a:gridCol w="1248243">
                  <a:extLst>
                    <a:ext uri="{9D8B030D-6E8A-4147-A177-3AD203B41FA5}">
                      <a16:colId xmlns:a16="http://schemas.microsoft.com/office/drawing/2014/main" val="14319357"/>
                    </a:ext>
                  </a:extLst>
                </a:gridCol>
                <a:gridCol w="906145">
                  <a:extLst>
                    <a:ext uri="{9D8B030D-6E8A-4147-A177-3AD203B41FA5}">
                      <a16:colId xmlns:a16="http://schemas.microsoft.com/office/drawing/2014/main" val="2985000166"/>
                    </a:ext>
                  </a:extLst>
                </a:gridCol>
                <a:gridCol w="1123086">
                  <a:extLst>
                    <a:ext uri="{9D8B030D-6E8A-4147-A177-3AD203B41FA5}">
                      <a16:colId xmlns:a16="http://schemas.microsoft.com/office/drawing/2014/main" val="4287828571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735294002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33260718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Ready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75233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Throughput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12114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Average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94368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Lead Time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10995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Limit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40117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Max Lead Time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4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404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2A13-3A73-4221-99F6-6BC22251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Queues and WIP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5AC61-9CE3-4A43-8429-5E4309D34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Ready Queue</a:t>
            </a:r>
          </a:p>
          <a:p>
            <a:pPr lvl="1"/>
            <a:r>
              <a:rPr lang="en-US" dirty="0"/>
              <a:t>Replenishment will be weekly.  </a:t>
            </a:r>
          </a:p>
          <a:p>
            <a:pPr lvl="1"/>
            <a:r>
              <a:rPr lang="en-US" dirty="0"/>
              <a:t>Allow 2X buffer to prevent starvation</a:t>
            </a:r>
          </a:p>
          <a:p>
            <a:pPr lvl="1"/>
            <a:r>
              <a:rPr lang="en-US" dirty="0"/>
              <a:t>What is Starting WIP, Ending WIP, Average WIP?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Average Throughput of 2.7 items/week  ( 5 x 0.55 )</a:t>
            </a:r>
          </a:p>
          <a:p>
            <a:pPr lvl="1"/>
            <a:r>
              <a:rPr lang="en-US" dirty="0"/>
              <a:t>Start with WIP limit of 5 to allow 2x buffer</a:t>
            </a:r>
          </a:p>
          <a:p>
            <a:pPr lvl="1"/>
            <a:r>
              <a:rPr lang="en-US" dirty="0"/>
              <a:t>Beginning WIP of 5, Ending Average WIP of 5-2.7=2.3</a:t>
            </a:r>
          </a:p>
          <a:p>
            <a:pPr lvl="1"/>
            <a:r>
              <a:rPr lang="en-US" dirty="0"/>
              <a:t>Average WIP of 5-(5-2.7)/2 = 3.65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3CCF8D-9255-4D8D-95B3-F1D83CED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A24FF-6BF3-4CC8-96F3-A53DE28E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2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EF589D-8601-4FE9-BC6E-0B1F4539B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Little’s Law @XIT  - Replenishment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EE6F7-FC86-469F-B03D-D9555D2CE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B8C94-3C22-4447-A453-05F0057B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BDE254-62A4-4D2B-2F17-369C279DE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049453"/>
              </p:ext>
            </p:extLst>
          </p:nvPr>
        </p:nvGraphicFramePr>
        <p:xfrm>
          <a:off x="1604513" y="1742537"/>
          <a:ext cx="9247516" cy="4389120"/>
        </p:xfrm>
        <a:graphic>
          <a:graphicData uri="http://schemas.openxmlformats.org/drawingml/2006/table">
            <a:tbl>
              <a:tblPr/>
              <a:tblGrid>
                <a:gridCol w="2241164">
                  <a:extLst>
                    <a:ext uri="{9D8B030D-6E8A-4147-A177-3AD203B41FA5}">
                      <a16:colId xmlns:a16="http://schemas.microsoft.com/office/drawing/2014/main" val="3643692179"/>
                    </a:ext>
                  </a:extLst>
                </a:gridCol>
                <a:gridCol w="1402605">
                  <a:extLst>
                    <a:ext uri="{9D8B030D-6E8A-4147-A177-3AD203B41FA5}">
                      <a16:colId xmlns:a16="http://schemas.microsoft.com/office/drawing/2014/main" val="1910154525"/>
                    </a:ext>
                  </a:extLst>
                </a:gridCol>
                <a:gridCol w="413857">
                  <a:extLst>
                    <a:ext uri="{9D8B030D-6E8A-4147-A177-3AD203B41FA5}">
                      <a16:colId xmlns:a16="http://schemas.microsoft.com/office/drawing/2014/main" val="1224653677"/>
                    </a:ext>
                  </a:extLst>
                </a:gridCol>
                <a:gridCol w="1248243">
                  <a:extLst>
                    <a:ext uri="{9D8B030D-6E8A-4147-A177-3AD203B41FA5}">
                      <a16:colId xmlns:a16="http://schemas.microsoft.com/office/drawing/2014/main" val="14319357"/>
                    </a:ext>
                  </a:extLst>
                </a:gridCol>
                <a:gridCol w="906145">
                  <a:extLst>
                    <a:ext uri="{9D8B030D-6E8A-4147-A177-3AD203B41FA5}">
                      <a16:colId xmlns:a16="http://schemas.microsoft.com/office/drawing/2014/main" val="2985000166"/>
                    </a:ext>
                  </a:extLst>
                </a:gridCol>
                <a:gridCol w="1123086">
                  <a:extLst>
                    <a:ext uri="{9D8B030D-6E8A-4147-A177-3AD203B41FA5}">
                      <a16:colId xmlns:a16="http://schemas.microsoft.com/office/drawing/2014/main" val="4287828571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735294002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33260718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Ready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75233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Throughput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12114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Average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3.65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94368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Lead Time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6.6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10995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Limit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40117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Max Lead Time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4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455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2A13-3A73-4221-99F6-6BC22251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Queues and WIP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5AC61-9CE3-4A43-8429-5E4309D34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Dev Done Queue</a:t>
            </a:r>
          </a:p>
          <a:p>
            <a:pPr lvl="1"/>
            <a:r>
              <a:rPr lang="en-US" dirty="0"/>
              <a:t>3 items will be in Test with average Lead Time of 6 days.</a:t>
            </a:r>
          </a:p>
          <a:p>
            <a:pPr lvl="1"/>
            <a:r>
              <a:rPr lang="en-US" dirty="0"/>
              <a:t>How frequent does a Test slot free up?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On average, Test will free one slot every 2 days</a:t>
            </a:r>
          </a:p>
          <a:p>
            <a:pPr lvl="1"/>
            <a:r>
              <a:rPr lang="en-US" dirty="0"/>
              <a:t>Assume average Lead Time of 2 in Dev Done Queue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3CCF8D-9255-4D8D-95B3-F1D83CED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A24FF-6BF3-4CC8-96F3-A53DE28E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8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Exploring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Little’s Law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Todd Little</a:t>
            </a:r>
          </a:p>
          <a:p>
            <a:r>
              <a:rPr lang="en-US" dirty="0">
                <a:solidFill>
                  <a:schemeClr val="bg1"/>
                </a:solidFill>
              </a:rPr>
              <a:t>Chairman Kanban University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DC8A77-1240-41F4-968E-4F9080D230B3}"/>
              </a:ext>
            </a:extLst>
          </p:cNvPr>
          <p:cNvGrpSpPr/>
          <p:nvPr/>
        </p:nvGrpSpPr>
        <p:grpSpPr>
          <a:xfrm>
            <a:off x="3513220" y="435127"/>
            <a:ext cx="3038494" cy="2674635"/>
            <a:chOff x="724063" y="1628799"/>
            <a:chExt cx="5371481" cy="46488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6CD6ABA-52B2-49EE-B579-302ADE1EC273}"/>
                </a:ext>
              </a:extLst>
            </p:cNvPr>
            <p:cNvGrpSpPr/>
            <p:nvPr/>
          </p:nvGrpSpPr>
          <p:grpSpPr>
            <a:xfrm>
              <a:off x="724063" y="1628799"/>
              <a:ext cx="5371481" cy="4648887"/>
              <a:chOff x="786538" y="-59809"/>
              <a:chExt cx="6081871" cy="6226345"/>
            </a:xfrm>
          </p:grpSpPr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4DF60C0E-1729-475F-8D45-8FDD1FE8DC51}"/>
                  </a:ext>
                </a:extLst>
              </p:cNvPr>
              <p:cNvSpPr/>
              <p:nvPr/>
            </p:nvSpPr>
            <p:spPr>
              <a:xfrm flipH="1">
                <a:off x="1277470" y="161365"/>
                <a:ext cx="4558553" cy="4787153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ACE193-29EF-4E5D-961E-D52B38E37DE0}"/>
                  </a:ext>
                </a:extLst>
              </p:cNvPr>
              <p:cNvSpPr txBox="1"/>
              <p:nvPr/>
            </p:nvSpPr>
            <p:spPr>
              <a:xfrm>
                <a:off x="1277468" y="4948520"/>
                <a:ext cx="4558556" cy="1218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Lead Time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(Time in System)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48FBDC-B589-4F45-B453-3345649FEAEB}"/>
                  </a:ext>
                </a:extLst>
              </p:cNvPr>
              <p:cNvSpPr txBox="1"/>
              <p:nvPr/>
            </p:nvSpPr>
            <p:spPr>
              <a:xfrm rot="16200000">
                <a:off x="3840605" y="1920714"/>
                <a:ext cx="5008327" cy="1047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Work In Progress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(Number of Customers)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A0FA8A-C1A4-4951-B0DF-D55C034ACF8F}"/>
                  </a:ext>
                </a:extLst>
              </p:cNvPr>
              <p:cNvSpPr txBox="1"/>
              <p:nvPr/>
            </p:nvSpPr>
            <p:spPr>
              <a:xfrm rot="19105514">
                <a:off x="786538" y="1647259"/>
                <a:ext cx="4774137" cy="1218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Throughput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(Arrival/Departure Rate)</a:t>
                </a:r>
              </a:p>
            </p:txBody>
          </p:sp>
        </p:grp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3D54D930-70D3-4951-B14E-6F06AF2642B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768064" y="3222878"/>
              <a:ext cx="2416542" cy="2145378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E957E29B-FD60-483A-8159-CFD0AA8273F2}"/>
                </a:ext>
              </a:extLst>
            </p:cNvPr>
            <p:cNvSpPr/>
            <p:nvPr/>
          </p:nvSpPr>
          <p:spPr>
            <a:xfrm>
              <a:off x="4726042" y="2118685"/>
              <a:ext cx="507104" cy="977065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05426F14-5E70-4DF2-8789-2F8C29967263}"/>
                </a:ext>
              </a:extLst>
            </p:cNvPr>
            <p:cNvSpPr/>
            <p:nvPr/>
          </p:nvSpPr>
          <p:spPr>
            <a:xfrm rot="16200000">
              <a:off x="1916443" y="4720905"/>
              <a:ext cx="507104" cy="977065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933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EF589D-8601-4FE9-BC6E-0B1F4539B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Little’s Law @XIT  - Dev Done Buffer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EE6F7-FC86-469F-B03D-D9555D2CE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B8C94-3C22-4447-A453-05F0057B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BDE254-62A4-4D2B-2F17-369C279DE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949825"/>
              </p:ext>
            </p:extLst>
          </p:nvPr>
        </p:nvGraphicFramePr>
        <p:xfrm>
          <a:off x="1604513" y="1742537"/>
          <a:ext cx="9247516" cy="4389120"/>
        </p:xfrm>
        <a:graphic>
          <a:graphicData uri="http://schemas.openxmlformats.org/drawingml/2006/table">
            <a:tbl>
              <a:tblPr/>
              <a:tblGrid>
                <a:gridCol w="2241164">
                  <a:extLst>
                    <a:ext uri="{9D8B030D-6E8A-4147-A177-3AD203B41FA5}">
                      <a16:colId xmlns:a16="http://schemas.microsoft.com/office/drawing/2014/main" val="3643692179"/>
                    </a:ext>
                  </a:extLst>
                </a:gridCol>
                <a:gridCol w="1402605">
                  <a:extLst>
                    <a:ext uri="{9D8B030D-6E8A-4147-A177-3AD203B41FA5}">
                      <a16:colId xmlns:a16="http://schemas.microsoft.com/office/drawing/2014/main" val="1910154525"/>
                    </a:ext>
                  </a:extLst>
                </a:gridCol>
                <a:gridCol w="413857">
                  <a:extLst>
                    <a:ext uri="{9D8B030D-6E8A-4147-A177-3AD203B41FA5}">
                      <a16:colId xmlns:a16="http://schemas.microsoft.com/office/drawing/2014/main" val="1224653677"/>
                    </a:ext>
                  </a:extLst>
                </a:gridCol>
                <a:gridCol w="1248243">
                  <a:extLst>
                    <a:ext uri="{9D8B030D-6E8A-4147-A177-3AD203B41FA5}">
                      <a16:colId xmlns:a16="http://schemas.microsoft.com/office/drawing/2014/main" val="14319357"/>
                    </a:ext>
                  </a:extLst>
                </a:gridCol>
                <a:gridCol w="906145">
                  <a:extLst>
                    <a:ext uri="{9D8B030D-6E8A-4147-A177-3AD203B41FA5}">
                      <a16:colId xmlns:a16="http://schemas.microsoft.com/office/drawing/2014/main" val="2985000166"/>
                    </a:ext>
                  </a:extLst>
                </a:gridCol>
                <a:gridCol w="1123086">
                  <a:extLst>
                    <a:ext uri="{9D8B030D-6E8A-4147-A177-3AD203B41FA5}">
                      <a16:colId xmlns:a16="http://schemas.microsoft.com/office/drawing/2014/main" val="4287828571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735294002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33260718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Ready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75233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Throughput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12114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Average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3.65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1.1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94368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Lead Time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6.6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10995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Limit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40117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Max Lead Time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4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1251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2A13-3A73-4221-99F6-6BC22251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Queues and WIP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5AC61-9CE3-4A43-8429-5E4309D34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UAT</a:t>
            </a:r>
          </a:p>
          <a:p>
            <a:pPr lvl="1"/>
            <a:r>
              <a:rPr lang="en-US" dirty="0"/>
              <a:t>Max Lead Time of 10 days.</a:t>
            </a:r>
          </a:p>
          <a:p>
            <a:pPr lvl="1"/>
            <a:r>
              <a:rPr lang="en-US" dirty="0"/>
              <a:t>WIP Limit of 10 * 0.55 = 5.5 – round up to 6</a:t>
            </a:r>
          </a:p>
          <a:p>
            <a:pPr lvl="1"/>
            <a:r>
              <a:rPr lang="en-US" dirty="0"/>
              <a:t>Assume Average WIP of ½ limit = 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3CCF8D-9255-4D8D-95B3-F1D83CED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A24FF-6BF3-4CC8-96F3-A53DE28E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4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EF589D-8601-4FE9-BC6E-0B1F4539B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Little’s Law @XIT  - UAT Buffer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EE6F7-FC86-469F-B03D-D9555D2CE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B8C94-3C22-4447-A453-05F0057B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BDE254-62A4-4D2B-2F17-369C279DE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486878"/>
              </p:ext>
            </p:extLst>
          </p:nvPr>
        </p:nvGraphicFramePr>
        <p:xfrm>
          <a:off x="1604513" y="1742537"/>
          <a:ext cx="9247516" cy="4389120"/>
        </p:xfrm>
        <a:graphic>
          <a:graphicData uri="http://schemas.openxmlformats.org/drawingml/2006/table">
            <a:tbl>
              <a:tblPr/>
              <a:tblGrid>
                <a:gridCol w="2241164">
                  <a:extLst>
                    <a:ext uri="{9D8B030D-6E8A-4147-A177-3AD203B41FA5}">
                      <a16:colId xmlns:a16="http://schemas.microsoft.com/office/drawing/2014/main" val="3643692179"/>
                    </a:ext>
                  </a:extLst>
                </a:gridCol>
                <a:gridCol w="1402605">
                  <a:extLst>
                    <a:ext uri="{9D8B030D-6E8A-4147-A177-3AD203B41FA5}">
                      <a16:colId xmlns:a16="http://schemas.microsoft.com/office/drawing/2014/main" val="1910154525"/>
                    </a:ext>
                  </a:extLst>
                </a:gridCol>
                <a:gridCol w="413857">
                  <a:extLst>
                    <a:ext uri="{9D8B030D-6E8A-4147-A177-3AD203B41FA5}">
                      <a16:colId xmlns:a16="http://schemas.microsoft.com/office/drawing/2014/main" val="1224653677"/>
                    </a:ext>
                  </a:extLst>
                </a:gridCol>
                <a:gridCol w="1248243">
                  <a:extLst>
                    <a:ext uri="{9D8B030D-6E8A-4147-A177-3AD203B41FA5}">
                      <a16:colId xmlns:a16="http://schemas.microsoft.com/office/drawing/2014/main" val="14319357"/>
                    </a:ext>
                  </a:extLst>
                </a:gridCol>
                <a:gridCol w="906145">
                  <a:extLst>
                    <a:ext uri="{9D8B030D-6E8A-4147-A177-3AD203B41FA5}">
                      <a16:colId xmlns:a16="http://schemas.microsoft.com/office/drawing/2014/main" val="2985000166"/>
                    </a:ext>
                  </a:extLst>
                </a:gridCol>
                <a:gridCol w="1123086">
                  <a:extLst>
                    <a:ext uri="{9D8B030D-6E8A-4147-A177-3AD203B41FA5}">
                      <a16:colId xmlns:a16="http://schemas.microsoft.com/office/drawing/2014/main" val="4287828571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735294002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33260718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Ready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75233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Throughput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12114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Average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3.65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1.1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94368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Lead Time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6.6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10995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Limit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40117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Max Lead Time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4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377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EF589D-8601-4FE9-BC6E-0B1F4539B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Little’s Law @XIT  - System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EE6F7-FC86-469F-B03D-D9555D2CE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B8C94-3C22-4447-A453-05F0057B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BDE254-62A4-4D2B-2F17-369C279DE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602699"/>
              </p:ext>
            </p:extLst>
          </p:nvPr>
        </p:nvGraphicFramePr>
        <p:xfrm>
          <a:off x="1604513" y="1742537"/>
          <a:ext cx="9247516" cy="4389120"/>
        </p:xfrm>
        <a:graphic>
          <a:graphicData uri="http://schemas.openxmlformats.org/drawingml/2006/table">
            <a:tbl>
              <a:tblPr/>
              <a:tblGrid>
                <a:gridCol w="2241164">
                  <a:extLst>
                    <a:ext uri="{9D8B030D-6E8A-4147-A177-3AD203B41FA5}">
                      <a16:colId xmlns:a16="http://schemas.microsoft.com/office/drawing/2014/main" val="3643692179"/>
                    </a:ext>
                  </a:extLst>
                </a:gridCol>
                <a:gridCol w="1402605">
                  <a:extLst>
                    <a:ext uri="{9D8B030D-6E8A-4147-A177-3AD203B41FA5}">
                      <a16:colId xmlns:a16="http://schemas.microsoft.com/office/drawing/2014/main" val="1910154525"/>
                    </a:ext>
                  </a:extLst>
                </a:gridCol>
                <a:gridCol w="413857">
                  <a:extLst>
                    <a:ext uri="{9D8B030D-6E8A-4147-A177-3AD203B41FA5}">
                      <a16:colId xmlns:a16="http://schemas.microsoft.com/office/drawing/2014/main" val="1224653677"/>
                    </a:ext>
                  </a:extLst>
                </a:gridCol>
                <a:gridCol w="1248243">
                  <a:extLst>
                    <a:ext uri="{9D8B030D-6E8A-4147-A177-3AD203B41FA5}">
                      <a16:colId xmlns:a16="http://schemas.microsoft.com/office/drawing/2014/main" val="14319357"/>
                    </a:ext>
                  </a:extLst>
                </a:gridCol>
                <a:gridCol w="906145">
                  <a:extLst>
                    <a:ext uri="{9D8B030D-6E8A-4147-A177-3AD203B41FA5}">
                      <a16:colId xmlns:a16="http://schemas.microsoft.com/office/drawing/2014/main" val="2985000166"/>
                    </a:ext>
                  </a:extLst>
                </a:gridCol>
                <a:gridCol w="1123086">
                  <a:extLst>
                    <a:ext uri="{9D8B030D-6E8A-4147-A177-3AD203B41FA5}">
                      <a16:colId xmlns:a16="http://schemas.microsoft.com/office/drawing/2014/main" val="4287828571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735294002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33260718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Ready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75233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Throughput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12114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Average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13.7 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3.65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1.1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94368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Lead Time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25.1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6.6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10995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Limit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40117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Max Lead Time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47.6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4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6660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EE6F7-FC86-469F-B03D-D9555D2CE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B8C94-3C22-4447-A453-05F0057B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BDE254-62A4-4D2B-2F17-369C279DE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909596"/>
              </p:ext>
            </p:extLst>
          </p:nvPr>
        </p:nvGraphicFramePr>
        <p:xfrm>
          <a:off x="1604513" y="1742537"/>
          <a:ext cx="9247516" cy="4389120"/>
        </p:xfrm>
        <a:graphic>
          <a:graphicData uri="http://schemas.openxmlformats.org/drawingml/2006/table">
            <a:tbl>
              <a:tblPr/>
              <a:tblGrid>
                <a:gridCol w="2241164">
                  <a:extLst>
                    <a:ext uri="{9D8B030D-6E8A-4147-A177-3AD203B41FA5}">
                      <a16:colId xmlns:a16="http://schemas.microsoft.com/office/drawing/2014/main" val="3643692179"/>
                    </a:ext>
                  </a:extLst>
                </a:gridCol>
                <a:gridCol w="1402605">
                  <a:extLst>
                    <a:ext uri="{9D8B030D-6E8A-4147-A177-3AD203B41FA5}">
                      <a16:colId xmlns:a16="http://schemas.microsoft.com/office/drawing/2014/main" val="1910154525"/>
                    </a:ext>
                  </a:extLst>
                </a:gridCol>
                <a:gridCol w="413857">
                  <a:extLst>
                    <a:ext uri="{9D8B030D-6E8A-4147-A177-3AD203B41FA5}">
                      <a16:colId xmlns:a16="http://schemas.microsoft.com/office/drawing/2014/main" val="1224653677"/>
                    </a:ext>
                  </a:extLst>
                </a:gridCol>
                <a:gridCol w="1248243">
                  <a:extLst>
                    <a:ext uri="{9D8B030D-6E8A-4147-A177-3AD203B41FA5}">
                      <a16:colId xmlns:a16="http://schemas.microsoft.com/office/drawing/2014/main" val="14319357"/>
                    </a:ext>
                  </a:extLst>
                </a:gridCol>
                <a:gridCol w="906145">
                  <a:extLst>
                    <a:ext uri="{9D8B030D-6E8A-4147-A177-3AD203B41FA5}">
                      <a16:colId xmlns:a16="http://schemas.microsoft.com/office/drawing/2014/main" val="2985000166"/>
                    </a:ext>
                  </a:extLst>
                </a:gridCol>
                <a:gridCol w="1123086">
                  <a:extLst>
                    <a:ext uri="{9D8B030D-6E8A-4147-A177-3AD203B41FA5}">
                      <a16:colId xmlns:a16="http://schemas.microsoft.com/office/drawing/2014/main" val="4287828571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735294002"/>
                    </a:ext>
                  </a:extLst>
                </a:gridCol>
                <a:gridCol w="956208">
                  <a:extLst>
                    <a:ext uri="{9D8B030D-6E8A-4147-A177-3AD203B41FA5}">
                      <a16:colId xmlns:a16="http://schemas.microsoft.com/office/drawing/2014/main" val="133260718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Ready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75233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Throughput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12114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Average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13.7 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3.65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1.1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94368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 Lead Time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25.1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6.6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10995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WIP Limit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40117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Max Lead Time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47.6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12 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17463" marR="17463" marT="174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41614"/>
                  </a:ext>
                </a:extLst>
              </a:tr>
            </a:tbl>
          </a:graphicData>
        </a:graphic>
      </p:graphicFrame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0A84DA7-FEEA-F48C-4417-6A3C36FD1C57}"/>
              </a:ext>
            </a:extLst>
          </p:cNvPr>
          <p:cNvSpPr txBox="1">
            <a:spLocks/>
          </p:cNvSpPr>
          <p:nvPr/>
        </p:nvSpPr>
        <p:spPr>
          <a:xfrm>
            <a:off x="972058" y="222444"/>
            <a:ext cx="10512425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itchFamily="2" charset="2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itchFamily="2" charset="2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itchFamily="2" charset="2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itchFamily="2" charset="2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 we meet a target Lead Time of 30 days with a high (98%) Service Expectation?</a:t>
            </a:r>
          </a:p>
          <a:p>
            <a:r>
              <a:rPr lang="en-US" dirty="0"/>
              <a:t>What knobs might you tweak to help meet the SLE?</a:t>
            </a:r>
          </a:p>
        </p:txBody>
      </p:sp>
    </p:spTree>
    <p:extLst>
      <p:ext uri="{BB962C8B-B14F-4D97-AF65-F5344CB8AC3E}">
        <p14:creationId xmlns:p14="http://schemas.microsoft.com/office/powerpoint/2010/main" val="3018159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Line 140">
            <a:extLst>
              <a:ext uri="{FF2B5EF4-FFF2-40B4-BE49-F238E27FC236}">
                <a16:creationId xmlns:a16="http://schemas.microsoft.com/office/drawing/2014/main" id="{5E7CED1E-F256-F44E-B54E-AB3EB6FA6E3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79763" y="3320775"/>
            <a:ext cx="0" cy="172161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49" name="Text Placeholder 348">
            <a:extLst>
              <a:ext uri="{FF2B5EF4-FFF2-40B4-BE49-F238E27FC236}">
                <a16:creationId xmlns:a16="http://schemas.microsoft.com/office/drawing/2014/main" id="{CB967D7A-0463-994D-81D9-7AF5C6B668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/>
              <a:t>Kanban System Design for XIT</a:t>
            </a:r>
          </a:p>
        </p:txBody>
      </p:sp>
      <p:grpSp>
        <p:nvGrpSpPr>
          <p:cNvPr id="267" name="Group 56">
            <a:extLst>
              <a:ext uri="{FF2B5EF4-FFF2-40B4-BE49-F238E27FC236}">
                <a16:creationId xmlns:a16="http://schemas.microsoft.com/office/drawing/2014/main" id="{5C0CAC23-974D-FF4A-ABA2-A0203DEB8787}"/>
              </a:ext>
            </a:extLst>
          </p:cNvPr>
          <p:cNvGrpSpPr>
            <a:grpSpLocks/>
          </p:cNvGrpSpPr>
          <p:nvPr/>
        </p:nvGrpSpPr>
        <p:grpSpPr bwMode="auto">
          <a:xfrm>
            <a:off x="6296672" y="2815506"/>
            <a:ext cx="192087" cy="536575"/>
            <a:chOff x="1622" y="2354"/>
            <a:chExt cx="339" cy="798"/>
          </a:xfrm>
        </p:grpSpPr>
        <p:sp>
          <p:nvSpPr>
            <p:cNvPr id="268" name="Line 57">
              <a:extLst>
                <a:ext uri="{FF2B5EF4-FFF2-40B4-BE49-F238E27FC236}">
                  <a16:creationId xmlns:a16="http://schemas.microsoft.com/office/drawing/2014/main" id="{F85A4B51-C58D-8B44-8A04-ACD2258C5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69" name="Line 58">
              <a:extLst>
                <a:ext uri="{FF2B5EF4-FFF2-40B4-BE49-F238E27FC236}">
                  <a16:creationId xmlns:a16="http://schemas.microsoft.com/office/drawing/2014/main" id="{FEC14F06-9FE4-AD4C-A35D-3830C8368C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70" name="Line 59">
              <a:extLst>
                <a:ext uri="{FF2B5EF4-FFF2-40B4-BE49-F238E27FC236}">
                  <a16:creationId xmlns:a16="http://schemas.microsoft.com/office/drawing/2014/main" id="{2D2ECAA1-AD05-BB44-8D0A-D6BE6E40FA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71" name="Line 60">
              <a:extLst>
                <a:ext uri="{FF2B5EF4-FFF2-40B4-BE49-F238E27FC236}">
                  <a16:creationId xmlns:a16="http://schemas.microsoft.com/office/drawing/2014/main" id="{08D99DB0-9F8E-D644-896F-3903C606E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72" name="Line 61">
              <a:extLst>
                <a:ext uri="{FF2B5EF4-FFF2-40B4-BE49-F238E27FC236}">
                  <a16:creationId xmlns:a16="http://schemas.microsoft.com/office/drawing/2014/main" id="{9BC56BAF-6867-934D-8A84-31132AFD8B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73" name="Oval 62">
              <a:extLst>
                <a:ext uri="{FF2B5EF4-FFF2-40B4-BE49-F238E27FC236}">
                  <a16:creationId xmlns:a16="http://schemas.microsoft.com/office/drawing/2014/main" id="{D50BE297-7D86-3643-8D58-E9D81CA6E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</p:grpSp>
      <p:grpSp>
        <p:nvGrpSpPr>
          <p:cNvPr id="274" name="Group 63">
            <a:extLst>
              <a:ext uri="{FF2B5EF4-FFF2-40B4-BE49-F238E27FC236}">
                <a16:creationId xmlns:a16="http://schemas.microsoft.com/office/drawing/2014/main" id="{B4F38D2C-1398-BB45-A3FB-BBB7D384A26C}"/>
              </a:ext>
            </a:extLst>
          </p:cNvPr>
          <p:cNvGrpSpPr>
            <a:grpSpLocks/>
          </p:cNvGrpSpPr>
          <p:nvPr/>
        </p:nvGrpSpPr>
        <p:grpSpPr bwMode="auto">
          <a:xfrm>
            <a:off x="8458379" y="2829792"/>
            <a:ext cx="192088" cy="536575"/>
            <a:chOff x="1622" y="2354"/>
            <a:chExt cx="339" cy="798"/>
          </a:xfrm>
        </p:grpSpPr>
        <p:sp>
          <p:nvSpPr>
            <p:cNvPr id="275" name="Line 64">
              <a:extLst>
                <a:ext uri="{FF2B5EF4-FFF2-40B4-BE49-F238E27FC236}">
                  <a16:creationId xmlns:a16="http://schemas.microsoft.com/office/drawing/2014/main" id="{58D1F417-F1E5-3746-A8BD-088A553E93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76" name="Line 65">
              <a:extLst>
                <a:ext uri="{FF2B5EF4-FFF2-40B4-BE49-F238E27FC236}">
                  <a16:creationId xmlns:a16="http://schemas.microsoft.com/office/drawing/2014/main" id="{6D698F7B-816C-3548-B533-41D98F3EB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77" name="Line 66">
              <a:extLst>
                <a:ext uri="{FF2B5EF4-FFF2-40B4-BE49-F238E27FC236}">
                  <a16:creationId xmlns:a16="http://schemas.microsoft.com/office/drawing/2014/main" id="{9CC4CB48-B5C5-CE44-827A-BC19BB463E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78" name="Line 67">
              <a:extLst>
                <a:ext uri="{FF2B5EF4-FFF2-40B4-BE49-F238E27FC236}">
                  <a16:creationId xmlns:a16="http://schemas.microsoft.com/office/drawing/2014/main" id="{8FA96E12-FADD-1047-9EA4-D3D9F746E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79" name="Line 68">
              <a:extLst>
                <a:ext uri="{FF2B5EF4-FFF2-40B4-BE49-F238E27FC236}">
                  <a16:creationId xmlns:a16="http://schemas.microsoft.com/office/drawing/2014/main" id="{E547CED2-3B76-F641-9FF1-2D77F51092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80" name="Oval 69">
              <a:extLst>
                <a:ext uri="{FF2B5EF4-FFF2-40B4-BE49-F238E27FC236}">
                  <a16:creationId xmlns:a16="http://schemas.microsoft.com/office/drawing/2014/main" id="{83875F42-BD45-5A46-85BE-6A8019DE7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</p:grpSp>
      <p:grpSp>
        <p:nvGrpSpPr>
          <p:cNvPr id="281" name="Group 70">
            <a:extLst>
              <a:ext uri="{FF2B5EF4-FFF2-40B4-BE49-F238E27FC236}">
                <a16:creationId xmlns:a16="http://schemas.microsoft.com/office/drawing/2014/main" id="{9084A14D-9B63-8D49-9E57-7D352095E306}"/>
              </a:ext>
            </a:extLst>
          </p:cNvPr>
          <p:cNvGrpSpPr>
            <a:grpSpLocks/>
          </p:cNvGrpSpPr>
          <p:nvPr/>
        </p:nvGrpSpPr>
        <p:grpSpPr bwMode="auto">
          <a:xfrm>
            <a:off x="6296672" y="3467968"/>
            <a:ext cx="192087" cy="536575"/>
            <a:chOff x="1622" y="2354"/>
            <a:chExt cx="339" cy="798"/>
          </a:xfrm>
        </p:grpSpPr>
        <p:sp>
          <p:nvSpPr>
            <p:cNvPr id="282" name="Line 71">
              <a:extLst>
                <a:ext uri="{FF2B5EF4-FFF2-40B4-BE49-F238E27FC236}">
                  <a16:creationId xmlns:a16="http://schemas.microsoft.com/office/drawing/2014/main" id="{8ECCA4BC-C5D2-3946-8B24-9580243FB3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83" name="Line 72">
              <a:extLst>
                <a:ext uri="{FF2B5EF4-FFF2-40B4-BE49-F238E27FC236}">
                  <a16:creationId xmlns:a16="http://schemas.microsoft.com/office/drawing/2014/main" id="{96A9AFA9-53B4-8E42-A988-C09C48C363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84" name="Line 73">
              <a:extLst>
                <a:ext uri="{FF2B5EF4-FFF2-40B4-BE49-F238E27FC236}">
                  <a16:creationId xmlns:a16="http://schemas.microsoft.com/office/drawing/2014/main" id="{AF299578-3841-0E4F-BDE8-922AD5F701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85" name="Line 74">
              <a:extLst>
                <a:ext uri="{FF2B5EF4-FFF2-40B4-BE49-F238E27FC236}">
                  <a16:creationId xmlns:a16="http://schemas.microsoft.com/office/drawing/2014/main" id="{77544001-DAC1-074F-9397-14B51AFF51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86" name="Line 75">
              <a:extLst>
                <a:ext uri="{FF2B5EF4-FFF2-40B4-BE49-F238E27FC236}">
                  <a16:creationId xmlns:a16="http://schemas.microsoft.com/office/drawing/2014/main" id="{43C04E66-5AA6-BB48-8773-5AC0E1CA13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87" name="Oval 76">
              <a:extLst>
                <a:ext uri="{FF2B5EF4-FFF2-40B4-BE49-F238E27FC236}">
                  <a16:creationId xmlns:a16="http://schemas.microsoft.com/office/drawing/2014/main" id="{226E3624-F64B-B940-9258-B69224CB0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</p:grpSp>
      <p:grpSp>
        <p:nvGrpSpPr>
          <p:cNvPr id="288" name="Group 77">
            <a:extLst>
              <a:ext uri="{FF2B5EF4-FFF2-40B4-BE49-F238E27FC236}">
                <a16:creationId xmlns:a16="http://schemas.microsoft.com/office/drawing/2014/main" id="{AB557A67-0094-D64A-949B-53A4FC80A242}"/>
              </a:ext>
            </a:extLst>
          </p:cNvPr>
          <p:cNvGrpSpPr>
            <a:grpSpLocks/>
          </p:cNvGrpSpPr>
          <p:nvPr/>
        </p:nvGrpSpPr>
        <p:grpSpPr bwMode="auto">
          <a:xfrm>
            <a:off x="8458379" y="3482255"/>
            <a:ext cx="192088" cy="536575"/>
            <a:chOff x="1622" y="2354"/>
            <a:chExt cx="339" cy="798"/>
          </a:xfrm>
        </p:grpSpPr>
        <p:sp>
          <p:nvSpPr>
            <p:cNvPr id="289" name="Line 78">
              <a:extLst>
                <a:ext uri="{FF2B5EF4-FFF2-40B4-BE49-F238E27FC236}">
                  <a16:creationId xmlns:a16="http://schemas.microsoft.com/office/drawing/2014/main" id="{EFCA5F35-36B8-4842-B2D6-44DF1ACFEA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90" name="Line 79">
              <a:extLst>
                <a:ext uri="{FF2B5EF4-FFF2-40B4-BE49-F238E27FC236}">
                  <a16:creationId xmlns:a16="http://schemas.microsoft.com/office/drawing/2014/main" id="{60A9C02A-C885-B742-8596-D35D0796FE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91" name="Line 80">
              <a:extLst>
                <a:ext uri="{FF2B5EF4-FFF2-40B4-BE49-F238E27FC236}">
                  <a16:creationId xmlns:a16="http://schemas.microsoft.com/office/drawing/2014/main" id="{F3F72DCD-A3FC-F54D-A3FE-C904C3D652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92" name="Line 81">
              <a:extLst>
                <a:ext uri="{FF2B5EF4-FFF2-40B4-BE49-F238E27FC236}">
                  <a16:creationId xmlns:a16="http://schemas.microsoft.com/office/drawing/2014/main" id="{6A46817A-7B4B-1542-A86C-C36D33F7AA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93" name="Line 82">
              <a:extLst>
                <a:ext uri="{FF2B5EF4-FFF2-40B4-BE49-F238E27FC236}">
                  <a16:creationId xmlns:a16="http://schemas.microsoft.com/office/drawing/2014/main" id="{A769D1F7-239E-FB4C-BCF5-43F5990458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94" name="Oval 83">
              <a:extLst>
                <a:ext uri="{FF2B5EF4-FFF2-40B4-BE49-F238E27FC236}">
                  <a16:creationId xmlns:a16="http://schemas.microsoft.com/office/drawing/2014/main" id="{61440C44-EE16-554A-A239-DF9A16C01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</p:grpSp>
      <p:grpSp>
        <p:nvGrpSpPr>
          <p:cNvPr id="295" name="Group 84">
            <a:extLst>
              <a:ext uri="{FF2B5EF4-FFF2-40B4-BE49-F238E27FC236}">
                <a16:creationId xmlns:a16="http://schemas.microsoft.com/office/drawing/2014/main" id="{1C1B2DB8-594A-BD48-8977-824ACE49E61E}"/>
              </a:ext>
            </a:extLst>
          </p:cNvPr>
          <p:cNvGrpSpPr>
            <a:grpSpLocks/>
          </p:cNvGrpSpPr>
          <p:nvPr/>
        </p:nvGrpSpPr>
        <p:grpSpPr bwMode="auto">
          <a:xfrm>
            <a:off x="6296672" y="4160118"/>
            <a:ext cx="192087" cy="536575"/>
            <a:chOff x="1622" y="2354"/>
            <a:chExt cx="339" cy="798"/>
          </a:xfrm>
        </p:grpSpPr>
        <p:sp>
          <p:nvSpPr>
            <p:cNvPr id="296" name="Line 85">
              <a:extLst>
                <a:ext uri="{FF2B5EF4-FFF2-40B4-BE49-F238E27FC236}">
                  <a16:creationId xmlns:a16="http://schemas.microsoft.com/office/drawing/2014/main" id="{148B6A3A-4FFA-6D4C-A0F9-54CA9E82E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97" name="Line 86">
              <a:extLst>
                <a:ext uri="{FF2B5EF4-FFF2-40B4-BE49-F238E27FC236}">
                  <a16:creationId xmlns:a16="http://schemas.microsoft.com/office/drawing/2014/main" id="{52964F65-3F1B-C844-8FD8-BE38D6426F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98" name="Line 87">
              <a:extLst>
                <a:ext uri="{FF2B5EF4-FFF2-40B4-BE49-F238E27FC236}">
                  <a16:creationId xmlns:a16="http://schemas.microsoft.com/office/drawing/2014/main" id="{EC1F2524-30AD-3940-BF58-070E0D72CD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299" name="Line 88">
              <a:extLst>
                <a:ext uri="{FF2B5EF4-FFF2-40B4-BE49-F238E27FC236}">
                  <a16:creationId xmlns:a16="http://schemas.microsoft.com/office/drawing/2014/main" id="{4A99390F-9BB2-C241-ADA2-F20523A73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00" name="Line 89">
              <a:extLst>
                <a:ext uri="{FF2B5EF4-FFF2-40B4-BE49-F238E27FC236}">
                  <a16:creationId xmlns:a16="http://schemas.microsoft.com/office/drawing/2014/main" id="{33C4B990-DAE2-4242-A4BA-46A94F4A65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01" name="Oval 90">
              <a:extLst>
                <a:ext uri="{FF2B5EF4-FFF2-40B4-BE49-F238E27FC236}">
                  <a16:creationId xmlns:a16="http://schemas.microsoft.com/office/drawing/2014/main" id="{4B321679-BD31-AE45-9419-EA6D3BCD3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</p:grpSp>
      <p:grpSp>
        <p:nvGrpSpPr>
          <p:cNvPr id="302" name="Group 91">
            <a:extLst>
              <a:ext uri="{FF2B5EF4-FFF2-40B4-BE49-F238E27FC236}">
                <a16:creationId xmlns:a16="http://schemas.microsoft.com/office/drawing/2014/main" id="{92197BBC-5F43-AA45-9ED4-3E5C7363F908}"/>
              </a:ext>
            </a:extLst>
          </p:cNvPr>
          <p:cNvGrpSpPr>
            <a:grpSpLocks/>
          </p:cNvGrpSpPr>
          <p:nvPr/>
        </p:nvGrpSpPr>
        <p:grpSpPr bwMode="auto">
          <a:xfrm>
            <a:off x="8458379" y="4174405"/>
            <a:ext cx="192088" cy="536575"/>
            <a:chOff x="1622" y="2354"/>
            <a:chExt cx="339" cy="798"/>
          </a:xfrm>
        </p:grpSpPr>
        <p:sp>
          <p:nvSpPr>
            <p:cNvPr id="303" name="Line 92">
              <a:extLst>
                <a:ext uri="{FF2B5EF4-FFF2-40B4-BE49-F238E27FC236}">
                  <a16:creationId xmlns:a16="http://schemas.microsoft.com/office/drawing/2014/main" id="{648AF060-BE85-A643-872D-CB157E0C07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04" name="Line 93">
              <a:extLst>
                <a:ext uri="{FF2B5EF4-FFF2-40B4-BE49-F238E27FC236}">
                  <a16:creationId xmlns:a16="http://schemas.microsoft.com/office/drawing/2014/main" id="{4EA48DD2-64FF-8B48-8EAE-210EFBE44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05" name="Line 94">
              <a:extLst>
                <a:ext uri="{FF2B5EF4-FFF2-40B4-BE49-F238E27FC236}">
                  <a16:creationId xmlns:a16="http://schemas.microsoft.com/office/drawing/2014/main" id="{37468E9A-D7FF-A942-9DCF-5DD1B913F5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06" name="Line 95">
              <a:extLst>
                <a:ext uri="{FF2B5EF4-FFF2-40B4-BE49-F238E27FC236}">
                  <a16:creationId xmlns:a16="http://schemas.microsoft.com/office/drawing/2014/main" id="{0822B925-402D-CA41-8D83-BCF44CD058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07" name="Line 96">
              <a:extLst>
                <a:ext uri="{FF2B5EF4-FFF2-40B4-BE49-F238E27FC236}">
                  <a16:creationId xmlns:a16="http://schemas.microsoft.com/office/drawing/2014/main" id="{FBDB7709-6EA8-1F44-8FA5-AEDF236E33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08" name="Oval 97">
              <a:extLst>
                <a:ext uri="{FF2B5EF4-FFF2-40B4-BE49-F238E27FC236}">
                  <a16:creationId xmlns:a16="http://schemas.microsoft.com/office/drawing/2014/main" id="{29576106-4ED5-9342-A5EC-7540C7306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</p:grpSp>
      <p:grpSp>
        <p:nvGrpSpPr>
          <p:cNvPr id="309" name="Group 102">
            <a:extLst>
              <a:ext uri="{FF2B5EF4-FFF2-40B4-BE49-F238E27FC236}">
                <a16:creationId xmlns:a16="http://schemas.microsoft.com/office/drawing/2014/main" id="{03E36AF7-BBD2-9042-959A-9A905F0FAE0E}"/>
              </a:ext>
            </a:extLst>
          </p:cNvPr>
          <p:cNvGrpSpPr>
            <a:grpSpLocks/>
          </p:cNvGrpSpPr>
          <p:nvPr/>
        </p:nvGrpSpPr>
        <p:grpSpPr bwMode="auto">
          <a:xfrm>
            <a:off x="10311916" y="3376212"/>
            <a:ext cx="192087" cy="536575"/>
            <a:chOff x="1622" y="2354"/>
            <a:chExt cx="339" cy="798"/>
          </a:xfrm>
        </p:grpSpPr>
        <p:sp>
          <p:nvSpPr>
            <p:cNvPr id="310" name="Line 103">
              <a:extLst>
                <a:ext uri="{FF2B5EF4-FFF2-40B4-BE49-F238E27FC236}">
                  <a16:creationId xmlns:a16="http://schemas.microsoft.com/office/drawing/2014/main" id="{57DF143A-8676-9C42-BF09-1C1BA2E68E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11" name="Line 104">
              <a:extLst>
                <a:ext uri="{FF2B5EF4-FFF2-40B4-BE49-F238E27FC236}">
                  <a16:creationId xmlns:a16="http://schemas.microsoft.com/office/drawing/2014/main" id="{0858FC32-4479-3943-B1CE-C8DE83BAF4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12" name="Line 105">
              <a:extLst>
                <a:ext uri="{FF2B5EF4-FFF2-40B4-BE49-F238E27FC236}">
                  <a16:creationId xmlns:a16="http://schemas.microsoft.com/office/drawing/2014/main" id="{68BBEB02-3009-EC40-8853-71DACA6A0D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13" name="Line 106">
              <a:extLst>
                <a:ext uri="{FF2B5EF4-FFF2-40B4-BE49-F238E27FC236}">
                  <a16:creationId xmlns:a16="http://schemas.microsoft.com/office/drawing/2014/main" id="{959AB585-F781-5F47-B68C-38A7808573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14" name="Line 107">
              <a:extLst>
                <a:ext uri="{FF2B5EF4-FFF2-40B4-BE49-F238E27FC236}">
                  <a16:creationId xmlns:a16="http://schemas.microsoft.com/office/drawing/2014/main" id="{B0A364DE-E50E-E044-A31F-F2F65CB4A3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15" name="Oval 108">
              <a:extLst>
                <a:ext uri="{FF2B5EF4-FFF2-40B4-BE49-F238E27FC236}">
                  <a16:creationId xmlns:a16="http://schemas.microsoft.com/office/drawing/2014/main" id="{9072F121-AAB6-1348-B6C1-1CF6012FE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</p:grpSp>
      <p:sp>
        <p:nvSpPr>
          <p:cNvPr id="316" name="Text Box 109">
            <a:extLst>
              <a:ext uri="{FF2B5EF4-FFF2-40B4-BE49-F238E27FC236}">
                <a16:creationId xmlns:a16="http://schemas.microsoft.com/office/drawing/2014/main" id="{9BC17D92-9B8C-9B47-A5C6-C996670C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8450" y="1654111"/>
            <a:ext cx="1938452" cy="63692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User Acceptance</a:t>
            </a:r>
          </a:p>
          <a:p>
            <a:pPr algn="ctr" defTabSz="814388">
              <a:lnSpc>
                <a:spcPct val="90000"/>
              </a:lnSpc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Test</a:t>
            </a:r>
          </a:p>
        </p:txBody>
      </p:sp>
      <p:sp>
        <p:nvSpPr>
          <p:cNvPr id="321" name="Text Box 163">
            <a:extLst>
              <a:ext uri="{FF2B5EF4-FFF2-40B4-BE49-F238E27FC236}">
                <a16:creationId xmlns:a16="http://schemas.microsoft.com/office/drawing/2014/main" id="{60362624-3F74-A843-94D1-C64E3BA26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1605" y="5761435"/>
            <a:ext cx="2795546" cy="3322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defTabSz="814388">
              <a:lnSpc>
                <a:spcPct val="90000"/>
              </a:lnSpc>
              <a:defRPr/>
            </a:pPr>
            <a:r>
              <a:rPr lang="en-US" b="1">
                <a:solidFill>
                  <a:schemeClr val="accent4"/>
                </a:solidFill>
                <a:latin typeface="+mn-lt"/>
              </a:rPr>
              <a:t>Lead time of 30 days or less</a:t>
            </a:r>
          </a:p>
        </p:txBody>
      </p:sp>
      <p:sp>
        <p:nvSpPr>
          <p:cNvPr id="322" name="Text Box 96">
            <a:extLst>
              <a:ext uri="{FF2B5EF4-FFF2-40B4-BE49-F238E27FC236}">
                <a16:creationId xmlns:a16="http://schemas.microsoft.com/office/drawing/2014/main" id="{33BE047D-C514-3848-AE2C-7A7837D83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152" y="1781757"/>
            <a:ext cx="1605733" cy="3599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Development</a:t>
            </a:r>
          </a:p>
        </p:txBody>
      </p:sp>
      <p:sp>
        <p:nvSpPr>
          <p:cNvPr id="323" name="Text Box 96">
            <a:extLst>
              <a:ext uri="{FF2B5EF4-FFF2-40B4-BE49-F238E27FC236}">
                <a16:creationId xmlns:a16="http://schemas.microsoft.com/office/drawing/2014/main" id="{4906E9B8-7522-3A4E-B01E-79E4A44EE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7580" y="1781944"/>
            <a:ext cx="910223" cy="3599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Testing</a:t>
            </a:r>
          </a:p>
        </p:txBody>
      </p:sp>
      <p:sp>
        <p:nvSpPr>
          <p:cNvPr id="324" name="Text Box 141">
            <a:extLst>
              <a:ext uri="{FF2B5EF4-FFF2-40B4-BE49-F238E27FC236}">
                <a16:creationId xmlns:a16="http://schemas.microsoft.com/office/drawing/2014/main" id="{F9D4D1C4-A490-1B4E-A729-9C009F54A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019" y="4881235"/>
            <a:ext cx="898425" cy="3322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WIP = 3</a:t>
            </a:r>
          </a:p>
        </p:txBody>
      </p:sp>
      <p:sp>
        <p:nvSpPr>
          <p:cNvPr id="325" name="Text Box 141">
            <a:extLst>
              <a:ext uri="{FF2B5EF4-FFF2-40B4-BE49-F238E27FC236}">
                <a16:creationId xmlns:a16="http://schemas.microsoft.com/office/drawing/2014/main" id="{B5D22336-8E69-8C47-97BE-9CC3778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9378" y="4876112"/>
            <a:ext cx="898425" cy="3322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WIP = 3</a:t>
            </a:r>
          </a:p>
        </p:txBody>
      </p:sp>
      <p:sp>
        <p:nvSpPr>
          <p:cNvPr id="327" name="Text Box 130">
            <a:extLst>
              <a:ext uri="{FF2B5EF4-FFF2-40B4-BE49-F238E27FC236}">
                <a16:creationId xmlns:a16="http://schemas.microsoft.com/office/drawing/2014/main" id="{D45956BB-30E1-C947-A26D-168D22FF1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816" y="5143526"/>
            <a:ext cx="1426903" cy="58152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b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Commitment</a:t>
            </a:r>
            <a:br>
              <a:rPr lang="en-US" b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</a:br>
            <a:r>
              <a:rPr lang="en-US" b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Point</a:t>
            </a:r>
          </a:p>
        </p:txBody>
      </p:sp>
      <p:sp>
        <p:nvSpPr>
          <p:cNvPr id="328" name="Line 111">
            <a:extLst>
              <a:ext uri="{FF2B5EF4-FFF2-40B4-BE49-F238E27FC236}">
                <a16:creationId xmlns:a16="http://schemas.microsoft.com/office/drawing/2014/main" id="{BF03B2C9-5A9B-424C-A8C6-AFC1065351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81553" y="3952227"/>
            <a:ext cx="768350" cy="192087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29" name="Line 112">
            <a:extLst>
              <a:ext uri="{FF2B5EF4-FFF2-40B4-BE49-F238E27FC236}">
                <a16:creationId xmlns:a16="http://schemas.microsoft.com/office/drawing/2014/main" id="{5C42F197-6055-5E4E-AAA2-3202D82C8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9181553" y="3682351"/>
            <a:ext cx="768350" cy="0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0" name="Line 113">
            <a:extLst>
              <a:ext uri="{FF2B5EF4-FFF2-40B4-BE49-F238E27FC236}">
                <a16:creationId xmlns:a16="http://schemas.microsoft.com/office/drawing/2014/main" id="{C7203E29-E70F-944F-BF65-4FCEC29D0DA1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9653" y="3106089"/>
            <a:ext cx="730250" cy="346075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1" name="Line 132">
            <a:extLst>
              <a:ext uri="{FF2B5EF4-FFF2-40B4-BE49-F238E27FC236}">
                <a16:creationId xmlns:a16="http://schemas.microsoft.com/office/drawing/2014/main" id="{5DC45AF3-41A8-F24A-8570-2C4B2E6D7D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122" y="2659931"/>
            <a:ext cx="384175" cy="1114425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2" name="Line 133">
            <a:extLst>
              <a:ext uri="{FF2B5EF4-FFF2-40B4-BE49-F238E27FC236}">
                <a16:creationId xmlns:a16="http://schemas.microsoft.com/office/drawing/2014/main" id="{F651AA8E-1C99-824B-80F0-E154075A47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122" y="2429742"/>
            <a:ext cx="422275" cy="730250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3" name="Line 134">
            <a:extLst>
              <a:ext uri="{FF2B5EF4-FFF2-40B4-BE49-F238E27FC236}">
                <a16:creationId xmlns:a16="http://schemas.microsoft.com/office/drawing/2014/main" id="{0897BF90-1778-7E42-B73F-55ABC13A5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3122" y="2929805"/>
            <a:ext cx="384175" cy="1458912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4" name="Line 135">
            <a:extLst>
              <a:ext uri="{FF2B5EF4-FFF2-40B4-BE49-F238E27FC236}">
                <a16:creationId xmlns:a16="http://schemas.microsoft.com/office/drawing/2014/main" id="{8ABA867E-6557-D343-85E7-21BA7B1A2F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1472" y="2478155"/>
            <a:ext cx="342623" cy="643737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5" name="Line 136">
            <a:extLst>
              <a:ext uri="{FF2B5EF4-FFF2-40B4-BE49-F238E27FC236}">
                <a16:creationId xmlns:a16="http://schemas.microsoft.com/office/drawing/2014/main" id="{1F3DC11E-ABD2-4C45-A28E-AF4C07767D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1472" y="2879629"/>
            <a:ext cx="382134" cy="894725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6" name="Line 137">
            <a:extLst>
              <a:ext uri="{FF2B5EF4-FFF2-40B4-BE49-F238E27FC236}">
                <a16:creationId xmlns:a16="http://schemas.microsoft.com/office/drawing/2014/main" id="{B7EC3455-2ED7-A74B-BE69-54EBF518A9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1472" y="3187507"/>
            <a:ext cx="460489" cy="1239310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7" name="Line 147">
            <a:extLst>
              <a:ext uri="{FF2B5EF4-FFF2-40B4-BE49-F238E27FC236}">
                <a16:creationId xmlns:a16="http://schemas.microsoft.com/office/drawing/2014/main" id="{E01BCCF6-4498-214A-A696-AC717D2AC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2305" y="2561505"/>
            <a:ext cx="269875" cy="460375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8" name="Line 148">
            <a:extLst>
              <a:ext uri="{FF2B5EF4-FFF2-40B4-BE49-F238E27FC236}">
                <a16:creationId xmlns:a16="http://schemas.microsoft.com/office/drawing/2014/main" id="{42E7696D-D4BA-5946-9D5C-32EC88BCD9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2305" y="2753591"/>
            <a:ext cx="269875" cy="768350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339" name="Line 149">
            <a:extLst>
              <a:ext uri="{FF2B5EF4-FFF2-40B4-BE49-F238E27FC236}">
                <a16:creationId xmlns:a16="http://schemas.microsoft.com/office/drawing/2014/main" id="{5BF783B5-D86B-DC43-9639-21373248D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2305" y="3098080"/>
            <a:ext cx="269875" cy="1038225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grpSp>
        <p:nvGrpSpPr>
          <p:cNvPr id="340" name="Gruppieren 166">
            <a:extLst>
              <a:ext uri="{FF2B5EF4-FFF2-40B4-BE49-F238E27FC236}">
                <a16:creationId xmlns:a16="http://schemas.microsoft.com/office/drawing/2014/main" id="{E079EFAD-5AE0-3541-8598-A964666E1EEE}"/>
              </a:ext>
            </a:extLst>
          </p:cNvPr>
          <p:cNvGrpSpPr/>
          <p:nvPr/>
        </p:nvGrpSpPr>
        <p:grpSpPr>
          <a:xfrm>
            <a:off x="4901185" y="2237655"/>
            <a:ext cx="898425" cy="886261"/>
            <a:chOff x="4314879" y="2084388"/>
            <a:chExt cx="898425" cy="886261"/>
          </a:xfrm>
        </p:grpSpPr>
        <p:sp>
          <p:nvSpPr>
            <p:cNvPr id="341" name="AutoShape 139" descr="Dark horizontal">
              <a:extLst>
                <a:ext uri="{FF2B5EF4-FFF2-40B4-BE49-F238E27FC236}">
                  <a16:creationId xmlns:a16="http://schemas.microsoft.com/office/drawing/2014/main" id="{66045118-4205-B140-8AE7-07134A201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1" y="2084388"/>
              <a:ext cx="614363" cy="538162"/>
            </a:xfrm>
            <a:prstGeom prst="cube">
              <a:avLst>
                <a:gd name="adj" fmla="val 25000"/>
              </a:avLst>
            </a:prstGeom>
            <a:pattFill prst="dkHorz">
              <a:fgClr>
                <a:srgbClr val="FF0000"/>
              </a:fgClr>
              <a:bgClr>
                <a:schemeClr val="bg1"/>
              </a:bgClr>
            </a:pattFill>
            <a:ln w="254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42" name="Text Box 141">
              <a:extLst>
                <a:ext uri="{FF2B5EF4-FFF2-40B4-BE49-F238E27FC236}">
                  <a16:creationId xmlns:a16="http://schemas.microsoft.com/office/drawing/2014/main" id="{BEEF2CBF-651F-3846-8C17-892B0E9A8D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79" y="2638426"/>
              <a:ext cx="898425" cy="33222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lIns="82124" tIns="41061" rIns="82124" bIns="41061">
              <a:spAutoFit/>
            </a:bodyPr>
            <a:lstStyle/>
            <a:p>
              <a:pPr algn="ctr" defTabSz="814388">
                <a:lnSpc>
                  <a:spcPct val="90000"/>
                </a:lnSpc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WIP = 5</a:t>
              </a:r>
            </a:p>
          </p:txBody>
        </p:sp>
      </p:grpSp>
      <p:grpSp>
        <p:nvGrpSpPr>
          <p:cNvPr id="343" name="Gruppieren 169">
            <a:extLst>
              <a:ext uri="{FF2B5EF4-FFF2-40B4-BE49-F238E27FC236}">
                <a16:creationId xmlns:a16="http://schemas.microsoft.com/office/drawing/2014/main" id="{B3B089BC-D67C-834C-B5CF-87B278378A66}"/>
              </a:ext>
            </a:extLst>
          </p:cNvPr>
          <p:cNvGrpSpPr/>
          <p:nvPr/>
        </p:nvGrpSpPr>
        <p:grpSpPr>
          <a:xfrm>
            <a:off x="7078988" y="2256980"/>
            <a:ext cx="898425" cy="908486"/>
            <a:chOff x="6311038" y="2084031"/>
            <a:chExt cx="898425" cy="908486"/>
          </a:xfrm>
        </p:grpSpPr>
        <p:sp>
          <p:nvSpPr>
            <p:cNvPr id="344" name="AutoShape 142" descr="Dark horizontal">
              <a:extLst>
                <a:ext uri="{FF2B5EF4-FFF2-40B4-BE49-F238E27FC236}">
                  <a16:creationId xmlns:a16="http://schemas.microsoft.com/office/drawing/2014/main" id="{196EE891-BDFF-6746-B500-6FE9FA2BB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3069" y="2084031"/>
              <a:ext cx="614362" cy="538162"/>
            </a:xfrm>
            <a:prstGeom prst="cube">
              <a:avLst>
                <a:gd name="adj" fmla="val 25000"/>
              </a:avLst>
            </a:prstGeom>
            <a:pattFill prst="dkHorz">
              <a:fgClr>
                <a:srgbClr val="FF0000"/>
              </a:fgClr>
              <a:bgClr>
                <a:schemeClr val="bg1"/>
              </a:bgClr>
            </a:pattFill>
            <a:ln w="2857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 sz="1600">
                <a:latin typeface="+mn-lt"/>
              </a:endParaRPr>
            </a:p>
          </p:txBody>
        </p:sp>
        <p:sp>
          <p:nvSpPr>
            <p:cNvPr id="345" name="Text Box 141">
              <a:extLst>
                <a:ext uri="{FF2B5EF4-FFF2-40B4-BE49-F238E27FC236}">
                  <a16:creationId xmlns:a16="http://schemas.microsoft.com/office/drawing/2014/main" id="{ADAD3EBE-B3F3-2F49-9809-3AB93C18B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1038" y="2660294"/>
              <a:ext cx="898425" cy="33222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lIns="82124" tIns="41061" rIns="82124" bIns="41061">
              <a:spAutoFit/>
            </a:bodyPr>
            <a:lstStyle/>
            <a:p>
              <a:pPr algn="ctr" defTabSz="814388">
                <a:lnSpc>
                  <a:spcPct val="90000"/>
                </a:lnSpc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WIP = 5</a:t>
              </a:r>
            </a:p>
          </p:txBody>
        </p:sp>
      </p:grpSp>
      <p:sp>
        <p:nvSpPr>
          <p:cNvPr id="346" name="Rechteck 249">
            <a:extLst>
              <a:ext uri="{FF2B5EF4-FFF2-40B4-BE49-F238E27FC236}">
                <a16:creationId xmlns:a16="http://schemas.microsoft.com/office/drawing/2014/main" id="{C206EE70-4AE6-C146-86BA-8FC19B12931F}"/>
              </a:ext>
            </a:extLst>
          </p:cNvPr>
          <p:cNvSpPr/>
          <p:nvPr/>
        </p:nvSpPr>
        <p:spPr>
          <a:xfrm>
            <a:off x="9903620" y="4870016"/>
            <a:ext cx="100811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b="1"/>
              <a:t>WIP = 6</a:t>
            </a:r>
          </a:p>
        </p:txBody>
      </p:sp>
      <p:sp>
        <p:nvSpPr>
          <p:cNvPr id="347" name="Line 112">
            <a:extLst>
              <a:ext uri="{FF2B5EF4-FFF2-40B4-BE49-F238E27FC236}">
                <a16:creationId xmlns:a16="http://schemas.microsoft.com/office/drawing/2014/main" id="{11CE4715-37FA-9240-B626-D0CEAB9F8F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50194" y="3679297"/>
            <a:ext cx="768350" cy="0"/>
          </a:xfrm>
          <a:prstGeom prst="line">
            <a:avLst/>
          </a:prstGeom>
          <a:noFill/>
          <a:ln w="28575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latin typeface="+mn-lt"/>
            </a:endParaRPr>
          </a:p>
        </p:txBody>
      </p:sp>
      <p:sp>
        <p:nvSpPr>
          <p:cNvPr id="261" name="AutoShape 110" descr="Dark horizontal">
            <a:extLst>
              <a:ext uri="{FF2B5EF4-FFF2-40B4-BE49-F238E27FC236}">
                <a16:creationId xmlns:a16="http://schemas.microsoft.com/office/drawing/2014/main" id="{08B0030F-D322-114C-A71D-8C64428A6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20" y="2772471"/>
            <a:ext cx="614362" cy="2533650"/>
          </a:xfrm>
          <a:prstGeom prst="cube">
            <a:avLst>
              <a:gd name="adj" fmla="val 25000"/>
            </a:avLst>
          </a:prstGeom>
          <a:pattFill prst="dkHorz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>
              <a:latin typeface="+mn-lt"/>
            </a:endParaRPr>
          </a:p>
        </p:txBody>
      </p:sp>
      <p:sp>
        <p:nvSpPr>
          <p:cNvPr id="262" name="AutoShape 109" descr="Dark horizontal">
            <a:extLst>
              <a:ext uri="{FF2B5EF4-FFF2-40B4-BE49-F238E27FC236}">
                <a16:creationId xmlns:a16="http://schemas.microsoft.com/office/drawing/2014/main" id="{B99E32E4-68CB-7040-BBCB-4BE91A743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20" y="3228642"/>
            <a:ext cx="614362" cy="2189162"/>
          </a:xfrm>
          <a:prstGeom prst="cube">
            <a:avLst>
              <a:gd name="adj" fmla="val 25000"/>
            </a:avLst>
          </a:prstGeom>
          <a:pattFill prst="dkHorz">
            <a:fgClr>
              <a:schemeClr val="accent6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>
              <a:latin typeface="+mn-lt"/>
            </a:endParaRPr>
          </a:p>
        </p:txBody>
      </p:sp>
      <p:sp>
        <p:nvSpPr>
          <p:cNvPr id="263" name="AutoShape 110" descr="Dark horizontal">
            <a:extLst>
              <a:ext uri="{FF2B5EF4-FFF2-40B4-BE49-F238E27FC236}">
                <a16:creationId xmlns:a16="http://schemas.microsoft.com/office/drawing/2014/main" id="{6359D56B-FBD9-074F-B8F9-475CA887E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19" y="4135559"/>
            <a:ext cx="614362" cy="614362"/>
          </a:xfrm>
          <a:prstGeom prst="cube">
            <a:avLst>
              <a:gd name="adj" fmla="val 25000"/>
            </a:avLst>
          </a:prstGeom>
          <a:pattFill prst="dkHorz">
            <a:fgClr>
              <a:schemeClr val="accent4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>
              <a:latin typeface="+mn-lt"/>
            </a:endParaRPr>
          </a:p>
        </p:txBody>
      </p:sp>
      <p:sp>
        <p:nvSpPr>
          <p:cNvPr id="264" name="AutoShape 110" descr="Dark horizontal">
            <a:extLst>
              <a:ext uri="{FF2B5EF4-FFF2-40B4-BE49-F238E27FC236}">
                <a16:creationId xmlns:a16="http://schemas.microsoft.com/office/drawing/2014/main" id="{0C68B836-27D6-0547-A821-A5A1FE9C4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19" y="3678544"/>
            <a:ext cx="614362" cy="614362"/>
          </a:xfrm>
          <a:prstGeom prst="cube">
            <a:avLst>
              <a:gd name="adj" fmla="val 25000"/>
            </a:avLst>
          </a:prstGeom>
          <a:pattFill prst="dkHorz">
            <a:fgClr>
              <a:schemeClr val="accent5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>
              <a:latin typeface="+mn-lt"/>
            </a:endParaRPr>
          </a:p>
        </p:txBody>
      </p:sp>
      <p:sp>
        <p:nvSpPr>
          <p:cNvPr id="265" name="AutoShape 110" descr="Dark horizontal">
            <a:extLst>
              <a:ext uri="{FF2B5EF4-FFF2-40B4-BE49-F238E27FC236}">
                <a16:creationId xmlns:a16="http://schemas.microsoft.com/office/drawing/2014/main" id="{9E6C024B-069D-1646-A58C-032C82F09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20" y="3220643"/>
            <a:ext cx="614362" cy="614362"/>
          </a:xfrm>
          <a:prstGeom prst="cube">
            <a:avLst>
              <a:gd name="adj" fmla="val 25000"/>
            </a:avLst>
          </a:prstGeom>
          <a:pattFill prst="dkHorz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>
              <a:latin typeface="+mn-lt"/>
            </a:endParaRPr>
          </a:p>
        </p:txBody>
      </p:sp>
      <p:sp>
        <p:nvSpPr>
          <p:cNvPr id="266" name="AutoShape 110" descr="Dark horizontal">
            <a:extLst>
              <a:ext uri="{FF2B5EF4-FFF2-40B4-BE49-F238E27FC236}">
                <a16:creationId xmlns:a16="http://schemas.microsoft.com/office/drawing/2014/main" id="{43EBAE61-FB25-A541-A14A-7B17B2AE7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720" y="2768267"/>
            <a:ext cx="614362" cy="614362"/>
          </a:xfrm>
          <a:prstGeom prst="cube">
            <a:avLst>
              <a:gd name="adj" fmla="val 25000"/>
            </a:avLst>
          </a:prstGeom>
          <a:pattFill prst="dkHorz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sz="1600"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961E56-ECB3-B74D-88D1-F323B2F0B5D4}"/>
              </a:ext>
            </a:extLst>
          </p:cNvPr>
          <p:cNvGrpSpPr>
            <a:grpSpLocks/>
          </p:cNvGrpSpPr>
          <p:nvPr/>
        </p:nvGrpSpPr>
        <p:grpSpPr bwMode="auto">
          <a:xfrm>
            <a:off x="2054299" y="2807068"/>
            <a:ext cx="192088" cy="536575"/>
            <a:chOff x="1622" y="2354"/>
            <a:chExt cx="339" cy="798"/>
          </a:xfrm>
        </p:grpSpPr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6D3968BF-BF7F-2B4F-A724-6ABC7BC6A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2723B49C-CF45-D043-A514-95597F766D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F8E033D5-C8B7-EB4C-B4EE-FD85FD014A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9300568F-1128-FF43-A11E-FA6EEE18F8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98B775E9-2E37-964E-8AF4-3E30FD52EA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E19CB3-6B30-534D-ADAF-094A29001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7D0535-55E2-514A-80EA-A585DE865C0F}"/>
              </a:ext>
            </a:extLst>
          </p:cNvPr>
          <p:cNvGrpSpPr>
            <a:grpSpLocks/>
          </p:cNvGrpSpPr>
          <p:nvPr/>
        </p:nvGrpSpPr>
        <p:grpSpPr bwMode="auto">
          <a:xfrm>
            <a:off x="2054299" y="3459531"/>
            <a:ext cx="192088" cy="536575"/>
            <a:chOff x="1622" y="2354"/>
            <a:chExt cx="339" cy="798"/>
          </a:xfrm>
        </p:grpSpPr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54AAD6EE-8D51-BF4E-931C-F550E7E194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E38BB676-2EE2-8141-9E95-72EA168F8B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65AF1F7D-DEA7-624C-8E71-79868DC76F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3F4A313F-D485-764B-BFC2-6DDF9ECA5C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30B49BE8-4E99-0440-ABBE-4B3FCA3B51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E625B1A-273D-224F-BDDE-FFF50CA58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9801EE-FA60-AC44-A0BB-240B385ED88E}"/>
              </a:ext>
            </a:extLst>
          </p:cNvPr>
          <p:cNvGrpSpPr>
            <a:grpSpLocks/>
          </p:cNvGrpSpPr>
          <p:nvPr/>
        </p:nvGrpSpPr>
        <p:grpSpPr bwMode="auto">
          <a:xfrm>
            <a:off x="2054299" y="4150093"/>
            <a:ext cx="192088" cy="536575"/>
            <a:chOff x="1622" y="2354"/>
            <a:chExt cx="339" cy="798"/>
          </a:xfrm>
        </p:grpSpPr>
        <p:sp>
          <p:nvSpPr>
            <p:cNvPr id="22" name="Line 21">
              <a:extLst>
                <a:ext uri="{FF2B5EF4-FFF2-40B4-BE49-F238E27FC236}">
                  <a16:creationId xmlns:a16="http://schemas.microsoft.com/office/drawing/2014/main" id="{95154CF5-6CE8-0346-98A0-D5F6F2DCCD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Line 22">
              <a:extLst>
                <a:ext uri="{FF2B5EF4-FFF2-40B4-BE49-F238E27FC236}">
                  <a16:creationId xmlns:a16="http://schemas.microsoft.com/office/drawing/2014/main" id="{BE70B1E2-771A-8641-8C1D-63466CDFC3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5754CAF1-A2ED-7142-8696-B3E52A67DD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Line 24">
              <a:extLst>
                <a:ext uri="{FF2B5EF4-FFF2-40B4-BE49-F238E27FC236}">
                  <a16:creationId xmlns:a16="http://schemas.microsoft.com/office/drawing/2014/main" id="{E491ADEA-077F-A64F-AECF-2B5F8FFAAA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Line 25">
              <a:extLst>
                <a:ext uri="{FF2B5EF4-FFF2-40B4-BE49-F238E27FC236}">
                  <a16:creationId xmlns:a16="http://schemas.microsoft.com/office/drawing/2014/main" id="{2306D7FF-D3DE-D245-9A0E-D70EF7D089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4BF639-8810-BD4F-86C1-586D6FE55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92E9027-11B4-9840-9B8E-1DA09BDDF4D6}"/>
              </a:ext>
            </a:extLst>
          </p:cNvPr>
          <p:cNvGrpSpPr>
            <a:grpSpLocks/>
          </p:cNvGrpSpPr>
          <p:nvPr/>
        </p:nvGrpSpPr>
        <p:grpSpPr bwMode="auto">
          <a:xfrm>
            <a:off x="2054299" y="4880343"/>
            <a:ext cx="192088" cy="536575"/>
            <a:chOff x="1622" y="2354"/>
            <a:chExt cx="339" cy="798"/>
          </a:xfrm>
        </p:grpSpPr>
        <p:sp>
          <p:nvSpPr>
            <p:cNvPr id="29" name="Line 28">
              <a:extLst>
                <a:ext uri="{FF2B5EF4-FFF2-40B4-BE49-F238E27FC236}">
                  <a16:creationId xmlns:a16="http://schemas.microsoft.com/office/drawing/2014/main" id="{0F3B2576-AB21-9E43-83CA-6D1304FB3E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Line 29">
              <a:extLst>
                <a:ext uri="{FF2B5EF4-FFF2-40B4-BE49-F238E27FC236}">
                  <a16:creationId xmlns:a16="http://schemas.microsoft.com/office/drawing/2014/main" id="{6A4A9954-5936-3149-9E98-4E246ED322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Line 30">
              <a:extLst>
                <a:ext uri="{FF2B5EF4-FFF2-40B4-BE49-F238E27FC236}">
                  <a16:creationId xmlns:a16="http://schemas.microsoft.com/office/drawing/2014/main" id="{F49DD97A-B100-5E4D-95FA-96CB33CB3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Line 31">
              <a:extLst>
                <a:ext uri="{FF2B5EF4-FFF2-40B4-BE49-F238E27FC236}">
                  <a16:creationId xmlns:a16="http://schemas.microsoft.com/office/drawing/2014/main" id="{245665A5-71A5-374A-8E18-669B17ECBE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3815EADE-4F45-C84B-B894-EB6ED20278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0EB082A-2237-7D48-9FBD-C7164F8FA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0" name="Line 126">
            <a:extLst>
              <a:ext uri="{FF2B5EF4-FFF2-40B4-BE49-F238E27FC236}">
                <a16:creationId xmlns:a16="http://schemas.microsoft.com/office/drawing/2014/main" id="{C169628D-5FF7-A248-AF9D-9EC55ABA14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22588" y="4528488"/>
            <a:ext cx="1071969" cy="504254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1" name="Line 127">
            <a:extLst>
              <a:ext uri="{FF2B5EF4-FFF2-40B4-BE49-F238E27FC236}">
                <a16:creationId xmlns:a16="http://schemas.microsoft.com/office/drawing/2014/main" id="{0F2FF2CE-6BD3-9945-AB8F-FF7645C560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22588" y="4093394"/>
            <a:ext cx="1079539" cy="170997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2" name="Line 128">
            <a:extLst>
              <a:ext uri="{FF2B5EF4-FFF2-40B4-BE49-F238E27FC236}">
                <a16:creationId xmlns:a16="http://schemas.microsoft.com/office/drawing/2014/main" id="{F02901DE-E6D2-484D-B7DE-FF53893D7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2588" y="3573830"/>
            <a:ext cx="1071808" cy="70282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3" name="Line 129">
            <a:extLst>
              <a:ext uri="{FF2B5EF4-FFF2-40B4-BE49-F238E27FC236}">
                <a16:creationId xmlns:a16="http://schemas.microsoft.com/office/drawing/2014/main" id="{A75D6B6C-5FC2-0949-8B0C-647CAD9D2F8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2588" y="3073766"/>
            <a:ext cx="1071808" cy="113331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4" name="Text Box 130">
            <a:extLst>
              <a:ext uri="{FF2B5EF4-FFF2-40B4-BE49-F238E27FC236}">
                <a16:creationId xmlns:a16="http://schemas.microsoft.com/office/drawing/2014/main" id="{898BB117-6772-9B4C-84BB-CDA529175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224" y="5455018"/>
            <a:ext cx="827893" cy="4153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12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Backlog of</a:t>
            </a:r>
          </a:p>
          <a:p>
            <a:pPr algn="ctr" defTabSz="814388">
              <a:lnSpc>
                <a:spcPct val="90000"/>
              </a:lnSpc>
              <a:defRPr/>
            </a:pPr>
            <a:r>
              <a:rPr lang="en-US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Options</a:t>
            </a:r>
            <a:endParaRPr lang="en-US" sz="1200" b="1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87" name="Line 134">
            <a:extLst>
              <a:ext uri="{FF2B5EF4-FFF2-40B4-BE49-F238E27FC236}">
                <a16:creationId xmlns:a16="http://schemas.microsoft.com/office/drawing/2014/main" id="{254C6A84-2792-FA47-9F65-5F5D04B3E7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22201" y="2561505"/>
            <a:ext cx="698592" cy="460939"/>
          </a:xfrm>
          <a:prstGeom prst="line">
            <a:avLst/>
          </a:prstGeom>
          <a:noFill/>
          <a:ln w="38100">
            <a:solidFill>
              <a:schemeClr val="accent2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1" name="Text Box 145">
            <a:extLst>
              <a:ext uri="{FF2B5EF4-FFF2-40B4-BE49-F238E27FC236}">
                <a16:creationId xmlns:a16="http://schemas.microsoft.com/office/drawing/2014/main" id="{045A295C-7189-0A41-B98A-F2ED765C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819" y="1995644"/>
            <a:ext cx="1326491" cy="74772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Change</a:t>
            </a:r>
          </a:p>
          <a:p>
            <a:pPr algn="ctr" defTabSz="814388">
              <a:lnSpc>
                <a:spcPct val="90000"/>
              </a:lnSpc>
              <a:defRPr/>
            </a:pPr>
            <a:r>
              <a:rPr 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Requests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8A1E8FC-7A88-0A4B-A51D-D810FD5AFBB7}"/>
              </a:ext>
            </a:extLst>
          </p:cNvPr>
          <p:cNvGrpSpPr/>
          <p:nvPr/>
        </p:nvGrpSpPr>
        <p:grpSpPr>
          <a:xfrm>
            <a:off x="673457" y="1142108"/>
            <a:ext cx="6884976" cy="923189"/>
            <a:chOff x="463393" y="1660563"/>
            <a:chExt cx="6884976" cy="923189"/>
          </a:xfrm>
        </p:grpSpPr>
        <p:sp>
          <p:nvSpPr>
            <p:cNvPr id="107" name="Text Box 145">
              <a:extLst>
                <a:ext uri="{FF2B5EF4-FFF2-40B4-BE49-F238E27FC236}">
                  <a16:creationId xmlns:a16="http://schemas.microsoft.com/office/drawing/2014/main" id="{EBF3866F-7609-5442-A262-AB134DA84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393" y="1836031"/>
              <a:ext cx="1277759" cy="747721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lIns="82124" tIns="41061" rIns="82124" bIns="41061">
              <a:spAutoFit/>
            </a:bodyPr>
            <a:lstStyle/>
            <a:p>
              <a:pPr algn="ctr" defTabSz="814388">
                <a:lnSpc>
                  <a:spcPct val="90000"/>
                </a:lnSpc>
                <a:defRPr/>
              </a:pPr>
              <a:r>
                <a:rPr lang="en-US" sz="2400" b="1">
                  <a:solidFill>
                    <a:schemeClr val="accent4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PTC</a:t>
              </a:r>
            </a:p>
            <a:p>
              <a:pPr algn="ctr" defTabSz="814388">
                <a:lnSpc>
                  <a:spcPct val="90000"/>
                </a:lnSpc>
                <a:defRPr/>
              </a:pPr>
              <a:r>
                <a:rPr lang="en-US" sz="2400" b="1">
                  <a:solidFill>
                    <a:schemeClr val="accent4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n-lt"/>
                </a:rPr>
                <a:t>Expedite</a:t>
              </a: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B205DB47-C145-FA47-A55C-628A8E1B491C}"/>
                </a:ext>
              </a:extLst>
            </p:cNvPr>
            <p:cNvSpPr/>
            <p:nvPr/>
          </p:nvSpPr>
          <p:spPr>
            <a:xfrm>
              <a:off x="1859507" y="1660563"/>
              <a:ext cx="5488862" cy="906249"/>
            </a:xfrm>
            <a:custGeom>
              <a:avLst/>
              <a:gdLst>
                <a:gd name="connsiteX0" fmla="*/ 0 w 1500188"/>
                <a:gd name="connsiteY0" fmla="*/ 685812 h 685812"/>
                <a:gd name="connsiteX1" fmla="*/ 557213 w 1500188"/>
                <a:gd name="connsiteY1" fmla="*/ 12 h 685812"/>
                <a:gd name="connsiteX2" fmla="*/ 1500188 w 1500188"/>
                <a:gd name="connsiteY2" fmla="*/ 671524 h 685812"/>
                <a:gd name="connsiteX0" fmla="*/ 0 w 3111465"/>
                <a:gd name="connsiteY0" fmla="*/ 686081 h 756385"/>
                <a:gd name="connsiteX1" fmla="*/ 557213 w 3111465"/>
                <a:gd name="connsiteY1" fmla="*/ 281 h 756385"/>
                <a:gd name="connsiteX2" fmla="*/ 3111465 w 3111465"/>
                <a:gd name="connsiteY2" fmla="*/ 756385 h 756385"/>
                <a:gd name="connsiteX0" fmla="*/ 0 w 3111465"/>
                <a:gd name="connsiteY0" fmla="*/ 686359 h 756663"/>
                <a:gd name="connsiteX1" fmla="*/ 557213 w 3111465"/>
                <a:gd name="connsiteY1" fmla="*/ 559 h 756663"/>
                <a:gd name="connsiteX2" fmla="*/ 3111465 w 3111465"/>
                <a:gd name="connsiteY2" fmla="*/ 756663 h 756663"/>
                <a:gd name="connsiteX0" fmla="*/ 0 w 3111465"/>
                <a:gd name="connsiteY0" fmla="*/ 686774 h 757078"/>
                <a:gd name="connsiteX1" fmla="*/ 557213 w 3111465"/>
                <a:gd name="connsiteY1" fmla="*/ 974 h 757078"/>
                <a:gd name="connsiteX2" fmla="*/ 3111465 w 3111465"/>
                <a:gd name="connsiteY2" fmla="*/ 757078 h 757078"/>
                <a:gd name="connsiteX0" fmla="*/ 0 w 3111465"/>
                <a:gd name="connsiteY0" fmla="*/ 686774 h 757078"/>
                <a:gd name="connsiteX1" fmla="*/ 557213 w 3111465"/>
                <a:gd name="connsiteY1" fmla="*/ 974 h 757078"/>
                <a:gd name="connsiteX2" fmla="*/ 3111465 w 3111465"/>
                <a:gd name="connsiteY2" fmla="*/ 757078 h 757078"/>
                <a:gd name="connsiteX0" fmla="*/ 0 w 3111465"/>
                <a:gd name="connsiteY0" fmla="*/ 686774 h 757078"/>
                <a:gd name="connsiteX1" fmla="*/ 557213 w 3111465"/>
                <a:gd name="connsiteY1" fmla="*/ 974 h 757078"/>
                <a:gd name="connsiteX2" fmla="*/ 3111465 w 3111465"/>
                <a:gd name="connsiteY2" fmla="*/ 757078 h 757078"/>
                <a:gd name="connsiteX0" fmla="*/ 0 w 3111465"/>
                <a:gd name="connsiteY0" fmla="*/ 686774 h 757078"/>
                <a:gd name="connsiteX1" fmla="*/ 557213 w 3111465"/>
                <a:gd name="connsiteY1" fmla="*/ 974 h 757078"/>
                <a:gd name="connsiteX2" fmla="*/ 3111465 w 3111465"/>
                <a:gd name="connsiteY2" fmla="*/ 757078 h 757078"/>
                <a:gd name="connsiteX0" fmla="*/ 0 w 3111465"/>
                <a:gd name="connsiteY0" fmla="*/ 686847 h 757151"/>
                <a:gd name="connsiteX1" fmla="*/ 557213 w 3111465"/>
                <a:gd name="connsiteY1" fmla="*/ 1047 h 757151"/>
                <a:gd name="connsiteX2" fmla="*/ 3111465 w 3111465"/>
                <a:gd name="connsiteY2" fmla="*/ 757151 h 757151"/>
                <a:gd name="connsiteX0" fmla="*/ 0 w 3111465"/>
                <a:gd name="connsiteY0" fmla="*/ 689234 h 759538"/>
                <a:gd name="connsiteX1" fmla="*/ 557213 w 3111465"/>
                <a:gd name="connsiteY1" fmla="*/ 3434 h 759538"/>
                <a:gd name="connsiteX2" fmla="*/ 3111465 w 3111465"/>
                <a:gd name="connsiteY2" fmla="*/ 759538 h 759538"/>
                <a:gd name="connsiteX0" fmla="*/ 0 w 3111465"/>
                <a:gd name="connsiteY0" fmla="*/ 699340 h 769644"/>
                <a:gd name="connsiteX1" fmla="*/ 557213 w 3111465"/>
                <a:gd name="connsiteY1" fmla="*/ 13540 h 769644"/>
                <a:gd name="connsiteX2" fmla="*/ 3111465 w 3111465"/>
                <a:gd name="connsiteY2" fmla="*/ 769644 h 769644"/>
                <a:gd name="connsiteX0" fmla="*/ 0 w 3111465"/>
                <a:gd name="connsiteY0" fmla="*/ 713770 h 784074"/>
                <a:gd name="connsiteX1" fmla="*/ 1263003 w 3111465"/>
                <a:gd name="connsiteY1" fmla="*/ 11632 h 784074"/>
                <a:gd name="connsiteX2" fmla="*/ 3111465 w 3111465"/>
                <a:gd name="connsiteY2" fmla="*/ 784074 h 784074"/>
                <a:gd name="connsiteX0" fmla="*/ 0 w 3111465"/>
                <a:gd name="connsiteY0" fmla="*/ 651196 h 721500"/>
                <a:gd name="connsiteX1" fmla="*/ 1725688 w 3111465"/>
                <a:gd name="connsiteY1" fmla="*/ 22576 h 721500"/>
                <a:gd name="connsiteX2" fmla="*/ 3111465 w 3111465"/>
                <a:gd name="connsiteY2" fmla="*/ 721500 h 721500"/>
                <a:gd name="connsiteX0" fmla="*/ 0 w 3111465"/>
                <a:gd name="connsiteY0" fmla="*/ 651196 h 721500"/>
                <a:gd name="connsiteX1" fmla="*/ 1725688 w 3111465"/>
                <a:gd name="connsiteY1" fmla="*/ 22576 h 721500"/>
                <a:gd name="connsiteX2" fmla="*/ 3111465 w 3111465"/>
                <a:gd name="connsiteY2" fmla="*/ 721500 h 721500"/>
                <a:gd name="connsiteX0" fmla="*/ 0 w 3111465"/>
                <a:gd name="connsiteY0" fmla="*/ 0 h 70304"/>
                <a:gd name="connsiteX1" fmla="*/ 3111465 w 3111465"/>
                <a:gd name="connsiteY1" fmla="*/ 70304 h 70304"/>
                <a:gd name="connsiteX0" fmla="*/ 0 w 3111465"/>
                <a:gd name="connsiteY0" fmla="*/ 577876 h 648180"/>
                <a:gd name="connsiteX1" fmla="*/ 3111465 w 3111465"/>
                <a:gd name="connsiteY1" fmla="*/ 648180 h 648180"/>
                <a:gd name="connsiteX0" fmla="*/ 0 w 3111465"/>
                <a:gd name="connsiteY0" fmla="*/ 740294 h 810598"/>
                <a:gd name="connsiteX1" fmla="*/ 3111465 w 3111465"/>
                <a:gd name="connsiteY1" fmla="*/ 810598 h 810598"/>
                <a:gd name="connsiteX0" fmla="*/ 0 w 3111465"/>
                <a:gd name="connsiteY0" fmla="*/ 730338 h 800642"/>
                <a:gd name="connsiteX1" fmla="*/ 3111465 w 3111465"/>
                <a:gd name="connsiteY1" fmla="*/ 800642 h 800642"/>
                <a:gd name="connsiteX0" fmla="*/ 0 w 3111465"/>
                <a:gd name="connsiteY0" fmla="*/ 665172 h 735476"/>
                <a:gd name="connsiteX1" fmla="*/ 3111465 w 3111465"/>
                <a:gd name="connsiteY1" fmla="*/ 735476 h 735476"/>
                <a:gd name="connsiteX0" fmla="*/ 0 w 3111465"/>
                <a:gd name="connsiteY0" fmla="*/ 665172 h 735476"/>
                <a:gd name="connsiteX1" fmla="*/ 3111465 w 3111465"/>
                <a:gd name="connsiteY1" fmla="*/ 735476 h 735476"/>
                <a:gd name="connsiteX0" fmla="*/ 0 w 3111465"/>
                <a:gd name="connsiteY0" fmla="*/ 608942 h 679246"/>
                <a:gd name="connsiteX1" fmla="*/ 3111465 w 3111465"/>
                <a:gd name="connsiteY1" fmla="*/ 679246 h 67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11465" h="679246">
                  <a:moveTo>
                    <a:pt x="0" y="608942"/>
                  </a:moveTo>
                  <a:cubicBezTo>
                    <a:pt x="478828" y="286363"/>
                    <a:pt x="2811719" y="-620176"/>
                    <a:pt x="3111465" y="679246"/>
                  </a:cubicBezTo>
                </a:path>
              </a:pathLst>
            </a:custGeom>
            <a:noFill/>
            <a:ln w="76200">
              <a:solidFill>
                <a:schemeClr val="accent4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</p:grpSp>
      <p:grpSp>
        <p:nvGrpSpPr>
          <p:cNvPr id="251" name="Group 34">
            <a:extLst>
              <a:ext uri="{FF2B5EF4-FFF2-40B4-BE49-F238E27FC236}">
                <a16:creationId xmlns:a16="http://schemas.microsoft.com/office/drawing/2014/main" id="{AB05E12D-4FEA-7249-80EF-77A69DAA9C03}"/>
              </a:ext>
            </a:extLst>
          </p:cNvPr>
          <p:cNvGrpSpPr>
            <a:grpSpLocks/>
          </p:cNvGrpSpPr>
          <p:nvPr/>
        </p:nvGrpSpPr>
        <p:grpSpPr bwMode="auto">
          <a:xfrm>
            <a:off x="3743399" y="1614856"/>
            <a:ext cx="192088" cy="536575"/>
            <a:chOff x="1622" y="2354"/>
            <a:chExt cx="339" cy="798"/>
          </a:xfrm>
        </p:grpSpPr>
        <p:sp>
          <p:nvSpPr>
            <p:cNvPr id="252" name="Line 35">
              <a:extLst>
                <a:ext uri="{FF2B5EF4-FFF2-40B4-BE49-F238E27FC236}">
                  <a16:creationId xmlns:a16="http://schemas.microsoft.com/office/drawing/2014/main" id="{8CCB9F31-A8C7-DD44-9815-FC97B017C3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0" cy="29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3" name="Line 36">
              <a:extLst>
                <a:ext uri="{FF2B5EF4-FFF2-40B4-BE49-F238E27FC236}">
                  <a16:creationId xmlns:a16="http://schemas.microsoft.com/office/drawing/2014/main" id="{F390FA8D-89C5-B746-A42A-06F6A92735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886"/>
              <a:ext cx="169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4" name="Line 37">
              <a:extLst>
                <a:ext uri="{FF2B5EF4-FFF2-40B4-BE49-F238E27FC236}">
                  <a16:creationId xmlns:a16="http://schemas.microsoft.com/office/drawing/2014/main" id="{FE87F93F-CBFD-4F4F-BEF0-A32A0B0EB1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886"/>
              <a:ext cx="145" cy="26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5" name="Line 38">
              <a:extLst>
                <a:ext uri="{FF2B5EF4-FFF2-40B4-BE49-F238E27FC236}">
                  <a16:creationId xmlns:a16="http://schemas.microsoft.com/office/drawing/2014/main" id="{ECB8FBAA-B296-294B-9576-D38529FC7C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2595"/>
              <a:ext cx="170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" name="Line 39">
              <a:extLst>
                <a:ext uri="{FF2B5EF4-FFF2-40B4-BE49-F238E27FC236}">
                  <a16:creationId xmlns:a16="http://schemas.microsoft.com/office/drawing/2014/main" id="{D282A3FE-215F-0441-9E8B-49046A8DD2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2" y="2595"/>
              <a:ext cx="169" cy="1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lIns="82124" tIns="41061" rIns="82124" bIns="41061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7" name="Oval 40">
              <a:extLst>
                <a:ext uri="{FF2B5EF4-FFF2-40B4-BE49-F238E27FC236}">
                  <a16:creationId xmlns:a16="http://schemas.microsoft.com/office/drawing/2014/main" id="{CDAF6759-B7EC-1744-81F5-733001B6C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2354"/>
              <a:ext cx="242" cy="241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</p:spPr>
          <p:txBody>
            <a:bodyPr wrap="none" lIns="82124" tIns="41061" rIns="82124" bIns="41061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8" name="Text Box 99">
            <a:extLst>
              <a:ext uri="{FF2B5EF4-FFF2-40B4-BE49-F238E27FC236}">
                <a16:creationId xmlns:a16="http://schemas.microsoft.com/office/drawing/2014/main" id="{9234D205-6AAE-074E-AF2E-88E3EEE86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962" y="2176544"/>
            <a:ext cx="454394" cy="30452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PM</a:t>
            </a:r>
          </a:p>
        </p:txBody>
      </p:sp>
      <p:sp>
        <p:nvSpPr>
          <p:cNvPr id="259" name="Text Box 100">
            <a:extLst>
              <a:ext uri="{FF2B5EF4-FFF2-40B4-BE49-F238E27FC236}">
                <a16:creationId xmlns:a16="http://schemas.microsoft.com/office/drawing/2014/main" id="{DCB36C8F-C010-F04A-BDE8-F8BE99939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825" y="5450826"/>
            <a:ext cx="1009161" cy="52612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Product</a:t>
            </a:r>
          </a:p>
          <a:p>
            <a:pPr algn="ctr" defTabSz="814388">
              <a:lnSpc>
                <a:spcPct val="90000"/>
              </a:lnSpc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Managers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07E4911C-FBF0-E842-AF95-FE3624B978F4}"/>
              </a:ext>
            </a:extLst>
          </p:cNvPr>
          <p:cNvSpPr txBox="1"/>
          <p:nvPr/>
        </p:nvSpPr>
        <p:spPr>
          <a:xfrm>
            <a:off x="9212494" y="5135279"/>
            <a:ext cx="2294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System will stall in approximately</a:t>
            </a:r>
          </a:p>
          <a:p>
            <a:pPr algn="ctr"/>
            <a:r>
              <a:rPr lang="en-US" sz="1200"/>
              <a:t>2 weeks if not serviced</a:t>
            </a:r>
          </a:p>
        </p:txBody>
      </p:sp>
      <p:sp>
        <p:nvSpPr>
          <p:cNvPr id="356" name="Line 161">
            <a:extLst>
              <a:ext uri="{FF2B5EF4-FFF2-40B4-BE49-F238E27FC236}">
                <a16:creationId xmlns:a16="http://schemas.microsoft.com/office/drawing/2014/main" id="{E4CBC349-FF5B-0F4D-B250-264AE94369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7210" y="6104971"/>
            <a:ext cx="5474614" cy="6350"/>
          </a:xfrm>
          <a:prstGeom prst="line">
            <a:avLst/>
          </a:prstGeom>
          <a:noFill/>
          <a:ln w="38100">
            <a:solidFill>
              <a:schemeClr val="accent4"/>
            </a:solidFill>
            <a:round/>
            <a:headEnd/>
            <a:tailEnd type="triangle" w="med" len="med"/>
          </a:ln>
        </p:spPr>
        <p:txBody>
          <a:bodyPr lIns="82124" tIns="41061" rIns="82124" bIns="41061"/>
          <a:lstStyle/>
          <a:p>
            <a:endParaRPr lang="en-US" sz="160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57" name="Line 162">
            <a:extLst>
              <a:ext uri="{FF2B5EF4-FFF2-40B4-BE49-F238E27FC236}">
                <a16:creationId xmlns:a16="http://schemas.microsoft.com/office/drawing/2014/main" id="{3C33D7D5-94C3-7B47-AD80-8C46FA1F659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48528" y="6021321"/>
            <a:ext cx="0" cy="180000"/>
          </a:xfrm>
          <a:prstGeom prst="line">
            <a:avLst/>
          </a:prstGeom>
          <a:noFill/>
          <a:ln w="38100">
            <a:solidFill>
              <a:schemeClr val="accent4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endParaRPr lang="en-US" sz="160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58" name="Line 162">
            <a:extLst>
              <a:ext uri="{FF2B5EF4-FFF2-40B4-BE49-F238E27FC236}">
                <a16:creationId xmlns:a16="http://schemas.microsoft.com/office/drawing/2014/main" id="{EE9E5222-E902-034D-9466-AB31BB2EF3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8400" y="6021288"/>
            <a:ext cx="0" cy="180000"/>
          </a:xfrm>
          <a:prstGeom prst="line">
            <a:avLst/>
          </a:prstGeom>
          <a:noFill/>
          <a:ln w="38100">
            <a:solidFill>
              <a:schemeClr val="accent4"/>
            </a:solidFill>
            <a:round/>
            <a:headEnd/>
            <a:tailEnd/>
          </a:ln>
        </p:spPr>
        <p:txBody>
          <a:bodyPr lIns="82124" tIns="41061" rIns="82124" bIns="41061"/>
          <a:lstStyle/>
          <a:p>
            <a:endParaRPr lang="en-US" sz="160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0C352C-4C35-9141-AD42-12A7AE835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Licensed Material, Copyright © 2021 Kanban University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82BBDC-66B7-FF47-887E-7406BB8B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F2490-0CE6-6441-B6DE-B4EE6CFC540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51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89F127-0293-D0F6-055A-CB9A5A54F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89" y="301841"/>
            <a:ext cx="11378421" cy="1340174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chemeClr val="bg1"/>
                </a:solidFill>
              </a:rPr>
              <a:t>Forecasting with Little’s Law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0874E-5D48-FB7D-3CD1-2EBC6611F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0398C856-8ABC-3B5B-AA44-7FBFA7BD70B9}"/>
              </a:ext>
            </a:extLst>
          </p:cNvPr>
          <p:cNvSpPr/>
          <p:nvPr/>
        </p:nvSpPr>
        <p:spPr>
          <a:xfrm flipH="1">
            <a:off x="3833591" y="2190960"/>
            <a:ext cx="7297947" cy="1949570"/>
          </a:xfrm>
          <a:prstGeom prst="rtTriangl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F1FB95A0-15F6-386A-8F97-ECB7D924534A}"/>
              </a:ext>
            </a:extLst>
          </p:cNvPr>
          <p:cNvSpPr>
            <a:spLocks noChangeAspect="1"/>
          </p:cNvSpPr>
          <p:nvPr/>
        </p:nvSpPr>
        <p:spPr>
          <a:xfrm flipH="1">
            <a:off x="4099922" y="3139111"/>
            <a:ext cx="3648974" cy="97478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61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 a game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ice another day by topher76.">
            <a:extLst>
              <a:ext uri="{FF2B5EF4-FFF2-40B4-BE49-F238E27FC236}">
                <a16:creationId xmlns:a16="http://schemas.microsoft.com/office/drawing/2014/main" id="{21B5329C-6419-4749-BF40-6D080E708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844"/>
          <a:stretch/>
        </p:blipFill>
        <p:spPr bwMode="auto">
          <a:xfrm>
            <a:off x="19454" y="1321633"/>
            <a:ext cx="12177324" cy="552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165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5C9A8-FC7E-80F5-1F90-500D549B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6"/>
            <a:ext cx="5167185" cy="8669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Google Spreadsheet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DFAFF8-A8D6-F146-4CE7-DA81D2E926E8}"/>
              </a:ext>
            </a:extLst>
          </p:cNvPr>
          <p:cNvSpPr txBox="1"/>
          <p:nvPr/>
        </p:nvSpPr>
        <p:spPr>
          <a:xfrm>
            <a:off x="1580335" y="1555007"/>
            <a:ext cx="3697027" cy="866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b="0" i="0" u="none" strike="noStrike" dirty="0">
                <a:solidFill>
                  <a:srgbClr val="FF6116"/>
                </a:solidFill>
                <a:effectLst/>
                <a:latin typeface="Times New Roman" panose="02020603050405020304" pitchFamily="18" charset="0"/>
              </a:rPr>
              <a:t>bit.ly</a:t>
            </a:r>
            <a:r>
              <a:rPr lang="en-US" sz="2800" b="0" i="0" u="none" strike="noStrike" dirty="0">
                <a:solidFill>
                  <a:srgbClr val="FF6116"/>
                </a:solidFill>
                <a:effectLst/>
                <a:latin typeface="proxima nova semibold"/>
              </a:rPr>
              <a:t>/3PGymF9</a:t>
            </a:r>
            <a:endParaRPr lang="en-US" sz="2800" b="0" i="0" u="none" strike="noStrike" dirty="0">
              <a:solidFill>
                <a:srgbClr val="FF6116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62CD301D-D347-4F9C-5F64-0CB661D3E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17" y="2525442"/>
            <a:ext cx="3711146" cy="371114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C04313E-8D00-FF45-DE02-33261A424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628238"/>
              </p:ext>
            </p:extLst>
          </p:nvPr>
        </p:nvGraphicFramePr>
        <p:xfrm>
          <a:off x="6394097" y="2177344"/>
          <a:ext cx="4775779" cy="3919437"/>
        </p:xfrm>
        <a:graphic>
          <a:graphicData uri="http://schemas.openxmlformats.org/drawingml/2006/table">
            <a:tbl>
              <a:tblPr/>
              <a:tblGrid>
                <a:gridCol w="677154">
                  <a:extLst>
                    <a:ext uri="{9D8B030D-6E8A-4147-A177-3AD203B41FA5}">
                      <a16:colId xmlns:a16="http://schemas.microsoft.com/office/drawing/2014/main" val="176589778"/>
                    </a:ext>
                  </a:extLst>
                </a:gridCol>
                <a:gridCol w="343653">
                  <a:extLst>
                    <a:ext uri="{9D8B030D-6E8A-4147-A177-3AD203B41FA5}">
                      <a16:colId xmlns:a16="http://schemas.microsoft.com/office/drawing/2014/main" val="3494727208"/>
                    </a:ext>
                  </a:extLst>
                </a:gridCol>
                <a:gridCol w="354102">
                  <a:extLst>
                    <a:ext uri="{9D8B030D-6E8A-4147-A177-3AD203B41FA5}">
                      <a16:colId xmlns:a16="http://schemas.microsoft.com/office/drawing/2014/main" val="2207135419"/>
                    </a:ext>
                  </a:extLst>
                </a:gridCol>
                <a:gridCol w="464134">
                  <a:extLst>
                    <a:ext uri="{9D8B030D-6E8A-4147-A177-3AD203B41FA5}">
                      <a16:colId xmlns:a16="http://schemas.microsoft.com/office/drawing/2014/main" val="1809023625"/>
                    </a:ext>
                  </a:extLst>
                </a:gridCol>
                <a:gridCol w="1018638">
                  <a:extLst>
                    <a:ext uri="{9D8B030D-6E8A-4147-A177-3AD203B41FA5}">
                      <a16:colId xmlns:a16="http://schemas.microsoft.com/office/drawing/2014/main" val="507309564"/>
                    </a:ext>
                  </a:extLst>
                </a:gridCol>
                <a:gridCol w="909308">
                  <a:extLst>
                    <a:ext uri="{9D8B030D-6E8A-4147-A177-3AD203B41FA5}">
                      <a16:colId xmlns:a16="http://schemas.microsoft.com/office/drawing/2014/main" val="3091166716"/>
                    </a:ext>
                  </a:extLst>
                </a:gridCol>
                <a:gridCol w="504395">
                  <a:extLst>
                    <a:ext uri="{9D8B030D-6E8A-4147-A177-3AD203B41FA5}">
                      <a16:colId xmlns:a16="http://schemas.microsoft.com/office/drawing/2014/main" val="1970836691"/>
                    </a:ext>
                  </a:extLst>
                </a:gridCol>
                <a:gridCol w="504395">
                  <a:extLst>
                    <a:ext uri="{9D8B030D-6E8A-4147-A177-3AD203B41FA5}">
                      <a16:colId xmlns:a16="http://schemas.microsoft.com/office/drawing/2014/main" val="1944960365"/>
                    </a:ext>
                  </a:extLst>
                </a:gridCol>
              </a:tblGrid>
              <a:tr h="312225">
                <a:tc gridSpan="6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effectLst/>
                          <a:latin typeface="Calibri" panose="020F0502020204030204" pitchFamily="34" charset="0"/>
                        </a:rPr>
                        <a:t>Little's Law Tally Sheet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70" marR="46370" marT="23185" marB="2318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710359"/>
                  </a:ext>
                </a:extLst>
              </a:tr>
              <a:tr h="223349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effectLst/>
                          <a:latin typeface="Calibri" panose="020F0502020204030204" pitchFamily="34" charset="0"/>
                        </a:rPr>
                        <a:t>Y(cards)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effectLst/>
                          <a:latin typeface="Calibri" panose="020F0502020204030204" pitchFamily="34" charset="0"/>
                        </a:rPr>
                        <a:t>Y(points)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" b="0" i="0" u="none" strike="noStrike">
                          <a:effectLst/>
                          <a:latin typeface="Roboto" panose="02000000000000000000" pitchFamily="2" charset="0"/>
                        </a:rPr>
                        <a:t>=Cum Actual (E)*132 / Cum Size (F)</a:t>
                      </a:r>
                      <a:endParaRPr lang="pt-B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" b="0" i="0" u="none" strike="noStrike">
                          <a:effectLst/>
                          <a:latin typeface="Roboto" panose="02000000000000000000" pitchFamily="2" charset="0"/>
                        </a:rPr>
                        <a:t>=Cum Actual (E) *20 / # Cards (A)</a:t>
                      </a:r>
                      <a:endParaRPr lang="pt-B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6966120"/>
                  </a:ext>
                </a:extLst>
              </a:tr>
              <a:tr h="254263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Card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Size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Die roll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Actual Time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</a:rPr>
                        <a:t>Cummulative Actual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</a:rPr>
                        <a:t>Cummulative Size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</a:rPr>
                        <a:t>Size Forecast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</a:rPr>
                        <a:t>Count Forecast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261739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810421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63785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989521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95010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05501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878289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863973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176470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198400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34200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341949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890870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02735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684043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168888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612918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234726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90519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20054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179478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9D2A8292-7B48-60D2-6AE9-1353D43D45D3}"/>
              </a:ext>
            </a:extLst>
          </p:cNvPr>
          <p:cNvSpPr txBox="1">
            <a:spLocks/>
          </p:cNvSpPr>
          <p:nvPr/>
        </p:nvSpPr>
        <p:spPr>
          <a:xfrm>
            <a:off x="6198395" y="547816"/>
            <a:ext cx="5167185" cy="866918"/>
          </a:xfrm>
          <a:prstGeom prst="rect">
            <a:avLst/>
          </a:prstGeom>
          <a:solidFill>
            <a:srgbClr val="CC99FF"/>
          </a:solidFill>
        </p:spPr>
        <p:txBody>
          <a:bodyPr vert="horz" lIns="91440" tIns="45720" rIns="91440" bIns="45720" rtlCol="0" anchor="ctr">
            <a:normAutofit/>
          </a:bodyPr>
          <a:lstStyle>
            <a:lvl1pPr marL="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Old School</a:t>
            </a:r>
          </a:p>
        </p:txBody>
      </p:sp>
    </p:spTree>
    <p:extLst>
      <p:ext uri="{BB962C8B-B14F-4D97-AF65-F5344CB8AC3E}">
        <p14:creationId xmlns:p14="http://schemas.microsoft.com/office/powerpoint/2010/main" val="1438070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Serious Old School</a:t>
            </a: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388049"/>
              </p:ext>
            </p:extLst>
          </p:nvPr>
        </p:nvGraphicFramePr>
        <p:xfrm>
          <a:off x="7546019" y="1303518"/>
          <a:ext cx="4549683" cy="2547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63992"/>
              </p:ext>
            </p:extLst>
          </p:nvPr>
        </p:nvGraphicFramePr>
        <p:xfrm>
          <a:off x="7541990" y="4181620"/>
          <a:ext cx="4553712" cy="2551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2EB11C-5513-B96B-7AE1-424E119DE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142248"/>
              </p:ext>
            </p:extLst>
          </p:nvPr>
        </p:nvGraphicFramePr>
        <p:xfrm>
          <a:off x="598604" y="1537771"/>
          <a:ext cx="4759008" cy="4811506"/>
        </p:xfrm>
        <a:graphic>
          <a:graphicData uri="http://schemas.openxmlformats.org/drawingml/2006/table">
            <a:tbl>
              <a:tblPr/>
              <a:tblGrid>
                <a:gridCol w="674776">
                  <a:extLst>
                    <a:ext uri="{9D8B030D-6E8A-4147-A177-3AD203B41FA5}">
                      <a16:colId xmlns:a16="http://schemas.microsoft.com/office/drawing/2014/main" val="176589778"/>
                    </a:ext>
                  </a:extLst>
                </a:gridCol>
                <a:gridCol w="342446">
                  <a:extLst>
                    <a:ext uri="{9D8B030D-6E8A-4147-A177-3AD203B41FA5}">
                      <a16:colId xmlns:a16="http://schemas.microsoft.com/office/drawing/2014/main" val="3494727208"/>
                    </a:ext>
                  </a:extLst>
                </a:gridCol>
                <a:gridCol w="352858">
                  <a:extLst>
                    <a:ext uri="{9D8B030D-6E8A-4147-A177-3AD203B41FA5}">
                      <a16:colId xmlns:a16="http://schemas.microsoft.com/office/drawing/2014/main" val="2207135419"/>
                    </a:ext>
                  </a:extLst>
                </a:gridCol>
                <a:gridCol w="462504">
                  <a:extLst>
                    <a:ext uri="{9D8B030D-6E8A-4147-A177-3AD203B41FA5}">
                      <a16:colId xmlns:a16="http://schemas.microsoft.com/office/drawing/2014/main" val="1809023625"/>
                    </a:ext>
                  </a:extLst>
                </a:gridCol>
                <a:gridCol w="1015061">
                  <a:extLst>
                    <a:ext uri="{9D8B030D-6E8A-4147-A177-3AD203B41FA5}">
                      <a16:colId xmlns:a16="http://schemas.microsoft.com/office/drawing/2014/main" val="507309564"/>
                    </a:ext>
                  </a:extLst>
                </a:gridCol>
                <a:gridCol w="906115">
                  <a:extLst>
                    <a:ext uri="{9D8B030D-6E8A-4147-A177-3AD203B41FA5}">
                      <a16:colId xmlns:a16="http://schemas.microsoft.com/office/drawing/2014/main" val="3091166716"/>
                    </a:ext>
                  </a:extLst>
                </a:gridCol>
                <a:gridCol w="502624">
                  <a:extLst>
                    <a:ext uri="{9D8B030D-6E8A-4147-A177-3AD203B41FA5}">
                      <a16:colId xmlns:a16="http://schemas.microsoft.com/office/drawing/2014/main" val="1970836691"/>
                    </a:ext>
                  </a:extLst>
                </a:gridCol>
                <a:gridCol w="502624">
                  <a:extLst>
                    <a:ext uri="{9D8B030D-6E8A-4147-A177-3AD203B41FA5}">
                      <a16:colId xmlns:a16="http://schemas.microsoft.com/office/drawing/2014/main" val="1944960365"/>
                    </a:ext>
                  </a:extLst>
                </a:gridCol>
              </a:tblGrid>
              <a:tr h="383288">
                <a:tc gridSpan="6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effectLst/>
                          <a:latin typeface="Calibri" panose="020F0502020204030204" pitchFamily="34" charset="0"/>
                        </a:rPr>
                        <a:t>Little's Law Tally Sheet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70" marR="46370" marT="23185" marB="2318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710359"/>
                  </a:ext>
                </a:extLst>
              </a:tr>
              <a:tr h="274184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effectLst/>
                          <a:latin typeface="Calibri" panose="020F0502020204030204" pitchFamily="34" charset="0"/>
                        </a:rPr>
                        <a:t>Y(cards)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effectLst/>
                          <a:latin typeface="Calibri" panose="020F0502020204030204" pitchFamily="34" charset="0"/>
                        </a:rPr>
                        <a:t>Y(points)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" b="0" i="0" u="none" strike="noStrike">
                          <a:effectLst/>
                          <a:latin typeface="Roboto" panose="02000000000000000000" pitchFamily="2" charset="0"/>
                        </a:rPr>
                        <a:t>=Cum Actual (E)*132 / Cum Size (F)</a:t>
                      </a:r>
                      <a:endParaRPr lang="pt-B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" b="0" i="0" u="none" strike="noStrike">
                          <a:effectLst/>
                          <a:latin typeface="Roboto" panose="02000000000000000000" pitchFamily="2" charset="0"/>
                        </a:rPr>
                        <a:t>=Cum Actual (E) *20 / # Cards (A)</a:t>
                      </a:r>
                      <a:endParaRPr lang="pt-B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6966120"/>
                  </a:ext>
                </a:extLst>
              </a:tr>
              <a:tr h="312134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Card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Size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Die roll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Actual Time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</a:rPr>
                        <a:t>Cummulative Actual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</a:rPr>
                        <a:t>Cummulative Size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</a:rPr>
                        <a:t>Size Forecast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</a:rPr>
                        <a:t>Count Forecast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261739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810421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63785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989521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95010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05501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878289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863973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176470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198400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34200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341949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890870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02735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684043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168888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612918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234726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90519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20054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179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536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5F01D-B00D-448C-9545-E3D455649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US" dirty="0"/>
              <a:t>Little’s </a:t>
            </a:r>
            <a:r>
              <a:rPr lang="en-US" dirty="0">
                <a:latin typeface="Arial Black" panose="020B0A04020102020204" pitchFamily="34" charset="0"/>
              </a:rPr>
              <a:t>L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dirty="0">
                <a:latin typeface="Arial Black" panose="020B0A04020102020204" pitchFamily="34" charset="0"/>
              </a:rPr>
              <a:t>W </a:t>
            </a:r>
            <a:r>
              <a:rPr lang="en-US" dirty="0"/>
              <a:t>(John D. C. Little version)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A5062-78EC-4B47-A92D-BAF21ED7D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8800"/>
            <a:ext cx="6668069" cy="4548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“The average number of customers in a system (over some interval) is equal to their average arrival rate, multiplied by their average time in the system." 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3600" dirty="0"/>
          </a:p>
          <a:p>
            <a:pPr marL="914400" lvl="2" indent="0">
              <a:buNone/>
            </a:pPr>
            <a:r>
              <a:rPr lang="en-US" sz="3600" dirty="0">
                <a:latin typeface="Arial Black" panose="020B0A04020102020204" pitchFamily="34" charset="0"/>
              </a:rPr>
              <a:t>L = </a:t>
            </a:r>
            <a:r>
              <a:rPr lang="el-GR" sz="3600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sz="3600" dirty="0">
                <a:latin typeface="Arial Black" panose="020B0A04020102020204" pitchFamily="34" charset="0"/>
              </a:rPr>
              <a:t>W</a:t>
            </a:r>
          </a:p>
        </p:txBody>
      </p:sp>
      <p:pic>
        <p:nvPicPr>
          <p:cNvPr id="1026" name="Picture 2" descr="Image result for john dc little">
            <a:extLst>
              <a:ext uri="{FF2B5EF4-FFF2-40B4-BE49-F238E27FC236}">
                <a16:creationId xmlns:a16="http://schemas.microsoft.com/office/drawing/2014/main" id="{46F5F868-036B-4BF1-8574-0FF6D0BCB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8014" y="1343818"/>
            <a:ext cx="4159404" cy="551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{\displaystyle L=\lambda W.}">
            <a:extLst>
              <a:ext uri="{FF2B5EF4-FFF2-40B4-BE49-F238E27FC236}">
                <a16:creationId xmlns:a16="http://schemas.microsoft.com/office/drawing/2014/main" id="{0EC3C945-8D0E-467E-8FE8-EF35FA922D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ACB24-E9E6-486B-9D76-BEC8DD21334B}"/>
              </a:ext>
            </a:extLst>
          </p:cNvPr>
          <p:cNvSpPr txBox="1"/>
          <p:nvPr/>
        </p:nvSpPr>
        <p:spPr>
          <a:xfrm>
            <a:off x="645966" y="4729229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Length of Queue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D064B-C80F-4A87-A665-47D1D4EEC56F}"/>
              </a:ext>
            </a:extLst>
          </p:cNvPr>
          <p:cNvSpPr txBox="1"/>
          <p:nvPr/>
        </p:nvSpPr>
        <p:spPr>
          <a:xfrm>
            <a:off x="2207568" y="4410827"/>
            <a:ext cx="1316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Arrival 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86892-6B0E-4191-B381-EA942C5209B9}"/>
              </a:ext>
            </a:extLst>
          </p:cNvPr>
          <p:cNvSpPr txBox="1"/>
          <p:nvPr/>
        </p:nvSpPr>
        <p:spPr>
          <a:xfrm>
            <a:off x="3524256" y="4906034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Wait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2">
                <a:extLst>
                  <a:ext uri="{FF2B5EF4-FFF2-40B4-BE49-F238E27FC236}">
                    <a16:creationId xmlns:a16="http://schemas.microsoft.com/office/drawing/2014/main" id="{1D6B90B6-05B8-4C1E-BE35-F30880299C6E}"/>
                  </a:ext>
                </a:extLst>
              </p:cNvPr>
              <p:cNvSpPr txBox="1"/>
              <p:nvPr/>
            </p:nvSpPr>
            <p:spPr>
              <a:xfrm>
                <a:off x="3060447" y="5659211"/>
                <a:ext cx="3604577" cy="760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Delivery</m:t>
                          </m:r>
                          <m: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</m:e>
                      </m:acc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de-DE" sz="2400" b="0" i="0" smtClean="0">
                                  <a:latin typeface="Cambria Math" panose="02040503050406030204" pitchFamily="18" charset="0"/>
                                </a:rPr>
                                <m:t>WIP</m:t>
                              </m:r>
                            </m:e>
                          </m:acc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de-DE" sz="2400" b="0" i="0" smtClean="0">
                                  <a:latin typeface="Cambria Math" panose="02040503050406030204" pitchFamily="18" charset="0"/>
                                </a:rPr>
                                <m:t>Lead</m:t>
                              </m:r>
                              <m:r>
                                <a:rPr lang="de-DE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sz="2400" b="0" i="0" smtClean="0">
                                  <a:latin typeface="Cambria Math" panose="02040503050406030204" pitchFamily="18" charset="0"/>
                                </a:rPr>
                                <m:t>Time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Textfeld 2">
                <a:extLst>
                  <a:ext uri="{FF2B5EF4-FFF2-40B4-BE49-F238E27FC236}">
                    <a16:creationId xmlns:a16="http://schemas.microsoft.com/office/drawing/2014/main" id="{1D6B90B6-05B8-4C1E-BE35-F30880299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447" y="5659211"/>
                <a:ext cx="3604577" cy="7600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72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 Table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257700"/>
              </p:ext>
            </p:extLst>
          </p:nvPr>
        </p:nvGraphicFramePr>
        <p:xfrm>
          <a:off x="1115627" y="2544660"/>
          <a:ext cx="1828800" cy="31915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5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385884"/>
              </p:ext>
            </p:extLst>
          </p:nvPr>
        </p:nvGraphicFramePr>
        <p:xfrm>
          <a:off x="6218066" y="1740022"/>
          <a:ext cx="4879021" cy="3949070"/>
        </p:xfrm>
        <a:graphic>
          <a:graphicData uri="http://schemas.openxmlformats.org/drawingml/2006/table">
            <a:tbl>
              <a:tblPr/>
              <a:tblGrid>
                <a:gridCol w="697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7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7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70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70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70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2666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Adjustment Table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058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Card Value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842461"/>
              </p:ext>
            </p:extLst>
          </p:nvPr>
        </p:nvGraphicFramePr>
        <p:xfrm>
          <a:off x="1268027" y="2697060"/>
          <a:ext cx="1828800" cy="31915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5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916235"/>
              </p:ext>
            </p:extLst>
          </p:nvPr>
        </p:nvGraphicFramePr>
        <p:xfrm>
          <a:off x="1420427" y="2849460"/>
          <a:ext cx="1828800" cy="31915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5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777847"/>
              </p:ext>
            </p:extLst>
          </p:nvPr>
        </p:nvGraphicFramePr>
        <p:xfrm>
          <a:off x="1572827" y="3001860"/>
          <a:ext cx="1828800" cy="31915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5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314975"/>
              </p:ext>
            </p:extLst>
          </p:nvPr>
        </p:nvGraphicFramePr>
        <p:xfrm>
          <a:off x="1725227" y="3154260"/>
          <a:ext cx="1828800" cy="31915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5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665834"/>
              </p:ext>
            </p:extLst>
          </p:nvPr>
        </p:nvGraphicFramePr>
        <p:xfrm>
          <a:off x="1877627" y="3306660"/>
          <a:ext cx="1828800" cy="31915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5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CFB72CA-9E04-4C95-8D01-91810613096C}"/>
              </a:ext>
            </a:extLst>
          </p:cNvPr>
          <p:cNvSpPr txBox="1"/>
          <p:nvPr/>
        </p:nvSpPr>
        <p:spPr>
          <a:xfrm>
            <a:off x="876867" y="1746806"/>
            <a:ext cx="3525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Deck of Cards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925348-2E46-4CE5-AC71-3EA159E879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1" y="4101897"/>
            <a:ext cx="1356926" cy="13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5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 person</a:t>
            </a:r>
          </a:p>
        </p:txBody>
      </p:sp>
      <p:graphicFrame>
        <p:nvGraphicFramePr>
          <p:cNvPr id="6" name="Chart 5"/>
          <p:cNvGraphicFramePr>
            <a:graphicFrameLocks noGrp="1"/>
          </p:cNvGraphicFramePr>
          <p:nvPr/>
        </p:nvGraphicFramePr>
        <p:xfrm>
          <a:off x="7546019" y="1303518"/>
          <a:ext cx="4549683" cy="2547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7541990" y="4181620"/>
          <a:ext cx="4553712" cy="2551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087" y="3335629"/>
            <a:ext cx="962967" cy="99775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2EB11C-5513-B96B-7AE1-424E119DE133}"/>
              </a:ext>
            </a:extLst>
          </p:cNvPr>
          <p:cNvGraphicFramePr>
            <a:graphicFrameLocks noGrp="1"/>
          </p:cNvGraphicFramePr>
          <p:nvPr/>
        </p:nvGraphicFramePr>
        <p:xfrm>
          <a:off x="598604" y="1537771"/>
          <a:ext cx="4759008" cy="4811506"/>
        </p:xfrm>
        <a:graphic>
          <a:graphicData uri="http://schemas.openxmlformats.org/drawingml/2006/table">
            <a:tbl>
              <a:tblPr/>
              <a:tblGrid>
                <a:gridCol w="674776">
                  <a:extLst>
                    <a:ext uri="{9D8B030D-6E8A-4147-A177-3AD203B41FA5}">
                      <a16:colId xmlns:a16="http://schemas.microsoft.com/office/drawing/2014/main" val="176589778"/>
                    </a:ext>
                  </a:extLst>
                </a:gridCol>
                <a:gridCol w="342446">
                  <a:extLst>
                    <a:ext uri="{9D8B030D-6E8A-4147-A177-3AD203B41FA5}">
                      <a16:colId xmlns:a16="http://schemas.microsoft.com/office/drawing/2014/main" val="3494727208"/>
                    </a:ext>
                  </a:extLst>
                </a:gridCol>
                <a:gridCol w="352858">
                  <a:extLst>
                    <a:ext uri="{9D8B030D-6E8A-4147-A177-3AD203B41FA5}">
                      <a16:colId xmlns:a16="http://schemas.microsoft.com/office/drawing/2014/main" val="2207135419"/>
                    </a:ext>
                  </a:extLst>
                </a:gridCol>
                <a:gridCol w="462504">
                  <a:extLst>
                    <a:ext uri="{9D8B030D-6E8A-4147-A177-3AD203B41FA5}">
                      <a16:colId xmlns:a16="http://schemas.microsoft.com/office/drawing/2014/main" val="1809023625"/>
                    </a:ext>
                  </a:extLst>
                </a:gridCol>
                <a:gridCol w="1015061">
                  <a:extLst>
                    <a:ext uri="{9D8B030D-6E8A-4147-A177-3AD203B41FA5}">
                      <a16:colId xmlns:a16="http://schemas.microsoft.com/office/drawing/2014/main" val="507309564"/>
                    </a:ext>
                  </a:extLst>
                </a:gridCol>
                <a:gridCol w="906115">
                  <a:extLst>
                    <a:ext uri="{9D8B030D-6E8A-4147-A177-3AD203B41FA5}">
                      <a16:colId xmlns:a16="http://schemas.microsoft.com/office/drawing/2014/main" val="3091166716"/>
                    </a:ext>
                  </a:extLst>
                </a:gridCol>
                <a:gridCol w="502624">
                  <a:extLst>
                    <a:ext uri="{9D8B030D-6E8A-4147-A177-3AD203B41FA5}">
                      <a16:colId xmlns:a16="http://schemas.microsoft.com/office/drawing/2014/main" val="1970836691"/>
                    </a:ext>
                  </a:extLst>
                </a:gridCol>
                <a:gridCol w="502624">
                  <a:extLst>
                    <a:ext uri="{9D8B030D-6E8A-4147-A177-3AD203B41FA5}">
                      <a16:colId xmlns:a16="http://schemas.microsoft.com/office/drawing/2014/main" val="1944960365"/>
                    </a:ext>
                  </a:extLst>
                </a:gridCol>
              </a:tblGrid>
              <a:tr h="383288">
                <a:tc gridSpan="6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effectLst/>
                          <a:latin typeface="Calibri" panose="020F0502020204030204" pitchFamily="34" charset="0"/>
                        </a:rPr>
                        <a:t>Little's Law Tally Sheet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70" marR="46370" marT="23185" marB="2318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710359"/>
                  </a:ext>
                </a:extLst>
              </a:tr>
              <a:tr h="274184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effectLst/>
                          <a:latin typeface="Calibri" panose="020F0502020204030204" pitchFamily="34" charset="0"/>
                        </a:rPr>
                        <a:t>Y(cards)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effectLst/>
                          <a:latin typeface="Calibri" panose="020F0502020204030204" pitchFamily="34" charset="0"/>
                        </a:rPr>
                        <a:t>Y(points)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" b="0" i="0" u="none" strike="noStrike">
                          <a:effectLst/>
                          <a:latin typeface="Roboto" panose="02000000000000000000" pitchFamily="2" charset="0"/>
                        </a:rPr>
                        <a:t>=Cum Actual (E)*132 / Cum Size (F)</a:t>
                      </a:r>
                      <a:endParaRPr lang="pt-B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" b="0" i="0" u="none" strike="noStrike">
                          <a:effectLst/>
                          <a:latin typeface="Roboto" panose="02000000000000000000" pitchFamily="2" charset="0"/>
                        </a:rPr>
                        <a:t>=Cum Actual (E) *20 / # Cards (A)</a:t>
                      </a:r>
                      <a:endParaRPr lang="pt-B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6966120"/>
                  </a:ext>
                </a:extLst>
              </a:tr>
              <a:tr h="312134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Card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Size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Die roll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Actual Time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</a:rPr>
                        <a:t>Cummulative Actual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</a:rPr>
                        <a:t>Cummulative Size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</a:rPr>
                        <a:t>Size Forecast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</a:rPr>
                        <a:t>Count Forecast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261739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810421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63785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989521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95010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05501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878289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863973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176470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198400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34200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341949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890870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02735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684043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168888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612918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234726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90519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20054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179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33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Each card represents a story in the backlog.</a:t>
            </a:r>
          </a:p>
          <a:p>
            <a:pPr marL="0" indent="0">
              <a:buNone/>
            </a:pPr>
            <a:r>
              <a:rPr lang="en-US" dirty="0"/>
              <a:t>They have been estimated through rigorous Planning Poker</a:t>
            </a:r>
          </a:p>
          <a:p>
            <a:pPr marL="0" indent="0">
              <a:buNone/>
            </a:pPr>
            <a:r>
              <a:rPr lang="en-US" dirty="0"/>
              <a:t>We will process cards sequentially, </a:t>
            </a:r>
          </a:p>
          <a:p>
            <a:pPr marL="0" indent="0">
              <a:buNone/>
            </a:pPr>
            <a:r>
              <a:rPr lang="en-US" dirty="0"/>
              <a:t>but each table will have a different order</a:t>
            </a:r>
          </a:p>
          <a:p>
            <a:pPr marL="0" indent="0">
              <a:buNone/>
            </a:pPr>
            <a:r>
              <a:rPr lang="en-US" dirty="0"/>
              <a:t>	Please shuffle the deck of cards (but not after each draw)</a:t>
            </a:r>
          </a:p>
          <a:p>
            <a:pPr marL="0" indent="0">
              <a:buNone/>
            </a:pPr>
            <a:r>
              <a:rPr lang="en-US" dirty="0"/>
              <a:t>	Cards will then be pulled sequentially</a:t>
            </a:r>
          </a:p>
          <a:p>
            <a:pPr marL="0" indent="0">
              <a:buNone/>
            </a:pPr>
            <a:r>
              <a:rPr lang="en-US" dirty="0"/>
              <a:t>Each person will implement the story by rolling their die</a:t>
            </a:r>
          </a:p>
          <a:p>
            <a:pPr marL="0" indent="0">
              <a:buNone/>
            </a:pPr>
            <a:r>
              <a:rPr lang="en-US" dirty="0"/>
              <a:t>The die will tell us how accurate the estimate was and how long it really takes</a:t>
            </a:r>
          </a:p>
        </p:txBody>
      </p:sp>
    </p:spTree>
    <p:extLst>
      <p:ext uri="{BB962C8B-B14F-4D97-AF65-F5344CB8AC3E}">
        <p14:creationId xmlns:p14="http://schemas.microsoft.com/office/powerpoint/2010/main" val="1457250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br>
              <a:rPr lang="en-US" dirty="0"/>
            </a:br>
            <a:r>
              <a:rPr lang="en-US" dirty="0"/>
              <a:t>Draw a card to be used by everyone at the table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039017"/>
              </p:ext>
            </p:extLst>
          </p:nvPr>
        </p:nvGraphicFramePr>
        <p:xfrm>
          <a:off x="1115627" y="2041555"/>
          <a:ext cx="1828800" cy="31915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5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2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1942" y="3542044"/>
            <a:ext cx="752534" cy="779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7006" y="2689932"/>
            <a:ext cx="645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Now each person rolls their die</a:t>
            </a:r>
          </a:p>
        </p:txBody>
      </p:sp>
    </p:spTree>
    <p:extLst>
      <p:ext uri="{BB962C8B-B14F-4D97-AF65-F5344CB8AC3E}">
        <p14:creationId xmlns:p14="http://schemas.microsoft.com/office/powerpoint/2010/main" val="14209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491463"/>
              </p:ext>
            </p:extLst>
          </p:nvPr>
        </p:nvGraphicFramePr>
        <p:xfrm>
          <a:off x="838198" y="452763"/>
          <a:ext cx="10649506" cy="5798315"/>
        </p:xfrm>
        <a:graphic>
          <a:graphicData uri="http://schemas.openxmlformats.org/drawingml/2006/table">
            <a:tbl>
              <a:tblPr/>
              <a:tblGrid>
                <a:gridCol w="1521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1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1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13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213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5152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Adjustment Table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695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08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Card Value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1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1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1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1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8792308" y="2074985"/>
            <a:ext cx="820615" cy="7502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25416" y="5052647"/>
            <a:ext cx="820615" cy="7502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792307" y="5052646"/>
            <a:ext cx="820615" cy="7502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2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CDF877-5C6D-2003-C0DE-5D5258636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054292"/>
              </p:ext>
            </p:extLst>
          </p:nvPr>
        </p:nvGraphicFramePr>
        <p:xfrm>
          <a:off x="598602" y="113477"/>
          <a:ext cx="11116068" cy="6656299"/>
        </p:xfrm>
        <a:graphic>
          <a:graphicData uri="http://schemas.openxmlformats.org/drawingml/2006/table">
            <a:tbl>
              <a:tblPr/>
              <a:tblGrid>
                <a:gridCol w="1576139">
                  <a:extLst>
                    <a:ext uri="{9D8B030D-6E8A-4147-A177-3AD203B41FA5}">
                      <a16:colId xmlns:a16="http://schemas.microsoft.com/office/drawing/2014/main" val="176589778"/>
                    </a:ext>
                  </a:extLst>
                </a:gridCol>
                <a:gridCol w="799883">
                  <a:extLst>
                    <a:ext uri="{9D8B030D-6E8A-4147-A177-3AD203B41FA5}">
                      <a16:colId xmlns:a16="http://schemas.microsoft.com/office/drawing/2014/main" val="3494727208"/>
                    </a:ext>
                  </a:extLst>
                </a:gridCol>
                <a:gridCol w="824203">
                  <a:extLst>
                    <a:ext uri="{9D8B030D-6E8A-4147-A177-3AD203B41FA5}">
                      <a16:colId xmlns:a16="http://schemas.microsoft.com/office/drawing/2014/main" val="2207135419"/>
                    </a:ext>
                  </a:extLst>
                </a:gridCol>
                <a:gridCol w="1080314">
                  <a:extLst>
                    <a:ext uri="{9D8B030D-6E8A-4147-A177-3AD203B41FA5}">
                      <a16:colId xmlns:a16="http://schemas.microsoft.com/office/drawing/2014/main" val="1809023625"/>
                    </a:ext>
                  </a:extLst>
                </a:gridCol>
                <a:gridCol w="1792115">
                  <a:extLst>
                    <a:ext uri="{9D8B030D-6E8A-4147-A177-3AD203B41FA5}">
                      <a16:colId xmlns:a16="http://schemas.microsoft.com/office/drawing/2014/main" val="507309564"/>
                    </a:ext>
                  </a:extLst>
                </a:gridCol>
                <a:gridCol w="1429555">
                  <a:extLst>
                    <a:ext uri="{9D8B030D-6E8A-4147-A177-3AD203B41FA5}">
                      <a16:colId xmlns:a16="http://schemas.microsoft.com/office/drawing/2014/main" val="309116671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970836691"/>
                    </a:ext>
                  </a:extLst>
                </a:gridCol>
                <a:gridCol w="1785059">
                  <a:extLst>
                    <a:ext uri="{9D8B030D-6E8A-4147-A177-3AD203B41FA5}">
                      <a16:colId xmlns:a16="http://schemas.microsoft.com/office/drawing/2014/main" val="1944960365"/>
                    </a:ext>
                  </a:extLst>
                </a:gridCol>
              </a:tblGrid>
              <a:tr h="823453">
                <a:tc gridSpan="6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0" i="0" u="none" strike="noStrike">
                          <a:effectLst/>
                          <a:latin typeface="Calibri" panose="020F0502020204030204" pitchFamily="34" charset="0"/>
                        </a:rPr>
                        <a:t>Little's Law Tally Sheet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70" marR="46370" marT="23185" marB="2318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710359"/>
                  </a:ext>
                </a:extLst>
              </a:tr>
              <a:tr h="589054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>
                          <a:effectLst/>
                          <a:latin typeface="Calibri" panose="020F0502020204030204" pitchFamily="34" charset="0"/>
                        </a:rPr>
                        <a:t>Y(cards)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effectLst/>
                          <a:latin typeface="Calibri" panose="020F0502020204030204" pitchFamily="34" charset="0"/>
                        </a:rPr>
                        <a:t>Y(points)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effectLst/>
                          <a:latin typeface="Roboto" panose="02000000000000000000" pitchFamily="2" charset="0"/>
                        </a:rPr>
                        <a:t>=Cum Actual (E)*132 / Cum Size (F)</a:t>
                      </a:r>
                      <a:endParaRPr lang="pt-BR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effectLst/>
                          <a:latin typeface="Roboto" panose="02000000000000000000" pitchFamily="2" charset="0"/>
                        </a:rPr>
                        <a:t>=Cum Actual (E) *20 / # Cards (A)</a:t>
                      </a:r>
                      <a:endParaRPr lang="pt-BR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6966120"/>
                  </a:ext>
                </a:extLst>
              </a:tr>
              <a:tr h="67058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Card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Size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Die roll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Actual Time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effectLst/>
                          <a:latin typeface="Calibri" panose="020F0502020204030204" pitchFamily="34" charset="0"/>
                        </a:rPr>
                        <a:t>Cummulative Actual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effectLst/>
                          <a:latin typeface="Calibri" panose="020F0502020204030204" pitchFamily="34" charset="0"/>
                        </a:rPr>
                        <a:t>Cummulative Size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effectLst/>
                          <a:latin typeface="Calibri" panose="020F0502020204030204" pitchFamily="34" charset="0"/>
                        </a:rPr>
                        <a:t>Size Forecast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effectLst/>
                          <a:latin typeface="Calibri" panose="020F0502020204030204" pitchFamily="34" charset="0"/>
                        </a:rPr>
                        <a:t>Count Forecast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261739"/>
                  </a:ext>
                </a:extLst>
              </a:tr>
              <a:tr h="512969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effectLst/>
                          <a:latin typeface="Bradley Hand ITC" panose="03070402050302030203" pitchFamily="66" charset="0"/>
                        </a:rPr>
                        <a:t>13</a:t>
                      </a: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effectLst/>
                          <a:latin typeface="Bradley Hand ITC" panose="03070402050302030203" pitchFamily="66" charset="0"/>
                        </a:rPr>
                        <a:t>5</a:t>
                      </a: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effectLst/>
                          <a:latin typeface="Bradley Hand ITC" panose="03070402050302030203" pitchFamily="66" charset="0"/>
                        </a:rPr>
                        <a:t>16</a:t>
                      </a: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effectLst/>
                          <a:latin typeface="Bradley Hand ITC" panose="03070402050302030203" pitchFamily="66" charset="0"/>
                        </a:rPr>
                        <a:t>16</a:t>
                      </a: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effectLst/>
                          <a:latin typeface="Bradley Hand ITC" panose="03070402050302030203" pitchFamily="66" charset="0"/>
                        </a:rPr>
                        <a:t>13</a:t>
                      </a: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810421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63785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989521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95010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05501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878289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863973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176470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198400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34200"/>
                  </a:ext>
                </a:extLst>
              </a:tr>
            </a:tbl>
          </a:graphicData>
        </a:graphic>
      </p:graphicFrame>
      <p:sp>
        <p:nvSpPr>
          <p:cNvPr id="12" name="Callout: Line 11">
            <a:extLst>
              <a:ext uri="{FF2B5EF4-FFF2-40B4-BE49-F238E27FC236}">
                <a16:creationId xmlns:a16="http://schemas.microsoft.com/office/drawing/2014/main" id="{350937E3-8016-04A1-D277-FC74AB586A60}"/>
              </a:ext>
            </a:extLst>
          </p:cNvPr>
          <p:cNvSpPr/>
          <p:nvPr/>
        </p:nvSpPr>
        <p:spPr>
          <a:xfrm>
            <a:off x="2010537" y="3145662"/>
            <a:ext cx="1158240" cy="430292"/>
          </a:xfrm>
          <a:prstGeom prst="borderCallout1">
            <a:avLst>
              <a:gd name="adj1" fmla="val 2610"/>
              <a:gd name="adj2" fmla="val 44632"/>
              <a:gd name="adj3" fmla="val -99858"/>
              <a:gd name="adj4" fmla="val 44123"/>
            </a:avLst>
          </a:prstGeom>
          <a:solidFill>
            <a:schemeClr val="bg1"/>
          </a:solidFill>
          <a:ln w="381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Card</a:t>
            </a: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7C197861-5031-694B-7744-BA4BE936B47C}"/>
              </a:ext>
            </a:extLst>
          </p:cNvPr>
          <p:cNvSpPr/>
          <p:nvPr/>
        </p:nvSpPr>
        <p:spPr>
          <a:xfrm>
            <a:off x="2781448" y="3690370"/>
            <a:ext cx="1158240" cy="430292"/>
          </a:xfrm>
          <a:prstGeom prst="borderCallout1">
            <a:avLst>
              <a:gd name="adj1" fmla="val 2610"/>
              <a:gd name="adj2" fmla="val 44632"/>
              <a:gd name="adj3" fmla="val -228559"/>
              <a:gd name="adj4" fmla="val 44123"/>
            </a:avLst>
          </a:prstGeom>
          <a:solidFill>
            <a:schemeClr val="bg1"/>
          </a:solidFill>
          <a:ln w="381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Die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F41B62E4-6BCA-00A5-0A75-FDD85C28E08D}"/>
              </a:ext>
            </a:extLst>
          </p:cNvPr>
          <p:cNvSpPr/>
          <p:nvPr/>
        </p:nvSpPr>
        <p:spPr>
          <a:xfrm>
            <a:off x="3757764" y="3145662"/>
            <a:ext cx="1158240" cy="430292"/>
          </a:xfrm>
          <a:prstGeom prst="borderCallout1">
            <a:avLst>
              <a:gd name="adj1" fmla="val 2610"/>
              <a:gd name="adj2" fmla="val 44632"/>
              <a:gd name="adj3" fmla="val -99858"/>
              <a:gd name="adj4" fmla="val 44123"/>
            </a:avLst>
          </a:prstGeom>
          <a:solidFill>
            <a:schemeClr val="bg1"/>
          </a:solidFill>
          <a:ln w="381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Lookup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DB65DDA9-7CD0-D5CD-34DB-714F837C1F38}"/>
              </a:ext>
            </a:extLst>
          </p:cNvPr>
          <p:cNvSpPr/>
          <p:nvPr/>
        </p:nvSpPr>
        <p:spPr>
          <a:xfrm>
            <a:off x="5197026" y="3684506"/>
            <a:ext cx="1158240" cy="430292"/>
          </a:xfrm>
          <a:prstGeom prst="borderCallout1">
            <a:avLst>
              <a:gd name="adj1" fmla="val 2610"/>
              <a:gd name="adj2" fmla="val 44632"/>
              <a:gd name="adj3" fmla="val -216587"/>
              <a:gd name="adj4" fmla="val 44123"/>
            </a:avLst>
          </a:prstGeom>
          <a:solidFill>
            <a:schemeClr val="bg1"/>
          </a:solidFill>
          <a:ln w="381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Sum Actual</a:t>
            </a:r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4CA6022C-39F0-E87D-E474-182DFC8E963F}"/>
              </a:ext>
            </a:extLst>
          </p:cNvPr>
          <p:cNvSpPr/>
          <p:nvPr/>
        </p:nvSpPr>
        <p:spPr>
          <a:xfrm>
            <a:off x="6815463" y="3145662"/>
            <a:ext cx="1158240" cy="430292"/>
          </a:xfrm>
          <a:prstGeom prst="borderCallout1">
            <a:avLst>
              <a:gd name="adj1" fmla="val 2610"/>
              <a:gd name="adj2" fmla="val 44632"/>
              <a:gd name="adj3" fmla="val -99858"/>
              <a:gd name="adj4" fmla="val 44123"/>
            </a:avLst>
          </a:prstGeom>
          <a:solidFill>
            <a:schemeClr val="bg1"/>
          </a:solidFill>
          <a:ln w="381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Sum Size</a:t>
            </a:r>
          </a:p>
        </p:txBody>
      </p:sp>
    </p:spTree>
    <p:extLst>
      <p:ext uri="{BB962C8B-B14F-4D97-AF65-F5344CB8AC3E}">
        <p14:creationId xmlns:p14="http://schemas.microsoft.com/office/powerpoint/2010/main" val="2810045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229283"/>
              </p:ext>
            </p:extLst>
          </p:nvPr>
        </p:nvGraphicFramePr>
        <p:xfrm>
          <a:off x="1765300" y="285750"/>
          <a:ext cx="8661400" cy="628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18906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505428"/>
              </p:ext>
            </p:extLst>
          </p:nvPr>
        </p:nvGraphicFramePr>
        <p:xfrm>
          <a:off x="1765300" y="285750"/>
          <a:ext cx="8661400" cy="628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/>
          <p:cNvSpPr/>
          <p:nvPr/>
        </p:nvSpPr>
        <p:spPr>
          <a:xfrm>
            <a:off x="2871184" y="5635159"/>
            <a:ext cx="67614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6" name="Straight Connector 5"/>
          <p:cNvCxnSpPr>
            <a:endCxn id="5" idx="3"/>
          </p:cNvCxnSpPr>
          <p:nvPr/>
        </p:nvCxnSpPr>
        <p:spPr>
          <a:xfrm flipV="1">
            <a:off x="2413000" y="5674183"/>
            <a:ext cx="468086" cy="2327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948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C9A8-FC7E-80F5-1F90-500D549B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6"/>
            <a:ext cx="5167185" cy="8669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Google Spreadsheet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DFAFF8-A8D6-F146-4CE7-DA81D2E926E8}"/>
              </a:ext>
            </a:extLst>
          </p:cNvPr>
          <p:cNvSpPr txBox="1"/>
          <p:nvPr/>
        </p:nvSpPr>
        <p:spPr>
          <a:xfrm>
            <a:off x="1580335" y="1555007"/>
            <a:ext cx="3697027" cy="866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b="0" i="0" u="none" strike="noStrike" dirty="0">
                <a:solidFill>
                  <a:srgbClr val="FF6116"/>
                </a:solidFill>
                <a:effectLst/>
                <a:latin typeface="Times New Roman" panose="02020603050405020304" pitchFamily="18" charset="0"/>
              </a:rPr>
              <a:t>bit.ly</a:t>
            </a:r>
            <a:r>
              <a:rPr lang="en-US" sz="2800" b="0" i="0" u="none" strike="noStrike" dirty="0">
                <a:solidFill>
                  <a:srgbClr val="FF6116"/>
                </a:solidFill>
                <a:effectLst/>
                <a:latin typeface="proxima nova semibold"/>
              </a:rPr>
              <a:t>/3PGymF9</a:t>
            </a:r>
            <a:endParaRPr lang="en-US" sz="2800" b="0" i="0" u="none" strike="noStrike" dirty="0">
              <a:solidFill>
                <a:srgbClr val="FF6116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62CD301D-D347-4F9C-5F64-0CB661D3E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17" y="2525442"/>
            <a:ext cx="3711146" cy="371114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C04313E-8D00-FF45-DE02-33261A424D95}"/>
              </a:ext>
            </a:extLst>
          </p:cNvPr>
          <p:cNvGraphicFramePr>
            <a:graphicFrameLocks noGrp="1"/>
          </p:cNvGraphicFramePr>
          <p:nvPr/>
        </p:nvGraphicFramePr>
        <p:xfrm>
          <a:off x="6394097" y="2177344"/>
          <a:ext cx="4775779" cy="3919437"/>
        </p:xfrm>
        <a:graphic>
          <a:graphicData uri="http://schemas.openxmlformats.org/drawingml/2006/table">
            <a:tbl>
              <a:tblPr/>
              <a:tblGrid>
                <a:gridCol w="677154">
                  <a:extLst>
                    <a:ext uri="{9D8B030D-6E8A-4147-A177-3AD203B41FA5}">
                      <a16:colId xmlns:a16="http://schemas.microsoft.com/office/drawing/2014/main" val="176589778"/>
                    </a:ext>
                  </a:extLst>
                </a:gridCol>
                <a:gridCol w="343653">
                  <a:extLst>
                    <a:ext uri="{9D8B030D-6E8A-4147-A177-3AD203B41FA5}">
                      <a16:colId xmlns:a16="http://schemas.microsoft.com/office/drawing/2014/main" val="3494727208"/>
                    </a:ext>
                  </a:extLst>
                </a:gridCol>
                <a:gridCol w="354102">
                  <a:extLst>
                    <a:ext uri="{9D8B030D-6E8A-4147-A177-3AD203B41FA5}">
                      <a16:colId xmlns:a16="http://schemas.microsoft.com/office/drawing/2014/main" val="2207135419"/>
                    </a:ext>
                  </a:extLst>
                </a:gridCol>
                <a:gridCol w="464134">
                  <a:extLst>
                    <a:ext uri="{9D8B030D-6E8A-4147-A177-3AD203B41FA5}">
                      <a16:colId xmlns:a16="http://schemas.microsoft.com/office/drawing/2014/main" val="1809023625"/>
                    </a:ext>
                  </a:extLst>
                </a:gridCol>
                <a:gridCol w="1018638">
                  <a:extLst>
                    <a:ext uri="{9D8B030D-6E8A-4147-A177-3AD203B41FA5}">
                      <a16:colId xmlns:a16="http://schemas.microsoft.com/office/drawing/2014/main" val="507309564"/>
                    </a:ext>
                  </a:extLst>
                </a:gridCol>
                <a:gridCol w="909308">
                  <a:extLst>
                    <a:ext uri="{9D8B030D-6E8A-4147-A177-3AD203B41FA5}">
                      <a16:colId xmlns:a16="http://schemas.microsoft.com/office/drawing/2014/main" val="3091166716"/>
                    </a:ext>
                  </a:extLst>
                </a:gridCol>
                <a:gridCol w="504395">
                  <a:extLst>
                    <a:ext uri="{9D8B030D-6E8A-4147-A177-3AD203B41FA5}">
                      <a16:colId xmlns:a16="http://schemas.microsoft.com/office/drawing/2014/main" val="1970836691"/>
                    </a:ext>
                  </a:extLst>
                </a:gridCol>
                <a:gridCol w="504395">
                  <a:extLst>
                    <a:ext uri="{9D8B030D-6E8A-4147-A177-3AD203B41FA5}">
                      <a16:colId xmlns:a16="http://schemas.microsoft.com/office/drawing/2014/main" val="1944960365"/>
                    </a:ext>
                  </a:extLst>
                </a:gridCol>
              </a:tblGrid>
              <a:tr h="312225">
                <a:tc gridSpan="6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effectLst/>
                          <a:latin typeface="Calibri" panose="020F0502020204030204" pitchFamily="34" charset="0"/>
                        </a:rPr>
                        <a:t>Little's Law Tally Sheet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70" marR="46370" marT="23185" marB="2318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710359"/>
                  </a:ext>
                </a:extLst>
              </a:tr>
              <a:tr h="223349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effectLst/>
                          <a:latin typeface="Calibri" panose="020F0502020204030204" pitchFamily="34" charset="0"/>
                        </a:rPr>
                        <a:t>Y(cards)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effectLst/>
                          <a:latin typeface="Calibri" panose="020F0502020204030204" pitchFamily="34" charset="0"/>
                        </a:rPr>
                        <a:t>Y(points)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" b="0" i="0" u="none" strike="noStrike">
                          <a:effectLst/>
                          <a:latin typeface="Roboto" panose="02000000000000000000" pitchFamily="2" charset="0"/>
                        </a:rPr>
                        <a:t>=Cum Actual (E)*132 / Cum Size (F)</a:t>
                      </a:r>
                      <a:endParaRPr lang="pt-B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400" b="0" i="0" u="none" strike="noStrike">
                          <a:effectLst/>
                          <a:latin typeface="Roboto" panose="02000000000000000000" pitchFamily="2" charset="0"/>
                        </a:rPr>
                        <a:t>=Cum Actual (E) *20 / # Cards (A)</a:t>
                      </a:r>
                      <a:endParaRPr lang="pt-B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6966120"/>
                  </a:ext>
                </a:extLst>
              </a:tr>
              <a:tr h="254263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Card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Size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Die roll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Actual Time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</a:rPr>
                        <a:t>Cummulative Actual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</a:rPr>
                        <a:t>Cummulative Size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</a:rPr>
                        <a:t>Size Forecast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</a:rPr>
                        <a:t>Count Forecast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261739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810421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63785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989521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95010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05501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878289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863973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176470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198400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34200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341949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890870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02735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684043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168888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612918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234726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90519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20054"/>
                  </a:ext>
                </a:extLst>
              </a:tr>
              <a:tr h="14606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179478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9D2A8292-7B48-60D2-6AE9-1353D43D45D3}"/>
              </a:ext>
            </a:extLst>
          </p:cNvPr>
          <p:cNvSpPr txBox="1">
            <a:spLocks/>
          </p:cNvSpPr>
          <p:nvPr/>
        </p:nvSpPr>
        <p:spPr>
          <a:xfrm>
            <a:off x="6198395" y="547816"/>
            <a:ext cx="5167185" cy="866918"/>
          </a:xfrm>
          <a:prstGeom prst="rect">
            <a:avLst/>
          </a:prstGeom>
          <a:solidFill>
            <a:srgbClr val="CC99FF"/>
          </a:solidFill>
        </p:spPr>
        <p:txBody>
          <a:bodyPr vert="horz" lIns="91440" tIns="45720" rIns="91440" bIns="45720" rtlCol="0" anchor="ctr">
            <a:normAutofit/>
          </a:bodyPr>
          <a:lstStyle>
            <a:lvl1pPr marL="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Old School</a:t>
            </a:r>
          </a:p>
        </p:txBody>
      </p:sp>
    </p:spTree>
    <p:extLst>
      <p:ext uri="{BB962C8B-B14F-4D97-AF65-F5344CB8AC3E}">
        <p14:creationId xmlns:p14="http://schemas.microsoft.com/office/powerpoint/2010/main" val="1333093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do 1 card</a:t>
            </a:r>
            <a:br>
              <a:rPr lang="en-US" dirty="0"/>
            </a:br>
            <a:r>
              <a:rPr lang="en-US" dirty="0"/>
              <a:t>Draw a card to be used by everyone at the table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233610"/>
              </p:ext>
            </p:extLst>
          </p:nvPr>
        </p:nvGraphicFramePr>
        <p:xfrm>
          <a:off x="1115627" y="2041555"/>
          <a:ext cx="1828800" cy="31915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5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1942" y="3542044"/>
            <a:ext cx="752534" cy="779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7006" y="2689932"/>
            <a:ext cx="645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Now each person rolls their die</a:t>
            </a:r>
          </a:p>
        </p:txBody>
      </p:sp>
    </p:spTree>
    <p:extLst>
      <p:ext uri="{BB962C8B-B14F-4D97-AF65-F5344CB8AC3E}">
        <p14:creationId xmlns:p14="http://schemas.microsoft.com/office/powerpoint/2010/main" val="244418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709C2-C84C-4368-8107-87B7A9EA9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Little’s Law in Knowledge Work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D9DC6A-42B2-44FB-907D-37289DAB4091}"/>
              </a:ext>
            </a:extLst>
          </p:cNvPr>
          <p:cNvGrpSpPr/>
          <p:nvPr/>
        </p:nvGrpSpPr>
        <p:grpSpPr>
          <a:xfrm>
            <a:off x="724063" y="1628799"/>
            <a:ext cx="5386061" cy="4693564"/>
            <a:chOff x="786538" y="-59809"/>
            <a:chExt cx="6098379" cy="6286181"/>
          </a:xfrm>
        </p:grpSpPr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C826A0EC-8C31-4CA4-9359-842976C86CEE}"/>
                </a:ext>
              </a:extLst>
            </p:cNvPr>
            <p:cNvSpPr/>
            <p:nvPr/>
          </p:nvSpPr>
          <p:spPr>
            <a:xfrm flipH="1">
              <a:off x="1277470" y="161365"/>
              <a:ext cx="4558553" cy="4787153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C5B394-624F-4128-B2DD-95D85842AAEC}"/>
                </a:ext>
              </a:extLst>
            </p:cNvPr>
            <p:cNvSpPr txBox="1"/>
            <p:nvPr/>
          </p:nvSpPr>
          <p:spPr>
            <a:xfrm>
              <a:off x="1277469" y="4948518"/>
              <a:ext cx="4558554" cy="127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Lead Time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(Time in System)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5EE67E-E83B-4F5F-8242-96D2ADF8D145}"/>
                </a:ext>
              </a:extLst>
            </p:cNvPr>
            <p:cNvSpPr txBox="1"/>
            <p:nvPr/>
          </p:nvSpPr>
          <p:spPr>
            <a:xfrm rot="16200000">
              <a:off x="3840609" y="1904209"/>
              <a:ext cx="5008326" cy="1080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 In Progress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(Number of Customers)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D1468F-0718-4815-BDFF-FDE40E00B141}"/>
                </a:ext>
              </a:extLst>
            </p:cNvPr>
            <p:cNvSpPr txBox="1"/>
            <p:nvPr/>
          </p:nvSpPr>
          <p:spPr>
            <a:xfrm rot="19105514">
              <a:off x="786538" y="1617344"/>
              <a:ext cx="4774136" cy="127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Throughput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(Arrival/Departure Rate)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DF173E3-A3F9-43C9-8087-63DCAFD901EA}"/>
              </a:ext>
            </a:extLst>
          </p:cNvPr>
          <p:cNvSpPr txBox="1"/>
          <p:nvPr/>
        </p:nvSpPr>
        <p:spPr>
          <a:xfrm>
            <a:off x="6828183" y="1937976"/>
            <a:ext cx="50192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Little’s Law Assumptions – The System is Stable and running at capacity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average Arrival Rate is equal to the average Departure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C2AFCDB-7785-4A61-AEC9-1F140B84E7CE}"/>
              </a:ext>
            </a:extLst>
          </p:cNvPr>
          <p:cNvSpPr>
            <a:spLocks noChangeAspect="1"/>
          </p:cNvSpPr>
          <p:nvPr/>
        </p:nvSpPr>
        <p:spPr>
          <a:xfrm flipH="1">
            <a:off x="2768064" y="3222878"/>
            <a:ext cx="2416542" cy="2145378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B3A04CF-96EF-4CFB-AC08-B04B48CD5309}"/>
              </a:ext>
            </a:extLst>
          </p:cNvPr>
          <p:cNvSpPr/>
          <p:nvPr/>
        </p:nvSpPr>
        <p:spPr>
          <a:xfrm>
            <a:off x="4726042" y="2118685"/>
            <a:ext cx="507104" cy="977065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7BE3536-DC0A-427F-864A-77BC5EFE4B19}"/>
              </a:ext>
            </a:extLst>
          </p:cNvPr>
          <p:cNvSpPr/>
          <p:nvPr/>
        </p:nvSpPr>
        <p:spPr>
          <a:xfrm rot="16200000">
            <a:off x="1916443" y="4720905"/>
            <a:ext cx="507104" cy="977065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5C4F12-F97C-489C-A56E-9457E49EB7D6}"/>
              </a:ext>
            </a:extLst>
          </p:cNvPr>
          <p:cNvGrpSpPr/>
          <p:nvPr/>
        </p:nvGrpSpPr>
        <p:grpSpPr>
          <a:xfrm>
            <a:off x="6743193" y="3963621"/>
            <a:ext cx="4903877" cy="2006906"/>
            <a:chOff x="972590" y="1793938"/>
            <a:chExt cx="10678123" cy="4056632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297A187F-8F23-42BD-AAD1-18935C4A34D2}"/>
                </a:ext>
              </a:extLst>
            </p:cNvPr>
            <p:cNvSpPr/>
            <p:nvPr/>
          </p:nvSpPr>
          <p:spPr>
            <a:xfrm flipH="1">
              <a:off x="1157652" y="1793938"/>
              <a:ext cx="2728548" cy="2854262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E9C83113-D3E4-4643-84E5-92003FFD3B3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197099" y="2935014"/>
              <a:ext cx="1689100" cy="1713186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159382B1-7B56-4515-90C8-C62F452F7B56}"/>
                </a:ext>
              </a:extLst>
            </p:cNvPr>
            <p:cNvSpPr/>
            <p:nvPr/>
          </p:nvSpPr>
          <p:spPr>
            <a:xfrm flipH="1">
              <a:off x="8510952" y="1793938"/>
              <a:ext cx="2728548" cy="2854262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096D5C10-224C-4C41-A6F0-7890C7E1EDE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309776" y="2286000"/>
              <a:ext cx="1929723" cy="23622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25572E27-DA43-4F4D-A274-0A22B117D4E3}"/>
                </a:ext>
              </a:extLst>
            </p:cNvPr>
            <p:cNvSpPr/>
            <p:nvPr/>
          </p:nvSpPr>
          <p:spPr>
            <a:xfrm flipH="1">
              <a:off x="4817543" y="1822576"/>
              <a:ext cx="2728548" cy="2854262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62078C6B-A2C3-43B7-8602-07D786892BF9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616367" y="3086100"/>
              <a:ext cx="1929723" cy="1590738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9DA8D4-91C7-4B8B-A2B0-926FCC978358}"/>
                </a:ext>
              </a:extLst>
            </p:cNvPr>
            <p:cNvSpPr txBox="1"/>
            <p:nvPr/>
          </p:nvSpPr>
          <p:spPr>
            <a:xfrm>
              <a:off x="972590" y="5104024"/>
              <a:ext cx="3195082" cy="746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Stable system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0A4DE7-0F8B-49E4-AF3F-C96BA126EF01}"/>
                </a:ext>
              </a:extLst>
            </p:cNvPr>
            <p:cNvSpPr txBox="1"/>
            <p:nvPr/>
          </p:nvSpPr>
          <p:spPr>
            <a:xfrm>
              <a:off x="4474397" y="5104026"/>
              <a:ext cx="3414843" cy="746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WIP increasing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261B1F-649A-4A57-B9A5-E12E90C0A02A}"/>
                </a:ext>
              </a:extLst>
            </p:cNvPr>
            <p:cNvSpPr txBox="1"/>
            <p:nvPr/>
          </p:nvSpPr>
          <p:spPr>
            <a:xfrm>
              <a:off x="8099741" y="5104026"/>
              <a:ext cx="3550972" cy="746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WIP decreasing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4C4A60B-0CC3-43D5-AF97-50F37DB61535}"/>
              </a:ext>
            </a:extLst>
          </p:cNvPr>
          <p:cNvSpPr txBox="1"/>
          <p:nvPr/>
        </p:nvSpPr>
        <p:spPr>
          <a:xfrm>
            <a:off x="7224889" y="3623523"/>
            <a:ext cx="423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Cumulative Flow Diagrams</a:t>
            </a:r>
          </a:p>
        </p:txBody>
      </p:sp>
    </p:spTree>
    <p:extLst>
      <p:ext uri="{BB962C8B-B14F-4D97-AF65-F5344CB8AC3E}">
        <p14:creationId xmlns:p14="http://schemas.microsoft.com/office/powerpoint/2010/main" val="272447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97"/>
            <a:ext cx="12191999" cy="1325563"/>
          </a:xfrm>
        </p:spPr>
        <p:txBody>
          <a:bodyPr/>
          <a:lstStyle/>
          <a:p>
            <a:r>
              <a:rPr lang="en-US" dirty="0"/>
              <a:t>Task switching – Sometimes batches are better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through 5 cards recording on the Tally Sheet</a:t>
            </a:r>
          </a:p>
          <a:p>
            <a:r>
              <a:rPr lang="en-US" dirty="0"/>
              <a:t>Calculate the Forecast based on the trends of the first 5 cards</a:t>
            </a:r>
          </a:p>
          <a:p>
            <a:pPr lvl="1"/>
            <a:r>
              <a:rPr lang="en-US" dirty="0"/>
              <a:t>Size Forecast = </a:t>
            </a:r>
            <a:r>
              <a:rPr lang="pt-BR" dirty="0"/>
              <a:t>Cum Actual (E)*132 / Cum Size (F)</a:t>
            </a:r>
          </a:p>
          <a:p>
            <a:pPr lvl="1"/>
            <a:r>
              <a:rPr lang="en-US" dirty="0"/>
              <a:t>Count Forecast = </a:t>
            </a:r>
            <a:r>
              <a:rPr lang="pt-BR" dirty="0"/>
              <a:t>Cum Actual (E) *20 / # Cards (A)</a:t>
            </a:r>
          </a:p>
          <a:p>
            <a:pPr lvl="1"/>
            <a:endParaRPr lang="en-US" dirty="0"/>
          </a:p>
          <a:p>
            <a:r>
              <a:rPr lang="en-US" dirty="0"/>
              <a:t>Continue with the remaining 15 cards in batches of 5</a:t>
            </a:r>
          </a:p>
          <a:p>
            <a:endParaRPr lang="en-US" dirty="0"/>
          </a:p>
          <a:p>
            <a:r>
              <a:rPr lang="en-US" dirty="0"/>
              <a:t>Old School – plot away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5784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B6B6-973A-44CA-BB80-595F8618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22CE8-1449-41A2-B961-C2C98E115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132 total points in 20 total cards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E55B7EBD-F8A6-4727-B8B3-6AD118F3F272}"/>
              </a:ext>
            </a:extLst>
          </p:cNvPr>
          <p:cNvSpPr/>
          <p:nvPr/>
        </p:nvSpPr>
        <p:spPr>
          <a:xfrm flipH="1">
            <a:off x="1374476" y="2214113"/>
            <a:ext cx="7297947" cy="1949570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34F00FD7-D9FD-4C3B-ADE1-C116D0CA480E}"/>
              </a:ext>
            </a:extLst>
          </p:cNvPr>
          <p:cNvSpPr/>
          <p:nvPr/>
        </p:nvSpPr>
        <p:spPr>
          <a:xfrm flipH="1">
            <a:off x="1374476" y="4408098"/>
            <a:ext cx="7297947" cy="1949570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3EBD2DF7-E8D6-4CC8-9A80-D4A2AA2F19D3}"/>
              </a:ext>
            </a:extLst>
          </p:cNvPr>
          <p:cNvSpPr>
            <a:spLocks noChangeAspect="1"/>
          </p:cNvSpPr>
          <p:nvPr/>
        </p:nvSpPr>
        <p:spPr>
          <a:xfrm flipH="1">
            <a:off x="1374476" y="5382883"/>
            <a:ext cx="3648974" cy="97478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DE338F0-F8BC-4C10-B6B4-0447292FD5D0}"/>
              </a:ext>
            </a:extLst>
          </p:cNvPr>
          <p:cNvSpPr>
            <a:spLocks noChangeAspect="1"/>
          </p:cNvSpPr>
          <p:nvPr/>
        </p:nvSpPr>
        <p:spPr>
          <a:xfrm flipH="1">
            <a:off x="1374475" y="3181019"/>
            <a:ext cx="3743214" cy="97478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C1EE3-8A0C-4B66-A878-70404BF20CB5}"/>
              </a:ext>
            </a:extLst>
          </p:cNvPr>
          <p:cNvSpPr txBox="1"/>
          <p:nvPr/>
        </p:nvSpPr>
        <p:spPr>
          <a:xfrm>
            <a:off x="7538442" y="3699417"/>
            <a:ext cx="4166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Forecast (size) = Cumulative Actual * 132/ 		Cumulative Size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C53E16-1DA2-43BE-A4D1-83DE00D0AFAA}"/>
              </a:ext>
            </a:extLst>
          </p:cNvPr>
          <p:cNvSpPr txBox="1"/>
          <p:nvPr/>
        </p:nvSpPr>
        <p:spPr>
          <a:xfrm>
            <a:off x="2843981" y="6426578"/>
            <a:ext cx="300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Cumulative Actual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3B45F-40E6-4400-88DF-78AC33236A07}"/>
              </a:ext>
            </a:extLst>
          </p:cNvPr>
          <p:cNvSpPr txBox="1"/>
          <p:nvPr/>
        </p:nvSpPr>
        <p:spPr>
          <a:xfrm>
            <a:off x="5023449" y="3483745"/>
            <a:ext cx="175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Cumulative Size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72D0DB-AA58-436C-A34F-C02259BEBC1F}"/>
              </a:ext>
            </a:extLst>
          </p:cNvPr>
          <p:cNvSpPr txBox="1"/>
          <p:nvPr/>
        </p:nvSpPr>
        <p:spPr>
          <a:xfrm>
            <a:off x="8746763" y="2029447"/>
            <a:ext cx="175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0674A-2206-45D9-B166-C898B6799207}"/>
              </a:ext>
            </a:extLst>
          </p:cNvPr>
          <p:cNvSpPr txBox="1"/>
          <p:nvPr/>
        </p:nvSpPr>
        <p:spPr>
          <a:xfrm>
            <a:off x="3131574" y="4414972"/>
            <a:ext cx="300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Cumulative Actual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E46FC-4737-47AF-87F9-42AC0FF52CC7}"/>
              </a:ext>
            </a:extLst>
          </p:cNvPr>
          <p:cNvSpPr txBox="1"/>
          <p:nvPr/>
        </p:nvSpPr>
        <p:spPr>
          <a:xfrm>
            <a:off x="7464099" y="5955752"/>
            <a:ext cx="4166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Forecast (card) = Cumulative Actual * 20/ 		# Cards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4F3FED-1B30-4086-8C5F-8566D132EFBA}"/>
              </a:ext>
            </a:extLst>
          </p:cNvPr>
          <p:cNvSpPr txBox="1"/>
          <p:nvPr/>
        </p:nvSpPr>
        <p:spPr>
          <a:xfrm>
            <a:off x="8746764" y="4242387"/>
            <a:ext cx="175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3A64BC-B4A1-4CE1-9F4F-C3E5D906B4A9}"/>
              </a:ext>
            </a:extLst>
          </p:cNvPr>
          <p:cNvSpPr txBox="1"/>
          <p:nvPr/>
        </p:nvSpPr>
        <p:spPr>
          <a:xfrm>
            <a:off x="5066774" y="5713318"/>
            <a:ext cx="175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 Cards</a:t>
            </a:r>
          </a:p>
        </p:txBody>
      </p:sp>
    </p:spTree>
    <p:extLst>
      <p:ext uri="{BB962C8B-B14F-4D97-AF65-F5344CB8AC3E}">
        <p14:creationId xmlns:p14="http://schemas.microsoft.com/office/powerpoint/2010/main" val="304832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2" grpId="0"/>
      <p:bldP spid="1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CDF877-5C6D-2003-C0DE-5D5258636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317988"/>
              </p:ext>
            </p:extLst>
          </p:nvPr>
        </p:nvGraphicFramePr>
        <p:xfrm>
          <a:off x="598602" y="113477"/>
          <a:ext cx="11116068" cy="6622954"/>
        </p:xfrm>
        <a:graphic>
          <a:graphicData uri="http://schemas.openxmlformats.org/drawingml/2006/table">
            <a:tbl>
              <a:tblPr/>
              <a:tblGrid>
                <a:gridCol w="1576139">
                  <a:extLst>
                    <a:ext uri="{9D8B030D-6E8A-4147-A177-3AD203B41FA5}">
                      <a16:colId xmlns:a16="http://schemas.microsoft.com/office/drawing/2014/main" val="176589778"/>
                    </a:ext>
                  </a:extLst>
                </a:gridCol>
                <a:gridCol w="799883">
                  <a:extLst>
                    <a:ext uri="{9D8B030D-6E8A-4147-A177-3AD203B41FA5}">
                      <a16:colId xmlns:a16="http://schemas.microsoft.com/office/drawing/2014/main" val="3494727208"/>
                    </a:ext>
                  </a:extLst>
                </a:gridCol>
                <a:gridCol w="824203">
                  <a:extLst>
                    <a:ext uri="{9D8B030D-6E8A-4147-A177-3AD203B41FA5}">
                      <a16:colId xmlns:a16="http://schemas.microsoft.com/office/drawing/2014/main" val="2207135419"/>
                    </a:ext>
                  </a:extLst>
                </a:gridCol>
                <a:gridCol w="1080314">
                  <a:extLst>
                    <a:ext uri="{9D8B030D-6E8A-4147-A177-3AD203B41FA5}">
                      <a16:colId xmlns:a16="http://schemas.microsoft.com/office/drawing/2014/main" val="1809023625"/>
                    </a:ext>
                  </a:extLst>
                </a:gridCol>
                <a:gridCol w="1792115">
                  <a:extLst>
                    <a:ext uri="{9D8B030D-6E8A-4147-A177-3AD203B41FA5}">
                      <a16:colId xmlns:a16="http://schemas.microsoft.com/office/drawing/2014/main" val="507309564"/>
                    </a:ext>
                  </a:extLst>
                </a:gridCol>
                <a:gridCol w="1429555">
                  <a:extLst>
                    <a:ext uri="{9D8B030D-6E8A-4147-A177-3AD203B41FA5}">
                      <a16:colId xmlns:a16="http://schemas.microsoft.com/office/drawing/2014/main" val="309116671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970836691"/>
                    </a:ext>
                  </a:extLst>
                </a:gridCol>
                <a:gridCol w="1785059">
                  <a:extLst>
                    <a:ext uri="{9D8B030D-6E8A-4147-A177-3AD203B41FA5}">
                      <a16:colId xmlns:a16="http://schemas.microsoft.com/office/drawing/2014/main" val="1944960365"/>
                    </a:ext>
                  </a:extLst>
                </a:gridCol>
              </a:tblGrid>
              <a:tr h="823453">
                <a:tc gridSpan="6"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0" i="0" u="none" strike="noStrike">
                          <a:effectLst/>
                          <a:latin typeface="Calibri" panose="020F0502020204030204" pitchFamily="34" charset="0"/>
                        </a:rPr>
                        <a:t>Little's Law Tally Sheet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70" marR="46370" marT="23185" marB="2318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710359"/>
                  </a:ext>
                </a:extLst>
              </a:tr>
              <a:tr h="589054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>
                          <a:effectLst/>
                          <a:latin typeface="Calibri" panose="020F0502020204030204" pitchFamily="34" charset="0"/>
                        </a:rPr>
                        <a:t>Y(cards)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>
                          <a:effectLst/>
                          <a:latin typeface="Calibri" panose="020F0502020204030204" pitchFamily="34" charset="0"/>
                        </a:rPr>
                        <a:t>X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dirty="0">
                          <a:effectLst/>
                          <a:latin typeface="Calibri" panose="020F0502020204030204" pitchFamily="34" charset="0"/>
                        </a:rPr>
                        <a:t>Y(points)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effectLst/>
                          <a:latin typeface="Roboto" panose="02000000000000000000" pitchFamily="2" charset="0"/>
                        </a:rPr>
                        <a:t>=Cum Actual (E)*132 / Cum Size (F)</a:t>
                      </a:r>
                      <a:endParaRPr lang="pt-BR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effectLst/>
                          <a:latin typeface="Roboto" panose="02000000000000000000" pitchFamily="2" charset="0"/>
                        </a:rPr>
                        <a:t>=Cum Actual (E) *20 / # Cards (A)</a:t>
                      </a:r>
                      <a:endParaRPr lang="pt-BR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6966120"/>
                  </a:ext>
                </a:extLst>
              </a:tr>
              <a:tr h="670586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Card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Size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Die roll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Actual Time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effectLst/>
                          <a:latin typeface="Calibri" panose="020F0502020204030204" pitchFamily="34" charset="0"/>
                        </a:rPr>
                        <a:t>Cumulative Actual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effectLst/>
                          <a:latin typeface="Calibri" panose="020F0502020204030204" pitchFamily="34" charset="0"/>
                        </a:rPr>
                        <a:t>Cumulative Size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effectLst/>
                          <a:latin typeface="Calibri" panose="020F0502020204030204" pitchFamily="34" charset="0"/>
                        </a:rPr>
                        <a:t>Size Forecast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effectLst/>
                          <a:latin typeface="Calibri" panose="020F0502020204030204" pitchFamily="34" charset="0"/>
                        </a:rPr>
                        <a:t>Count Forecast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261739"/>
                  </a:ext>
                </a:extLst>
              </a:tr>
              <a:tr h="512969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13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5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dirty="0">
                          <a:effectLst/>
                          <a:latin typeface="Bradley Hand ITC" panose="03070402050302030203" pitchFamily="66" charset="0"/>
                        </a:rPr>
                        <a:t>16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dirty="0">
                          <a:effectLst/>
                          <a:latin typeface="Bradley Hand ITC" panose="03070402050302030203" pitchFamily="66" charset="0"/>
                        </a:rPr>
                        <a:t>16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13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810421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5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3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5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dirty="0">
                          <a:effectLst/>
                          <a:latin typeface="Bradley Hand ITC" panose="03070402050302030203" pitchFamily="66" charset="0"/>
                        </a:rPr>
                        <a:t>21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18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63785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8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2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6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27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dirty="0">
                          <a:effectLst/>
                          <a:latin typeface="Bradley Hand ITC" panose="03070402050302030203" pitchFamily="66" charset="0"/>
                        </a:rPr>
                        <a:t>26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989521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2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6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6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33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dirty="0">
                          <a:effectLst/>
                          <a:latin typeface="Bradley Hand ITC" panose="03070402050302030203" pitchFamily="66" charset="0"/>
                        </a:rPr>
                        <a:t>28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95010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5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3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Bradley Hand ITC" panose="03070402050302030203" pitchFamily="66" charset="0"/>
                        </a:rPr>
                        <a:t>36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dirty="0">
                          <a:effectLst/>
                          <a:latin typeface="Bradley Hand ITC" panose="03070402050302030203" pitchFamily="66" charset="0"/>
                        </a:rPr>
                        <a:t>33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Bradley Hand ITC" panose="03070402050302030203" pitchFamily="66" charset="0"/>
                          <a:ea typeface="+mn-ea"/>
                          <a:cs typeface="+mn-cs"/>
                        </a:rPr>
                        <a:t>144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Bradley Hand ITC" panose="03070402050302030203" pitchFamily="66" charset="0"/>
                          <a:ea typeface="+mn-ea"/>
                          <a:cs typeface="+mn-cs"/>
                        </a:rPr>
                        <a:t>144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05501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878289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863973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176470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198400"/>
                  </a:ext>
                </a:extLst>
              </a:tr>
              <a:tr h="412695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34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5797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C0638-C163-285D-760D-C53FEB0A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Summary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306FF55-D762-D797-7C5F-A4682E7E2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728051"/>
              </p:ext>
            </p:extLst>
          </p:nvPr>
        </p:nvGraphicFramePr>
        <p:xfrm>
          <a:off x="966158" y="1449238"/>
          <a:ext cx="10627745" cy="4951561"/>
        </p:xfrm>
        <a:graphic>
          <a:graphicData uri="http://schemas.openxmlformats.org/drawingml/2006/table">
            <a:tbl>
              <a:tblPr/>
              <a:tblGrid>
                <a:gridCol w="1649133">
                  <a:extLst>
                    <a:ext uri="{9D8B030D-6E8A-4147-A177-3AD203B41FA5}">
                      <a16:colId xmlns:a16="http://schemas.microsoft.com/office/drawing/2014/main" val="130190423"/>
                    </a:ext>
                  </a:extLst>
                </a:gridCol>
                <a:gridCol w="704758">
                  <a:extLst>
                    <a:ext uri="{9D8B030D-6E8A-4147-A177-3AD203B41FA5}">
                      <a16:colId xmlns:a16="http://schemas.microsoft.com/office/drawing/2014/main" val="3194040212"/>
                    </a:ext>
                  </a:extLst>
                </a:gridCol>
                <a:gridCol w="1212183">
                  <a:extLst>
                    <a:ext uri="{9D8B030D-6E8A-4147-A177-3AD203B41FA5}">
                      <a16:colId xmlns:a16="http://schemas.microsoft.com/office/drawing/2014/main" val="4207483876"/>
                    </a:ext>
                  </a:extLst>
                </a:gridCol>
                <a:gridCol w="1395420">
                  <a:extLst>
                    <a:ext uri="{9D8B030D-6E8A-4147-A177-3AD203B41FA5}">
                      <a16:colId xmlns:a16="http://schemas.microsoft.com/office/drawing/2014/main" val="1530013285"/>
                    </a:ext>
                  </a:extLst>
                </a:gridCol>
                <a:gridCol w="1353135">
                  <a:extLst>
                    <a:ext uri="{9D8B030D-6E8A-4147-A177-3AD203B41FA5}">
                      <a16:colId xmlns:a16="http://schemas.microsoft.com/office/drawing/2014/main" val="3181156084"/>
                    </a:ext>
                  </a:extLst>
                </a:gridCol>
                <a:gridCol w="1494086">
                  <a:extLst>
                    <a:ext uri="{9D8B030D-6E8A-4147-A177-3AD203B41FA5}">
                      <a16:colId xmlns:a16="http://schemas.microsoft.com/office/drawing/2014/main" val="1055618124"/>
                    </a:ext>
                  </a:extLst>
                </a:gridCol>
                <a:gridCol w="1409515">
                  <a:extLst>
                    <a:ext uri="{9D8B030D-6E8A-4147-A177-3AD203B41FA5}">
                      <a16:colId xmlns:a16="http://schemas.microsoft.com/office/drawing/2014/main" val="2702929276"/>
                    </a:ext>
                  </a:extLst>
                </a:gridCol>
                <a:gridCol w="1409515">
                  <a:extLst>
                    <a:ext uri="{9D8B030D-6E8A-4147-A177-3AD203B41FA5}">
                      <a16:colId xmlns:a16="http://schemas.microsoft.com/office/drawing/2014/main" val="2263719053"/>
                    </a:ext>
                  </a:extLst>
                </a:gridCol>
              </a:tblGrid>
              <a:tr h="82944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Calibri" panose="020F0502020204030204" pitchFamily="34" charset="0"/>
                        </a:rPr>
                        <a:t>Card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Calibri" panose="020F0502020204030204" pitchFamily="34" charset="0"/>
                        </a:rPr>
                        <a:t>Size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Calibri" panose="020F0502020204030204" pitchFamily="34" charset="0"/>
                        </a:rPr>
                        <a:t>Die roll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effectLst/>
                          <a:latin typeface="Calibri" panose="020F0502020204030204" pitchFamily="34" charset="0"/>
                        </a:rPr>
                        <a:t>Actual Time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effectLst/>
                          <a:latin typeface="Calibri" panose="020F0502020204030204" pitchFamily="34" charset="0"/>
                        </a:rPr>
                        <a:t>Cumulative Actual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effectLst/>
                          <a:latin typeface="Calibri" panose="020F0502020204030204" pitchFamily="34" charset="0"/>
                        </a:rPr>
                        <a:t>Cumulative Size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effectLst/>
                          <a:latin typeface="Calibri" panose="020F0502020204030204" pitchFamily="34" charset="0"/>
                        </a:rPr>
                        <a:t>Size Forecast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effectLst/>
                          <a:latin typeface="Calibri" panose="020F0502020204030204" pitchFamily="34" charset="0"/>
                        </a:rPr>
                        <a:t>Count Forecast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91" marR="14491" marT="9660" marB="966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959178"/>
                  </a:ext>
                </a:extLst>
              </a:tr>
              <a:tr h="103052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 dirty="0">
                          <a:effectLst/>
                        </a:rPr>
                        <a:t>5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857863"/>
                  </a:ext>
                </a:extLst>
              </a:tr>
              <a:tr h="103052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>
                          <a:effectLst/>
                        </a:rPr>
                        <a:t>10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524352"/>
                  </a:ext>
                </a:extLst>
              </a:tr>
              <a:tr h="103052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>
                          <a:effectLst/>
                        </a:rPr>
                        <a:t>15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726486"/>
                  </a:ext>
                </a:extLst>
              </a:tr>
              <a:tr h="103052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3200">
                          <a:effectLst/>
                        </a:rPr>
                        <a:t>20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3200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133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43154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Simulation 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29" y="1570895"/>
            <a:ext cx="9328956" cy="519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543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4BF9D-8906-40F8-9DB9-0CFF93B2C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needs to be Thin-tailed for Little’s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B0943-77BC-471A-9A2F-018359B52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12921"/>
            <a:ext cx="9266208" cy="10975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P90/P10 &lt;20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338BD-4CCB-40AA-9ED2-59C46AE6A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5456"/>
            <a:ext cx="12192000" cy="38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904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 the # of Jelly Beans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36" y="1547156"/>
            <a:ext cx="5149735" cy="5149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18679"/>
          <a:stretch/>
        </p:blipFill>
        <p:spPr>
          <a:xfrm>
            <a:off x="7094530" y="1547155"/>
            <a:ext cx="3072400" cy="514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85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Little’s Law in Action</a:t>
            </a:r>
          </a:p>
        </p:txBody>
      </p:sp>
      <p:pic>
        <p:nvPicPr>
          <p:cNvPr id="6" name="wip_why_limiting_work_in_progress_makes_sense_kanb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0438" y="1690688"/>
            <a:ext cx="6764784" cy="507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3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8A310-CC13-9A43-9691-CE8A849AC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Efficiency, Utilization, and Capacity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B89190-B4F3-3C44-9F99-26B8117DD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58745"/>
            <a:ext cx="5299080" cy="352697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49CA0AA-B5F9-DC47-B587-F8FA39ECE2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20" y="2258745"/>
            <a:ext cx="5299080" cy="353272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34CFBE86-9A77-9C4F-BF27-8DCECE2557CD}"/>
              </a:ext>
            </a:extLst>
          </p:cNvPr>
          <p:cNvSpPr/>
          <p:nvPr/>
        </p:nvSpPr>
        <p:spPr>
          <a:xfrm>
            <a:off x="6283320" y="5469468"/>
            <a:ext cx="5299080" cy="824046"/>
          </a:xfrm>
          <a:prstGeom prst="rect">
            <a:avLst/>
          </a:prstGeom>
          <a:solidFill>
            <a:srgbClr val="5C3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Traveling time largely determined by delays.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ED4516E-D585-2D46-935B-7A4D730A6EBC}"/>
              </a:ext>
            </a:extLst>
          </p:cNvPr>
          <p:cNvSpPr/>
          <p:nvPr/>
        </p:nvSpPr>
        <p:spPr>
          <a:xfrm>
            <a:off x="609600" y="5469468"/>
            <a:ext cx="5299080" cy="824045"/>
          </a:xfrm>
          <a:prstGeom prst="rect">
            <a:avLst/>
          </a:prstGeom>
          <a:solidFill>
            <a:srgbClr val="5C3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Few delays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5B9F72-8600-2792-9E74-B1A8CCC55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1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Video Results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2052044"/>
              </p:ext>
            </p:extLst>
          </p:nvPr>
        </p:nvGraphicFramePr>
        <p:xfrm>
          <a:off x="838200" y="2024107"/>
          <a:ext cx="10413505" cy="4048218"/>
        </p:xfrm>
        <a:graphic>
          <a:graphicData uri="http://schemas.openxmlformats.org/drawingml/2006/table">
            <a:tbl>
              <a:tblPr/>
              <a:tblGrid>
                <a:gridCol w="2082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7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47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WIP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 Time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Throughput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 Efficiency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Utilization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7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7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47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7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0.56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47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9702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Flow Efficiency, Efficiency, Lead Time and Throughput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6244787"/>
              </p:ext>
            </p:extLst>
          </p:nvPr>
        </p:nvGraphicFramePr>
        <p:xfrm>
          <a:off x="1127465" y="1420427"/>
          <a:ext cx="9774314" cy="5104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63533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IAAAAAAAAAAwAAAAMAAAAA/////wQAPw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179VU6d2mRHgTXBVt5BbMQFAAAAAAADAAAAAAADAAAAAwADAAIA////////BAAAAAMAEAALlwX9jcbJBUOQ8PEROyTpEwUAAAABAAMAAAACAAMAAAABAAMAAAAAAP//////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AgMAAAAAAAAAAAAACAB////////////////AAAA////////////////BAAAAAMA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BAEDAAAAAgD///////8aAAZMaW5rZWRTaGFwZXNEYXRhUHJvcGVydHlfMAUAAAAAAAQAAAADAAQAAAABAAQAAAAAAP///////wQAAAAAAP///////wQAAAAAAP///////wMAAQEDAAAAAwD///////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F79VU6d2mRHgTXBVt5BbMQDRGF0YQAbAAAABExpbmtlZFNoYXBlRGF0YQAFAAAAAAACTmFtZQAZAAAATGlua2VkU2hhcGVzRGF0YVByb3BlcnR5ABBWZXJzaW9uAAAAAAAJTGFzdFdyaXRlAFQO/v9+AQAAAAEA/////8YAxgAAAAVfaWQAEAAAAASXBf2NxskFQ5Dw8RE7JOkTA0RhdGEAUwAAAAhQcmVzZW50YXRpb25TY2FubmVkRm9yTGlua2VkU2hhcGVzAAECTnVtYmVyRm9ybWF0U2VwYXJhdG9yTW9kZQAKAAAAQXV0b21hdGljAAACTmFtZQAkAAAATGlua2VkU2hhcGVQcmVzZW50YXRpb25TZXR0aW5nc0RhdGEAEFZlcnNpb24AAAAAAAlMYXN0V3JpdGUAmw7+/34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XPLAT_OBJECTNAME" val="male and female student"/>
  <p:tag name="MIO_OBJECTFOLDER" val="00000000-0000-0000-5000-000000000009"/>
  <p:tag name="MIO_OBJECTID" val="e9d9392e-f616-4288-aa07-e3858b446c7d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kangur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0000"/>
      </a:accent2>
      <a:accent3>
        <a:srgbClr val="9BBB59"/>
      </a:accent3>
      <a:accent4>
        <a:srgbClr val="003366"/>
      </a:accent4>
      <a:accent5>
        <a:srgbClr val="FFC000"/>
      </a:accent5>
      <a:accent6>
        <a:srgbClr val="90CF03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U Color Sc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3478F"/>
      </a:accent1>
      <a:accent2>
        <a:srgbClr val="1D1D1B"/>
      </a:accent2>
      <a:accent3>
        <a:srgbClr val="FFD50A"/>
      </a:accent3>
      <a:accent4>
        <a:srgbClr val="F1683A"/>
      </a:accent4>
      <a:accent5>
        <a:srgbClr val="C20733"/>
      </a:accent5>
      <a:accent6>
        <a:srgbClr val="37639B"/>
      </a:accent6>
      <a:hlink>
        <a:srgbClr val="8F5499"/>
      </a:hlink>
      <a:folHlink>
        <a:srgbClr val="59BC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Color Scheme" id="{741C5DDB-F818-EC4E-BFA9-88C5D2B1F3A5}" vid="{2BC62412-1EDF-6041-8621-7343A38552D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44789</TotalTime>
  <Words>2814</Words>
  <Application>Microsoft Office PowerPoint</Application>
  <PresentationFormat>Widescreen</PresentationFormat>
  <Paragraphs>1023</Paragraphs>
  <Slides>56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71" baseType="lpstr">
      <vt:lpstr>Arial</vt:lpstr>
      <vt:lpstr>Arial Black</vt:lpstr>
      <vt:lpstr>Bradley Hand ITC</vt:lpstr>
      <vt:lpstr>Calibri</vt:lpstr>
      <vt:lpstr>Calibri Light</vt:lpstr>
      <vt:lpstr>Cambria Math</vt:lpstr>
      <vt:lpstr>proxima nova semibold</vt:lpstr>
      <vt:lpstr>PT Sans</vt:lpstr>
      <vt:lpstr>Roboto</vt:lpstr>
      <vt:lpstr>Segoe Print</vt:lpstr>
      <vt:lpstr>Times New Roman</vt:lpstr>
      <vt:lpstr>Wingdings</vt:lpstr>
      <vt:lpstr>Office Theme</vt:lpstr>
      <vt:lpstr>1_Motyw pakietu Office</vt:lpstr>
      <vt:lpstr>KU Color Scheme</vt:lpstr>
      <vt:lpstr>Exploring  Little’s Law</vt:lpstr>
      <vt:lpstr>Estimate the # of Jelly Beans</vt:lpstr>
      <vt:lpstr>Exploring  Little’s Law</vt:lpstr>
      <vt:lpstr>Little’s LλW (John D. C. Little version)</vt:lpstr>
      <vt:lpstr>Little’s Law in Knowledge Work</vt:lpstr>
      <vt:lpstr>Little’s Law in Action</vt:lpstr>
      <vt:lpstr>Flow Efficiency, Utilization, and Capacity</vt:lpstr>
      <vt:lpstr>Summary of Video Results</vt:lpstr>
      <vt:lpstr>Flow Efficiency, Efficiency, Lead Time and Throughput</vt:lpstr>
      <vt:lpstr>What does Little’s Law say about Overburdening?</vt:lpstr>
      <vt:lpstr>Design for Flow</vt:lpstr>
      <vt:lpstr>Be Like Water - Continuity Equation</vt:lpstr>
      <vt:lpstr>Be Like Water – College Chem E Version Input – Output = Accumulation</vt:lpstr>
      <vt:lpstr>Smooth Flow Throughout Optimize the Bottleneck </vt:lpstr>
      <vt:lpstr>PowerPoint Presentation</vt:lpstr>
      <vt:lpstr>PowerPoint Presentation</vt:lpstr>
      <vt:lpstr>Design Rules</vt:lpstr>
      <vt:lpstr>Let’s get started</vt:lpstr>
      <vt:lpstr>Little’s LλW (John D. C. Little version)</vt:lpstr>
      <vt:lpstr>Little’s Law @XIT</vt:lpstr>
      <vt:lpstr>Determining an Expectation of Service Delivery</vt:lpstr>
      <vt:lpstr>Little’s Law @XIT</vt:lpstr>
      <vt:lpstr>Determining an Expectation of Service Delivery</vt:lpstr>
      <vt:lpstr>Little’s Law @XIT</vt:lpstr>
      <vt:lpstr>Be Like Water – College Chem E Version Input – Output = Accumulation</vt:lpstr>
      <vt:lpstr>Little’s Law @XIT  - Smooth flow throughout</vt:lpstr>
      <vt:lpstr>Queues and WIP limits</vt:lpstr>
      <vt:lpstr>Little’s Law @XIT  - Replenishment</vt:lpstr>
      <vt:lpstr>Queues and WIP limits</vt:lpstr>
      <vt:lpstr>Little’s Law @XIT  - Dev Done Buffer</vt:lpstr>
      <vt:lpstr>Queues and WIP limits</vt:lpstr>
      <vt:lpstr>Little’s Law @XIT  - UAT Buffer</vt:lpstr>
      <vt:lpstr>Little’s Law @XIT  - System</vt:lpstr>
      <vt:lpstr>PowerPoint Presentation</vt:lpstr>
      <vt:lpstr>PowerPoint Presentation</vt:lpstr>
      <vt:lpstr>Forecasting with Little’s Law</vt:lpstr>
      <vt:lpstr>Let’s play a game</vt:lpstr>
      <vt:lpstr>Google Spreadsheet</vt:lpstr>
      <vt:lpstr>Serious Old School</vt:lpstr>
      <vt:lpstr>Per Table</vt:lpstr>
      <vt:lpstr>Per person</vt:lpstr>
      <vt:lpstr>Background</vt:lpstr>
      <vt:lpstr>Example:  Draw a card to be used by everyone at the table</vt:lpstr>
      <vt:lpstr>PowerPoint Presentation</vt:lpstr>
      <vt:lpstr>PowerPoint Presentation</vt:lpstr>
      <vt:lpstr>PowerPoint Presentation</vt:lpstr>
      <vt:lpstr>PowerPoint Presentation</vt:lpstr>
      <vt:lpstr>Google Spreadsheet</vt:lpstr>
      <vt:lpstr>Let’s do 1 card Draw a card to be used by everyone at the table</vt:lpstr>
      <vt:lpstr>Task switching – Sometimes batches are better</vt:lpstr>
      <vt:lpstr>Forecasting</vt:lpstr>
      <vt:lpstr>PowerPoint Presentation</vt:lpstr>
      <vt:lpstr>Final Summary</vt:lpstr>
      <vt:lpstr>Monte Carlo Simulation Results</vt:lpstr>
      <vt:lpstr>Data needs to be Thin-tailed for Little’s Law</vt:lpstr>
      <vt:lpstr>Estimate the # of Jelly Beans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Little’s Law</dc:title>
  <dc:creator>Todd Little</dc:creator>
  <cp:lastModifiedBy>Todd Little</cp:lastModifiedBy>
  <cp:revision>39</cp:revision>
  <cp:lastPrinted>2022-08-19T16:41:53Z</cp:lastPrinted>
  <dcterms:created xsi:type="dcterms:W3CDTF">2019-08-02T06:35:08Z</dcterms:created>
  <dcterms:modified xsi:type="dcterms:W3CDTF">2022-12-03T05:14:18Z</dcterms:modified>
</cp:coreProperties>
</file>