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70"/>
  </p:notesMasterIdLst>
  <p:handoutMasterIdLst>
    <p:handoutMasterId r:id="rId71"/>
  </p:handoutMasterIdLst>
  <p:sldIdLst>
    <p:sldId id="784" r:id="rId6"/>
    <p:sldId id="741" r:id="rId7"/>
    <p:sldId id="742" r:id="rId8"/>
    <p:sldId id="794" r:id="rId9"/>
    <p:sldId id="744" r:id="rId10"/>
    <p:sldId id="840" r:id="rId11"/>
    <p:sldId id="818" r:id="rId12"/>
    <p:sldId id="747" r:id="rId13"/>
    <p:sldId id="748" r:id="rId14"/>
    <p:sldId id="786" r:id="rId15"/>
    <p:sldId id="787" r:id="rId16"/>
    <p:sldId id="788" r:id="rId17"/>
    <p:sldId id="838" r:id="rId18"/>
    <p:sldId id="831" r:id="rId19"/>
    <p:sldId id="832" r:id="rId20"/>
    <p:sldId id="833" r:id="rId21"/>
    <p:sldId id="834" r:id="rId22"/>
    <p:sldId id="835" r:id="rId23"/>
    <p:sldId id="839" r:id="rId24"/>
    <p:sldId id="837" r:id="rId25"/>
    <p:sldId id="785" r:id="rId26"/>
    <p:sldId id="822" r:id="rId27"/>
    <p:sldId id="821" r:id="rId28"/>
    <p:sldId id="749" r:id="rId29"/>
    <p:sldId id="755" r:id="rId30"/>
    <p:sldId id="756" r:id="rId31"/>
    <p:sldId id="796" r:id="rId32"/>
    <p:sldId id="812" r:id="rId33"/>
    <p:sldId id="797" r:id="rId34"/>
    <p:sldId id="828" r:id="rId35"/>
    <p:sldId id="829" r:id="rId36"/>
    <p:sldId id="830" r:id="rId37"/>
    <p:sldId id="814" r:id="rId38"/>
    <p:sldId id="759" r:id="rId39"/>
    <p:sldId id="760" r:id="rId40"/>
    <p:sldId id="761" r:id="rId41"/>
    <p:sldId id="762" r:id="rId42"/>
    <p:sldId id="763" r:id="rId43"/>
    <p:sldId id="764" r:id="rId44"/>
    <p:sldId id="765" r:id="rId45"/>
    <p:sldId id="766" r:id="rId46"/>
    <p:sldId id="767" r:id="rId47"/>
    <p:sldId id="768" r:id="rId48"/>
    <p:sldId id="769" r:id="rId49"/>
    <p:sldId id="771" r:id="rId50"/>
    <p:sldId id="772" r:id="rId51"/>
    <p:sldId id="773" r:id="rId52"/>
    <p:sldId id="825" r:id="rId53"/>
    <p:sldId id="824" r:id="rId54"/>
    <p:sldId id="841" r:id="rId55"/>
    <p:sldId id="421" r:id="rId56"/>
    <p:sldId id="836" r:id="rId57"/>
    <p:sldId id="469" r:id="rId58"/>
    <p:sldId id="466" r:id="rId59"/>
    <p:sldId id="465" r:id="rId60"/>
    <p:sldId id="464" r:id="rId61"/>
    <p:sldId id="463" r:id="rId62"/>
    <p:sldId id="462" r:id="rId63"/>
    <p:sldId id="817" r:id="rId64"/>
    <p:sldId id="809" r:id="rId65"/>
    <p:sldId id="810" r:id="rId66"/>
    <p:sldId id="811" r:id="rId67"/>
    <p:sldId id="815" r:id="rId68"/>
    <p:sldId id="816" r:id="rId69"/>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B6B"/>
    <a:srgbClr val="228159"/>
    <a:srgbClr val="15583B"/>
    <a:srgbClr val="EFF4FF"/>
    <a:srgbClr val="D9E6FF"/>
    <a:srgbClr val="CCCC00"/>
    <a:srgbClr val="B8CFFF"/>
    <a:srgbClr val="006699"/>
    <a:srgbClr val="99CCE7"/>
    <a:srgbClr val="7F1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7133" autoAdjust="0"/>
  </p:normalViewPr>
  <p:slideViewPr>
    <p:cSldViewPr showGuides="1">
      <p:cViewPr varScale="1">
        <p:scale>
          <a:sx n="81" d="100"/>
          <a:sy n="81" d="100"/>
        </p:scale>
        <p:origin x="120" y="630"/>
      </p:cViewPr>
      <p:guideLst>
        <p:guide orient="horz" pos="2160"/>
        <p:guide pos="3840"/>
      </p:guideLst>
    </p:cSldViewPr>
  </p:slideViewPr>
  <p:outlineViewPr>
    <p:cViewPr>
      <p:scale>
        <a:sx n="33" d="100"/>
        <a:sy n="33" d="100"/>
      </p:scale>
      <p:origin x="0" y="-14300"/>
    </p:cViewPr>
  </p:outlineViewPr>
  <p:notesTextViewPr>
    <p:cViewPr>
      <p:scale>
        <a:sx n="3" d="2"/>
        <a:sy n="3" d="2"/>
      </p:scale>
      <p:origin x="0" y="0"/>
    </p:cViewPr>
  </p:notesTextViewPr>
  <p:sorterViewPr>
    <p:cViewPr>
      <p:scale>
        <a:sx n="100" d="100"/>
        <a:sy n="100" d="100"/>
      </p:scale>
      <p:origin x="0" y="-12162"/>
    </p:cViewPr>
  </p:sorterViewPr>
  <p:notesViewPr>
    <p:cSldViewPr showGuides="1">
      <p:cViewPr varScale="1">
        <p:scale>
          <a:sx n="78" d="100"/>
          <a:sy n="78" d="100"/>
        </p:scale>
        <p:origin x="387" y="54"/>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6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8910F111-EEC3-49A8-B872-7850CFEE9129}" type="presOf" srcId="{70EF7C55-2C60-4947-881D-F37E15C1E778}" destId="{888EE50E-E6F7-477F-8A01-8C00D54FE292}" srcOrd="0" destOrd="0" presId="urn:microsoft.com/office/officeart/2011/layout/ConvergingText"/>
    <dgm:cxn modelId="{E80E5D35-CD96-48AA-92AE-B5808D320272}" type="presOf" srcId="{6B1BA332-5978-4DA6-9B08-CE32423355F1}" destId="{F4BB4DEB-00F9-47A8-B59A-38A2B8533D4A}" srcOrd="0" destOrd="0" presId="urn:microsoft.com/office/officeart/2011/layout/ConvergingText"/>
    <dgm:cxn modelId="{5AF48C4F-DE6C-40BD-A2C1-716D601D7B41}" type="presOf" srcId="{982E01A9-1559-49B1-9FD9-2047E1EBFF3E}" destId="{110D120F-3438-44D1-BFE2-89B1C5218C9E}" srcOrd="0" destOrd="0" presId="urn:microsoft.com/office/officeart/2011/layout/ConvergingText"/>
    <dgm:cxn modelId="{F13DA672-01F9-45F4-824D-7772B17A9A27}" type="presOf" srcId="{9EEB449D-7F40-410F-9602-AF77CEA990A0}" destId="{73AE6B4A-9B7B-4F6D-875B-D6DFCF05336D}" srcOrd="0" destOrd="0" presId="urn:microsoft.com/office/officeart/2011/layout/ConvergingText"/>
    <dgm:cxn modelId="{56041D95-F16F-44E4-8F63-F63C0D06D26F}" type="presOf" srcId="{317BE2F6-AAD2-4964-97A4-B8F32CEF7C7E}" destId="{AE811F67-E007-483E-8BF4-A0DCB69C9587}"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0018E517-2274-4771-A4B9-1D8C69728735}" type="presParOf" srcId="{110D120F-3438-44D1-BFE2-89B1C5218C9E}" destId="{ACD2CED6-736C-40DF-AEFB-EA5B0FDD2BC5}" srcOrd="0" destOrd="0" presId="urn:microsoft.com/office/officeart/2011/layout/ConvergingText"/>
    <dgm:cxn modelId="{F618F41C-D394-4763-8632-A474EB0CEB33}" type="presParOf" srcId="{ACD2CED6-736C-40DF-AEFB-EA5B0FDD2BC5}" destId="{A5D32274-993D-4D2C-AA78-86FF29754D01}" srcOrd="0" destOrd="0" presId="urn:microsoft.com/office/officeart/2011/layout/ConvergingText"/>
    <dgm:cxn modelId="{82BBE8DC-6542-40A7-8B33-BD02B444861E}" type="presParOf" srcId="{ACD2CED6-736C-40DF-AEFB-EA5B0FDD2BC5}" destId="{7F006B13-65B5-4977-AD37-F7ABC4110AAB}" srcOrd="1" destOrd="0" presId="urn:microsoft.com/office/officeart/2011/layout/ConvergingText"/>
    <dgm:cxn modelId="{4BD283AE-9B8A-4F77-AEB0-F9D554D71AFF}" type="presParOf" srcId="{ACD2CED6-736C-40DF-AEFB-EA5B0FDD2BC5}" destId="{2757286F-A161-40C5-8ED0-17B63B929DC3}" srcOrd="2" destOrd="0" presId="urn:microsoft.com/office/officeart/2011/layout/ConvergingText"/>
    <dgm:cxn modelId="{658F653F-A5EA-4428-B2E5-B6FD7E1F6725}" type="presParOf" srcId="{ACD2CED6-736C-40DF-AEFB-EA5B0FDD2BC5}" destId="{09257706-1EE7-40A8-B681-FC76F93CD7A9}" srcOrd="3" destOrd="0" presId="urn:microsoft.com/office/officeart/2011/layout/ConvergingText"/>
    <dgm:cxn modelId="{3BC26304-4E87-4974-B68A-1C92DB47C6E0}" type="presParOf" srcId="{ACD2CED6-736C-40DF-AEFB-EA5B0FDD2BC5}" destId="{E8752E7F-384C-4CB3-A109-51632558B678}" srcOrd="4" destOrd="0" presId="urn:microsoft.com/office/officeart/2011/layout/ConvergingText"/>
    <dgm:cxn modelId="{D30C9CEB-CEFB-4396-997D-AEAEEF5B5DD1}" type="presParOf" srcId="{ACD2CED6-736C-40DF-AEFB-EA5B0FDD2BC5}" destId="{8B58A520-61CE-4916-B656-AF838AE00CEA}" srcOrd="5" destOrd="0" presId="urn:microsoft.com/office/officeart/2011/layout/ConvergingText"/>
    <dgm:cxn modelId="{CBFCB8EB-436C-4AC4-B371-F3943FA204E0}" type="presParOf" srcId="{ACD2CED6-736C-40DF-AEFB-EA5B0FDD2BC5}" destId="{000BB870-A87B-4C24-ABAC-AF3BA30C9A5A}" srcOrd="6" destOrd="0" presId="urn:microsoft.com/office/officeart/2011/layout/ConvergingText"/>
    <dgm:cxn modelId="{C0825BB9-DB4C-41D8-A958-53D430D74C28}" type="presParOf" srcId="{ACD2CED6-736C-40DF-AEFB-EA5B0FDD2BC5}" destId="{7CFC3E25-34AE-4228-B2B9-7D1F0C3D48D8}" srcOrd="7" destOrd="0" presId="urn:microsoft.com/office/officeart/2011/layout/ConvergingText"/>
    <dgm:cxn modelId="{F66C91F0-0F28-4946-9255-D16F10372FB6}" type="presParOf" srcId="{ACD2CED6-736C-40DF-AEFB-EA5B0FDD2BC5}" destId="{736E225E-7EBD-498F-A421-CE4C932D7791}" srcOrd="8" destOrd="0" presId="urn:microsoft.com/office/officeart/2011/layout/ConvergingText"/>
    <dgm:cxn modelId="{7B7DA24A-F082-432B-B1A0-717B499974E8}" type="presParOf" srcId="{ACD2CED6-736C-40DF-AEFB-EA5B0FDD2BC5}" destId="{CCBB6F52-9EFD-48E4-9F83-F975F74FC105}" srcOrd="9" destOrd="0" presId="urn:microsoft.com/office/officeart/2011/layout/ConvergingText"/>
    <dgm:cxn modelId="{C750FE60-3E71-410D-B42E-052A20CDF246}" type="presParOf" srcId="{ACD2CED6-736C-40DF-AEFB-EA5B0FDD2BC5}" destId="{888EE50E-E6F7-477F-8A01-8C00D54FE292}" srcOrd="10" destOrd="0" presId="urn:microsoft.com/office/officeart/2011/layout/ConvergingText"/>
    <dgm:cxn modelId="{9863C4AC-29F1-4629-8298-22EB4E908A36}" type="presParOf" srcId="{ACD2CED6-736C-40DF-AEFB-EA5B0FDD2BC5}" destId="{53C1D68F-10A7-47D9-88E7-721605677A39}" srcOrd="11" destOrd="0" presId="urn:microsoft.com/office/officeart/2011/layout/ConvergingText"/>
    <dgm:cxn modelId="{90F4767D-B5EC-4C94-821F-4E464E8563F2}" type="presParOf" srcId="{ACD2CED6-736C-40DF-AEFB-EA5B0FDD2BC5}" destId="{F4655CE9-81AC-4BEC-9F15-A10DF8214B41}" srcOrd="12" destOrd="0" presId="urn:microsoft.com/office/officeart/2011/layout/ConvergingText"/>
    <dgm:cxn modelId="{6580921E-95AE-4297-8A34-F6E8237F546C}" type="presParOf" srcId="{ACD2CED6-736C-40DF-AEFB-EA5B0FDD2BC5}" destId="{E84E1479-7837-4013-84FB-F91FE1516AAE}" srcOrd="13" destOrd="0" presId="urn:microsoft.com/office/officeart/2011/layout/ConvergingText"/>
    <dgm:cxn modelId="{E28F7888-CD4A-4303-955B-01A43CEA32A8}" type="presParOf" srcId="{ACD2CED6-736C-40DF-AEFB-EA5B0FDD2BC5}" destId="{6209A150-D931-4CB9-B5B8-477691461261}" srcOrd="14" destOrd="0" presId="urn:microsoft.com/office/officeart/2011/layout/ConvergingText"/>
    <dgm:cxn modelId="{B076B7EF-2F1A-4F8F-93C7-6134A02A1914}" type="presParOf" srcId="{ACD2CED6-736C-40DF-AEFB-EA5B0FDD2BC5}" destId="{777565F8-5517-44BA-B0DE-3D720641E549}" srcOrd="15" destOrd="0" presId="urn:microsoft.com/office/officeart/2011/layout/ConvergingText"/>
    <dgm:cxn modelId="{15D24851-B5F4-49B2-ABF2-984A93F31291}" type="presParOf" srcId="{ACD2CED6-736C-40DF-AEFB-EA5B0FDD2BC5}" destId="{B183BC60-6421-47B5-AD3F-5FEEE3133DC1}" srcOrd="16" destOrd="0" presId="urn:microsoft.com/office/officeart/2011/layout/ConvergingText"/>
    <dgm:cxn modelId="{3D9AC1C9-73D9-4E76-8CA5-F7458BC9CA4E}" type="presParOf" srcId="{ACD2CED6-736C-40DF-AEFB-EA5B0FDD2BC5}" destId="{609D0F7C-FD64-416D-A92D-2FD4D61312F0}" srcOrd="17" destOrd="0" presId="urn:microsoft.com/office/officeart/2011/layout/ConvergingText"/>
    <dgm:cxn modelId="{EFA01B0C-4B3B-495E-B10D-BA355FEB97E8}" type="presParOf" srcId="{ACD2CED6-736C-40DF-AEFB-EA5B0FDD2BC5}" destId="{43C67B5C-6697-4BF8-9D3B-B1FE0FB94D99}" srcOrd="18" destOrd="0" presId="urn:microsoft.com/office/officeart/2011/layout/ConvergingText"/>
    <dgm:cxn modelId="{C8B5C481-A980-4B7D-A078-9281C44BF974}" type="presParOf" srcId="{ACD2CED6-736C-40DF-AEFB-EA5B0FDD2BC5}" destId="{61A4152D-1FEA-4841-A4C3-E7F7447EE9CE}" srcOrd="19" destOrd="0" presId="urn:microsoft.com/office/officeart/2011/layout/ConvergingText"/>
    <dgm:cxn modelId="{EF314805-7AA1-4950-8BAC-FF18295B545C}" type="presParOf" srcId="{ACD2CED6-736C-40DF-AEFB-EA5B0FDD2BC5}" destId="{AE811F67-E007-483E-8BF4-A0DCB69C9587}" srcOrd="20" destOrd="0" presId="urn:microsoft.com/office/officeart/2011/layout/ConvergingText"/>
    <dgm:cxn modelId="{2930B79E-903B-4EF6-8FD1-2D5C02EC90D6}" type="presParOf" srcId="{ACD2CED6-736C-40DF-AEFB-EA5B0FDD2BC5}" destId="{62E324C4-AFE1-4ADC-A0AA-2AB200652CD3}" srcOrd="21" destOrd="0" presId="urn:microsoft.com/office/officeart/2011/layout/ConvergingText"/>
    <dgm:cxn modelId="{45FAD129-AC7A-4B39-9D1A-28484851D2D0}" type="presParOf" srcId="{ACD2CED6-736C-40DF-AEFB-EA5B0FDD2BC5}" destId="{FD646C20-CA3B-47F7-8755-F73335B89D2A}" srcOrd="22" destOrd="0" presId="urn:microsoft.com/office/officeart/2011/layout/ConvergingText"/>
    <dgm:cxn modelId="{D46D09A9-FC96-4ECA-AE58-94B609FF6B9A}" type="presParOf" srcId="{ACD2CED6-736C-40DF-AEFB-EA5B0FDD2BC5}" destId="{7C91E3F3-8487-45ED-955E-ACB4F5348DE5}" srcOrd="23" destOrd="0" presId="urn:microsoft.com/office/officeart/2011/layout/ConvergingText"/>
    <dgm:cxn modelId="{AB36175C-1228-4759-AF75-9F4C3C58CE50}" type="presParOf" srcId="{ACD2CED6-736C-40DF-AEFB-EA5B0FDD2BC5}" destId="{B4122735-33B3-4FC7-8D3C-C2A96516DD07}" srcOrd="24" destOrd="0" presId="urn:microsoft.com/office/officeart/2011/layout/ConvergingText"/>
    <dgm:cxn modelId="{04A3CCA9-E448-4193-9EEF-F85E42B742D1}" type="presParOf" srcId="{ACD2CED6-736C-40DF-AEFB-EA5B0FDD2BC5}" destId="{C10F6EF0-0412-40C9-93D7-16B7BB5B2D3E}" srcOrd="25" destOrd="0" presId="urn:microsoft.com/office/officeart/2011/layout/ConvergingText"/>
    <dgm:cxn modelId="{7ACF1F3C-D48D-4DCD-A479-A56F3C1C9089}" type="presParOf" srcId="{ACD2CED6-736C-40DF-AEFB-EA5B0FDD2BC5}" destId="{2C41D1AE-7785-4B88-A34C-7E1A4E29B31D}" srcOrd="26" destOrd="0" presId="urn:microsoft.com/office/officeart/2011/layout/ConvergingText"/>
    <dgm:cxn modelId="{F833BFF8-DE5C-4234-9137-F6CB7CAA2F33}" type="presParOf" srcId="{ACD2CED6-736C-40DF-AEFB-EA5B0FDD2BC5}" destId="{11E38803-46E5-4161-8AE9-A740E11F3127}" srcOrd="27" destOrd="0" presId="urn:microsoft.com/office/officeart/2011/layout/ConvergingText"/>
    <dgm:cxn modelId="{17DA80A9-9680-406B-A9DD-2F8BB40847CD}" type="presParOf" srcId="{ACD2CED6-736C-40DF-AEFB-EA5B0FDD2BC5}" destId="{73AE6B4A-9B7B-4F6D-875B-D6DFCF05336D}" srcOrd="28" destOrd="0" presId="urn:microsoft.com/office/officeart/2011/layout/ConvergingText"/>
    <dgm:cxn modelId="{CAF668DB-8209-4405-8C12-E44060E0668D}" type="presParOf" srcId="{ACD2CED6-736C-40DF-AEFB-EA5B0FDD2BC5}" destId="{6D6B2B07-2AC1-4F21-B54C-35B8FCEA45FE}" srcOrd="29" destOrd="0" presId="urn:microsoft.com/office/officeart/2011/layout/ConvergingText"/>
    <dgm:cxn modelId="{6EA24CC3-D76B-4848-A706-9F6BB9E4A50D}" type="presParOf" srcId="{ACD2CED6-736C-40DF-AEFB-EA5B0FDD2BC5}" destId="{0C726BF0-DF17-4ACC-8F2D-698B9180CCFA}" srcOrd="30" destOrd="0" presId="urn:microsoft.com/office/officeart/2011/layout/ConvergingText"/>
    <dgm:cxn modelId="{88D38FAE-746F-4211-96DA-97A4F4450509}" type="presParOf" srcId="{ACD2CED6-736C-40DF-AEFB-EA5B0FDD2BC5}" destId="{CC40B6B0-19CA-4A3C-8EC9-9B0ABEE4C857}" srcOrd="31" destOrd="0" presId="urn:microsoft.com/office/officeart/2011/layout/ConvergingText"/>
    <dgm:cxn modelId="{B1C2E5F3-3DCA-432D-99A4-3F3827D0F195}" type="presParOf" srcId="{ACD2CED6-736C-40DF-AEFB-EA5B0FDD2BC5}" destId="{B6C64D72-941C-4B8E-BDFF-330C7C40D9C6}" srcOrd="32" destOrd="0" presId="urn:microsoft.com/office/officeart/2011/layout/ConvergingText"/>
    <dgm:cxn modelId="{A5749BAE-4454-46DE-92D9-C996DC74A60B}" type="presParOf" srcId="{ACD2CED6-736C-40DF-AEFB-EA5B0FDD2BC5}" destId="{899EA8C2-DF52-4C4E-A78C-A5D776325335}" srcOrd="33" destOrd="0" presId="urn:microsoft.com/office/officeart/2011/layout/ConvergingText"/>
    <dgm:cxn modelId="{082E8AFC-B5E0-4E5C-9AAC-065EB41996C6}" type="presParOf" srcId="{ACD2CED6-736C-40DF-AEFB-EA5B0FDD2BC5}" destId="{3AD6492F-C78C-4D82-827E-8E3719E06E3F}" srcOrd="34" destOrd="0" presId="urn:microsoft.com/office/officeart/2011/layout/ConvergingText"/>
    <dgm:cxn modelId="{CD7F9CFD-676A-4650-8BF1-EED74EB77CA6}" type="presParOf" srcId="{ACD2CED6-736C-40DF-AEFB-EA5B0FDD2BC5}" destId="{F85BB596-5335-4D02-81D8-A26B63885CFF}" srcOrd="35" destOrd="0" presId="urn:microsoft.com/office/officeart/2011/layout/ConvergingText"/>
    <dgm:cxn modelId="{15345791-8DBD-49D7-9400-A24E8C4A7BE0}"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5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custScaleY="93257">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7CB0AD01-EECC-459B-9956-F4BA04B9B779}" type="presOf" srcId="{6B1BA332-5978-4DA6-9B08-CE32423355F1}" destId="{F4BB4DEB-00F9-47A8-B59A-38A2B8533D4A}" srcOrd="0" destOrd="0" presId="urn:microsoft.com/office/officeart/2011/layout/ConvergingText"/>
    <dgm:cxn modelId="{3DE4C925-8F48-4F82-985C-62F21D78EC5E}" type="presOf" srcId="{317BE2F6-AAD2-4964-97A4-B8F32CEF7C7E}" destId="{AE811F67-E007-483E-8BF4-A0DCB69C9587}" srcOrd="0" destOrd="0" presId="urn:microsoft.com/office/officeart/2011/layout/ConvergingText"/>
    <dgm:cxn modelId="{9B3ABF30-26D2-495C-A054-7027EFF01106}" type="presOf" srcId="{982E01A9-1559-49B1-9FD9-2047E1EBFF3E}" destId="{110D120F-3438-44D1-BFE2-89B1C5218C9E}"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F698C3E7-1BA8-4792-AAF5-78A1C56D60CE}" type="presOf" srcId="{70EF7C55-2C60-4947-881D-F37E15C1E778}" destId="{888EE50E-E6F7-477F-8A01-8C00D54FE292}" srcOrd="0" destOrd="0" presId="urn:microsoft.com/office/officeart/2011/layout/ConvergingText"/>
    <dgm:cxn modelId="{3072C4E8-EC93-4478-B5AA-3E849A6A1921}" type="presOf" srcId="{9EEB449D-7F40-410F-9602-AF77CEA990A0}" destId="{73AE6B4A-9B7B-4F6D-875B-D6DFCF05336D}"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5EDBE050-3469-4F3D-A6DB-B7A1861DE0A4}" type="presParOf" srcId="{110D120F-3438-44D1-BFE2-89B1C5218C9E}" destId="{ACD2CED6-736C-40DF-AEFB-EA5B0FDD2BC5}" srcOrd="0" destOrd="0" presId="urn:microsoft.com/office/officeart/2011/layout/ConvergingText"/>
    <dgm:cxn modelId="{86CC4164-171D-48F6-B0EB-AED7790FABFD}" type="presParOf" srcId="{ACD2CED6-736C-40DF-AEFB-EA5B0FDD2BC5}" destId="{A5D32274-993D-4D2C-AA78-86FF29754D01}" srcOrd="0" destOrd="0" presId="urn:microsoft.com/office/officeart/2011/layout/ConvergingText"/>
    <dgm:cxn modelId="{0FE346F3-5E1C-459D-83D9-E88D42E75B7F}" type="presParOf" srcId="{ACD2CED6-736C-40DF-AEFB-EA5B0FDD2BC5}" destId="{7F006B13-65B5-4977-AD37-F7ABC4110AAB}" srcOrd="1" destOrd="0" presId="urn:microsoft.com/office/officeart/2011/layout/ConvergingText"/>
    <dgm:cxn modelId="{74AAE9CF-AEF6-48A8-8A4E-481849C2C1FB}" type="presParOf" srcId="{ACD2CED6-736C-40DF-AEFB-EA5B0FDD2BC5}" destId="{2757286F-A161-40C5-8ED0-17B63B929DC3}" srcOrd="2" destOrd="0" presId="urn:microsoft.com/office/officeart/2011/layout/ConvergingText"/>
    <dgm:cxn modelId="{8CF9D66B-C93D-47A5-B467-C79B7F25E7B8}" type="presParOf" srcId="{ACD2CED6-736C-40DF-AEFB-EA5B0FDD2BC5}" destId="{09257706-1EE7-40A8-B681-FC76F93CD7A9}" srcOrd="3" destOrd="0" presId="urn:microsoft.com/office/officeart/2011/layout/ConvergingText"/>
    <dgm:cxn modelId="{4E265DE1-A696-43A8-9BD3-656496DE973E}" type="presParOf" srcId="{ACD2CED6-736C-40DF-AEFB-EA5B0FDD2BC5}" destId="{E8752E7F-384C-4CB3-A109-51632558B678}" srcOrd="4" destOrd="0" presId="urn:microsoft.com/office/officeart/2011/layout/ConvergingText"/>
    <dgm:cxn modelId="{68256D57-7E12-44B5-9E72-7D9F56FE1731}" type="presParOf" srcId="{ACD2CED6-736C-40DF-AEFB-EA5B0FDD2BC5}" destId="{8B58A520-61CE-4916-B656-AF838AE00CEA}" srcOrd="5" destOrd="0" presId="urn:microsoft.com/office/officeart/2011/layout/ConvergingText"/>
    <dgm:cxn modelId="{52B84782-B43A-4E24-9EDB-B23B20345E14}" type="presParOf" srcId="{ACD2CED6-736C-40DF-AEFB-EA5B0FDD2BC5}" destId="{000BB870-A87B-4C24-ABAC-AF3BA30C9A5A}" srcOrd="6" destOrd="0" presId="urn:microsoft.com/office/officeart/2011/layout/ConvergingText"/>
    <dgm:cxn modelId="{7C5D4F74-00F8-4707-A101-900370CECD14}" type="presParOf" srcId="{ACD2CED6-736C-40DF-AEFB-EA5B0FDD2BC5}" destId="{7CFC3E25-34AE-4228-B2B9-7D1F0C3D48D8}" srcOrd="7" destOrd="0" presId="urn:microsoft.com/office/officeart/2011/layout/ConvergingText"/>
    <dgm:cxn modelId="{FBA402CC-036C-4C9C-B5F2-E0CE4FC9DB6B}" type="presParOf" srcId="{ACD2CED6-736C-40DF-AEFB-EA5B0FDD2BC5}" destId="{736E225E-7EBD-498F-A421-CE4C932D7791}" srcOrd="8" destOrd="0" presId="urn:microsoft.com/office/officeart/2011/layout/ConvergingText"/>
    <dgm:cxn modelId="{EE2B886F-4574-44AB-92E9-2E6F984F4B84}" type="presParOf" srcId="{ACD2CED6-736C-40DF-AEFB-EA5B0FDD2BC5}" destId="{CCBB6F52-9EFD-48E4-9F83-F975F74FC105}" srcOrd="9" destOrd="0" presId="urn:microsoft.com/office/officeart/2011/layout/ConvergingText"/>
    <dgm:cxn modelId="{0E6F6134-7AE3-4A63-93FF-22B76DE792C0}" type="presParOf" srcId="{ACD2CED6-736C-40DF-AEFB-EA5B0FDD2BC5}" destId="{888EE50E-E6F7-477F-8A01-8C00D54FE292}" srcOrd="10" destOrd="0" presId="urn:microsoft.com/office/officeart/2011/layout/ConvergingText"/>
    <dgm:cxn modelId="{5A9018EB-0B06-4DAC-A803-C993BF5376E0}" type="presParOf" srcId="{ACD2CED6-736C-40DF-AEFB-EA5B0FDD2BC5}" destId="{53C1D68F-10A7-47D9-88E7-721605677A39}" srcOrd="11" destOrd="0" presId="urn:microsoft.com/office/officeart/2011/layout/ConvergingText"/>
    <dgm:cxn modelId="{EC0298B3-5C97-45F4-AB41-B07E5960AECC}" type="presParOf" srcId="{ACD2CED6-736C-40DF-AEFB-EA5B0FDD2BC5}" destId="{F4655CE9-81AC-4BEC-9F15-A10DF8214B41}" srcOrd="12" destOrd="0" presId="urn:microsoft.com/office/officeart/2011/layout/ConvergingText"/>
    <dgm:cxn modelId="{33FAE56A-9EAD-49A7-B290-5B4B3BE120AC}" type="presParOf" srcId="{ACD2CED6-736C-40DF-AEFB-EA5B0FDD2BC5}" destId="{E84E1479-7837-4013-84FB-F91FE1516AAE}" srcOrd="13" destOrd="0" presId="urn:microsoft.com/office/officeart/2011/layout/ConvergingText"/>
    <dgm:cxn modelId="{9B821287-D0AB-425E-B863-42154EF06E00}" type="presParOf" srcId="{ACD2CED6-736C-40DF-AEFB-EA5B0FDD2BC5}" destId="{6209A150-D931-4CB9-B5B8-477691461261}" srcOrd="14" destOrd="0" presId="urn:microsoft.com/office/officeart/2011/layout/ConvergingText"/>
    <dgm:cxn modelId="{51F33A2D-D170-44CB-9797-C2D958A5E567}" type="presParOf" srcId="{ACD2CED6-736C-40DF-AEFB-EA5B0FDD2BC5}" destId="{777565F8-5517-44BA-B0DE-3D720641E549}" srcOrd="15" destOrd="0" presId="urn:microsoft.com/office/officeart/2011/layout/ConvergingText"/>
    <dgm:cxn modelId="{F65BB737-EA5A-45AD-B16B-AE5D529148BC}" type="presParOf" srcId="{ACD2CED6-736C-40DF-AEFB-EA5B0FDD2BC5}" destId="{B183BC60-6421-47B5-AD3F-5FEEE3133DC1}" srcOrd="16" destOrd="0" presId="urn:microsoft.com/office/officeart/2011/layout/ConvergingText"/>
    <dgm:cxn modelId="{43104B50-8079-45EF-8BCA-80C6E266A8C1}" type="presParOf" srcId="{ACD2CED6-736C-40DF-AEFB-EA5B0FDD2BC5}" destId="{609D0F7C-FD64-416D-A92D-2FD4D61312F0}" srcOrd="17" destOrd="0" presId="urn:microsoft.com/office/officeart/2011/layout/ConvergingText"/>
    <dgm:cxn modelId="{5B1416F1-6FF4-4D46-A8CD-5B4FF81C5220}" type="presParOf" srcId="{ACD2CED6-736C-40DF-AEFB-EA5B0FDD2BC5}" destId="{43C67B5C-6697-4BF8-9D3B-B1FE0FB94D99}" srcOrd="18" destOrd="0" presId="urn:microsoft.com/office/officeart/2011/layout/ConvergingText"/>
    <dgm:cxn modelId="{6DF21BF7-A9D2-477E-BF4B-F0E541AE82C4}" type="presParOf" srcId="{ACD2CED6-736C-40DF-AEFB-EA5B0FDD2BC5}" destId="{61A4152D-1FEA-4841-A4C3-E7F7447EE9CE}" srcOrd="19" destOrd="0" presId="urn:microsoft.com/office/officeart/2011/layout/ConvergingText"/>
    <dgm:cxn modelId="{6775E927-BA94-423F-8B52-EA63C1F730BC}" type="presParOf" srcId="{ACD2CED6-736C-40DF-AEFB-EA5B0FDD2BC5}" destId="{AE811F67-E007-483E-8BF4-A0DCB69C9587}" srcOrd="20" destOrd="0" presId="urn:microsoft.com/office/officeart/2011/layout/ConvergingText"/>
    <dgm:cxn modelId="{81BD72A8-1A0D-44D5-8976-999E9F4DCD8A}" type="presParOf" srcId="{ACD2CED6-736C-40DF-AEFB-EA5B0FDD2BC5}" destId="{62E324C4-AFE1-4ADC-A0AA-2AB200652CD3}" srcOrd="21" destOrd="0" presId="urn:microsoft.com/office/officeart/2011/layout/ConvergingText"/>
    <dgm:cxn modelId="{30F7AA5E-6AE2-4318-B0FC-A9C84A31A8C3}" type="presParOf" srcId="{ACD2CED6-736C-40DF-AEFB-EA5B0FDD2BC5}" destId="{FD646C20-CA3B-47F7-8755-F73335B89D2A}" srcOrd="22" destOrd="0" presId="urn:microsoft.com/office/officeart/2011/layout/ConvergingText"/>
    <dgm:cxn modelId="{D0335321-60BD-45F8-804D-8B29FFDB0F31}" type="presParOf" srcId="{ACD2CED6-736C-40DF-AEFB-EA5B0FDD2BC5}" destId="{7C91E3F3-8487-45ED-955E-ACB4F5348DE5}" srcOrd="23" destOrd="0" presId="urn:microsoft.com/office/officeart/2011/layout/ConvergingText"/>
    <dgm:cxn modelId="{8ECA5239-C647-4FF3-9939-E26747642AF5}" type="presParOf" srcId="{ACD2CED6-736C-40DF-AEFB-EA5B0FDD2BC5}" destId="{B4122735-33B3-4FC7-8D3C-C2A96516DD07}" srcOrd="24" destOrd="0" presId="urn:microsoft.com/office/officeart/2011/layout/ConvergingText"/>
    <dgm:cxn modelId="{2BF2C482-7D65-40A2-8D5F-D995C7C4A1D6}" type="presParOf" srcId="{ACD2CED6-736C-40DF-AEFB-EA5B0FDD2BC5}" destId="{C10F6EF0-0412-40C9-93D7-16B7BB5B2D3E}" srcOrd="25" destOrd="0" presId="urn:microsoft.com/office/officeart/2011/layout/ConvergingText"/>
    <dgm:cxn modelId="{D035F003-D57C-459A-83DF-C22F8C2F631D}" type="presParOf" srcId="{ACD2CED6-736C-40DF-AEFB-EA5B0FDD2BC5}" destId="{2C41D1AE-7785-4B88-A34C-7E1A4E29B31D}" srcOrd="26" destOrd="0" presId="urn:microsoft.com/office/officeart/2011/layout/ConvergingText"/>
    <dgm:cxn modelId="{74B5473F-F239-4303-9E81-7C46EC9B8E53}" type="presParOf" srcId="{ACD2CED6-736C-40DF-AEFB-EA5B0FDD2BC5}" destId="{11E38803-46E5-4161-8AE9-A740E11F3127}" srcOrd="27" destOrd="0" presId="urn:microsoft.com/office/officeart/2011/layout/ConvergingText"/>
    <dgm:cxn modelId="{5564A1FC-569F-4A3A-B789-0AB3B61024AE}" type="presParOf" srcId="{ACD2CED6-736C-40DF-AEFB-EA5B0FDD2BC5}" destId="{73AE6B4A-9B7B-4F6D-875B-D6DFCF05336D}" srcOrd="28" destOrd="0" presId="urn:microsoft.com/office/officeart/2011/layout/ConvergingText"/>
    <dgm:cxn modelId="{2D0985A1-BBD7-41F4-90D9-745C175549F7}" type="presParOf" srcId="{ACD2CED6-736C-40DF-AEFB-EA5B0FDD2BC5}" destId="{6D6B2B07-2AC1-4F21-B54C-35B8FCEA45FE}" srcOrd="29" destOrd="0" presId="urn:microsoft.com/office/officeart/2011/layout/ConvergingText"/>
    <dgm:cxn modelId="{00EA36AA-E262-4687-AF66-69CA3BDE366D}" type="presParOf" srcId="{ACD2CED6-736C-40DF-AEFB-EA5B0FDD2BC5}" destId="{0C726BF0-DF17-4ACC-8F2D-698B9180CCFA}" srcOrd="30" destOrd="0" presId="urn:microsoft.com/office/officeart/2011/layout/ConvergingText"/>
    <dgm:cxn modelId="{E759CC95-0D0E-4312-AB3F-FC3C66214769}" type="presParOf" srcId="{ACD2CED6-736C-40DF-AEFB-EA5B0FDD2BC5}" destId="{CC40B6B0-19CA-4A3C-8EC9-9B0ABEE4C857}" srcOrd="31" destOrd="0" presId="urn:microsoft.com/office/officeart/2011/layout/ConvergingText"/>
    <dgm:cxn modelId="{3857D9DD-8E46-492D-870F-E3ED7367A8B6}" type="presParOf" srcId="{ACD2CED6-736C-40DF-AEFB-EA5B0FDD2BC5}" destId="{B6C64D72-941C-4B8E-BDFF-330C7C40D9C6}" srcOrd="32" destOrd="0" presId="urn:microsoft.com/office/officeart/2011/layout/ConvergingText"/>
    <dgm:cxn modelId="{28E327E9-BA64-4739-AEE6-331003C3E5A1}" type="presParOf" srcId="{ACD2CED6-736C-40DF-AEFB-EA5B0FDD2BC5}" destId="{899EA8C2-DF52-4C4E-A78C-A5D776325335}" srcOrd="33" destOrd="0" presId="urn:microsoft.com/office/officeart/2011/layout/ConvergingText"/>
    <dgm:cxn modelId="{D494676D-D833-40C6-927F-AEE09FEE6884}" type="presParOf" srcId="{ACD2CED6-736C-40DF-AEFB-EA5B0FDD2BC5}" destId="{3AD6492F-C78C-4D82-827E-8E3719E06E3F}" srcOrd="34" destOrd="0" presId="urn:microsoft.com/office/officeart/2011/layout/ConvergingText"/>
    <dgm:cxn modelId="{0BA2FA15-E77D-4F33-95AE-1866773083CA}" type="presParOf" srcId="{ACD2CED6-736C-40DF-AEFB-EA5B0FDD2BC5}" destId="{F85BB596-5335-4D02-81D8-A26B63885CFF}" srcOrd="35" destOrd="0" presId="urn:microsoft.com/office/officeart/2011/layout/ConvergingText"/>
    <dgm:cxn modelId="{4E0E0E97-D05F-4E90-BD9B-2A772B4D310F}"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CD21D-F244-4340-B443-E552C9B347C8}" type="doc">
      <dgm:prSet loTypeId="urn:microsoft.com/office/officeart/2005/8/layout/gear1" loCatId="process" qsTypeId="urn:microsoft.com/office/officeart/2005/8/quickstyle/simple1" qsCatId="simple" csTypeId="urn:microsoft.com/office/officeart/2005/8/colors/accent1_2" csCatId="accent1" phldr="1"/>
      <dgm:spPr/>
    </dgm:pt>
    <dgm:pt modelId="{12781C97-C321-464C-89CE-6887C4C17311}">
      <dgm:prSet phldrT="[Text]"/>
      <dgm:spPr/>
      <dgm:t>
        <a:bodyPr/>
        <a:lstStyle/>
        <a:p>
          <a:r>
            <a:rPr lang="en-US" dirty="0"/>
            <a:t> </a:t>
          </a:r>
        </a:p>
      </dgm:t>
    </dgm:pt>
    <dgm:pt modelId="{5DBCDCE6-1CC3-47A0-BCB7-9D6DEA3185C2}" type="parTrans" cxnId="{66923A1A-9487-4860-84D3-9768C2053502}">
      <dgm:prSet/>
      <dgm:spPr/>
      <dgm:t>
        <a:bodyPr/>
        <a:lstStyle/>
        <a:p>
          <a:endParaRPr lang="en-US"/>
        </a:p>
      </dgm:t>
    </dgm:pt>
    <dgm:pt modelId="{8CC7F1A5-9103-4044-84BC-AA03ADC6CD39}" type="sibTrans" cxnId="{66923A1A-9487-4860-84D3-9768C2053502}">
      <dgm:prSet/>
      <dgm:spPr/>
      <dgm:t>
        <a:bodyPr/>
        <a:lstStyle/>
        <a:p>
          <a:endParaRPr lang="en-US"/>
        </a:p>
      </dgm:t>
    </dgm:pt>
    <dgm:pt modelId="{31E8A7D9-D973-4E1F-9EE8-21394C493E9D}">
      <dgm:prSet phldrT="[Text]"/>
      <dgm:spPr/>
      <dgm:t>
        <a:bodyPr/>
        <a:lstStyle/>
        <a:p>
          <a:r>
            <a:rPr lang="en-US" dirty="0"/>
            <a:t> </a:t>
          </a:r>
        </a:p>
      </dgm:t>
    </dgm:pt>
    <dgm:pt modelId="{5FFD1243-D2EC-4663-A816-7CE7A5B932EB}" type="parTrans" cxnId="{B6A99047-A3E1-42F5-8DEA-A8976C610FB6}">
      <dgm:prSet/>
      <dgm:spPr/>
      <dgm:t>
        <a:bodyPr/>
        <a:lstStyle/>
        <a:p>
          <a:endParaRPr lang="en-US"/>
        </a:p>
      </dgm:t>
    </dgm:pt>
    <dgm:pt modelId="{2526D04B-5F6D-4707-AD53-E525F1001AD5}" type="sibTrans" cxnId="{B6A99047-A3E1-42F5-8DEA-A8976C610FB6}">
      <dgm:prSet/>
      <dgm:spPr/>
      <dgm:t>
        <a:bodyPr/>
        <a:lstStyle/>
        <a:p>
          <a:endParaRPr lang="en-US"/>
        </a:p>
      </dgm:t>
    </dgm:pt>
    <dgm:pt modelId="{60FBF843-89E6-49F0-B9F6-C66FBB3F82DA}">
      <dgm:prSet phldrT="[Text]"/>
      <dgm:spPr/>
      <dgm:t>
        <a:bodyPr/>
        <a:lstStyle/>
        <a:p>
          <a:r>
            <a:rPr lang="en-US" dirty="0"/>
            <a:t> </a:t>
          </a:r>
        </a:p>
      </dgm:t>
    </dgm:pt>
    <dgm:pt modelId="{6120A087-1C2E-409D-8649-FE849CD070CA}" type="parTrans" cxnId="{EF846957-79E5-4861-A7C9-8937DAF06F81}">
      <dgm:prSet/>
      <dgm:spPr/>
      <dgm:t>
        <a:bodyPr/>
        <a:lstStyle/>
        <a:p>
          <a:endParaRPr lang="en-US"/>
        </a:p>
      </dgm:t>
    </dgm:pt>
    <dgm:pt modelId="{95036FAC-0CD0-40A9-B39B-2D836FFA9CD6}" type="sibTrans" cxnId="{EF846957-79E5-4861-A7C9-8937DAF06F81}">
      <dgm:prSet/>
      <dgm:spPr/>
      <dgm:t>
        <a:bodyPr/>
        <a:lstStyle/>
        <a:p>
          <a:endParaRPr lang="en-US"/>
        </a:p>
      </dgm:t>
    </dgm:pt>
    <dgm:pt modelId="{B1065DDD-65B8-4309-9E22-95826F501EA3}" type="pres">
      <dgm:prSet presAssocID="{238CD21D-F244-4340-B443-E552C9B347C8}" presName="composite" presStyleCnt="0">
        <dgm:presLayoutVars>
          <dgm:chMax val="3"/>
          <dgm:animLvl val="lvl"/>
          <dgm:resizeHandles val="exact"/>
        </dgm:presLayoutVars>
      </dgm:prSet>
      <dgm:spPr/>
    </dgm:pt>
    <dgm:pt modelId="{23FDFB31-B006-4E28-B92C-D504C127E591}" type="pres">
      <dgm:prSet presAssocID="{12781C97-C321-464C-89CE-6887C4C17311}" presName="gear1" presStyleLbl="node1" presStyleIdx="0" presStyleCnt="3">
        <dgm:presLayoutVars>
          <dgm:chMax val="1"/>
          <dgm:bulletEnabled val="1"/>
        </dgm:presLayoutVars>
      </dgm:prSet>
      <dgm:spPr/>
    </dgm:pt>
    <dgm:pt modelId="{1AB0E1BA-4BC6-40BD-9586-D783BDBE58A8}" type="pres">
      <dgm:prSet presAssocID="{12781C97-C321-464C-89CE-6887C4C17311}" presName="gear1srcNode" presStyleLbl="node1" presStyleIdx="0" presStyleCnt="3"/>
      <dgm:spPr/>
    </dgm:pt>
    <dgm:pt modelId="{13533347-ED8F-4A63-A619-C17F8089744E}" type="pres">
      <dgm:prSet presAssocID="{12781C97-C321-464C-89CE-6887C4C17311}" presName="gear1dstNode" presStyleLbl="node1" presStyleIdx="0" presStyleCnt="3"/>
      <dgm:spPr/>
    </dgm:pt>
    <dgm:pt modelId="{E25571C0-0942-44F8-A306-67BB3F310BE5}" type="pres">
      <dgm:prSet presAssocID="{31E8A7D9-D973-4E1F-9EE8-21394C493E9D}" presName="gear2" presStyleLbl="node1" presStyleIdx="1" presStyleCnt="3">
        <dgm:presLayoutVars>
          <dgm:chMax val="1"/>
          <dgm:bulletEnabled val="1"/>
        </dgm:presLayoutVars>
      </dgm:prSet>
      <dgm:spPr/>
    </dgm:pt>
    <dgm:pt modelId="{F98654A6-7644-470C-B01A-FD59AA3011B1}" type="pres">
      <dgm:prSet presAssocID="{31E8A7D9-D973-4E1F-9EE8-21394C493E9D}" presName="gear2srcNode" presStyleLbl="node1" presStyleIdx="1" presStyleCnt="3"/>
      <dgm:spPr/>
    </dgm:pt>
    <dgm:pt modelId="{EE5AFEE2-7C3E-40BF-B06B-90B247BE7D96}" type="pres">
      <dgm:prSet presAssocID="{31E8A7D9-D973-4E1F-9EE8-21394C493E9D}" presName="gear2dstNode" presStyleLbl="node1" presStyleIdx="1" presStyleCnt="3"/>
      <dgm:spPr/>
    </dgm:pt>
    <dgm:pt modelId="{D919C440-CD69-45C5-B51F-AF07604825B6}" type="pres">
      <dgm:prSet presAssocID="{60FBF843-89E6-49F0-B9F6-C66FBB3F82DA}" presName="gear3" presStyleLbl="node1" presStyleIdx="2" presStyleCnt="3" custLinFactNeighborY="-16447"/>
      <dgm:spPr/>
    </dgm:pt>
    <dgm:pt modelId="{D1D5C88D-3ECD-4623-9476-562C12AE6B90}" type="pres">
      <dgm:prSet presAssocID="{60FBF843-89E6-49F0-B9F6-C66FBB3F82DA}" presName="gear3tx" presStyleLbl="node1" presStyleIdx="2" presStyleCnt="3">
        <dgm:presLayoutVars>
          <dgm:chMax val="1"/>
          <dgm:bulletEnabled val="1"/>
        </dgm:presLayoutVars>
      </dgm:prSet>
      <dgm:spPr/>
    </dgm:pt>
    <dgm:pt modelId="{942C6A36-9940-4C74-A993-73E1D7785FDC}" type="pres">
      <dgm:prSet presAssocID="{60FBF843-89E6-49F0-B9F6-C66FBB3F82DA}" presName="gear3srcNode" presStyleLbl="node1" presStyleIdx="2" presStyleCnt="3"/>
      <dgm:spPr/>
    </dgm:pt>
    <dgm:pt modelId="{50076E77-B7E4-4F68-AA44-8369FABD27F9}" type="pres">
      <dgm:prSet presAssocID="{60FBF843-89E6-49F0-B9F6-C66FBB3F82DA}" presName="gear3dstNode" presStyleLbl="node1" presStyleIdx="2" presStyleCnt="3"/>
      <dgm:spPr/>
    </dgm:pt>
    <dgm:pt modelId="{26E8E3F7-3BE3-4658-8D8A-67C1F4C42542}" type="pres">
      <dgm:prSet presAssocID="{8CC7F1A5-9103-4044-84BC-AA03ADC6CD39}" presName="connector1" presStyleLbl="sibTrans2D1" presStyleIdx="0" presStyleCnt="3"/>
      <dgm:spPr/>
    </dgm:pt>
    <dgm:pt modelId="{03AA5648-A253-427B-BFCF-C4BE5AFEBCC4}" type="pres">
      <dgm:prSet presAssocID="{2526D04B-5F6D-4707-AD53-E525F1001AD5}" presName="connector2" presStyleLbl="sibTrans2D1" presStyleIdx="1" presStyleCnt="3"/>
      <dgm:spPr/>
    </dgm:pt>
    <dgm:pt modelId="{D274E67A-521A-467A-A57A-16186A85C171}" type="pres">
      <dgm:prSet presAssocID="{95036FAC-0CD0-40A9-B39B-2D836FFA9CD6}" presName="connector3" presStyleLbl="sibTrans2D1" presStyleIdx="2" presStyleCnt="3"/>
      <dgm:spPr/>
    </dgm:pt>
  </dgm:ptLst>
  <dgm:cxnLst>
    <dgm:cxn modelId="{66923A1A-9487-4860-84D3-9768C2053502}" srcId="{238CD21D-F244-4340-B443-E552C9B347C8}" destId="{12781C97-C321-464C-89CE-6887C4C17311}" srcOrd="0" destOrd="0" parTransId="{5DBCDCE6-1CC3-47A0-BCB7-9D6DEA3185C2}" sibTransId="{8CC7F1A5-9103-4044-84BC-AA03ADC6CD39}"/>
    <dgm:cxn modelId="{6A7C441E-6729-43D7-A44A-CEB65EF65667}" type="presOf" srcId="{12781C97-C321-464C-89CE-6887C4C17311}" destId="{13533347-ED8F-4A63-A619-C17F8089744E}" srcOrd="2" destOrd="0" presId="urn:microsoft.com/office/officeart/2005/8/layout/gear1"/>
    <dgm:cxn modelId="{123EA62E-5278-4578-B2F2-9F433065374A}" type="presOf" srcId="{2526D04B-5F6D-4707-AD53-E525F1001AD5}" destId="{03AA5648-A253-427B-BFCF-C4BE5AFEBCC4}" srcOrd="0" destOrd="0" presId="urn:microsoft.com/office/officeart/2005/8/layout/gear1"/>
    <dgm:cxn modelId="{B949C345-2F20-495C-9229-209F6157F32D}" type="presOf" srcId="{238CD21D-F244-4340-B443-E552C9B347C8}" destId="{B1065DDD-65B8-4309-9E22-95826F501EA3}" srcOrd="0" destOrd="0" presId="urn:microsoft.com/office/officeart/2005/8/layout/gear1"/>
    <dgm:cxn modelId="{B6A99047-A3E1-42F5-8DEA-A8976C610FB6}" srcId="{238CD21D-F244-4340-B443-E552C9B347C8}" destId="{31E8A7D9-D973-4E1F-9EE8-21394C493E9D}" srcOrd="1" destOrd="0" parTransId="{5FFD1243-D2EC-4663-A816-7CE7A5B932EB}" sibTransId="{2526D04B-5F6D-4707-AD53-E525F1001AD5}"/>
    <dgm:cxn modelId="{C2F7B171-726F-4C51-97CE-312A462BFED9}" type="presOf" srcId="{31E8A7D9-D973-4E1F-9EE8-21394C493E9D}" destId="{F98654A6-7644-470C-B01A-FD59AA3011B1}" srcOrd="1" destOrd="0" presId="urn:microsoft.com/office/officeart/2005/8/layout/gear1"/>
    <dgm:cxn modelId="{EF846957-79E5-4861-A7C9-8937DAF06F81}" srcId="{238CD21D-F244-4340-B443-E552C9B347C8}" destId="{60FBF843-89E6-49F0-B9F6-C66FBB3F82DA}" srcOrd="2" destOrd="0" parTransId="{6120A087-1C2E-409D-8649-FE849CD070CA}" sibTransId="{95036FAC-0CD0-40A9-B39B-2D836FFA9CD6}"/>
    <dgm:cxn modelId="{72787C8E-4963-4F4D-95C4-AC4ED4A88ED9}" type="presOf" srcId="{60FBF843-89E6-49F0-B9F6-C66FBB3F82DA}" destId="{D1D5C88D-3ECD-4623-9476-562C12AE6B90}" srcOrd="1" destOrd="0" presId="urn:microsoft.com/office/officeart/2005/8/layout/gear1"/>
    <dgm:cxn modelId="{22534D91-1C49-4A66-92A7-2FD267ABB113}" type="presOf" srcId="{12781C97-C321-464C-89CE-6887C4C17311}" destId="{1AB0E1BA-4BC6-40BD-9586-D783BDBE58A8}" srcOrd="1" destOrd="0" presId="urn:microsoft.com/office/officeart/2005/8/layout/gear1"/>
    <dgm:cxn modelId="{4396B096-D687-4BF1-9152-AB170A0DEE62}" type="presOf" srcId="{60FBF843-89E6-49F0-B9F6-C66FBB3F82DA}" destId="{50076E77-B7E4-4F68-AA44-8369FABD27F9}" srcOrd="3" destOrd="0" presId="urn:microsoft.com/office/officeart/2005/8/layout/gear1"/>
    <dgm:cxn modelId="{1530FC97-77B4-4F2E-BAFA-5868FC08623E}" type="presOf" srcId="{95036FAC-0CD0-40A9-B39B-2D836FFA9CD6}" destId="{D274E67A-521A-467A-A57A-16186A85C171}" srcOrd="0" destOrd="0" presId="urn:microsoft.com/office/officeart/2005/8/layout/gear1"/>
    <dgm:cxn modelId="{DA96DFA2-4D52-4E17-B387-DCD748CA539E}" type="presOf" srcId="{60FBF843-89E6-49F0-B9F6-C66FBB3F82DA}" destId="{942C6A36-9940-4C74-A993-73E1D7785FDC}" srcOrd="2" destOrd="0" presId="urn:microsoft.com/office/officeart/2005/8/layout/gear1"/>
    <dgm:cxn modelId="{1EB3CBC4-ED00-4B50-9F98-CBBD059721EF}" type="presOf" srcId="{60FBF843-89E6-49F0-B9F6-C66FBB3F82DA}" destId="{D919C440-CD69-45C5-B51F-AF07604825B6}" srcOrd="0" destOrd="0" presId="urn:microsoft.com/office/officeart/2005/8/layout/gear1"/>
    <dgm:cxn modelId="{FD0C65C5-3DBF-4154-8DB8-16F073569E9C}" type="presOf" srcId="{31E8A7D9-D973-4E1F-9EE8-21394C493E9D}" destId="{E25571C0-0942-44F8-A306-67BB3F310BE5}" srcOrd="0" destOrd="0" presId="urn:microsoft.com/office/officeart/2005/8/layout/gear1"/>
    <dgm:cxn modelId="{DC7D0FC8-D721-4A60-924C-952EDA523665}" type="presOf" srcId="{31E8A7D9-D973-4E1F-9EE8-21394C493E9D}" destId="{EE5AFEE2-7C3E-40BF-B06B-90B247BE7D96}" srcOrd="2" destOrd="0" presId="urn:microsoft.com/office/officeart/2005/8/layout/gear1"/>
    <dgm:cxn modelId="{294151D5-AA1F-406B-84F0-E2E04E780761}" type="presOf" srcId="{12781C97-C321-464C-89CE-6887C4C17311}" destId="{23FDFB31-B006-4E28-B92C-D504C127E591}" srcOrd="0" destOrd="0" presId="urn:microsoft.com/office/officeart/2005/8/layout/gear1"/>
    <dgm:cxn modelId="{BEACD9D9-A4AC-47FF-89DD-DD8DDD0A80F3}" type="presOf" srcId="{8CC7F1A5-9103-4044-84BC-AA03ADC6CD39}" destId="{26E8E3F7-3BE3-4658-8D8A-67C1F4C42542}" srcOrd="0" destOrd="0" presId="urn:microsoft.com/office/officeart/2005/8/layout/gear1"/>
    <dgm:cxn modelId="{580A2661-F975-49AB-9AD7-43D6E4050DE1}" type="presParOf" srcId="{B1065DDD-65B8-4309-9E22-95826F501EA3}" destId="{23FDFB31-B006-4E28-B92C-D504C127E591}" srcOrd="0" destOrd="0" presId="urn:microsoft.com/office/officeart/2005/8/layout/gear1"/>
    <dgm:cxn modelId="{C10CA364-F783-4EE0-AC65-0A78B0478119}" type="presParOf" srcId="{B1065DDD-65B8-4309-9E22-95826F501EA3}" destId="{1AB0E1BA-4BC6-40BD-9586-D783BDBE58A8}" srcOrd="1" destOrd="0" presId="urn:microsoft.com/office/officeart/2005/8/layout/gear1"/>
    <dgm:cxn modelId="{C7A41DD2-D6E6-4CE5-9B6D-E2D17332D00A}" type="presParOf" srcId="{B1065DDD-65B8-4309-9E22-95826F501EA3}" destId="{13533347-ED8F-4A63-A619-C17F8089744E}" srcOrd="2" destOrd="0" presId="urn:microsoft.com/office/officeart/2005/8/layout/gear1"/>
    <dgm:cxn modelId="{ADA42D84-146C-4AEA-B306-05789B608AF9}" type="presParOf" srcId="{B1065DDD-65B8-4309-9E22-95826F501EA3}" destId="{E25571C0-0942-44F8-A306-67BB3F310BE5}" srcOrd="3" destOrd="0" presId="urn:microsoft.com/office/officeart/2005/8/layout/gear1"/>
    <dgm:cxn modelId="{BBA95931-410D-457D-8981-4110F4AB7A9D}" type="presParOf" srcId="{B1065DDD-65B8-4309-9E22-95826F501EA3}" destId="{F98654A6-7644-470C-B01A-FD59AA3011B1}" srcOrd="4" destOrd="0" presId="urn:microsoft.com/office/officeart/2005/8/layout/gear1"/>
    <dgm:cxn modelId="{299F7B2E-C6D0-44F2-ADAF-D4C1AA74DC76}" type="presParOf" srcId="{B1065DDD-65B8-4309-9E22-95826F501EA3}" destId="{EE5AFEE2-7C3E-40BF-B06B-90B247BE7D96}" srcOrd="5" destOrd="0" presId="urn:microsoft.com/office/officeart/2005/8/layout/gear1"/>
    <dgm:cxn modelId="{89A783B2-1760-43A5-A858-85A22FA131C8}" type="presParOf" srcId="{B1065DDD-65B8-4309-9E22-95826F501EA3}" destId="{D919C440-CD69-45C5-B51F-AF07604825B6}" srcOrd="6" destOrd="0" presId="urn:microsoft.com/office/officeart/2005/8/layout/gear1"/>
    <dgm:cxn modelId="{FE5F03B5-3284-4BD6-9701-EEC2DBC7CD8A}" type="presParOf" srcId="{B1065DDD-65B8-4309-9E22-95826F501EA3}" destId="{D1D5C88D-3ECD-4623-9476-562C12AE6B90}" srcOrd="7" destOrd="0" presId="urn:microsoft.com/office/officeart/2005/8/layout/gear1"/>
    <dgm:cxn modelId="{A5D906D9-63AC-4EE3-8646-FB68206EB194}" type="presParOf" srcId="{B1065DDD-65B8-4309-9E22-95826F501EA3}" destId="{942C6A36-9940-4C74-A993-73E1D7785FDC}" srcOrd="8" destOrd="0" presId="urn:microsoft.com/office/officeart/2005/8/layout/gear1"/>
    <dgm:cxn modelId="{75FC6F88-4BE6-4E23-A14A-BD90AA79B247}" type="presParOf" srcId="{B1065DDD-65B8-4309-9E22-95826F501EA3}" destId="{50076E77-B7E4-4F68-AA44-8369FABD27F9}" srcOrd="9" destOrd="0" presId="urn:microsoft.com/office/officeart/2005/8/layout/gear1"/>
    <dgm:cxn modelId="{856F57F4-C7C6-4A8F-B18A-3813FE1DC56C}" type="presParOf" srcId="{B1065DDD-65B8-4309-9E22-95826F501EA3}" destId="{26E8E3F7-3BE3-4658-8D8A-67C1F4C42542}" srcOrd="10" destOrd="0" presId="urn:microsoft.com/office/officeart/2005/8/layout/gear1"/>
    <dgm:cxn modelId="{9A2F8684-D09C-4C5C-B7B4-4C8E14A8F812}" type="presParOf" srcId="{B1065DDD-65B8-4309-9E22-95826F501EA3}" destId="{03AA5648-A253-427B-BFCF-C4BE5AFEBCC4}" srcOrd="11" destOrd="0" presId="urn:microsoft.com/office/officeart/2005/8/layout/gear1"/>
    <dgm:cxn modelId="{DE75E848-3A74-4E92-AED2-3FF77D4DB0FE}" type="presParOf" srcId="{B1065DDD-65B8-4309-9E22-95826F501EA3}" destId="{D274E67A-521A-467A-A57A-16186A85C17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8CD21D-F244-4340-B443-E552C9B347C8}" type="doc">
      <dgm:prSet loTypeId="urn:microsoft.com/office/officeart/2005/8/layout/gear1" loCatId="process" qsTypeId="urn:microsoft.com/office/officeart/2005/8/quickstyle/simple1" qsCatId="simple" csTypeId="urn:microsoft.com/office/officeart/2005/8/colors/accent1_2" csCatId="accent1" phldr="1"/>
      <dgm:spPr/>
    </dgm:pt>
    <dgm:pt modelId="{12781C97-C321-464C-89CE-6887C4C17311}">
      <dgm:prSet phldrT="[Text]"/>
      <dgm:spPr/>
      <dgm:t>
        <a:bodyPr/>
        <a:lstStyle/>
        <a:p>
          <a:r>
            <a:rPr lang="en-US" dirty="0"/>
            <a:t> </a:t>
          </a:r>
        </a:p>
      </dgm:t>
    </dgm:pt>
    <dgm:pt modelId="{5DBCDCE6-1CC3-47A0-BCB7-9D6DEA3185C2}" type="parTrans" cxnId="{66923A1A-9487-4860-84D3-9768C2053502}">
      <dgm:prSet/>
      <dgm:spPr/>
      <dgm:t>
        <a:bodyPr/>
        <a:lstStyle/>
        <a:p>
          <a:endParaRPr lang="en-US"/>
        </a:p>
      </dgm:t>
    </dgm:pt>
    <dgm:pt modelId="{8CC7F1A5-9103-4044-84BC-AA03ADC6CD39}" type="sibTrans" cxnId="{66923A1A-9487-4860-84D3-9768C2053502}">
      <dgm:prSet/>
      <dgm:spPr/>
      <dgm:t>
        <a:bodyPr/>
        <a:lstStyle/>
        <a:p>
          <a:endParaRPr lang="en-US"/>
        </a:p>
      </dgm:t>
    </dgm:pt>
    <dgm:pt modelId="{31E8A7D9-D973-4E1F-9EE8-21394C493E9D}">
      <dgm:prSet phldrT="[Text]"/>
      <dgm:spPr/>
      <dgm:t>
        <a:bodyPr/>
        <a:lstStyle/>
        <a:p>
          <a:r>
            <a:rPr lang="en-US" dirty="0"/>
            <a:t> </a:t>
          </a:r>
        </a:p>
      </dgm:t>
    </dgm:pt>
    <dgm:pt modelId="{5FFD1243-D2EC-4663-A816-7CE7A5B932EB}" type="parTrans" cxnId="{B6A99047-A3E1-42F5-8DEA-A8976C610FB6}">
      <dgm:prSet/>
      <dgm:spPr/>
      <dgm:t>
        <a:bodyPr/>
        <a:lstStyle/>
        <a:p>
          <a:endParaRPr lang="en-US"/>
        </a:p>
      </dgm:t>
    </dgm:pt>
    <dgm:pt modelId="{2526D04B-5F6D-4707-AD53-E525F1001AD5}" type="sibTrans" cxnId="{B6A99047-A3E1-42F5-8DEA-A8976C610FB6}">
      <dgm:prSet/>
      <dgm:spPr/>
      <dgm:t>
        <a:bodyPr/>
        <a:lstStyle/>
        <a:p>
          <a:endParaRPr lang="en-US"/>
        </a:p>
      </dgm:t>
    </dgm:pt>
    <dgm:pt modelId="{60FBF843-89E6-49F0-B9F6-C66FBB3F82DA}">
      <dgm:prSet phldrT="[Text]"/>
      <dgm:spPr/>
      <dgm:t>
        <a:bodyPr/>
        <a:lstStyle/>
        <a:p>
          <a:r>
            <a:rPr lang="en-US" dirty="0"/>
            <a:t> </a:t>
          </a:r>
        </a:p>
      </dgm:t>
    </dgm:pt>
    <dgm:pt modelId="{6120A087-1C2E-409D-8649-FE849CD070CA}" type="parTrans" cxnId="{EF846957-79E5-4861-A7C9-8937DAF06F81}">
      <dgm:prSet/>
      <dgm:spPr/>
      <dgm:t>
        <a:bodyPr/>
        <a:lstStyle/>
        <a:p>
          <a:endParaRPr lang="en-US"/>
        </a:p>
      </dgm:t>
    </dgm:pt>
    <dgm:pt modelId="{95036FAC-0CD0-40A9-B39B-2D836FFA9CD6}" type="sibTrans" cxnId="{EF846957-79E5-4861-A7C9-8937DAF06F81}">
      <dgm:prSet/>
      <dgm:spPr/>
      <dgm:t>
        <a:bodyPr/>
        <a:lstStyle/>
        <a:p>
          <a:endParaRPr lang="en-US"/>
        </a:p>
      </dgm:t>
    </dgm:pt>
    <dgm:pt modelId="{B1065DDD-65B8-4309-9E22-95826F501EA3}" type="pres">
      <dgm:prSet presAssocID="{238CD21D-F244-4340-B443-E552C9B347C8}" presName="composite" presStyleCnt="0">
        <dgm:presLayoutVars>
          <dgm:chMax val="3"/>
          <dgm:animLvl val="lvl"/>
          <dgm:resizeHandles val="exact"/>
        </dgm:presLayoutVars>
      </dgm:prSet>
      <dgm:spPr/>
    </dgm:pt>
    <dgm:pt modelId="{23FDFB31-B006-4E28-B92C-D504C127E591}" type="pres">
      <dgm:prSet presAssocID="{12781C97-C321-464C-89CE-6887C4C17311}" presName="gear1" presStyleLbl="node1" presStyleIdx="0" presStyleCnt="3">
        <dgm:presLayoutVars>
          <dgm:chMax val="1"/>
          <dgm:bulletEnabled val="1"/>
        </dgm:presLayoutVars>
      </dgm:prSet>
      <dgm:spPr/>
    </dgm:pt>
    <dgm:pt modelId="{1AB0E1BA-4BC6-40BD-9586-D783BDBE58A8}" type="pres">
      <dgm:prSet presAssocID="{12781C97-C321-464C-89CE-6887C4C17311}" presName="gear1srcNode" presStyleLbl="node1" presStyleIdx="0" presStyleCnt="3"/>
      <dgm:spPr/>
    </dgm:pt>
    <dgm:pt modelId="{13533347-ED8F-4A63-A619-C17F8089744E}" type="pres">
      <dgm:prSet presAssocID="{12781C97-C321-464C-89CE-6887C4C17311}" presName="gear1dstNode" presStyleLbl="node1" presStyleIdx="0" presStyleCnt="3"/>
      <dgm:spPr/>
    </dgm:pt>
    <dgm:pt modelId="{E25571C0-0942-44F8-A306-67BB3F310BE5}" type="pres">
      <dgm:prSet presAssocID="{31E8A7D9-D973-4E1F-9EE8-21394C493E9D}" presName="gear2" presStyleLbl="node1" presStyleIdx="1" presStyleCnt="3">
        <dgm:presLayoutVars>
          <dgm:chMax val="1"/>
          <dgm:bulletEnabled val="1"/>
        </dgm:presLayoutVars>
      </dgm:prSet>
      <dgm:spPr/>
    </dgm:pt>
    <dgm:pt modelId="{F98654A6-7644-470C-B01A-FD59AA3011B1}" type="pres">
      <dgm:prSet presAssocID="{31E8A7D9-D973-4E1F-9EE8-21394C493E9D}" presName="gear2srcNode" presStyleLbl="node1" presStyleIdx="1" presStyleCnt="3"/>
      <dgm:spPr/>
    </dgm:pt>
    <dgm:pt modelId="{EE5AFEE2-7C3E-40BF-B06B-90B247BE7D96}" type="pres">
      <dgm:prSet presAssocID="{31E8A7D9-D973-4E1F-9EE8-21394C493E9D}" presName="gear2dstNode" presStyleLbl="node1" presStyleIdx="1" presStyleCnt="3"/>
      <dgm:spPr/>
    </dgm:pt>
    <dgm:pt modelId="{D919C440-CD69-45C5-B51F-AF07604825B6}" type="pres">
      <dgm:prSet presAssocID="{60FBF843-89E6-49F0-B9F6-C66FBB3F82DA}" presName="gear3" presStyleLbl="node1" presStyleIdx="2" presStyleCnt="3" custLinFactNeighborY="-16447"/>
      <dgm:spPr/>
    </dgm:pt>
    <dgm:pt modelId="{D1D5C88D-3ECD-4623-9476-562C12AE6B90}" type="pres">
      <dgm:prSet presAssocID="{60FBF843-89E6-49F0-B9F6-C66FBB3F82DA}" presName="gear3tx" presStyleLbl="node1" presStyleIdx="2" presStyleCnt="3">
        <dgm:presLayoutVars>
          <dgm:chMax val="1"/>
          <dgm:bulletEnabled val="1"/>
        </dgm:presLayoutVars>
      </dgm:prSet>
      <dgm:spPr/>
    </dgm:pt>
    <dgm:pt modelId="{942C6A36-9940-4C74-A993-73E1D7785FDC}" type="pres">
      <dgm:prSet presAssocID="{60FBF843-89E6-49F0-B9F6-C66FBB3F82DA}" presName="gear3srcNode" presStyleLbl="node1" presStyleIdx="2" presStyleCnt="3"/>
      <dgm:spPr/>
    </dgm:pt>
    <dgm:pt modelId="{50076E77-B7E4-4F68-AA44-8369FABD27F9}" type="pres">
      <dgm:prSet presAssocID="{60FBF843-89E6-49F0-B9F6-C66FBB3F82DA}" presName="gear3dstNode" presStyleLbl="node1" presStyleIdx="2" presStyleCnt="3"/>
      <dgm:spPr/>
    </dgm:pt>
    <dgm:pt modelId="{26E8E3F7-3BE3-4658-8D8A-67C1F4C42542}" type="pres">
      <dgm:prSet presAssocID="{8CC7F1A5-9103-4044-84BC-AA03ADC6CD39}" presName="connector1" presStyleLbl="sibTrans2D1" presStyleIdx="0" presStyleCnt="3"/>
      <dgm:spPr/>
    </dgm:pt>
    <dgm:pt modelId="{03AA5648-A253-427B-BFCF-C4BE5AFEBCC4}" type="pres">
      <dgm:prSet presAssocID="{2526D04B-5F6D-4707-AD53-E525F1001AD5}" presName="connector2" presStyleLbl="sibTrans2D1" presStyleIdx="1" presStyleCnt="3"/>
      <dgm:spPr/>
    </dgm:pt>
    <dgm:pt modelId="{D274E67A-521A-467A-A57A-16186A85C171}" type="pres">
      <dgm:prSet presAssocID="{95036FAC-0CD0-40A9-B39B-2D836FFA9CD6}" presName="connector3" presStyleLbl="sibTrans2D1" presStyleIdx="2" presStyleCnt="3"/>
      <dgm:spPr/>
    </dgm:pt>
  </dgm:ptLst>
  <dgm:cxnLst>
    <dgm:cxn modelId="{66923A1A-9487-4860-84D3-9768C2053502}" srcId="{238CD21D-F244-4340-B443-E552C9B347C8}" destId="{12781C97-C321-464C-89CE-6887C4C17311}" srcOrd="0" destOrd="0" parTransId="{5DBCDCE6-1CC3-47A0-BCB7-9D6DEA3185C2}" sibTransId="{8CC7F1A5-9103-4044-84BC-AA03ADC6CD39}"/>
    <dgm:cxn modelId="{BC735322-FFF0-4A43-8EB6-7DEDD055B781}" type="presOf" srcId="{60FBF843-89E6-49F0-B9F6-C66FBB3F82DA}" destId="{D1D5C88D-3ECD-4623-9476-562C12AE6B90}" srcOrd="1" destOrd="0" presId="urn:microsoft.com/office/officeart/2005/8/layout/gear1"/>
    <dgm:cxn modelId="{EA33462C-150E-41C1-BF38-904B12A538C6}" type="presOf" srcId="{12781C97-C321-464C-89CE-6887C4C17311}" destId="{23FDFB31-B006-4E28-B92C-D504C127E591}" srcOrd="0" destOrd="0" presId="urn:microsoft.com/office/officeart/2005/8/layout/gear1"/>
    <dgm:cxn modelId="{6385942C-9480-40E6-BF64-8BD947A335BC}" type="presOf" srcId="{60FBF843-89E6-49F0-B9F6-C66FBB3F82DA}" destId="{50076E77-B7E4-4F68-AA44-8369FABD27F9}" srcOrd="3" destOrd="0" presId="urn:microsoft.com/office/officeart/2005/8/layout/gear1"/>
    <dgm:cxn modelId="{7132E72E-33A5-453C-BFA0-A7DB9CF58E22}" type="presOf" srcId="{31E8A7D9-D973-4E1F-9EE8-21394C493E9D}" destId="{E25571C0-0942-44F8-A306-67BB3F310BE5}" srcOrd="0" destOrd="0" presId="urn:microsoft.com/office/officeart/2005/8/layout/gear1"/>
    <dgm:cxn modelId="{05655133-C0B4-4991-B948-9CC675FF71DE}" type="presOf" srcId="{8CC7F1A5-9103-4044-84BC-AA03ADC6CD39}" destId="{26E8E3F7-3BE3-4658-8D8A-67C1F4C42542}" srcOrd="0" destOrd="0" presId="urn:microsoft.com/office/officeart/2005/8/layout/gear1"/>
    <dgm:cxn modelId="{002CE05F-DA52-4A32-910B-589AD5D545D1}" type="presOf" srcId="{238CD21D-F244-4340-B443-E552C9B347C8}" destId="{B1065DDD-65B8-4309-9E22-95826F501EA3}" srcOrd="0" destOrd="0" presId="urn:microsoft.com/office/officeart/2005/8/layout/gear1"/>
    <dgm:cxn modelId="{7A99A661-572E-4007-88D1-8A5497204AD2}" type="presOf" srcId="{2526D04B-5F6D-4707-AD53-E525F1001AD5}" destId="{03AA5648-A253-427B-BFCF-C4BE5AFEBCC4}" srcOrd="0" destOrd="0" presId="urn:microsoft.com/office/officeart/2005/8/layout/gear1"/>
    <dgm:cxn modelId="{8DE70147-A58B-46C3-BBC9-24AD5AF4EFE3}" type="presOf" srcId="{31E8A7D9-D973-4E1F-9EE8-21394C493E9D}" destId="{EE5AFEE2-7C3E-40BF-B06B-90B247BE7D96}" srcOrd="2" destOrd="0" presId="urn:microsoft.com/office/officeart/2005/8/layout/gear1"/>
    <dgm:cxn modelId="{B6A99047-A3E1-42F5-8DEA-A8976C610FB6}" srcId="{238CD21D-F244-4340-B443-E552C9B347C8}" destId="{31E8A7D9-D973-4E1F-9EE8-21394C493E9D}" srcOrd="1" destOrd="0" parTransId="{5FFD1243-D2EC-4663-A816-7CE7A5B932EB}" sibTransId="{2526D04B-5F6D-4707-AD53-E525F1001AD5}"/>
    <dgm:cxn modelId="{FD92A052-DB2C-4209-878F-B2B19416882B}" type="presOf" srcId="{60FBF843-89E6-49F0-B9F6-C66FBB3F82DA}" destId="{942C6A36-9940-4C74-A993-73E1D7785FDC}" srcOrd="2" destOrd="0" presId="urn:microsoft.com/office/officeart/2005/8/layout/gear1"/>
    <dgm:cxn modelId="{EF846957-79E5-4861-A7C9-8937DAF06F81}" srcId="{238CD21D-F244-4340-B443-E552C9B347C8}" destId="{60FBF843-89E6-49F0-B9F6-C66FBB3F82DA}" srcOrd="2" destOrd="0" parTransId="{6120A087-1C2E-409D-8649-FE849CD070CA}" sibTransId="{95036FAC-0CD0-40A9-B39B-2D836FFA9CD6}"/>
    <dgm:cxn modelId="{07CF6980-5C5C-403C-9F45-B4EF14DB0C4C}" type="presOf" srcId="{95036FAC-0CD0-40A9-B39B-2D836FFA9CD6}" destId="{D274E67A-521A-467A-A57A-16186A85C171}" srcOrd="0" destOrd="0" presId="urn:microsoft.com/office/officeart/2005/8/layout/gear1"/>
    <dgm:cxn modelId="{2E6BD8AB-DC27-44AC-B7DD-CABEAC18E9CF}" type="presOf" srcId="{31E8A7D9-D973-4E1F-9EE8-21394C493E9D}" destId="{F98654A6-7644-470C-B01A-FD59AA3011B1}" srcOrd="1" destOrd="0" presId="urn:microsoft.com/office/officeart/2005/8/layout/gear1"/>
    <dgm:cxn modelId="{1EBC70B5-3451-4E08-B82A-1AF2EB608F01}" type="presOf" srcId="{12781C97-C321-464C-89CE-6887C4C17311}" destId="{1AB0E1BA-4BC6-40BD-9586-D783BDBE58A8}" srcOrd="1" destOrd="0" presId="urn:microsoft.com/office/officeart/2005/8/layout/gear1"/>
    <dgm:cxn modelId="{46C512B6-1055-4AEA-AA1F-5EF5682EE938}" type="presOf" srcId="{12781C97-C321-464C-89CE-6887C4C17311}" destId="{13533347-ED8F-4A63-A619-C17F8089744E}" srcOrd="2" destOrd="0" presId="urn:microsoft.com/office/officeart/2005/8/layout/gear1"/>
    <dgm:cxn modelId="{F649E0EB-3018-427E-95FB-9C9A4C43B29E}" type="presOf" srcId="{60FBF843-89E6-49F0-B9F6-C66FBB3F82DA}" destId="{D919C440-CD69-45C5-B51F-AF07604825B6}" srcOrd="0" destOrd="0" presId="urn:microsoft.com/office/officeart/2005/8/layout/gear1"/>
    <dgm:cxn modelId="{73D8CB24-D68B-481F-B2DE-2D7801338CE0}" type="presParOf" srcId="{B1065DDD-65B8-4309-9E22-95826F501EA3}" destId="{23FDFB31-B006-4E28-B92C-D504C127E591}" srcOrd="0" destOrd="0" presId="urn:microsoft.com/office/officeart/2005/8/layout/gear1"/>
    <dgm:cxn modelId="{603BB683-449A-4CF3-8EBD-03C67EE89C11}" type="presParOf" srcId="{B1065DDD-65B8-4309-9E22-95826F501EA3}" destId="{1AB0E1BA-4BC6-40BD-9586-D783BDBE58A8}" srcOrd="1" destOrd="0" presId="urn:microsoft.com/office/officeart/2005/8/layout/gear1"/>
    <dgm:cxn modelId="{DA060B36-A6E4-4B89-8B5E-A5C46C5377D7}" type="presParOf" srcId="{B1065DDD-65B8-4309-9E22-95826F501EA3}" destId="{13533347-ED8F-4A63-A619-C17F8089744E}" srcOrd="2" destOrd="0" presId="urn:microsoft.com/office/officeart/2005/8/layout/gear1"/>
    <dgm:cxn modelId="{8B3159A5-1A33-4B5B-9DE6-AAE7A72839BC}" type="presParOf" srcId="{B1065DDD-65B8-4309-9E22-95826F501EA3}" destId="{E25571C0-0942-44F8-A306-67BB3F310BE5}" srcOrd="3" destOrd="0" presId="urn:microsoft.com/office/officeart/2005/8/layout/gear1"/>
    <dgm:cxn modelId="{CFDEFC57-3B3E-4EAB-8A6B-1ACC008D8B63}" type="presParOf" srcId="{B1065DDD-65B8-4309-9E22-95826F501EA3}" destId="{F98654A6-7644-470C-B01A-FD59AA3011B1}" srcOrd="4" destOrd="0" presId="urn:microsoft.com/office/officeart/2005/8/layout/gear1"/>
    <dgm:cxn modelId="{3D016245-EB70-4A9E-81C6-A798C1A1CBE5}" type="presParOf" srcId="{B1065DDD-65B8-4309-9E22-95826F501EA3}" destId="{EE5AFEE2-7C3E-40BF-B06B-90B247BE7D96}" srcOrd="5" destOrd="0" presId="urn:microsoft.com/office/officeart/2005/8/layout/gear1"/>
    <dgm:cxn modelId="{261E80A5-E98C-4DC2-BC1E-98C3B84A6CA3}" type="presParOf" srcId="{B1065DDD-65B8-4309-9E22-95826F501EA3}" destId="{D919C440-CD69-45C5-B51F-AF07604825B6}" srcOrd="6" destOrd="0" presId="urn:microsoft.com/office/officeart/2005/8/layout/gear1"/>
    <dgm:cxn modelId="{D2F40685-A1EA-4D75-880C-AF20D44AF38C}" type="presParOf" srcId="{B1065DDD-65B8-4309-9E22-95826F501EA3}" destId="{D1D5C88D-3ECD-4623-9476-562C12AE6B90}" srcOrd="7" destOrd="0" presId="urn:microsoft.com/office/officeart/2005/8/layout/gear1"/>
    <dgm:cxn modelId="{79AAC117-BA35-44C8-B2FF-341052E93CE0}" type="presParOf" srcId="{B1065DDD-65B8-4309-9E22-95826F501EA3}" destId="{942C6A36-9940-4C74-A993-73E1D7785FDC}" srcOrd="8" destOrd="0" presId="urn:microsoft.com/office/officeart/2005/8/layout/gear1"/>
    <dgm:cxn modelId="{7F1FCFA5-ED0A-4F06-B428-22DC295F3A33}" type="presParOf" srcId="{B1065DDD-65B8-4309-9E22-95826F501EA3}" destId="{50076E77-B7E4-4F68-AA44-8369FABD27F9}" srcOrd="9" destOrd="0" presId="urn:microsoft.com/office/officeart/2005/8/layout/gear1"/>
    <dgm:cxn modelId="{D27F0938-61B7-4242-AED6-8DB720C31ACD}" type="presParOf" srcId="{B1065DDD-65B8-4309-9E22-95826F501EA3}" destId="{26E8E3F7-3BE3-4658-8D8A-67C1F4C42542}" srcOrd="10" destOrd="0" presId="urn:microsoft.com/office/officeart/2005/8/layout/gear1"/>
    <dgm:cxn modelId="{5602191A-CD6C-413D-AD7E-ED811BFD094B}" type="presParOf" srcId="{B1065DDD-65B8-4309-9E22-95826F501EA3}" destId="{03AA5648-A253-427B-BFCF-C4BE5AFEBCC4}" srcOrd="11" destOrd="0" presId="urn:microsoft.com/office/officeart/2005/8/layout/gear1"/>
    <dgm:cxn modelId="{18998022-A5AF-4D8C-AAB0-990E62CA9519}" type="presParOf" srcId="{B1065DDD-65B8-4309-9E22-95826F501EA3}" destId="{D274E67A-521A-467A-A57A-16186A85C17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6804"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6493"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618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63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599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022"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1888" y="88043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1888" y="1401480"/>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3979" y="993285"/>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1422" y="128925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4025" y="566695"/>
          <a:ext cx="1431173" cy="12725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Processes</a:t>
          </a:r>
        </a:p>
      </dsp:txBody>
      <dsp:txXfrm>
        <a:off x="2283615" y="753053"/>
        <a:ext cx="1011993" cy="899818"/>
      </dsp:txXfrm>
    </dsp:sp>
    <dsp:sp modelId="{53C1D68F-10A7-47D9-88E7-721605677A39}">
      <dsp:nvSpPr>
        <dsp:cNvPr id="0" name=""/>
        <dsp:cNvSpPr/>
      </dsp:nvSpPr>
      <dsp:spPr>
        <a:xfrm>
          <a:off x="2058396" y="457981"/>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7266"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8862"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60458"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2053"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3211"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4807"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3931" y="1010"/>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010"/>
        <a:ext cx="1472939" cy="323249"/>
      </dsp:txXfrm>
    </dsp:sp>
    <dsp:sp modelId="{62E324C4-AFE1-4ADC-A0AA-2AB200652CD3}">
      <dsp:nvSpPr>
        <dsp:cNvPr id="0" name=""/>
        <dsp:cNvSpPr/>
      </dsp:nvSpPr>
      <dsp:spPr>
        <a:xfrm>
          <a:off x="1797436"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8735"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30047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1771"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35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480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3931" y="818433"/>
          <a:ext cx="111389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818433"/>
        <a:ext cx="1113899" cy="323249"/>
      </dsp:txXfrm>
    </dsp:sp>
    <dsp:sp modelId="{6D6B2B07-2AC1-4F21-B54C-35B8FCEA45FE}">
      <dsp:nvSpPr>
        <dsp:cNvPr id="0" name=""/>
        <dsp:cNvSpPr/>
      </dsp:nvSpPr>
      <dsp:spPr>
        <a:xfrm>
          <a:off x="2058396" y="1686080"/>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7266"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8862"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60458"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2053"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3211"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4807"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3931" y="1617668"/>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617668"/>
        <a:ext cx="1472939" cy="323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6804"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6493"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618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63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599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022"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1888" y="88043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1888" y="1401480"/>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3979" y="993285"/>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1422" y="128925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4025" y="609599"/>
          <a:ext cx="1431173" cy="118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Processes</a:t>
          </a:r>
        </a:p>
      </dsp:txBody>
      <dsp:txXfrm>
        <a:off x="2283615" y="783391"/>
        <a:ext cx="1011993" cy="839143"/>
      </dsp:txXfrm>
    </dsp:sp>
    <dsp:sp modelId="{53C1D68F-10A7-47D9-88E7-721605677A39}">
      <dsp:nvSpPr>
        <dsp:cNvPr id="0" name=""/>
        <dsp:cNvSpPr/>
      </dsp:nvSpPr>
      <dsp:spPr>
        <a:xfrm>
          <a:off x="2058396" y="457981"/>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7266"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8862"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60458"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2053"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3211"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4807"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3931" y="1010"/>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010"/>
        <a:ext cx="1472939" cy="323249"/>
      </dsp:txXfrm>
    </dsp:sp>
    <dsp:sp modelId="{62E324C4-AFE1-4ADC-A0AA-2AB200652CD3}">
      <dsp:nvSpPr>
        <dsp:cNvPr id="0" name=""/>
        <dsp:cNvSpPr/>
      </dsp:nvSpPr>
      <dsp:spPr>
        <a:xfrm>
          <a:off x="1797436"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8735"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30047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1771"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35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480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3931" y="818433"/>
          <a:ext cx="111389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818433"/>
        <a:ext cx="1113899" cy="323249"/>
      </dsp:txXfrm>
    </dsp:sp>
    <dsp:sp modelId="{6D6B2B07-2AC1-4F21-B54C-35B8FCEA45FE}">
      <dsp:nvSpPr>
        <dsp:cNvPr id="0" name=""/>
        <dsp:cNvSpPr/>
      </dsp:nvSpPr>
      <dsp:spPr>
        <a:xfrm>
          <a:off x="2058396" y="1686080"/>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7266"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8862"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60458"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2053"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3211"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4807"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3931" y="1617668"/>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617668"/>
        <a:ext cx="1472939" cy="323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FB31-B006-4E28-B92C-D504C127E591}">
      <dsp:nvSpPr>
        <dsp:cNvPr id="0" name=""/>
        <dsp:cNvSpPr/>
      </dsp:nvSpPr>
      <dsp:spPr>
        <a:xfrm>
          <a:off x="561369" y="434074"/>
          <a:ext cx="530535" cy="53053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668030" y="558349"/>
        <a:ext cx="317213" cy="272706"/>
      </dsp:txXfrm>
    </dsp:sp>
    <dsp:sp modelId="{E25571C0-0942-44F8-A306-67BB3F310BE5}">
      <dsp:nvSpPr>
        <dsp:cNvPr id="0" name=""/>
        <dsp:cNvSpPr/>
      </dsp:nvSpPr>
      <dsp:spPr>
        <a:xfrm>
          <a:off x="252694" y="308675"/>
          <a:ext cx="385844" cy="38584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349831" y="406399"/>
        <a:ext cx="191570" cy="190396"/>
      </dsp:txXfrm>
    </dsp:sp>
    <dsp:sp modelId="{D919C440-CD69-45C5-B51F-AF07604825B6}">
      <dsp:nvSpPr>
        <dsp:cNvPr id="0" name=""/>
        <dsp:cNvSpPr/>
      </dsp:nvSpPr>
      <dsp:spPr>
        <a:xfrm rot="20700000">
          <a:off x="468806" y="42482"/>
          <a:ext cx="378048" cy="37804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rot="-20700000">
        <a:off x="551723" y="125399"/>
        <a:ext cx="212214" cy="212214"/>
      </dsp:txXfrm>
    </dsp:sp>
    <dsp:sp modelId="{26E8E3F7-3BE3-4658-8D8A-67C1F4C42542}">
      <dsp:nvSpPr>
        <dsp:cNvPr id="0" name=""/>
        <dsp:cNvSpPr/>
      </dsp:nvSpPr>
      <dsp:spPr>
        <a:xfrm>
          <a:off x="492453" y="368264"/>
          <a:ext cx="679085" cy="679085"/>
        </a:xfrm>
        <a:prstGeom prst="circularArrow">
          <a:avLst>
            <a:gd name="adj1" fmla="val 4688"/>
            <a:gd name="adj2" fmla="val 299029"/>
            <a:gd name="adj3" fmla="val 2289040"/>
            <a:gd name="adj4" fmla="val 1649129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A5648-A253-427B-BFCF-C4BE5AFEBCC4}">
      <dsp:nvSpPr>
        <dsp:cNvPr id="0" name=""/>
        <dsp:cNvSpPr/>
      </dsp:nvSpPr>
      <dsp:spPr>
        <a:xfrm>
          <a:off x="184362" y="237162"/>
          <a:ext cx="493398" cy="4933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4E67A-521A-467A-A57A-16186A85C171}">
      <dsp:nvSpPr>
        <dsp:cNvPr id="0" name=""/>
        <dsp:cNvSpPr/>
      </dsp:nvSpPr>
      <dsp:spPr>
        <a:xfrm>
          <a:off x="381359" y="-26464"/>
          <a:ext cx="531982" cy="53198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FB31-B006-4E28-B92C-D504C127E591}">
      <dsp:nvSpPr>
        <dsp:cNvPr id="0" name=""/>
        <dsp:cNvSpPr/>
      </dsp:nvSpPr>
      <dsp:spPr>
        <a:xfrm>
          <a:off x="561340" y="434340"/>
          <a:ext cx="530860" cy="53086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668066" y="558691"/>
        <a:ext cx="317408" cy="272873"/>
      </dsp:txXfrm>
    </dsp:sp>
    <dsp:sp modelId="{E25571C0-0942-44F8-A306-67BB3F310BE5}">
      <dsp:nvSpPr>
        <dsp:cNvPr id="0" name=""/>
        <dsp:cNvSpPr/>
      </dsp:nvSpPr>
      <dsp:spPr>
        <a:xfrm>
          <a:off x="252476" y="308864"/>
          <a:ext cx="386080" cy="3860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349673" y="406648"/>
        <a:ext cx="191686" cy="190512"/>
      </dsp:txXfrm>
    </dsp:sp>
    <dsp:sp modelId="{D919C440-CD69-45C5-B51F-AF07604825B6}">
      <dsp:nvSpPr>
        <dsp:cNvPr id="0" name=""/>
        <dsp:cNvSpPr/>
      </dsp:nvSpPr>
      <dsp:spPr>
        <a:xfrm rot="20700000">
          <a:off x="468720" y="42508"/>
          <a:ext cx="378279" cy="37827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rot="-20700000">
        <a:off x="551688" y="125476"/>
        <a:ext cx="212344" cy="212344"/>
      </dsp:txXfrm>
    </dsp:sp>
    <dsp:sp modelId="{26E8E3F7-3BE3-4658-8D8A-67C1F4C42542}">
      <dsp:nvSpPr>
        <dsp:cNvPr id="0" name=""/>
        <dsp:cNvSpPr/>
      </dsp:nvSpPr>
      <dsp:spPr>
        <a:xfrm>
          <a:off x="492400" y="368482"/>
          <a:ext cx="679500" cy="679500"/>
        </a:xfrm>
        <a:prstGeom prst="circularArrow">
          <a:avLst>
            <a:gd name="adj1" fmla="val 4688"/>
            <a:gd name="adj2" fmla="val 299029"/>
            <a:gd name="adj3" fmla="val 2289157"/>
            <a:gd name="adj4" fmla="val 164908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A5648-A253-427B-BFCF-C4BE5AFEBCC4}">
      <dsp:nvSpPr>
        <dsp:cNvPr id="0" name=""/>
        <dsp:cNvSpPr/>
      </dsp:nvSpPr>
      <dsp:spPr>
        <a:xfrm>
          <a:off x="184101" y="237296"/>
          <a:ext cx="493699" cy="4936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4E67A-521A-467A-A57A-16186A85C171}">
      <dsp:nvSpPr>
        <dsp:cNvPr id="0" name=""/>
        <dsp:cNvSpPr/>
      </dsp:nvSpPr>
      <dsp:spPr>
        <a:xfrm>
          <a:off x="381220" y="-26491"/>
          <a:ext cx="532307" cy="53230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5007189" y="118375"/>
            <a:ext cx="4068339" cy="355124"/>
          </a:xfrm>
          <a:prstGeom prst="rect">
            <a:avLst/>
          </a:prstGeom>
        </p:spPr>
        <p:txBody>
          <a:bodyPr vert="horz" lIns="94220" tIns="47111" rIns="94220" bIns="47111"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12/3/2020</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2951" y="6628978"/>
            <a:ext cx="4068339" cy="355124"/>
          </a:xfrm>
          <a:prstGeom prst="rect">
            <a:avLst/>
          </a:prstGeom>
        </p:spPr>
        <p:txBody>
          <a:bodyPr vert="horz" lIns="94220" tIns="47111" rIns="94220" bIns="47111"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2018 Todd Little. All Rights Reserved.</a:t>
            </a:r>
          </a:p>
        </p:txBody>
      </p:sp>
      <p:sp>
        <p:nvSpPr>
          <p:cNvPr id="5" name="Slide Number Placeholder 4"/>
          <p:cNvSpPr>
            <a:spLocks noGrp="1"/>
          </p:cNvSpPr>
          <p:nvPr>
            <p:ph type="sldNum" sz="quarter" idx="3"/>
          </p:nvPr>
        </p:nvSpPr>
        <p:spPr>
          <a:xfrm>
            <a:off x="5007189" y="6628978"/>
            <a:ext cx="4068339" cy="355124"/>
          </a:xfrm>
          <a:prstGeom prst="rect">
            <a:avLst/>
          </a:prstGeom>
        </p:spPr>
        <p:txBody>
          <a:bodyPr vert="horz" lIns="94220" tIns="47111" rIns="94220" bIns="47111"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5007189" y="118375"/>
            <a:ext cx="4068339" cy="355124"/>
          </a:xfrm>
          <a:prstGeom prst="rect">
            <a:avLst/>
          </a:prstGeom>
        </p:spPr>
        <p:txBody>
          <a:bodyPr vert="horz" lIns="94220" tIns="47111" rIns="94220" bIns="47111" rtlCol="0"/>
          <a:lstStyle>
            <a:lvl1pPr algn="r">
              <a:defRPr sz="1000">
                <a:solidFill>
                  <a:srgbClr val="666666"/>
                </a:solidFill>
              </a:defRPr>
            </a:lvl1pPr>
          </a:lstStyle>
          <a:p>
            <a:fld id="{4893E39E-9981-4D6A-B4AC-34D0BB6D3124}" type="datetimeFigureOut">
              <a:rPr lang="en-US" smtClean="0"/>
              <a:pPr/>
              <a:t>12/3/2020</a:t>
            </a:fld>
            <a:endParaRPr lang="en-US"/>
          </a:p>
        </p:txBody>
      </p:sp>
      <p:sp>
        <p:nvSpPr>
          <p:cNvPr id="4" name="Slide Image Placeholder 3"/>
          <p:cNvSpPr>
            <a:spLocks noGrp="1" noRot="1" noChangeAspect="1"/>
          </p:cNvSpPr>
          <p:nvPr>
            <p:ph type="sldImg" idx="2"/>
          </p:nvPr>
        </p:nvSpPr>
        <p:spPr>
          <a:xfrm>
            <a:off x="2327275" y="533400"/>
            <a:ext cx="4735513" cy="2663825"/>
          </a:xfrm>
          <a:prstGeom prst="rect">
            <a:avLst/>
          </a:prstGeom>
          <a:noFill/>
          <a:ln w="12700">
            <a:solidFill>
              <a:prstClr val="black"/>
            </a:solidFill>
          </a:ln>
        </p:spPr>
        <p:txBody>
          <a:bodyPr vert="horz" lIns="94220" tIns="47111" rIns="94220" bIns="47111" rtlCol="0" anchor="ctr"/>
          <a:lstStyle/>
          <a:p>
            <a:endParaRPr lang="en-US"/>
          </a:p>
        </p:txBody>
      </p:sp>
      <p:sp>
        <p:nvSpPr>
          <p:cNvPr id="5" name="Notes Placeholder 4"/>
          <p:cNvSpPr>
            <a:spLocks noGrp="1"/>
          </p:cNvSpPr>
          <p:nvPr>
            <p:ph type="body" sz="quarter" idx="3"/>
          </p:nvPr>
        </p:nvSpPr>
        <p:spPr>
          <a:xfrm>
            <a:off x="938848" y="3373678"/>
            <a:ext cx="7510780" cy="3196114"/>
          </a:xfrm>
          <a:prstGeom prst="rect">
            <a:avLst/>
          </a:prstGeom>
        </p:spPr>
        <p:txBody>
          <a:bodyPr vert="horz" lIns="94220" tIns="47111" rIns="94220"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12951" y="6628978"/>
            <a:ext cx="4068339" cy="355124"/>
          </a:xfrm>
          <a:prstGeom prst="rect">
            <a:avLst/>
          </a:prstGeom>
        </p:spPr>
        <p:txBody>
          <a:bodyPr vert="horz" lIns="94220" tIns="47111" rIns="94220" bIns="47111"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5007189" y="6628978"/>
            <a:ext cx="4068339" cy="355124"/>
          </a:xfrm>
          <a:prstGeom prst="rect">
            <a:avLst/>
          </a:prstGeom>
        </p:spPr>
        <p:txBody>
          <a:bodyPr vert="horz" lIns="94220" tIns="47111" rIns="94220" bIns="47111"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a:t>
            </a:fld>
            <a:endParaRPr lang="en-US"/>
          </a:p>
        </p:txBody>
      </p:sp>
    </p:spTree>
    <p:extLst>
      <p:ext uri="{BB962C8B-B14F-4D97-AF65-F5344CB8AC3E}">
        <p14:creationId xmlns:p14="http://schemas.microsoft.com/office/powerpoint/2010/main" val="255619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7974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8942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19</a:t>
            </a:fld>
            <a:endParaRPr lang="en-US"/>
          </a:p>
        </p:txBody>
      </p:sp>
    </p:spTree>
    <p:extLst>
      <p:ext uri="{BB962C8B-B14F-4D97-AF65-F5344CB8AC3E}">
        <p14:creationId xmlns:p14="http://schemas.microsoft.com/office/powerpoint/2010/main" val="255619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24</a:t>
            </a:fld>
            <a:endParaRPr lang="en-US" altLang="en-US" sz="1200"/>
          </a:p>
        </p:txBody>
      </p:sp>
    </p:spTree>
    <p:extLst>
      <p:ext uri="{BB962C8B-B14F-4D97-AF65-F5344CB8AC3E}">
        <p14:creationId xmlns:p14="http://schemas.microsoft.com/office/powerpoint/2010/main" val="276300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25</a:t>
            </a:fld>
            <a:endParaRPr lang="en-US" altLang="en-US" sz="1200"/>
          </a:p>
        </p:txBody>
      </p:sp>
    </p:spTree>
    <p:extLst>
      <p:ext uri="{BB962C8B-B14F-4D97-AF65-F5344CB8AC3E}">
        <p14:creationId xmlns:p14="http://schemas.microsoft.com/office/powerpoint/2010/main" val="55740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26</a:t>
            </a:fld>
            <a:endParaRPr lang="en-US" altLang="en-US" sz="1200"/>
          </a:p>
        </p:txBody>
      </p:sp>
    </p:spTree>
    <p:extLst>
      <p:ext uri="{BB962C8B-B14F-4D97-AF65-F5344CB8AC3E}">
        <p14:creationId xmlns:p14="http://schemas.microsoft.com/office/powerpoint/2010/main" val="305190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29</a:t>
            </a:fld>
            <a:endParaRPr lang="en-US" altLang="en-US" sz="1200"/>
          </a:p>
        </p:txBody>
      </p:sp>
    </p:spTree>
    <p:extLst>
      <p:ext uri="{BB962C8B-B14F-4D97-AF65-F5344CB8AC3E}">
        <p14:creationId xmlns:p14="http://schemas.microsoft.com/office/powerpoint/2010/main" val="102929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9 research projects for drive train</a:t>
            </a:r>
          </a:p>
          <a:p>
            <a:r>
              <a:rPr lang="en-US" sz="1200" kern="1200" dirty="0">
                <a:solidFill>
                  <a:schemeClr val="tx1"/>
                </a:solidFill>
                <a:effectLst/>
                <a:latin typeface="Arial" charset="0"/>
                <a:ea typeface="+mn-ea"/>
                <a:cs typeface="Arial" charset="0"/>
              </a:rPr>
              <a:t>1</a:t>
            </a:r>
            <a:r>
              <a:rPr lang="en-US" sz="1200" kern="1200" baseline="0" dirty="0">
                <a:solidFill>
                  <a:schemeClr val="tx1"/>
                </a:solidFill>
                <a:effectLst/>
                <a:latin typeface="Arial" charset="0"/>
                <a:ea typeface="+mn-ea"/>
                <a:cs typeface="Arial" charset="0"/>
              </a:rPr>
              <a:t> chassis – same hole for all 9 drive trains</a:t>
            </a:r>
          </a:p>
          <a:p>
            <a:r>
              <a:rPr lang="en-US" sz="1200" kern="1200" baseline="0" dirty="0">
                <a:solidFill>
                  <a:schemeClr val="tx1"/>
                </a:solidFill>
                <a:effectLst/>
                <a:latin typeface="Arial" charset="0"/>
                <a:ea typeface="+mn-ea"/>
                <a:cs typeface="Arial" charset="0"/>
              </a:rPr>
              <a:t>VOI from 9 research projects, VOF from chassis design</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Contrast this with the development of the Prius. Toyota had 9 different research projects running to develop hybrid engine technologies. Normally they would choose a drivetrain first, and build a car around it. Instead Toyota decided to keep its options open, and designed the Prius with a hole in it for the drive train. The 9 research projects continued, and 9+ months after the Prius development project was started, a drive train was chosen. Toyota knew that this car needed a radically new drive train architecture. Instead of guessing and choosing one, they let all 9 research projects continue their work, and as they did, the best option for the car's engine became clear. So was 9 research projects a waste? No because each project was generating factual information about the options for hybrid engine design, information that Toyota engineering management needed to make an informed choice.</a:t>
            </a:r>
          </a:p>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30</a:t>
            </a:fld>
            <a:endParaRPr lang="en-US"/>
          </a:p>
        </p:txBody>
      </p:sp>
    </p:spTree>
    <p:extLst>
      <p:ext uri="{BB962C8B-B14F-4D97-AF65-F5344CB8AC3E}">
        <p14:creationId xmlns:p14="http://schemas.microsoft.com/office/powerpoint/2010/main" val="333466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33DA8-ED1C-48F8-9E9A-10FC1DB06F9C}" type="slidenum">
              <a:rPr lang="en-US" altLang="en-US"/>
              <a:pPr/>
              <a:t>33</a:t>
            </a:fld>
            <a:endParaRPr lang="en-US" altLang="en-US"/>
          </a:p>
        </p:txBody>
      </p:sp>
      <p:sp>
        <p:nvSpPr>
          <p:cNvPr id="158722" name="Rectangle 2"/>
          <p:cNvSpPr>
            <a:spLocks noGrp="1" noRot="1" noChangeAspect="1" noChangeArrowheads="1" noTextEdit="1"/>
          </p:cNvSpPr>
          <p:nvPr>
            <p:ph type="sldImg"/>
          </p:nvPr>
        </p:nvSpPr>
        <p:spPr>
          <a:xfrm>
            <a:off x="2563813" y="887413"/>
            <a:ext cx="4260850" cy="2397125"/>
          </a:xfrm>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723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noFill/>
        </p:spPr>
        <p:txBody>
          <a:bodyPr/>
          <a:lstStyle>
            <a:lvl1pPr defTabSz="941388">
              <a:defRPr sz="2800">
                <a:solidFill>
                  <a:srgbClr val="CC3300"/>
                </a:solidFill>
                <a:latin typeface="Arial" panose="020B0604020202020204" pitchFamily="34" charset="0"/>
                <a:cs typeface="Times New Roman" panose="02020603050405020304" pitchFamily="18" charset="0"/>
              </a:defRPr>
            </a:lvl1pPr>
            <a:lvl2pPr marL="742950" indent="-285750" defTabSz="941388">
              <a:defRPr sz="2800">
                <a:solidFill>
                  <a:srgbClr val="CC3300"/>
                </a:solidFill>
                <a:latin typeface="Arial" panose="020B0604020202020204" pitchFamily="34" charset="0"/>
                <a:cs typeface="Times New Roman" panose="02020603050405020304" pitchFamily="18" charset="0"/>
              </a:defRPr>
            </a:lvl2pPr>
            <a:lvl3pPr marL="1143000" indent="-228600" defTabSz="941388">
              <a:defRPr sz="2800">
                <a:solidFill>
                  <a:srgbClr val="CC3300"/>
                </a:solidFill>
                <a:latin typeface="Arial" panose="020B0604020202020204" pitchFamily="34" charset="0"/>
                <a:cs typeface="Times New Roman" panose="02020603050405020304" pitchFamily="18" charset="0"/>
              </a:defRPr>
            </a:lvl3pPr>
            <a:lvl4pPr marL="1600200" indent="-228600" defTabSz="941388">
              <a:defRPr sz="2800">
                <a:solidFill>
                  <a:srgbClr val="CC3300"/>
                </a:solidFill>
                <a:latin typeface="Arial" panose="020B0604020202020204" pitchFamily="34" charset="0"/>
                <a:cs typeface="Times New Roman" panose="02020603050405020304" pitchFamily="18" charset="0"/>
              </a:defRPr>
            </a:lvl4pPr>
            <a:lvl5pPr marL="2057400" indent="-228600" defTabSz="941388">
              <a:defRPr sz="2800">
                <a:solidFill>
                  <a:srgbClr val="CC3300"/>
                </a:solidFill>
                <a:latin typeface="Arial" panose="020B0604020202020204" pitchFamily="34" charset="0"/>
                <a:cs typeface="Times New Roman" panose="02020603050405020304" pitchFamily="18" charset="0"/>
              </a:defRPr>
            </a:lvl5pPr>
            <a:lvl6pPr marL="25146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fld id="{CB0BA828-3108-4A5F-8991-B3CBD5D65D2B}" type="slidenum">
              <a:rPr lang="en-US" altLang="en-US" sz="1300" smtClean="0">
                <a:solidFill>
                  <a:schemeClr val="tx1"/>
                </a:solidFill>
                <a:latin typeface="Times New Roman" panose="02020603050405020304" pitchFamily="18" charset="0"/>
              </a:rPr>
              <a:pPr/>
              <a:t>34</a:t>
            </a:fld>
            <a:endParaRPr lang="en-US" altLang="en-US" sz="13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9610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5</a:t>
            </a:fld>
            <a:endParaRPr lang="en-US" altLang="en-US" sz="1200"/>
          </a:p>
        </p:txBody>
      </p:sp>
    </p:spTree>
    <p:extLst>
      <p:ext uri="{BB962C8B-B14F-4D97-AF65-F5344CB8AC3E}">
        <p14:creationId xmlns:p14="http://schemas.microsoft.com/office/powerpoint/2010/main" val="1204413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xfrm>
            <a:off x="2357438" y="693738"/>
            <a:ext cx="4654550" cy="2619375"/>
          </a:xfrm>
          <a:ln/>
        </p:spPr>
      </p:sp>
      <p:sp>
        <p:nvSpPr>
          <p:cNvPr id="50179" name="Rectangle 3"/>
          <p:cNvSpPr>
            <a:spLocks noGrp="1"/>
          </p:cNvSpPr>
          <p:nvPr>
            <p:ph type="body" idx="1"/>
          </p:nvPr>
        </p:nvSpPr>
        <p:spPr>
          <a:xfrm>
            <a:off x="204788" y="3386138"/>
            <a:ext cx="8780462" cy="3330575"/>
          </a:xfrm>
          <a:noFill/>
        </p:spPr>
        <p:txBody>
          <a:bodyPr/>
          <a:lstStyle/>
          <a:p>
            <a:r>
              <a:rPr lang="en-US" altLang="en-US"/>
              <a:t>We like to use forecasting a hurricane track as an analogy to software development.  This is an example of the various news agencies early forecast of hurricane’s Rita track. One thing we know is that all of these tracks are wrong. </a:t>
            </a:r>
          </a:p>
        </p:txBody>
      </p:sp>
    </p:spTree>
    <p:extLst>
      <p:ext uri="{BB962C8B-B14F-4D97-AF65-F5344CB8AC3E}">
        <p14:creationId xmlns:p14="http://schemas.microsoft.com/office/powerpoint/2010/main" val="94579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xfrm>
            <a:off x="2357438" y="693738"/>
            <a:ext cx="4654550" cy="2619375"/>
          </a:xfrm>
          <a:ln/>
        </p:spPr>
      </p:sp>
      <p:sp>
        <p:nvSpPr>
          <p:cNvPr id="52227" name="Rectangle 3"/>
          <p:cNvSpPr>
            <a:spLocks noGrp="1"/>
          </p:cNvSpPr>
          <p:nvPr>
            <p:ph type="body" idx="1"/>
          </p:nvPr>
        </p:nvSpPr>
        <p:spPr>
          <a:xfrm>
            <a:off x="204788" y="3386138"/>
            <a:ext cx="8780462" cy="3330575"/>
          </a:xfrm>
          <a:noFill/>
        </p:spPr>
        <p:txBody>
          <a:bodyPr/>
          <a:lstStyle/>
          <a:p>
            <a:r>
              <a:rPr lang="en-US" altLang="en-US"/>
              <a:t>The actual path of Rita is shown in yellow.  Planning of software is much like this.  Almost everything we do is “new” and when we followed a more waterfall model, we took lots of time designing and gathering estimates of tasks before starting.  From that initial Plan, the one thing we really knew, was that the project would not turnout looking like the plan and it would change. We know that as we gain more knowledge during development the plan would be refined many times.  So, with Agile, we don’t spend a lot of time in upfront planning.</a:t>
            </a:r>
          </a:p>
        </p:txBody>
      </p:sp>
    </p:spTree>
    <p:extLst>
      <p:ext uri="{BB962C8B-B14F-4D97-AF65-F5344CB8AC3E}">
        <p14:creationId xmlns:p14="http://schemas.microsoft.com/office/powerpoint/2010/main" val="418175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10554-7582-4E34-9303-1F8A64F16DAA}" type="slidenum">
              <a:rPr lang="en-US"/>
              <a:pPr/>
              <a:t>37</a:t>
            </a:fld>
            <a:endParaRPr lang="en-US" dirty="0"/>
          </a:p>
        </p:txBody>
      </p:sp>
      <p:sp>
        <p:nvSpPr>
          <p:cNvPr id="217090" name="Rectangle 2"/>
          <p:cNvSpPr>
            <a:spLocks noGrp="1" noRot="1" noChangeAspect="1" noChangeArrowheads="1" noTextEdit="1"/>
          </p:cNvSpPr>
          <p:nvPr>
            <p:ph type="sldImg"/>
          </p:nvPr>
        </p:nvSpPr>
        <p:spPr>
          <a:xfrm>
            <a:off x="1257300" y="722313"/>
            <a:ext cx="4800600" cy="3600450"/>
          </a:xfrm>
          <a:ln/>
        </p:spPr>
      </p:sp>
      <p:sp>
        <p:nvSpPr>
          <p:cNvPr id="217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85363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0A97-8A29-4413-B7DA-A238347E2AC1}" type="slidenum">
              <a:rPr lang="en-US"/>
              <a:pPr/>
              <a:t>38</a:t>
            </a:fld>
            <a:endParaRPr lang="en-US" dirty="0"/>
          </a:p>
        </p:txBody>
      </p:sp>
      <p:sp>
        <p:nvSpPr>
          <p:cNvPr id="172034" name="Rectangle 2"/>
          <p:cNvSpPr>
            <a:spLocks noGrp="1" noRot="1" noChangeAspect="1" noChangeArrowheads="1" noTextEdit="1"/>
          </p:cNvSpPr>
          <p:nvPr>
            <p:ph type="sldImg"/>
          </p:nvPr>
        </p:nvSpPr>
        <p:spPr>
          <a:xfrm>
            <a:off x="1257300" y="722313"/>
            <a:ext cx="4800600" cy="3600450"/>
          </a:xfrm>
          <a:ln/>
        </p:spPr>
      </p:sp>
      <p:sp>
        <p:nvSpPr>
          <p:cNvPr id="172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94626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98068-5274-4EDA-81D0-0CBBFBCC3967}" type="slidenum">
              <a:rPr lang="en-US"/>
              <a:pPr/>
              <a:t>39</a:t>
            </a:fld>
            <a:endParaRPr lang="en-US" dirty="0"/>
          </a:p>
        </p:txBody>
      </p:sp>
      <p:sp>
        <p:nvSpPr>
          <p:cNvPr id="221186" name="Rectangle 2"/>
          <p:cNvSpPr>
            <a:spLocks noGrp="1" noRot="1" noChangeAspect="1" noChangeArrowheads="1" noTextEdit="1"/>
          </p:cNvSpPr>
          <p:nvPr>
            <p:ph type="sldImg"/>
          </p:nvPr>
        </p:nvSpPr>
        <p:spPr>
          <a:xfrm>
            <a:off x="1257300" y="722313"/>
            <a:ext cx="4800600" cy="3600450"/>
          </a:xfrm>
          <a:ln/>
        </p:spPr>
      </p:sp>
      <p:sp>
        <p:nvSpPr>
          <p:cNvPr id="221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9749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05EF8-1AD1-41BD-BA8C-F3703C89E7F7}" type="slidenum">
              <a:rPr lang="en-US"/>
              <a:pPr/>
              <a:t>40</a:t>
            </a:fld>
            <a:endParaRPr lang="en-US" dirty="0"/>
          </a:p>
        </p:txBody>
      </p:sp>
      <p:sp>
        <p:nvSpPr>
          <p:cNvPr id="219138" name="Rectangle 2"/>
          <p:cNvSpPr>
            <a:spLocks noGrp="1" noRot="1" noChangeAspect="1" noChangeArrowheads="1" noTextEdit="1"/>
          </p:cNvSpPr>
          <p:nvPr>
            <p:ph type="sldImg"/>
          </p:nvPr>
        </p:nvSpPr>
        <p:spPr>
          <a:xfrm>
            <a:off x="1257300" y="722313"/>
            <a:ext cx="4800600" cy="3600450"/>
          </a:xfrm>
          <a:ln/>
        </p:spPr>
      </p:sp>
      <p:sp>
        <p:nvSpPr>
          <p:cNvPr id="219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2571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EA080-3EA8-425D-B65A-943E8F51E48E}" type="slidenum">
              <a:rPr lang="en-US"/>
              <a:pPr/>
              <a:t>41</a:t>
            </a:fld>
            <a:endParaRPr lang="en-US" dirty="0"/>
          </a:p>
        </p:txBody>
      </p:sp>
      <p:sp>
        <p:nvSpPr>
          <p:cNvPr id="174082" name="Rectangle 2"/>
          <p:cNvSpPr>
            <a:spLocks noGrp="1" noRot="1" noChangeAspect="1" noChangeArrowheads="1" noTextEdit="1"/>
          </p:cNvSpPr>
          <p:nvPr>
            <p:ph type="sldImg"/>
          </p:nvPr>
        </p:nvSpPr>
        <p:spPr>
          <a:xfrm>
            <a:off x="1257300" y="722313"/>
            <a:ext cx="4800600" cy="3600450"/>
          </a:xfrm>
          <a:ln/>
        </p:spPr>
      </p:sp>
      <p:sp>
        <p:nvSpPr>
          <p:cNvPr id="174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792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B7C06-876D-4333-AE28-343BE45BAEAF}" type="slidenum">
              <a:rPr lang="en-US"/>
              <a:pPr/>
              <a:t>42</a:t>
            </a:fld>
            <a:endParaRPr lang="en-US" dirty="0"/>
          </a:p>
        </p:txBody>
      </p:sp>
      <p:sp>
        <p:nvSpPr>
          <p:cNvPr id="176130" name="Rectangle 2"/>
          <p:cNvSpPr>
            <a:spLocks noGrp="1" noRot="1" noChangeAspect="1" noChangeArrowheads="1" noTextEdit="1"/>
          </p:cNvSpPr>
          <p:nvPr>
            <p:ph type="sldImg"/>
          </p:nvPr>
        </p:nvSpPr>
        <p:spPr>
          <a:xfrm>
            <a:off x="1257300" y="722313"/>
            <a:ext cx="4800600" cy="3600450"/>
          </a:xfrm>
          <a:ln/>
        </p:spPr>
      </p:sp>
      <p:sp>
        <p:nvSpPr>
          <p:cNvPr id="176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75034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C7ABA-2D2B-4FCF-87CE-5D666ED3F430}" type="slidenum">
              <a:rPr lang="en-US"/>
              <a:pPr/>
              <a:t>43</a:t>
            </a:fld>
            <a:endParaRPr lang="en-US" dirty="0"/>
          </a:p>
        </p:txBody>
      </p:sp>
      <p:sp>
        <p:nvSpPr>
          <p:cNvPr id="225282" name="Rectangle 2"/>
          <p:cNvSpPr>
            <a:spLocks noGrp="1" noRot="1" noChangeAspect="1" noChangeArrowheads="1" noTextEdit="1"/>
          </p:cNvSpPr>
          <p:nvPr>
            <p:ph type="sldImg"/>
          </p:nvPr>
        </p:nvSpPr>
        <p:spPr>
          <a:xfrm>
            <a:off x="1257300" y="722313"/>
            <a:ext cx="4800600" cy="3600450"/>
          </a:xfrm>
          <a:ln/>
        </p:spPr>
      </p:sp>
      <p:sp>
        <p:nvSpPr>
          <p:cNvPr id="225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55153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98B27-60D2-4094-8312-E9400763A7C3}" type="slidenum">
              <a:rPr lang="en-US"/>
              <a:pPr/>
              <a:t>44</a:t>
            </a:fld>
            <a:endParaRPr lang="en-US" dirty="0"/>
          </a:p>
        </p:txBody>
      </p:sp>
      <p:sp>
        <p:nvSpPr>
          <p:cNvPr id="229378" name="Rectangle 2"/>
          <p:cNvSpPr>
            <a:spLocks noGrp="1" noRot="1" noChangeAspect="1" noChangeArrowheads="1" noTextEdit="1"/>
          </p:cNvSpPr>
          <p:nvPr>
            <p:ph type="sldImg"/>
          </p:nvPr>
        </p:nvSpPr>
        <p:spPr>
          <a:xfrm>
            <a:off x="1257300" y="722313"/>
            <a:ext cx="4800600" cy="3600450"/>
          </a:xfrm>
          <a:ln/>
        </p:spPr>
      </p:sp>
      <p:sp>
        <p:nvSpPr>
          <p:cNvPr id="229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4024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6</a:t>
            </a:fld>
            <a:endParaRPr lang="en-US" altLang="en-US" sz="1200"/>
          </a:p>
        </p:txBody>
      </p:sp>
    </p:spTree>
    <p:extLst>
      <p:ext uri="{BB962C8B-B14F-4D97-AF65-F5344CB8AC3E}">
        <p14:creationId xmlns:p14="http://schemas.microsoft.com/office/powerpoint/2010/main" val="4219126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Incremental Releases Users &amp; Stakeholders Will Love</a:t>
            </a:r>
          </a:p>
        </p:txBody>
      </p:sp>
      <p:sp>
        <p:nvSpPr>
          <p:cNvPr id="5632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Jeff Patton, jpatton@acm.org</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6F543D1-4A3B-441A-8937-2DF16778784E}" type="slidenum">
              <a:rPr lang="en-US" altLang="en-US" sz="1300" smtClean="0">
                <a:latin typeface="Arial" panose="020B0604020202020204" pitchFamily="34" charset="0"/>
                <a:cs typeface="Times New Roman" panose="02020603050405020304" pitchFamily="18" charset="0"/>
              </a:rPr>
              <a:pPr>
                <a:spcBef>
                  <a:spcPct val="0"/>
                </a:spcBef>
              </a:pPr>
              <a:t>45</a:t>
            </a:fld>
            <a:endParaRPr lang="en-US" altLang="en-US" sz="1300">
              <a:latin typeface="Arial" panose="020B0604020202020204" pitchFamily="34" charset="0"/>
              <a:cs typeface="Times New Roman" panose="02020603050405020304" pitchFamily="18"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22416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Incremental Releases Users &amp; Stakeholders Will Love</a:t>
            </a:r>
          </a:p>
        </p:txBody>
      </p:sp>
      <p:sp>
        <p:nvSpPr>
          <p:cNvPr id="58371"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Jeff Patton, jpatton@acm.org</a:t>
            </a:r>
          </a:p>
        </p:txBody>
      </p:sp>
      <p:sp>
        <p:nvSpPr>
          <p:cNvPr id="5837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7648376-4059-4DF3-928C-37A1C4A1FFFD}" type="slidenum">
              <a:rPr lang="en-US" altLang="en-US" sz="1300" smtClean="0">
                <a:latin typeface="Arial" panose="020B0604020202020204" pitchFamily="34" charset="0"/>
                <a:cs typeface="Times New Roman" panose="02020603050405020304" pitchFamily="18" charset="0"/>
              </a:rPr>
              <a:pPr>
                <a:spcBef>
                  <a:spcPct val="0"/>
                </a:spcBef>
              </a:pPr>
              <a:t>46</a:t>
            </a:fld>
            <a:endParaRPr lang="en-US" altLang="en-US" sz="1300">
              <a:latin typeface="Arial" panose="020B0604020202020204" pitchFamily="34" charset="0"/>
              <a:cs typeface="Times New Roman" panose="02020603050405020304" pitchFamily="18" charset="0"/>
            </a:endParaRPr>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4303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Incremental Releases Users &amp; Stakeholders Will Love</a:t>
            </a:r>
          </a:p>
        </p:txBody>
      </p:sp>
      <p:sp>
        <p:nvSpPr>
          <p:cNvPr id="60419"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Jeff Patton, jpatton@acm.org</a:t>
            </a:r>
          </a:p>
        </p:txBody>
      </p:sp>
      <p:sp>
        <p:nvSpPr>
          <p:cNvPr id="6042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77E7250-CD04-4828-B0C7-BDED0D145274}" type="slidenum">
              <a:rPr lang="en-US" altLang="en-US" sz="1300" smtClean="0">
                <a:latin typeface="Arial" panose="020B0604020202020204" pitchFamily="34" charset="0"/>
                <a:cs typeface="Times New Roman" panose="02020603050405020304" pitchFamily="18" charset="0"/>
              </a:rPr>
              <a:pPr>
                <a:spcBef>
                  <a:spcPct val="0"/>
                </a:spcBef>
              </a:pPr>
              <a:t>47</a:t>
            </a:fld>
            <a:endParaRPr lang="en-US" altLang="en-US" sz="1300">
              <a:latin typeface="Arial" panose="020B0604020202020204" pitchFamily="34" charset="0"/>
              <a:cs typeface="Times New Roman" panose="02020603050405020304" pitchFamily="18" charset="0"/>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1493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Walk the class through the Kanban practices.</a:t>
            </a:r>
          </a:p>
          <a:p>
            <a:endParaRPr lang="en-US" dirty="0"/>
          </a:p>
          <a:p>
            <a:pPr defTabSz="942289" eaLnBrk="0" fontAlgn="base" hangingPunct="0">
              <a:spcBef>
                <a:spcPct val="30000"/>
              </a:spcBef>
              <a:spcAft>
                <a:spcPct val="0"/>
              </a:spcAft>
              <a:defRPr/>
            </a:pPr>
            <a:r>
              <a:rPr lang="en-US" dirty="0"/>
              <a:t>There are 6 General Practices in the Kanban Method. [Walk</a:t>
            </a:r>
            <a:r>
              <a:rPr lang="en-US" baseline="0" dirty="0"/>
              <a:t> briefly through each of the 6 Practices. See David Anderson’s blog at http://</a:t>
            </a:r>
            <a:r>
              <a:rPr lang="en-US" baseline="0" dirty="0" err="1"/>
              <a:t>www.djaa.com</a:t>
            </a:r>
            <a:r>
              <a:rPr lang="en-US" baseline="0" dirty="0"/>
              <a:t>/principles-general-practices-</a:t>
            </a:r>
            <a:r>
              <a:rPr lang="en-US" baseline="0" dirty="0" err="1"/>
              <a:t>kanban</a:t>
            </a:r>
            <a:r>
              <a:rPr lang="en-US" baseline="0" dirty="0"/>
              <a:t>-method if you want help with how to explain]</a:t>
            </a:r>
            <a:endParaRPr lang="en-US" dirty="0"/>
          </a:p>
          <a:p>
            <a:endParaRPr lang="en-US" dirty="0"/>
          </a:p>
          <a:p>
            <a:r>
              <a:rPr lang="en-US" dirty="0"/>
              <a:t>Instead of using this slide, you can also create a flipchart with similar info etc.</a:t>
            </a:r>
          </a:p>
          <a:p>
            <a:r>
              <a:rPr lang="en-US" dirty="0"/>
              <a:t>You might revise this after the simulation.</a:t>
            </a:r>
          </a:p>
          <a:p>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51</a:t>
            </a:fld>
            <a:endParaRPr lang="en-US"/>
          </a:p>
        </p:txBody>
      </p:sp>
    </p:spTree>
    <p:extLst>
      <p:ext uri="{BB962C8B-B14F-4D97-AF65-F5344CB8AC3E}">
        <p14:creationId xmlns:p14="http://schemas.microsoft.com/office/powerpoint/2010/main" val="303690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27275" y="533400"/>
            <a:ext cx="4735513" cy="2663825"/>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Kanban gives you a PATTERN of 7 meetings / reviews and their interactions that helps you properly implement your feedback loops.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not need to understand or memorize all of them at this point. We will explore them step by step, so that you will have the full picture at the end of the class.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DO THE ARROWS MEAN? THEY SUGGEST FLOW OF COMMUNICATION THAT YOU MIGHT EXPECT TO SEE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Highlight the general type of information that is schematically represented by the arrows in the diagram.</a:t>
            </a:r>
          </a:p>
          <a:p>
            <a:r>
              <a:rPr lang="en-US" b="1" dirty="0">
                <a:solidFill>
                  <a:srgbClr val="5C3575"/>
                </a:solidFill>
              </a:rPr>
              <a:t>Information</a:t>
            </a:r>
            <a:r>
              <a:rPr lang="en-US" dirty="0"/>
              <a:t> delivered from one feedback mechanism to another. The information is considered for possible decisions.</a:t>
            </a:r>
          </a:p>
          <a:p>
            <a:r>
              <a:rPr lang="en-US" b="1" dirty="0">
                <a:solidFill>
                  <a:srgbClr val="5C3575"/>
                </a:solidFill>
              </a:rPr>
              <a:t>Actions and Decisions </a:t>
            </a:r>
            <a:r>
              <a:rPr lang="en-US" dirty="0"/>
              <a:t>made at one meeting that will have a direct effect on data reviewed, capability observed and discussions held in other meetings.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62</a:t>
            </a:fld>
            <a:endParaRPr lang="en-US"/>
          </a:p>
        </p:txBody>
      </p:sp>
    </p:spTree>
    <p:extLst>
      <p:ext uri="{BB962C8B-B14F-4D97-AF65-F5344CB8AC3E}">
        <p14:creationId xmlns:p14="http://schemas.microsoft.com/office/powerpoint/2010/main" val="2457791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2327275" y="533400"/>
            <a:ext cx="4735513" cy="2663825"/>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cs typeface="Arial" panose="020B0604020202020204" pitchFamily="34" charset="0"/>
              </a:defRPr>
            </a:lvl1pPr>
            <a:lvl2pPr marL="755650" indent="-290513" defTabSz="930275">
              <a:spcBef>
                <a:spcPct val="30000"/>
              </a:spcBef>
              <a:defRPr sz="1200">
                <a:solidFill>
                  <a:schemeClr val="tx1"/>
                </a:solidFill>
                <a:latin typeface="Times New Roman" panose="02020603050405020304" pitchFamily="18" charset="0"/>
                <a:cs typeface="Arial" panose="020B0604020202020204" pitchFamily="34" charset="0"/>
              </a:defRPr>
            </a:lvl2pPr>
            <a:lvl3pPr marL="1163638" indent="-231775" defTabSz="930275">
              <a:spcBef>
                <a:spcPct val="30000"/>
              </a:spcBef>
              <a:defRPr sz="1200">
                <a:solidFill>
                  <a:schemeClr val="tx1"/>
                </a:solidFill>
                <a:latin typeface="Times New Roman" panose="02020603050405020304" pitchFamily="18" charset="0"/>
                <a:cs typeface="Arial" panose="020B0604020202020204" pitchFamily="34" charset="0"/>
              </a:defRPr>
            </a:lvl3pPr>
            <a:lvl4pPr marL="1628775" indent="-231775" defTabSz="930275">
              <a:spcBef>
                <a:spcPct val="30000"/>
              </a:spcBef>
              <a:defRPr sz="1200">
                <a:solidFill>
                  <a:schemeClr val="tx1"/>
                </a:solidFill>
                <a:latin typeface="Times New Roman" panose="02020603050405020304" pitchFamily="18" charset="0"/>
                <a:cs typeface="Arial" panose="020B0604020202020204" pitchFamily="34" charset="0"/>
              </a:defRPr>
            </a:lvl4pPr>
            <a:lvl5pPr marL="2095500" indent="-231775" defTabSz="930275">
              <a:spcBef>
                <a:spcPct val="30000"/>
              </a:spcBef>
              <a:defRPr sz="1200">
                <a:solidFill>
                  <a:schemeClr val="tx1"/>
                </a:solidFill>
                <a:latin typeface="Times New Roman" panose="02020603050405020304" pitchFamily="18" charset="0"/>
                <a:cs typeface="Arial" panose="020B0604020202020204" pitchFamily="34" charset="0"/>
              </a:defRPr>
            </a:lvl5pPr>
            <a:lvl6pPr marL="25527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099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671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9243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2A7C3A3-CEB5-422F-83E1-4058118B9857}" type="slidenum">
              <a:rPr lang="en-US" altLang="en-US" sz="1300" smtClean="0">
                <a:latin typeface="Arial" panose="020B0604020202020204" pitchFamily="34" charset="0"/>
              </a:rPr>
              <a:pPr>
                <a:spcBef>
                  <a:spcPct val="0"/>
                </a:spcBef>
              </a:pPr>
              <a:t>63</a:t>
            </a:fld>
            <a:endParaRPr lang="en-US" altLang="en-US" sz="1300">
              <a:latin typeface="Arial" panose="020B0604020202020204" pitchFamily="34" charset="0"/>
            </a:endParaRPr>
          </a:p>
        </p:txBody>
      </p:sp>
    </p:spTree>
    <p:extLst>
      <p:ext uri="{BB962C8B-B14F-4D97-AF65-F5344CB8AC3E}">
        <p14:creationId xmlns:p14="http://schemas.microsoft.com/office/powerpoint/2010/main" val="273222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64</a:t>
            </a:fld>
            <a:endParaRPr lang="en-US"/>
          </a:p>
        </p:txBody>
      </p:sp>
    </p:spTree>
    <p:extLst>
      <p:ext uri="{BB962C8B-B14F-4D97-AF65-F5344CB8AC3E}">
        <p14:creationId xmlns:p14="http://schemas.microsoft.com/office/powerpoint/2010/main" val="347698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7</a:t>
            </a:fld>
            <a:endParaRPr lang="en-US" altLang="en-US" sz="1200"/>
          </a:p>
        </p:txBody>
      </p:sp>
    </p:spTree>
    <p:extLst>
      <p:ext uri="{BB962C8B-B14F-4D97-AF65-F5344CB8AC3E}">
        <p14:creationId xmlns:p14="http://schemas.microsoft.com/office/powerpoint/2010/main" val="421912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6904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9813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9293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0847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28202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9808" y="3886200"/>
            <a:ext cx="627888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Line 25"/>
          <p:cNvSpPr>
            <a:spLocks noChangeShapeType="1"/>
          </p:cNvSpPr>
          <p:nvPr userDrawn="1"/>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Title 8"/>
          <p:cNvSpPr>
            <a:spLocks noGrp="1"/>
          </p:cNvSpPr>
          <p:nvPr>
            <p:ph type="title"/>
          </p:nvPr>
        </p:nvSpPr>
        <p:spPr>
          <a:xfrm>
            <a:off x="4559808" y="2651760"/>
            <a:ext cx="6278880" cy="1371600"/>
          </a:xfrm>
        </p:spPr>
        <p:txBody>
          <a:bodyPr anchor="ctr"/>
          <a:lstStyle/>
          <a:p>
            <a:r>
              <a:rPr lang="en-US" dirty="0"/>
              <a:t>Click to edit Master title style</a:t>
            </a:r>
          </a:p>
        </p:txBody>
      </p:sp>
      <p:sp>
        <p:nvSpPr>
          <p:cNvPr id="11" name="Line 26"/>
          <p:cNvSpPr>
            <a:spLocks noChangeShapeType="1"/>
          </p:cNvSpPr>
          <p:nvPr userDrawn="1"/>
        </p:nvSpPr>
        <p:spPr bwMode="auto">
          <a:xfrm>
            <a:off x="0" y="5788025"/>
            <a:ext cx="12192000" cy="0"/>
          </a:xfrm>
          <a:prstGeom prst="line">
            <a:avLst/>
          </a:prstGeom>
          <a:noFill/>
          <a:ln w="6350">
            <a:solidFill>
              <a:schemeClr val="accent1"/>
            </a:solidFill>
            <a:round/>
            <a:headEnd/>
            <a:tailEnd/>
          </a:ln>
        </p:spPr>
        <p:txBody>
          <a:bodyPr/>
          <a:lstStyle/>
          <a:p>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id="{BA664F25-93C8-4130-9FE7-7676A98C95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2" y="1544479"/>
            <a:ext cx="4993345" cy="92964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p>
            <a:r>
              <a:rPr lang="en-US" dirty="0"/>
              <a:t>Click to edit Master title style</a:t>
            </a:r>
          </a:p>
        </p:txBody>
      </p:sp>
      <p:sp>
        <p:nvSpPr>
          <p:cNvPr id="3" name="Footer Placeholder 2"/>
          <p:cNvSpPr>
            <a:spLocks noGrp="1"/>
          </p:cNvSpPr>
          <p:nvPr>
            <p:ph type="ftr" sz="quarter" idx="10"/>
          </p:nvPr>
        </p:nvSpPr>
        <p:spPr>
          <a:xfrm>
            <a:off x="292608" y="6665976"/>
            <a:ext cx="3860800" cy="210312"/>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92608" y="1353312"/>
            <a:ext cx="11033760" cy="4855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562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8534400" cy="1295400"/>
          </a:xfrm>
        </p:spPr>
        <p:txBody>
          <a:bodyPr/>
          <a:lstStyle/>
          <a:p>
            <a:r>
              <a:rPr lang="en-US"/>
              <a:t>Click to edit Master title style</a:t>
            </a:r>
          </a:p>
        </p:txBody>
      </p:sp>
      <p:sp>
        <p:nvSpPr>
          <p:cNvPr id="3" name="Table Placeholder 2"/>
          <p:cNvSpPr>
            <a:spLocks noGrp="1"/>
          </p:cNvSpPr>
          <p:nvPr>
            <p:ph type="tbl" idx="1"/>
          </p:nvPr>
        </p:nvSpPr>
        <p:spPr>
          <a:xfrm>
            <a:off x="0" y="1295400"/>
            <a:ext cx="12192000" cy="5105400"/>
          </a:xfrm>
        </p:spPr>
        <p:txBody>
          <a:bodyPr/>
          <a:lstStyle/>
          <a:p>
            <a:pPr lvl="0"/>
            <a:endParaRPr lang="en-US" noProof="0"/>
          </a:p>
        </p:txBody>
      </p:sp>
      <p:sp>
        <p:nvSpPr>
          <p:cNvPr id="4" name="Footer Placeholder 3"/>
          <p:cNvSpPr>
            <a:spLocks noGrp="1"/>
          </p:cNvSpPr>
          <p:nvPr>
            <p:ph type="ftr" sz="quarter" idx="10"/>
          </p:nvPr>
        </p:nvSpPr>
        <p:spPr>
          <a:xfrm>
            <a:off x="292608" y="6665976"/>
            <a:ext cx="3860800" cy="210312"/>
          </a:xfrm>
          <a:prstGeom prst="rect">
            <a:avLst/>
          </a:prstGeom>
        </p:spPr>
        <p:txBody>
          <a:bodyPr/>
          <a:lstStyle>
            <a:lvl1pPr algn="ctr">
              <a:spcAft>
                <a:spcPct val="30000"/>
              </a:spcAft>
              <a:defRPr sz="1000" b="1">
                <a:solidFill>
                  <a:srgbClr val="3333CC"/>
                </a:solidFill>
                <a:latin typeface="Verdana" panose="020B0604030504040204" pitchFamily="34" charset="0"/>
              </a:defRPr>
            </a:lvl1pPr>
          </a:lstStyle>
          <a:p>
            <a:pPr algn="l">
              <a:spcAft>
                <a:spcPct val="0"/>
              </a:spcAft>
              <a:defRPr/>
            </a:pPr>
            <a:endParaRPr lang="en-US" altLang="en-US" sz="1600" b="0">
              <a:solidFill>
                <a:srgbClr val="D5D5FF"/>
              </a:solidFill>
              <a:latin typeface="+mn-lt"/>
            </a:endParaRPr>
          </a:p>
          <a:p>
            <a:pPr algn="l">
              <a:spcAft>
                <a:spcPct val="0"/>
              </a:spcAft>
              <a:defRPr/>
            </a:pPr>
            <a:endParaRPr lang="en-US" altLang="en-US" sz="1600" b="0">
              <a:solidFill>
                <a:srgbClr val="D5D5FF"/>
              </a:solidFill>
              <a:latin typeface="+mn-lt"/>
            </a:endParaRPr>
          </a:p>
          <a:p>
            <a:pPr>
              <a:defRPr/>
            </a:pPr>
            <a:endParaRPr lang="en-US" altLang="en-US" sz="1400">
              <a:solidFill>
                <a:srgbClr val="8EA3FA"/>
              </a:solidFill>
            </a:endParaRPr>
          </a:p>
          <a:p>
            <a:pPr>
              <a:defRPr/>
            </a:pPr>
            <a:endParaRPr lang="en-US" altLang="en-US" b="0">
              <a:latin typeface="Arial" panose="020B0604020202020204" pitchFamily="34" charset="0"/>
            </a:endParaRPr>
          </a:p>
        </p:txBody>
      </p:sp>
    </p:spTree>
    <p:extLst>
      <p:ext uri="{BB962C8B-B14F-4D97-AF65-F5344CB8AC3E}">
        <p14:creationId xmlns:p14="http://schemas.microsoft.com/office/powerpoint/2010/main" val="37644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31"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p>
        </p:txBody>
      </p:sp>
      <p:sp>
        <p:nvSpPr>
          <p:cNvPr id="6" name="TextBox 5"/>
          <p:cNvSpPr txBox="1"/>
          <p:nvPr userDrawn="1"/>
        </p:nvSpPr>
        <p:spPr>
          <a:xfrm>
            <a:off x="868220" y="2678253"/>
            <a:ext cx="2277749" cy="276999"/>
          </a:xfrm>
          <a:prstGeom prst="rect">
            <a:avLst/>
          </a:prstGeom>
          <a:noFill/>
        </p:spPr>
        <p:txBody>
          <a:bodyPr wrap="square" rtlCol="0">
            <a:spAutoFit/>
          </a:bodyPr>
          <a:lstStyle/>
          <a:p>
            <a:pPr algn="ctr"/>
            <a:r>
              <a:rPr lang="en-US" sz="1200" b="1" dirty="0">
                <a:solidFill>
                  <a:prstClr val="black"/>
                </a:solidFill>
              </a:rPr>
              <a:t>Certified Training</a:t>
            </a:r>
          </a:p>
        </p:txBody>
      </p:sp>
      <p:pic>
        <p:nvPicPr>
          <p:cNvPr id="7" name="Picture 6">
            <a:extLst>
              <a:ext uri="{FF2B5EF4-FFF2-40B4-BE49-F238E27FC236}">
                <a16:creationId xmlns:a16="http://schemas.microsoft.com/office/drawing/2014/main" id="{151CC4CA-F706-483C-8B79-5858EF2112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760" y="5475891"/>
            <a:ext cx="1703187" cy="1277007"/>
          </a:xfrm>
          <a:prstGeom prst="rect">
            <a:avLst/>
          </a:prstGeom>
        </p:spPr>
      </p:pic>
    </p:spTree>
    <p:extLst>
      <p:ext uri="{BB962C8B-B14F-4D97-AF65-F5344CB8AC3E}">
        <p14:creationId xmlns:p14="http://schemas.microsoft.com/office/powerpoint/2010/main" val="83449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3"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ytuł 1"/>
          <p:cNvSpPr>
            <a:spLocks noGrp="1"/>
          </p:cNvSpPr>
          <p:nvPr>
            <p:ph type="title" hasCustomPrompt="1"/>
          </p:nvPr>
        </p:nvSpPr>
        <p:spPr>
          <a:xfrm>
            <a:off x="868081" y="2186219"/>
            <a:ext cx="10363200" cy="2426729"/>
          </a:xfrm>
        </p:spPr>
        <p:txBody>
          <a:bodyPr anchor="ctr"/>
          <a:lstStyle>
            <a:lvl1pPr algn="ctr">
              <a:defRPr sz="3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7"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spTree>
    <p:extLst>
      <p:ext uri="{BB962C8B-B14F-4D97-AF65-F5344CB8AC3E}">
        <p14:creationId xmlns:p14="http://schemas.microsoft.com/office/powerpoint/2010/main" val="27720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3"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909853"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7"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spTree>
    <p:extLst>
      <p:ext uri="{BB962C8B-B14F-4D97-AF65-F5344CB8AC3E}">
        <p14:creationId xmlns:p14="http://schemas.microsoft.com/office/powerpoint/2010/main" val="39015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257175" indent="-257175">
              <a:buClr>
                <a:srgbClr val="7030A0"/>
              </a:buClr>
              <a:buFontTx/>
              <a:buBlip>
                <a:blip r:embed="rId2"/>
              </a:buBlip>
              <a:defRPr>
                <a:latin typeface="+mn-lt"/>
              </a:defRPr>
            </a:lvl1pPr>
            <a:lvl2pPr marL="557213" indent="-214313">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6255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5"/>
            <a:ext cx="53848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5"/>
            <a:ext cx="53848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86359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70" y="1535113"/>
            <a:ext cx="5389033"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70" y="2174875"/>
            <a:ext cx="5389033"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9510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5489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9808" y="3886200"/>
            <a:ext cx="627888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Line 25"/>
          <p:cNvSpPr>
            <a:spLocks noChangeShapeType="1"/>
          </p:cNvSpPr>
          <p:nvPr userDrawn="1"/>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Title 8"/>
          <p:cNvSpPr>
            <a:spLocks noGrp="1"/>
          </p:cNvSpPr>
          <p:nvPr>
            <p:ph type="title"/>
          </p:nvPr>
        </p:nvSpPr>
        <p:spPr>
          <a:xfrm>
            <a:off x="4559808" y="2651760"/>
            <a:ext cx="6278880" cy="1371600"/>
          </a:xfrm>
        </p:spPr>
        <p:txBody>
          <a:bodyPr anchor="ctr"/>
          <a:lstStyle/>
          <a:p>
            <a:r>
              <a:rPr lang="en-US" dirty="0"/>
              <a:t>Click to edit Master title style</a:t>
            </a:r>
          </a:p>
        </p:txBody>
      </p:sp>
      <p:sp>
        <p:nvSpPr>
          <p:cNvPr id="11" name="Line 26"/>
          <p:cNvSpPr>
            <a:spLocks noChangeShapeType="1"/>
          </p:cNvSpPr>
          <p:nvPr userDrawn="1"/>
        </p:nvSpPr>
        <p:spPr bwMode="auto">
          <a:xfrm>
            <a:off x="0" y="5788025"/>
            <a:ext cx="12192000" cy="0"/>
          </a:xfrm>
          <a:prstGeom prst="line">
            <a:avLst/>
          </a:prstGeom>
          <a:noFill/>
          <a:ln w="6350">
            <a:solidFill>
              <a:schemeClr val="accent1"/>
            </a:solidFill>
            <a:round/>
            <a:headEnd/>
            <a:tailEnd/>
          </a:ln>
        </p:spPr>
        <p:txBody>
          <a:bodyPr/>
          <a:lstStyle/>
          <a:p>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id="{BA664F25-93C8-4130-9FE7-7676A98C95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2" y="1544479"/>
            <a:ext cx="4993345" cy="92964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78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1500" b="1"/>
            </a:lvl1pPr>
          </a:lstStyle>
          <a:p>
            <a:r>
              <a:rPr lang="pl-PL" dirty="0"/>
              <a:t>Kliknij, aby edytować styl</a:t>
            </a:r>
          </a:p>
        </p:txBody>
      </p:sp>
      <p:sp>
        <p:nvSpPr>
          <p:cNvPr id="3" name="Symbol zastępczy zawartości 2"/>
          <p:cNvSpPr>
            <a:spLocks noGrp="1"/>
          </p:cNvSpPr>
          <p:nvPr>
            <p:ph idx="1"/>
          </p:nvPr>
        </p:nvSpPr>
        <p:spPr>
          <a:xfrm>
            <a:off x="4766733" y="273055"/>
            <a:ext cx="6815667" cy="5853113"/>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0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dirty="0"/>
              <a:t>Kliknij, aby edytować style wzorca tekstu</a:t>
            </a:r>
          </a:p>
        </p:txBody>
      </p:sp>
    </p:spTree>
    <p:extLst>
      <p:ext uri="{BB962C8B-B14F-4D97-AF65-F5344CB8AC3E}">
        <p14:creationId xmlns:p14="http://schemas.microsoft.com/office/powerpoint/2010/main" val="212084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15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Tree>
    <p:extLst>
      <p:ext uri="{BB962C8B-B14F-4D97-AF65-F5344CB8AC3E}">
        <p14:creationId xmlns:p14="http://schemas.microsoft.com/office/powerpoint/2010/main" val="252389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0168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43"/>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43"/>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3813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1"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pic>
        <p:nvPicPr>
          <p:cNvPr id="6" name="Picture 5"/>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6000" l="31544" r="100000">
                        <a14:foregroundMark x1="44631" y1="91143" x2="44631" y2="9114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96175" l="0" r="67577">
                        <a14:foregroundMark x1="46758" y1="69126" x2="46758" y2="6912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0013805"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257175" indent="-257175">
              <a:buClr>
                <a:schemeClr val="bg1"/>
              </a:buClr>
              <a:buFont typeface="Wingdings" panose="05000000000000000000" pitchFamily="2" charset="2"/>
              <a:buChar char="§"/>
              <a:defRPr>
                <a:solidFill>
                  <a:schemeClr val="bg1"/>
                </a:solidFill>
              </a:defRPr>
            </a:lvl1pPr>
            <a:lvl2pPr>
              <a:defRPr>
                <a:solidFill>
                  <a:schemeClr val="bg1"/>
                </a:solidFill>
              </a:defRPr>
            </a:lvl2pPr>
            <a:lvl3pPr marL="857250" indent="-17145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60418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 par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2"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id="{683F59FF-E8F2-8942-88CF-F231C6758641}"/>
              </a:ext>
            </a:extLst>
          </p:cNvPr>
          <p:cNvSpPr>
            <a:spLocks noGrp="1"/>
          </p:cNvSpPr>
          <p:nvPr>
            <p:ph idx="10"/>
          </p:nvPr>
        </p:nvSpPr>
        <p:spPr>
          <a:xfrm>
            <a:off x="609603"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zawartości 2">
            <a:extLst>
              <a:ext uri="{FF2B5EF4-FFF2-40B4-BE49-F238E27FC236}">
                <a16:creationId xmlns:a16="http://schemas.microsoft.com/office/drawing/2014/main" id="{B4CD2B63-3025-F74C-855C-B1F3616363B5}"/>
              </a:ext>
            </a:extLst>
          </p:cNvPr>
          <p:cNvSpPr>
            <a:spLocks noGrp="1"/>
          </p:cNvSpPr>
          <p:nvPr>
            <p:ph idx="11"/>
          </p:nvPr>
        </p:nvSpPr>
        <p:spPr>
          <a:xfrm>
            <a:off x="4332251"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id="{FDC28CCD-A1C2-8E41-9436-4232435C5287}"/>
              </a:ext>
            </a:extLst>
          </p:cNvPr>
          <p:cNvSpPr>
            <a:spLocks noGrp="1"/>
          </p:cNvSpPr>
          <p:nvPr>
            <p:ph idx="12"/>
          </p:nvPr>
        </p:nvSpPr>
        <p:spPr>
          <a:xfrm>
            <a:off x="8054899"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473042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Key Points">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6"/>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1" y="3730704"/>
            <a:ext cx="5266267" cy="2395463"/>
          </a:xfrm>
        </p:spPr>
        <p:txBody>
          <a:bodyPr/>
          <a:lstStyle>
            <a:lvl1pPr marL="392175" indent="-392175">
              <a:spcBef>
                <a:spcPts val="900"/>
              </a:spcBef>
              <a:buClr>
                <a:srgbClr val="7030A0"/>
              </a:buClr>
              <a:buSzPct val="90000"/>
              <a:buFontTx/>
              <a:buBlip>
                <a:blip r:embed="rId2"/>
              </a:buBlip>
              <a:defRPr>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id="{F5BAF030-083C-384F-ABD0-1446E9FBAA87}"/>
              </a:ext>
            </a:extLst>
          </p:cNvPr>
          <p:cNvSpPr>
            <a:spLocks noGrp="1"/>
          </p:cNvSpPr>
          <p:nvPr>
            <p:ph type="body" sz="quarter" idx="10" hasCustomPrompt="1"/>
          </p:nvPr>
        </p:nvSpPr>
        <p:spPr>
          <a:xfrm>
            <a:off x="609601" y="1445745"/>
            <a:ext cx="5266267" cy="1703859"/>
          </a:xfrm>
          <a:solidFill>
            <a:srgbClr val="5C3575"/>
          </a:solidFill>
        </p:spPr>
        <p:txBody>
          <a:bodyPr lIns="180000" rIns="180000" anchor="ctr" anchorCtr="1">
            <a:noAutofit/>
          </a:bodyPr>
          <a:lstStyle>
            <a:lvl1pPr marL="0" indent="0">
              <a:buFontTx/>
              <a:buNone/>
              <a:defRPr sz="2100">
                <a:solidFill>
                  <a:schemeClr val="bg1"/>
                </a:solidFill>
                <a:latin typeface="+mn-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dirty="0"/>
              <a:t>Key Point </a:t>
            </a:r>
            <a:r>
              <a:rPr lang="de-DE" dirty="0" err="1"/>
              <a:t>here</a:t>
            </a:r>
            <a:endParaRPr lang="de-DE" dirty="0"/>
          </a:p>
        </p:txBody>
      </p:sp>
      <p:sp>
        <p:nvSpPr>
          <p:cNvPr id="6" name="Textplatzhalter 4">
            <a:extLst>
              <a:ext uri="{FF2B5EF4-FFF2-40B4-BE49-F238E27FC236}">
                <a16:creationId xmlns:a16="http://schemas.microsoft.com/office/drawing/2014/main" id="{D4E7A6DB-112D-D147-AE12-7EDAA1D4F3AC}"/>
              </a:ext>
            </a:extLst>
          </p:cNvPr>
          <p:cNvSpPr>
            <a:spLocks noGrp="1"/>
          </p:cNvSpPr>
          <p:nvPr>
            <p:ph type="body" sz="quarter" idx="11" hasCustomPrompt="1"/>
          </p:nvPr>
        </p:nvSpPr>
        <p:spPr>
          <a:xfrm>
            <a:off x="6316133" y="1445745"/>
            <a:ext cx="5266267" cy="1703859"/>
          </a:xfrm>
          <a:solidFill>
            <a:srgbClr val="5C3575"/>
          </a:solidFill>
        </p:spPr>
        <p:txBody>
          <a:bodyPr lIns="180000" rIns="180000" anchor="ctr" anchorCtr="1">
            <a:noAutofit/>
          </a:bodyPr>
          <a:lstStyle>
            <a:lvl1pPr marL="0" indent="0">
              <a:buFontTx/>
              <a:buNone/>
              <a:defRPr sz="2100">
                <a:solidFill>
                  <a:schemeClr val="bg1"/>
                </a:solidFill>
                <a:latin typeface="+mn-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dirty="0"/>
              <a:t>Key Point </a:t>
            </a:r>
            <a:r>
              <a:rPr lang="de-DE" dirty="0" err="1"/>
              <a:t>here</a:t>
            </a:r>
            <a:endParaRPr lang="de-DE" dirty="0"/>
          </a:p>
        </p:txBody>
      </p:sp>
      <p:sp>
        <p:nvSpPr>
          <p:cNvPr id="7" name="Symbol zastępczy zawartości 2">
            <a:extLst>
              <a:ext uri="{FF2B5EF4-FFF2-40B4-BE49-F238E27FC236}">
                <a16:creationId xmlns:a16="http://schemas.microsoft.com/office/drawing/2014/main" id="{1F5B99F4-E357-6E43-BEAA-638A525BE17F}"/>
              </a:ext>
            </a:extLst>
          </p:cNvPr>
          <p:cNvSpPr>
            <a:spLocks noGrp="1"/>
          </p:cNvSpPr>
          <p:nvPr>
            <p:ph idx="12"/>
          </p:nvPr>
        </p:nvSpPr>
        <p:spPr>
          <a:xfrm>
            <a:off x="6316133" y="3730704"/>
            <a:ext cx="5266267" cy="2395463"/>
          </a:xfrm>
        </p:spPr>
        <p:txBody>
          <a:bodyPr/>
          <a:lstStyle>
            <a:lvl1pPr marL="392175" indent="-392175">
              <a:spcBef>
                <a:spcPts val="900"/>
              </a:spcBef>
              <a:buClr>
                <a:srgbClr val="7030A0"/>
              </a:buClr>
              <a:buSzPct val="90000"/>
              <a:buFontTx/>
              <a:buBlip>
                <a:blip r:embed="rId2"/>
              </a:buBlip>
              <a:defRPr>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62302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365760" tIns="45720" rIns="91440" bIns="45720" numCol="1" rtlCol="0" anchor="ctr" anchorCtr="0" compatLnSpc="1">
            <a:prstTxWarp prst="textNoShape">
              <a:avLst/>
            </a:prstTxWarp>
            <a:normAutofit/>
          </a:bodyPr>
          <a:lstStyle>
            <a:lvl1pPr>
              <a:defRPr lang="en-US" sz="4400"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3" name="Content Placeholder 2"/>
          <p:cNvSpPr>
            <a:spLocks noGrp="1"/>
          </p:cNvSpPr>
          <p:nvPr>
            <p:ph idx="1"/>
          </p:nvPr>
        </p:nvSpPr>
        <p:spPr>
          <a:xfrm>
            <a:off x="292608" y="1353312"/>
            <a:ext cx="11033760" cy="4855464"/>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6927"/>
            <a:ext cx="12185843" cy="914400"/>
          </a:xfr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en-US" sz="4400"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3" name="Content Placeholder 2"/>
          <p:cNvSpPr>
            <a:spLocks noGrp="1"/>
          </p:cNvSpPr>
          <p:nvPr>
            <p:ph sz="half" idx="1"/>
          </p:nvPr>
        </p:nvSpPr>
        <p:spPr>
          <a:xfrm>
            <a:off x="292608" y="1353311"/>
            <a:ext cx="566928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3312"/>
            <a:ext cx="566928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en-US" sz="4400" i="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4" name="Content Placeholder 3"/>
          <p:cNvSpPr>
            <a:spLocks noGrp="1"/>
          </p:cNvSpPr>
          <p:nvPr>
            <p:ph sz="half" idx="2"/>
          </p:nvPr>
        </p:nvSpPr>
        <p:spPr>
          <a:xfrm>
            <a:off x="292608" y="2174875"/>
            <a:ext cx="566928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5" y="2174875"/>
            <a:ext cx="566928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365760" tIns="45720" rIns="91440" bIns="45720" numCol="1" anchor="ctr" anchorCtr="0" compatLnSpc="1">
            <a:prstTxWarp prst="textNoShape">
              <a:avLst/>
            </a:prstTxWarp>
          </a:bodyPr>
          <a:lstStyle>
            <a:lvl1pPr>
              <a:defRPr lang="en-US" sz="4400" b="1"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4" name="Footer Placeholder 3"/>
          <p:cNvSpPr>
            <a:spLocks noGrp="1"/>
          </p:cNvSpPr>
          <p:nvPr>
            <p:ph type="ftr" sz="quarter" idx="11"/>
          </p:nvPr>
        </p:nvSpPr>
        <p:spPr>
          <a:xfrm>
            <a:off x="292608" y="6665976"/>
            <a:ext cx="3860800" cy="210312"/>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2608" y="6665976"/>
            <a:ext cx="3860800" cy="210312"/>
          </a:xfrm>
          <a:prstGeom prst="rect">
            <a:avLst/>
          </a:prstGeom>
        </p:spPr>
        <p:txBody>
          <a:bodyPr/>
          <a:lstStyle/>
          <a:p>
            <a:endParaRPr lang="en-US"/>
          </a:p>
        </p:txBody>
      </p:sp>
      <p:sp>
        <p:nvSpPr>
          <p:cNvPr id="4" name="Slide Number Placeholder 3"/>
          <p:cNvSpPr>
            <a:spLocks noGrp="1"/>
          </p:cNvSpPr>
          <p:nvPr>
            <p:ph type="sldNum" sz="quarter" idx="12"/>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389288" y="1474525"/>
            <a:ext cx="9315629"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4"/>
          </p:nvPr>
        </p:nvSpPr>
        <p:spPr bwMode="auto">
          <a:xfrm>
            <a:off x="11084984" y="6506707"/>
            <a:ext cx="1107016"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93793" y="6664960"/>
            <a:ext cx="38608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598400" cy="914400"/>
          </a:xfrm>
          <a:prstGeom prst="rect">
            <a:avLst/>
          </a:prstGeo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338138" lvl="0" indent="1588" eaLnBrk="0" fontAlgn="base" hangingPunct="0">
              <a:spcAft>
                <a:spcPct val="0"/>
              </a:spcAft>
            </a:pPr>
            <a:r>
              <a:rPr lang="en-US" dirty="0"/>
              <a:t>Click to edit Master title style</a:t>
            </a:r>
          </a:p>
        </p:txBody>
      </p:sp>
      <p:sp>
        <p:nvSpPr>
          <p:cNvPr id="3" name="Text Placeholder 2"/>
          <p:cNvSpPr>
            <a:spLocks noGrp="1"/>
          </p:cNvSpPr>
          <p:nvPr>
            <p:ph type="body" idx="1"/>
          </p:nvPr>
        </p:nvSpPr>
        <p:spPr>
          <a:xfrm>
            <a:off x="292608" y="1353312"/>
            <a:ext cx="11033760" cy="4855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25"/>
          <p:cNvSpPr>
            <a:spLocks noChangeShapeType="1"/>
          </p:cNvSpPr>
          <p:nvPr/>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Line 26"/>
          <p:cNvSpPr>
            <a:spLocks noChangeShapeType="1"/>
          </p:cNvSpPr>
          <p:nvPr userDrawn="1"/>
        </p:nvSpPr>
        <p:spPr bwMode="auto">
          <a:xfrm>
            <a:off x="0" y="6400800"/>
            <a:ext cx="12192000" cy="0"/>
          </a:xfrm>
          <a:prstGeom prst="line">
            <a:avLst/>
          </a:prstGeom>
          <a:noFill/>
          <a:ln w="6350">
            <a:solidFill>
              <a:schemeClr val="accent1"/>
            </a:solidFill>
            <a:round/>
            <a:headEnd/>
            <a:tailEnd/>
          </a:ln>
        </p:spPr>
        <p:txBody>
          <a:bodyPr/>
          <a:lstStyle/>
          <a:p>
            <a:endParaRPr lang="en-US" sz="1800"/>
          </a:p>
        </p:txBody>
      </p:sp>
      <p:pic>
        <p:nvPicPr>
          <p:cNvPr id="5" name="Picture 4">
            <a:extLst>
              <a:ext uri="{FF2B5EF4-FFF2-40B4-BE49-F238E27FC236}">
                <a16:creationId xmlns:a16="http://schemas.microsoft.com/office/drawing/2014/main" id="{0A1680FC-DFA1-4987-A02E-95E8450ACF7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4800" y="6428493"/>
            <a:ext cx="1625600" cy="4010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5" r:id="rId11"/>
    <p:sldLayoutId id="2147483667" r:id="rId12"/>
  </p:sldLayoutIdLst>
  <p:txStyles>
    <p:titleStyle>
      <a:lvl1pPr algn="l" defTabSz="914400" rtl="0" eaLnBrk="1" latinLnBrk="0" hangingPunct="1">
        <a:spcBef>
          <a:spcPct val="0"/>
        </a:spcBef>
        <a:buNone/>
        <a:defRPr lang="en-US" sz="4400" b="1" i="0" kern="1200" dirty="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733" y="-21478"/>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a:extLst>
              <a:ext uri="{FF2B5EF4-FFF2-40B4-BE49-F238E27FC236}">
                <a16:creationId xmlns:a16="http://schemas.microsoft.com/office/drawing/2014/main" id="{10E8E5FE-2A43-44D3-A041-0E235A90849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284541" y="6387430"/>
            <a:ext cx="1907459" cy="470573"/>
          </a:xfrm>
          <a:prstGeom prst="rect">
            <a:avLst/>
          </a:prstGeom>
        </p:spPr>
      </p:pic>
    </p:spTree>
    <p:extLst>
      <p:ext uri="{BB962C8B-B14F-4D97-AF65-F5344CB8AC3E}">
        <p14:creationId xmlns:p14="http://schemas.microsoft.com/office/powerpoint/2010/main" val="25321609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ctr" defTabSz="685800" rtl="0" eaLnBrk="1" latinLnBrk="0" hangingPunct="1">
        <a:spcBef>
          <a:spcPct val="0"/>
        </a:spcBef>
        <a:buNone/>
        <a:defRPr lang="pl-PL" sz="2700" b="1" kern="1200" dirty="0">
          <a:solidFill>
            <a:srgbClr val="714989"/>
          </a:solidFill>
          <a:latin typeface="+mj-lt"/>
          <a:ea typeface="+mj-ea"/>
          <a:cs typeface="Arial" pitchFamily="34" charset="0"/>
        </a:defRPr>
      </a:lvl1pPr>
    </p:titleStyle>
    <p:bodyStyle>
      <a:lvl1pPr marL="257175" indent="-257175" algn="l" defTabSz="685800" rtl="0" eaLnBrk="1" latinLnBrk="0" hangingPunct="1">
        <a:spcBef>
          <a:spcPct val="20000"/>
        </a:spcBef>
        <a:buClr>
          <a:srgbClr val="F0A000"/>
        </a:buClr>
        <a:buFont typeface="Arial" pitchFamily="34" charset="0"/>
        <a:buChar char="•"/>
        <a:defRPr sz="21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0070C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0.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2.xml"/><Relationship Id="rId7"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7.pn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7.pn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jpeg"/><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7.jpeg"/><Relationship Id="rId1" Type="http://schemas.openxmlformats.org/officeDocument/2006/relationships/slideLayout" Target="../slideLayouts/slideLayout3.xml"/><Relationship Id="rId5" Type="http://schemas.openxmlformats.org/officeDocument/2006/relationships/image" Target="../media/image68.jpeg"/><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7.jpeg"/><Relationship Id="rId1" Type="http://schemas.openxmlformats.org/officeDocument/2006/relationships/slideLayout" Target="../slideLayouts/slideLayout3.xml"/><Relationship Id="rId5" Type="http://schemas.openxmlformats.org/officeDocument/2006/relationships/image" Target="../media/image68.jpe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64.xml.rels><?xml version="1.0" encoding="UTF-8" standalone="yes"?>
<Relationships xmlns="http://schemas.openxmlformats.org/package/2006/relationships"><Relationship Id="rId3" Type="http://schemas.openxmlformats.org/officeDocument/2006/relationships/hyperlink" Target="http://www.linkedin.com/in/toddelittle/"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p:spPr>
        <p:txBody>
          <a:bodyPr>
            <a:normAutofit/>
          </a:bodyPr>
          <a:lstStyle/>
          <a:p>
            <a:r>
              <a:rPr lang="en-US" b="0" dirty="0"/>
              <a:t>Agility and Closed Loop Feedback</a:t>
            </a:r>
            <a:endParaRPr lang="en-US" sz="3600" dirty="0"/>
          </a:p>
        </p:txBody>
      </p:sp>
      <p:sp>
        <p:nvSpPr>
          <p:cNvPr id="3" name="Subtitle 2"/>
          <p:cNvSpPr>
            <a:spLocks noGrp="1"/>
          </p:cNvSpPr>
          <p:nvPr>
            <p:ph type="subTitle" idx="4294967295"/>
          </p:nvPr>
        </p:nvSpPr>
        <p:spPr>
          <a:xfrm>
            <a:off x="228600" y="5105400"/>
            <a:ext cx="4724400" cy="1524000"/>
          </a:xfrm>
        </p:spPr>
        <p:txBody>
          <a:bodyPr>
            <a:normAutofit/>
          </a:bodyPr>
          <a:lstStyle/>
          <a:p>
            <a:pPr marL="0" indent="0">
              <a:buNone/>
            </a:pPr>
            <a:r>
              <a:rPr lang="en-US" sz="2800" dirty="0"/>
              <a:t>Todd Little</a:t>
            </a:r>
          </a:p>
          <a:p>
            <a:pPr marL="0" indent="0">
              <a:buNone/>
            </a:pPr>
            <a:r>
              <a:rPr lang="en-US" sz="2800" dirty="0"/>
              <a:t>Chairman Kanban University</a:t>
            </a:r>
          </a:p>
        </p:txBody>
      </p:sp>
      <p:pic>
        <p:nvPicPr>
          <p:cNvPr id="8200" name="Picture 8" descr="If B is positive, the feedback loop is positive. Photo: Public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51" y="1399298"/>
            <a:ext cx="9248501" cy="3808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umbrella&#10;&#10;Description automatically generated">
            <a:extLst>
              <a:ext uri="{FF2B5EF4-FFF2-40B4-BE49-F238E27FC236}">
                <a16:creationId xmlns:a16="http://schemas.microsoft.com/office/drawing/2014/main" id="{741333F2-DAA9-4712-A526-D25867488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416" y="4466970"/>
            <a:ext cx="5237584" cy="1983464"/>
          </a:xfrm>
          <a:prstGeom prst="rect">
            <a:avLst/>
          </a:prstGeom>
        </p:spPr>
      </p:pic>
    </p:spTree>
    <p:extLst>
      <p:ext uri="{BB962C8B-B14F-4D97-AF65-F5344CB8AC3E}">
        <p14:creationId xmlns:p14="http://schemas.microsoft.com/office/powerpoint/2010/main" val="277561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6343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sp>
        <p:nvSpPr>
          <p:cNvPr id="31" name="TextBox 83"/>
          <p:cNvSpPr txBox="1">
            <a:spLocks noChangeArrowheads="1"/>
          </p:cNvSpPr>
          <p:nvPr/>
        </p:nvSpPr>
        <p:spPr bwMode="auto">
          <a:xfrm>
            <a:off x="7620000" y="424930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Tree>
    <p:extLst>
      <p:ext uri="{BB962C8B-B14F-4D97-AF65-F5344CB8AC3E}">
        <p14:creationId xmlns:p14="http://schemas.microsoft.com/office/powerpoint/2010/main" val="145856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8288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8130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7105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510416"/>
            <a:ext cx="1501548" cy="1501548"/>
          </a:xfrm>
          <a:prstGeom prst="rect">
            <a:avLst/>
          </a:prstGeom>
        </p:spPr>
      </p:pic>
      <p:sp>
        <p:nvSpPr>
          <p:cNvPr id="34" name="TextBox 58"/>
          <p:cNvSpPr txBox="1">
            <a:spLocks noChangeArrowheads="1"/>
          </p:cNvSpPr>
          <p:nvPr/>
        </p:nvSpPr>
        <p:spPr bwMode="auto">
          <a:xfrm>
            <a:off x="4764087" y="22689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961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40099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3303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6257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2575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20000" y="456487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spTree>
    <p:extLst>
      <p:ext uri="{BB962C8B-B14F-4D97-AF65-F5344CB8AC3E}">
        <p14:creationId xmlns:p14="http://schemas.microsoft.com/office/powerpoint/2010/main" val="40673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199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39337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2541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5495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1813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36727" y="448878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002" y="2663562"/>
            <a:ext cx="1341120" cy="822960"/>
          </a:xfrm>
          <a:prstGeom prst="rect">
            <a:avLst/>
          </a:prstGeom>
        </p:spPr>
      </p:pic>
    </p:spTree>
    <p:extLst>
      <p:ext uri="{BB962C8B-B14F-4D97-AF65-F5344CB8AC3E}">
        <p14:creationId xmlns:p14="http://schemas.microsoft.com/office/powerpoint/2010/main" val="59499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cxnSpLocks/>
                    </p:cNvCxnSpPr>
                    <p:nvPr/>
                  </p:nvCxnSpPr>
                  <p:spPr>
                    <a:xfrm>
                      <a:off x="5029200" y="2818564"/>
                      <a:ext cx="59712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6343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sp>
        <p:nvSpPr>
          <p:cNvPr id="31" name="TextBox 83"/>
          <p:cNvSpPr txBox="1">
            <a:spLocks noChangeArrowheads="1"/>
          </p:cNvSpPr>
          <p:nvPr/>
        </p:nvSpPr>
        <p:spPr bwMode="auto">
          <a:xfrm>
            <a:off x="7620000" y="424930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cxnSp>
        <p:nvCxnSpPr>
          <p:cNvPr id="33" name="Straight Arrow Connector 32">
            <a:extLst>
              <a:ext uri="{FF2B5EF4-FFF2-40B4-BE49-F238E27FC236}">
                <a16:creationId xmlns:a16="http://schemas.microsoft.com/office/drawing/2014/main" id="{FC271590-085B-4BAC-B7E4-5A921CBB6969}"/>
              </a:ext>
            </a:extLst>
          </p:cNvPr>
          <p:cNvCxnSpPr>
            <a:cxnSpLocks/>
          </p:cNvCxnSpPr>
          <p:nvPr/>
        </p:nvCxnSpPr>
        <p:spPr bwMode="auto">
          <a:xfrm>
            <a:off x="6056090" y="3101984"/>
            <a:ext cx="801913"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D2DCD46-107C-49FF-9B48-3E5CAF4DD3A0}"/>
              </a:ext>
            </a:extLst>
          </p:cNvPr>
          <p:cNvCxnSpPr>
            <a:cxnSpLocks/>
          </p:cNvCxnSpPr>
          <p:nvPr/>
        </p:nvCxnSpPr>
        <p:spPr bwMode="auto">
          <a:xfrm>
            <a:off x="6858000" y="2885725"/>
            <a:ext cx="0" cy="3884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E2C3A47-D4CC-4C12-8915-23FEE43DE564}"/>
              </a:ext>
            </a:extLst>
          </p:cNvPr>
          <p:cNvCxnSpPr>
            <a:cxnSpLocks/>
          </p:cNvCxnSpPr>
          <p:nvPr/>
        </p:nvCxnSpPr>
        <p:spPr bwMode="auto">
          <a:xfrm>
            <a:off x="7086600" y="2885725"/>
            <a:ext cx="0" cy="3884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ABA943-B53B-4CAB-9B29-445B058A00F9}"/>
              </a:ext>
            </a:extLst>
          </p:cNvPr>
          <p:cNvSpPr txBox="1"/>
          <p:nvPr/>
        </p:nvSpPr>
        <p:spPr>
          <a:xfrm>
            <a:off x="6553200" y="2547174"/>
            <a:ext cx="816086" cy="307777"/>
          </a:xfrm>
          <a:prstGeom prst="rect">
            <a:avLst/>
          </a:prstGeom>
          <a:noFill/>
        </p:spPr>
        <p:txBody>
          <a:bodyPr wrap="square" rtlCol="0">
            <a:spAutoFit/>
          </a:bodyPr>
          <a:lstStyle/>
          <a:p>
            <a:pPr algn="ctr"/>
            <a:r>
              <a:rPr lang="en-US" sz="1400" dirty="0"/>
              <a:t>Delay</a:t>
            </a:r>
          </a:p>
        </p:txBody>
      </p:sp>
    </p:spTree>
    <p:extLst>
      <p:ext uri="{BB962C8B-B14F-4D97-AF65-F5344CB8AC3E}">
        <p14:creationId xmlns:p14="http://schemas.microsoft.com/office/powerpoint/2010/main" val="4439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err="1"/>
              <a:t>Cynefin</a:t>
            </a:r>
            <a:r>
              <a:rPr lang="en-US" altLang="en-US" dirty="0"/>
              <a:t> Framework(Snowden)</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pic>
        <p:nvPicPr>
          <p:cNvPr id="25603"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3657600" y="1295400"/>
            <a:ext cx="4660344" cy="4846320"/>
          </a:xfrm>
        </p:spPr>
      </p:pic>
    </p:spTree>
    <p:extLst>
      <p:ext uri="{BB962C8B-B14F-4D97-AF65-F5344CB8AC3E}">
        <p14:creationId xmlns:p14="http://schemas.microsoft.com/office/powerpoint/2010/main" val="175185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Obvious</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grpSp>
        <p:nvGrpSpPr>
          <p:cNvPr id="26628" name="Group 13"/>
          <p:cNvGrpSpPr>
            <a:grpSpLocks/>
          </p:cNvGrpSpPr>
          <p:nvPr/>
        </p:nvGrpSpPr>
        <p:grpSpPr bwMode="auto">
          <a:xfrm>
            <a:off x="2819400" y="1512887"/>
            <a:ext cx="4191000" cy="1289050"/>
            <a:chOff x="1295400" y="1707362"/>
            <a:chExt cx="4191000" cy="1289838"/>
          </a:xfrm>
        </p:grpSpPr>
        <p:sp>
          <p:nvSpPr>
            <p:cNvPr id="26634" name="Rectangle 4"/>
            <p:cNvSpPr>
              <a:spLocks noChangeArrowheads="1"/>
            </p:cNvSpPr>
            <p:nvPr/>
          </p:nvSpPr>
          <p:spPr bwMode="auto">
            <a:xfrm>
              <a:off x="2514600" y="1828800"/>
              <a:ext cx="1524000" cy="1168400"/>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graphicFrame>
          <p:nvGraphicFramePr>
            <p:cNvPr id="6" name="Diagram 5"/>
            <p:cNvGraphicFramePr/>
            <p:nvPr/>
          </p:nvGraphicFramePr>
          <p:xfrm>
            <a:off x="2590800" y="1905000"/>
            <a:ext cx="12192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36" name="Right Arrow 6"/>
            <p:cNvSpPr>
              <a:spLocks noChangeArrowheads="1"/>
            </p:cNvSpPr>
            <p:nvPr/>
          </p:nvSpPr>
          <p:spPr bwMode="auto">
            <a:xfrm>
              <a:off x="1295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6637" name="Right Arrow 7"/>
            <p:cNvSpPr>
              <a:spLocks noChangeArrowheads="1"/>
            </p:cNvSpPr>
            <p:nvPr/>
          </p:nvSpPr>
          <p:spPr bwMode="auto">
            <a:xfrm>
              <a:off x="41529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6638" name="TextBox 8"/>
            <p:cNvSpPr txBox="1">
              <a:spLocks noChangeArrowheads="1"/>
            </p:cNvSpPr>
            <p:nvPr/>
          </p:nvSpPr>
          <p:spPr bwMode="auto">
            <a:xfrm>
              <a:off x="1314450" y="1707362"/>
              <a:ext cx="104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6639" name="TextBox 9"/>
            <p:cNvSpPr txBox="1">
              <a:spLocks noChangeArrowheads="1"/>
            </p:cNvSpPr>
            <p:nvPr/>
          </p:nvSpPr>
          <p:spPr bwMode="auto">
            <a:xfrm>
              <a:off x="4152900" y="1707362"/>
              <a:ext cx="133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Output</a:t>
              </a:r>
            </a:p>
          </p:txBody>
        </p:sp>
      </p:grpSp>
      <p:sp>
        <p:nvSpPr>
          <p:cNvPr id="26629" name="TextBox 10"/>
          <p:cNvSpPr txBox="1">
            <a:spLocks noChangeArrowheads="1"/>
          </p:cNvSpPr>
          <p:nvPr/>
        </p:nvSpPr>
        <p:spPr bwMode="auto">
          <a:xfrm>
            <a:off x="2819400" y="3797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Obvious to all</a:t>
            </a:r>
          </a:p>
          <a:p>
            <a:endParaRPr lang="en-US" altLang="en-US" dirty="0"/>
          </a:p>
          <a:p>
            <a:r>
              <a:rPr lang="en-US" altLang="en-US" dirty="0"/>
              <a:t>Known - Knowns</a:t>
            </a:r>
          </a:p>
        </p:txBody>
      </p:sp>
      <p:pic>
        <p:nvPicPr>
          <p:cNvPr id="26631"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1773237"/>
            <a:ext cx="5524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4"/>
          <p:cNvSpPr txBox="1">
            <a:spLocks noChangeArrowheads="1"/>
          </p:cNvSpPr>
          <p:nvPr/>
        </p:nvSpPr>
        <p:spPr bwMode="auto">
          <a:xfrm>
            <a:off x="7086600" y="1371603"/>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Tree>
    <p:extLst>
      <p:ext uri="{BB962C8B-B14F-4D97-AF65-F5344CB8AC3E}">
        <p14:creationId xmlns:p14="http://schemas.microsoft.com/office/powerpoint/2010/main" val="399170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643313" y="1828800"/>
            <a:ext cx="1528762" cy="1163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1" name="Title 1"/>
          <p:cNvSpPr>
            <a:spLocks noGrp="1"/>
          </p:cNvSpPr>
          <p:nvPr>
            <p:ph type="title"/>
          </p:nvPr>
        </p:nvSpPr>
        <p:spPr/>
        <p:txBody>
          <a:bodyPr/>
          <a:lstStyle/>
          <a:p>
            <a:r>
              <a:rPr lang="en-US" altLang="en-US"/>
              <a:t>Complicated</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grpSp>
        <p:nvGrpSpPr>
          <p:cNvPr id="27653" name="Group 16"/>
          <p:cNvGrpSpPr>
            <a:grpSpLocks/>
          </p:cNvGrpSpPr>
          <p:nvPr/>
        </p:nvGrpSpPr>
        <p:grpSpPr bwMode="auto">
          <a:xfrm>
            <a:off x="3657600" y="1828800"/>
            <a:ext cx="1524000" cy="1168400"/>
            <a:chOff x="2514600" y="1828800"/>
            <a:chExt cx="1524000" cy="1168400"/>
          </a:xfrm>
        </p:grpSpPr>
        <p:sp>
          <p:nvSpPr>
            <p:cNvPr id="27665" name="Rectangle 4"/>
            <p:cNvSpPr>
              <a:spLocks noChangeArrowheads="1"/>
            </p:cNvSpPr>
            <p:nvPr/>
          </p:nvSpPr>
          <p:spPr bwMode="auto">
            <a:xfrm>
              <a:off x="2514600" y="1828800"/>
              <a:ext cx="1524000" cy="1168400"/>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graphicFrame>
          <p:nvGraphicFramePr>
            <p:cNvPr id="6" name="Diagram 5"/>
            <p:cNvGraphicFramePr/>
            <p:nvPr/>
          </p:nvGraphicFramePr>
          <p:xfrm>
            <a:off x="2590800" y="1905000"/>
            <a:ext cx="12192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7654" name="Right Arrow 6"/>
          <p:cNvSpPr>
            <a:spLocks noChangeArrowheads="1"/>
          </p:cNvSpPr>
          <p:nvPr/>
        </p:nvSpPr>
        <p:spPr bwMode="auto">
          <a:xfrm>
            <a:off x="2438400" y="22860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5" name="Right Arrow 7"/>
          <p:cNvSpPr>
            <a:spLocks noChangeArrowheads="1"/>
          </p:cNvSpPr>
          <p:nvPr/>
        </p:nvSpPr>
        <p:spPr bwMode="auto">
          <a:xfrm rot="-1373065">
            <a:off x="5791200" y="2075754"/>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6" name="TextBox 8"/>
          <p:cNvSpPr txBox="1">
            <a:spLocks noChangeArrowheads="1"/>
          </p:cNvSpPr>
          <p:nvPr/>
        </p:nvSpPr>
        <p:spPr bwMode="auto">
          <a:xfrm>
            <a:off x="2457450" y="1708150"/>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7657" name="TextBox 9"/>
          <p:cNvSpPr txBox="1">
            <a:spLocks noChangeArrowheads="1"/>
          </p:cNvSpPr>
          <p:nvPr/>
        </p:nvSpPr>
        <p:spPr bwMode="auto">
          <a:xfrm>
            <a:off x="5181600" y="1708150"/>
            <a:ext cx="133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Output</a:t>
            </a:r>
          </a:p>
        </p:txBody>
      </p:sp>
      <p:sp>
        <p:nvSpPr>
          <p:cNvPr id="27658" name="TextBox 10"/>
          <p:cNvSpPr txBox="1">
            <a:spLocks noChangeArrowheads="1"/>
          </p:cNvSpPr>
          <p:nvPr/>
        </p:nvSpPr>
        <p:spPr bwMode="auto">
          <a:xfrm>
            <a:off x="2819400" y="3828874"/>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Requires Analysis</a:t>
            </a:r>
          </a:p>
          <a:p>
            <a:endParaRPr lang="en-US" altLang="en-US" dirty="0"/>
          </a:p>
          <a:p>
            <a:r>
              <a:rPr lang="en-US" altLang="en-US" dirty="0"/>
              <a:t>Known - Unknowns</a:t>
            </a:r>
          </a:p>
        </p:txBody>
      </p:sp>
      <p:pic>
        <p:nvPicPr>
          <p:cNvPr id="27660"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1980504"/>
            <a:ext cx="1981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14"/>
          <p:cNvSpPr txBox="1">
            <a:spLocks noChangeArrowheads="1"/>
          </p:cNvSpPr>
          <p:nvPr/>
        </p:nvSpPr>
        <p:spPr bwMode="auto">
          <a:xfrm>
            <a:off x="7162800" y="1642370"/>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
        <p:nvSpPr>
          <p:cNvPr id="27662" name="Right Arrow 15"/>
          <p:cNvSpPr>
            <a:spLocks noChangeArrowheads="1"/>
          </p:cNvSpPr>
          <p:nvPr/>
        </p:nvSpPr>
        <p:spPr bwMode="auto">
          <a:xfrm rot="1373065" flipV="1">
            <a:off x="5805488" y="2456754"/>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64" name="TextBox 18"/>
          <p:cNvSpPr txBox="1">
            <a:spLocks noChangeArrowheads="1"/>
          </p:cNvSpPr>
          <p:nvPr/>
        </p:nvSpPr>
        <p:spPr bwMode="auto">
          <a:xfrm>
            <a:off x="3643316" y="1287466"/>
            <a:ext cx="157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Analysis</a:t>
            </a:r>
          </a:p>
        </p:txBody>
      </p:sp>
    </p:spTree>
    <p:extLst>
      <p:ext uri="{BB962C8B-B14F-4D97-AF65-F5344CB8AC3E}">
        <p14:creationId xmlns:p14="http://schemas.microsoft.com/office/powerpoint/2010/main" val="2732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Complex</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sp>
        <p:nvSpPr>
          <p:cNvPr id="28676" name="Rectangle 4"/>
          <p:cNvSpPr>
            <a:spLocks noChangeArrowheads="1"/>
          </p:cNvSpPr>
          <p:nvPr/>
        </p:nvSpPr>
        <p:spPr bwMode="auto">
          <a:xfrm>
            <a:off x="4038600" y="1828800"/>
            <a:ext cx="1524000" cy="1168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7" name="Right Arrow 6"/>
          <p:cNvSpPr>
            <a:spLocks noChangeArrowheads="1"/>
          </p:cNvSpPr>
          <p:nvPr/>
        </p:nvSpPr>
        <p:spPr bwMode="auto">
          <a:xfrm>
            <a:off x="2819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8" name="Right Arrow 7"/>
          <p:cNvSpPr>
            <a:spLocks noChangeArrowheads="1"/>
          </p:cNvSpPr>
          <p:nvPr/>
        </p:nvSpPr>
        <p:spPr bwMode="auto">
          <a:xfrm rot="-3039098">
            <a:off x="5718972" y="1726410"/>
            <a:ext cx="822325" cy="388937"/>
          </a:xfrm>
          <a:prstGeom prst="rightArrow">
            <a:avLst>
              <a:gd name="adj1" fmla="val 50000"/>
              <a:gd name="adj2" fmla="val 50019"/>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9" name="TextBox 8"/>
          <p:cNvSpPr txBox="1">
            <a:spLocks noChangeArrowheads="1"/>
          </p:cNvSpPr>
          <p:nvPr/>
        </p:nvSpPr>
        <p:spPr bwMode="auto">
          <a:xfrm>
            <a:off x="2838450" y="1708150"/>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8680" name="TextBox 10"/>
          <p:cNvSpPr txBox="1">
            <a:spLocks noChangeArrowheads="1"/>
          </p:cNvSpPr>
          <p:nvPr/>
        </p:nvSpPr>
        <p:spPr bwMode="auto">
          <a:xfrm>
            <a:off x="2819400" y="3796608"/>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perceived in retrospect</a:t>
            </a:r>
          </a:p>
          <a:p>
            <a:endParaRPr lang="en-US" altLang="en-US" dirty="0"/>
          </a:p>
          <a:p>
            <a:r>
              <a:rPr lang="en-US" altLang="en-US" dirty="0"/>
              <a:t>Unknown - Unknowns</a:t>
            </a:r>
          </a:p>
        </p:txBody>
      </p:sp>
      <p:pic>
        <p:nvPicPr>
          <p:cNvPr id="2868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688" y="1849438"/>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14"/>
          <p:cNvSpPr txBox="1">
            <a:spLocks noChangeArrowheads="1"/>
          </p:cNvSpPr>
          <p:nvPr/>
        </p:nvSpPr>
        <p:spPr bwMode="auto">
          <a:xfrm>
            <a:off x="7086600" y="1566866"/>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
        <p:nvSpPr>
          <p:cNvPr id="28684" name="TextBox 9"/>
          <p:cNvSpPr txBox="1">
            <a:spLocks noChangeArrowheads="1"/>
          </p:cNvSpPr>
          <p:nvPr/>
        </p:nvSpPr>
        <p:spPr bwMode="auto">
          <a:xfrm>
            <a:off x="5638800" y="2154241"/>
            <a:ext cx="133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Output</a:t>
            </a:r>
          </a:p>
        </p:txBody>
      </p:sp>
      <p:sp>
        <p:nvSpPr>
          <p:cNvPr id="28685" name="Right Arrow 16"/>
          <p:cNvSpPr>
            <a:spLocks noChangeArrowheads="1"/>
          </p:cNvSpPr>
          <p:nvPr/>
        </p:nvSpPr>
        <p:spPr bwMode="auto">
          <a:xfrm rot="3039098" flipV="1">
            <a:off x="5708653" y="2741613"/>
            <a:ext cx="858837" cy="388938"/>
          </a:xfrm>
          <a:prstGeom prst="rightArrow">
            <a:avLst>
              <a:gd name="adj1" fmla="val 50000"/>
              <a:gd name="adj2" fmla="val 50021"/>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 name="U-Turn Arrow 1"/>
          <p:cNvSpPr/>
          <p:nvPr/>
        </p:nvSpPr>
        <p:spPr>
          <a:xfrm flipH="1">
            <a:off x="3581400" y="1295400"/>
            <a:ext cx="2362200" cy="48895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ight Arrow 6"/>
          <p:cNvSpPr>
            <a:spLocks noChangeArrowheads="1"/>
          </p:cNvSpPr>
          <p:nvPr/>
        </p:nvSpPr>
        <p:spPr bwMode="auto">
          <a:xfrm>
            <a:off x="2819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Tree>
    <p:extLst>
      <p:ext uri="{BB962C8B-B14F-4D97-AF65-F5344CB8AC3E}">
        <p14:creationId xmlns:p14="http://schemas.microsoft.com/office/powerpoint/2010/main" val="36794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0.19496 -4.44444E-6 " pathEditMode="relative" rAng="0" ptsTypes="AA">
                                      <p:cBhvr>
                                        <p:cTn id="6" dur="2000" fill="hold"/>
                                        <p:tgtEl>
                                          <p:spTgt spid="17"/>
                                        </p:tgtEl>
                                        <p:attrNameLst>
                                          <p:attrName>ppt_x</p:attrName>
                                          <p:attrName>ppt_y</p:attrName>
                                        </p:attrNameLst>
                                      </p:cBhvr>
                                      <p:rCtr x="9740"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 Simple or Complex?</a:t>
            </a:r>
          </a:p>
        </p:txBody>
      </p:sp>
      <p:grpSp>
        <p:nvGrpSpPr>
          <p:cNvPr id="20483" name="Group 90"/>
          <p:cNvGrpSpPr>
            <a:grpSpLocks/>
          </p:cNvGrpSpPr>
          <p:nvPr/>
        </p:nvGrpSpPr>
        <p:grpSpPr bwMode="auto">
          <a:xfrm>
            <a:off x="2209800" y="18288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8130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7105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510416"/>
            <a:ext cx="1501548" cy="1501548"/>
          </a:xfrm>
          <a:prstGeom prst="rect">
            <a:avLst/>
          </a:prstGeom>
        </p:spPr>
      </p:pic>
      <p:sp>
        <p:nvSpPr>
          <p:cNvPr id="34" name="TextBox 58"/>
          <p:cNvSpPr txBox="1">
            <a:spLocks noChangeArrowheads="1"/>
          </p:cNvSpPr>
          <p:nvPr/>
        </p:nvSpPr>
        <p:spPr bwMode="auto">
          <a:xfrm>
            <a:off x="4764087" y="22689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961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40099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3303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6257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2575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20000" y="456487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spTree>
    <p:extLst>
      <p:ext uri="{BB962C8B-B14F-4D97-AF65-F5344CB8AC3E}">
        <p14:creationId xmlns:p14="http://schemas.microsoft.com/office/powerpoint/2010/main" val="280902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Feedback Loops</a:t>
            </a:r>
            <a:endParaRPr lang="en-US" sz="3600" dirty="0"/>
          </a:p>
        </p:txBody>
      </p:sp>
      <p:pic>
        <p:nvPicPr>
          <p:cNvPr id="8196" name="Picture 4" descr="feedback-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71603"/>
            <a:ext cx="285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f B is positive, the feedback loop is positive. Photo: Public Do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77468"/>
            <a:ext cx="4724400" cy="194534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pd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3" y="1274193"/>
            <a:ext cx="2511425" cy="252628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oo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515178"/>
            <a:ext cx="2286000" cy="2044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29">
            <a:extLst>
              <a:ext uri="{FF2B5EF4-FFF2-40B4-BE49-F238E27FC236}">
                <a16:creationId xmlns:a16="http://schemas.microsoft.com/office/drawing/2014/main" id="{2E4D938A-5FF2-4D6E-B628-E24E1183880F}"/>
              </a:ext>
            </a:extLst>
          </p:cNvPr>
          <p:cNvSpPr txBox="1">
            <a:spLocks noChangeArrowheads="1"/>
          </p:cNvSpPr>
          <p:nvPr/>
        </p:nvSpPr>
        <p:spPr bwMode="auto">
          <a:xfrm>
            <a:off x="7778599" y="374506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400" b="1" dirty="0"/>
          </a:p>
        </p:txBody>
      </p:sp>
      <p:grpSp>
        <p:nvGrpSpPr>
          <p:cNvPr id="6" name="Group 5">
            <a:extLst>
              <a:ext uri="{FF2B5EF4-FFF2-40B4-BE49-F238E27FC236}">
                <a16:creationId xmlns:a16="http://schemas.microsoft.com/office/drawing/2014/main" id="{56A3E3E1-BB05-4A5F-86F3-DE428EF974A0}"/>
              </a:ext>
            </a:extLst>
          </p:cNvPr>
          <p:cNvGrpSpPr/>
          <p:nvPr/>
        </p:nvGrpSpPr>
        <p:grpSpPr>
          <a:xfrm>
            <a:off x="6381750" y="4114800"/>
            <a:ext cx="3806962" cy="2284438"/>
            <a:chOff x="4857750" y="4230865"/>
            <a:chExt cx="3806962" cy="2284438"/>
          </a:xfrm>
        </p:grpSpPr>
        <p:sp>
          <p:nvSpPr>
            <p:cNvPr id="8" name="Arc 1026">
              <a:extLst>
                <a:ext uri="{FF2B5EF4-FFF2-40B4-BE49-F238E27FC236}">
                  <a16:creationId xmlns:a16="http://schemas.microsoft.com/office/drawing/2014/main" id="{5EE3D59B-1724-4109-B553-57F82D12FA37}"/>
                </a:ext>
              </a:extLst>
            </p:cNvPr>
            <p:cNvSpPr>
              <a:spLocks/>
            </p:cNvSpPr>
            <p:nvPr/>
          </p:nvSpPr>
          <p:spPr bwMode="auto">
            <a:xfrm rot="765054">
              <a:off x="7052794" y="4720478"/>
              <a:ext cx="918759" cy="806720"/>
            </a:xfrm>
            <a:custGeom>
              <a:avLst/>
              <a:gdLst>
                <a:gd name="G0" fmla="+- 0 0 0"/>
                <a:gd name="G1" fmla="+- 20831 0 0"/>
                <a:gd name="G2" fmla="+- 21600 0 0"/>
                <a:gd name="T0" fmla="*/ 5713 w 21523"/>
                <a:gd name="T1" fmla="*/ 0 h 20831"/>
                <a:gd name="T2" fmla="*/ 21523 w 21523"/>
                <a:gd name="T3" fmla="*/ 19003 h 20831"/>
                <a:gd name="T4" fmla="*/ 0 w 21523"/>
                <a:gd name="T5" fmla="*/ 20831 h 20831"/>
              </a:gdLst>
              <a:ahLst/>
              <a:cxnLst>
                <a:cxn ang="0">
                  <a:pos x="T0" y="T1"/>
                </a:cxn>
                <a:cxn ang="0">
                  <a:pos x="T2" y="T3"/>
                </a:cxn>
                <a:cxn ang="0">
                  <a:pos x="T4" y="T5"/>
                </a:cxn>
              </a:cxnLst>
              <a:rect l="0" t="0" r="r" b="b"/>
              <a:pathLst>
                <a:path w="21523" h="20831" fill="none" extrusionOk="0">
                  <a:moveTo>
                    <a:pt x="5712" y="0"/>
                  </a:moveTo>
                  <a:cubicBezTo>
                    <a:pt x="14444" y="2394"/>
                    <a:pt x="20756" y="9981"/>
                    <a:pt x="21522" y="19003"/>
                  </a:cubicBezTo>
                </a:path>
                <a:path w="21523" h="20831" stroke="0" extrusionOk="0">
                  <a:moveTo>
                    <a:pt x="5712" y="0"/>
                  </a:moveTo>
                  <a:cubicBezTo>
                    <a:pt x="14444" y="2394"/>
                    <a:pt x="20756" y="9981"/>
                    <a:pt x="21522" y="19003"/>
                  </a:cubicBezTo>
                  <a:lnTo>
                    <a:pt x="0" y="20831"/>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027">
              <a:extLst>
                <a:ext uri="{FF2B5EF4-FFF2-40B4-BE49-F238E27FC236}">
                  <a16:creationId xmlns:a16="http://schemas.microsoft.com/office/drawing/2014/main" id="{9C398FD3-39F8-46D1-9179-61009A450914}"/>
                </a:ext>
              </a:extLst>
            </p:cNvPr>
            <p:cNvSpPr txBox="1">
              <a:spLocks noChangeArrowheads="1"/>
            </p:cNvSpPr>
            <p:nvPr/>
          </p:nvSpPr>
          <p:spPr bwMode="auto">
            <a:xfrm>
              <a:off x="6254596" y="4339949"/>
              <a:ext cx="1596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accent2"/>
                  </a:solidFill>
                </a:rPr>
                <a:t>Discrepancy</a:t>
              </a:r>
            </a:p>
          </p:txBody>
        </p:sp>
        <p:sp>
          <p:nvSpPr>
            <p:cNvPr id="10" name="Text Box 1028">
              <a:extLst>
                <a:ext uri="{FF2B5EF4-FFF2-40B4-BE49-F238E27FC236}">
                  <a16:creationId xmlns:a16="http://schemas.microsoft.com/office/drawing/2014/main" id="{502B4408-6959-4BD0-AA2C-E2D6BBA9D126}"/>
                </a:ext>
              </a:extLst>
            </p:cNvPr>
            <p:cNvSpPr txBox="1">
              <a:spLocks noChangeArrowheads="1"/>
            </p:cNvSpPr>
            <p:nvPr/>
          </p:nvSpPr>
          <p:spPr bwMode="auto">
            <a:xfrm>
              <a:off x="7197644" y="5648737"/>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Adjustment</a:t>
              </a:r>
            </a:p>
          </p:txBody>
        </p:sp>
        <p:sp>
          <p:nvSpPr>
            <p:cNvPr id="12" name="Text Box 1039">
              <a:extLst>
                <a:ext uri="{FF2B5EF4-FFF2-40B4-BE49-F238E27FC236}">
                  <a16:creationId xmlns:a16="http://schemas.microsoft.com/office/drawing/2014/main" id="{7A9E00A5-DD91-47C9-B48C-BF12874D1C6F}"/>
                </a:ext>
              </a:extLst>
            </p:cNvPr>
            <p:cNvSpPr txBox="1">
              <a:spLocks noChangeArrowheads="1"/>
            </p:cNvSpPr>
            <p:nvPr/>
          </p:nvSpPr>
          <p:spPr bwMode="auto">
            <a:xfrm>
              <a:off x="5456398" y="5509440"/>
              <a:ext cx="8980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Actual</a:t>
              </a:r>
            </a:p>
            <a:p>
              <a:pPr algn="l"/>
              <a:r>
                <a:rPr lang="en-US" altLang="en-US" sz="2000" dirty="0">
                  <a:solidFill>
                    <a:schemeClr val="accent2"/>
                  </a:solidFill>
                </a:rPr>
                <a:t>Value</a:t>
              </a:r>
            </a:p>
          </p:txBody>
        </p:sp>
        <p:sp>
          <p:nvSpPr>
            <p:cNvPr id="13" name="Arc 1040">
              <a:extLst>
                <a:ext uri="{FF2B5EF4-FFF2-40B4-BE49-F238E27FC236}">
                  <a16:creationId xmlns:a16="http://schemas.microsoft.com/office/drawing/2014/main" id="{51FB9487-D49E-49C6-A29D-27F85720BBFD}"/>
                </a:ext>
              </a:extLst>
            </p:cNvPr>
            <p:cNvSpPr>
              <a:spLocks/>
            </p:cNvSpPr>
            <p:nvPr/>
          </p:nvSpPr>
          <p:spPr bwMode="auto">
            <a:xfrm rot="14185153">
              <a:off x="5814136" y="4728001"/>
              <a:ext cx="843505" cy="990818"/>
            </a:xfrm>
            <a:custGeom>
              <a:avLst/>
              <a:gdLst>
                <a:gd name="G0" fmla="+- 0 0 0"/>
                <a:gd name="G1" fmla="+- 20185 0 0"/>
                <a:gd name="G2" fmla="+- 21600 0 0"/>
                <a:gd name="T0" fmla="*/ 7689 w 21600"/>
                <a:gd name="T1" fmla="*/ 0 h 23425"/>
                <a:gd name="T2" fmla="*/ 21356 w 21600"/>
                <a:gd name="T3" fmla="*/ 23425 h 23425"/>
                <a:gd name="T4" fmla="*/ 0 w 21600"/>
                <a:gd name="T5" fmla="*/ 20185 h 23425"/>
              </a:gdLst>
              <a:ahLst/>
              <a:cxnLst>
                <a:cxn ang="0">
                  <a:pos x="T0" y="T1"/>
                </a:cxn>
                <a:cxn ang="0">
                  <a:pos x="T2" y="T3"/>
                </a:cxn>
                <a:cxn ang="0">
                  <a:pos x="T4" y="T5"/>
                </a:cxn>
              </a:cxnLst>
              <a:rect l="0" t="0" r="r" b="b"/>
              <a:pathLst>
                <a:path w="21600" h="23425" fill="none" extrusionOk="0">
                  <a:moveTo>
                    <a:pt x="7689" y="-1"/>
                  </a:moveTo>
                  <a:cubicBezTo>
                    <a:pt x="16064" y="3190"/>
                    <a:pt x="21600" y="11222"/>
                    <a:pt x="21600" y="20185"/>
                  </a:cubicBezTo>
                  <a:cubicBezTo>
                    <a:pt x="21600" y="21269"/>
                    <a:pt x="21518" y="22352"/>
                    <a:pt x="21355" y="23424"/>
                  </a:cubicBezTo>
                </a:path>
                <a:path w="21600" h="23425" stroke="0" extrusionOk="0">
                  <a:moveTo>
                    <a:pt x="7689" y="-1"/>
                  </a:moveTo>
                  <a:cubicBezTo>
                    <a:pt x="16064" y="3190"/>
                    <a:pt x="21600" y="11222"/>
                    <a:pt x="21600" y="20185"/>
                  </a:cubicBezTo>
                  <a:cubicBezTo>
                    <a:pt x="21600" y="21269"/>
                    <a:pt x="21518" y="22352"/>
                    <a:pt x="21355" y="23424"/>
                  </a:cubicBezTo>
                  <a:lnTo>
                    <a:pt x="0" y="20185"/>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1041">
              <a:extLst>
                <a:ext uri="{FF2B5EF4-FFF2-40B4-BE49-F238E27FC236}">
                  <a16:creationId xmlns:a16="http://schemas.microsoft.com/office/drawing/2014/main" id="{6450A0A9-9B96-4E5A-8254-567CC6958D19}"/>
                </a:ext>
              </a:extLst>
            </p:cNvPr>
            <p:cNvSpPr>
              <a:spLocks/>
            </p:cNvSpPr>
            <p:nvPr/>
          </p:nvSpPr>
          <p:spPr bwMode="auto">
            <a:xfrm rot="7526678">
              <a:off x="6409321" y="5479659"/>
              <a:ext cx="843505" cy="1227784"/>
            </a:xfrm>
            <a:custGeom>
              <a:avLst/>
              <a:gdLst>
                <a:gd name="G0" fmla="+- 0 0 0"/>
                <a:gd name="G1" fmla="+- 21079 0 0"/>
                <a:gd name="G2" fmla="+- 21600 0 0"/>
                <a:gd name="T0" fmla="*/ 4715 w 21600"/>
                <a:gd name="T1" fmla="*/ 0 h 28996"/>
                <a:gd name="T2" fmla="*/ 20097 w 21600"/>
                <a:gd name="T3" fmla="*/ 28996 h 28996"/>
                <a:gd name="T4" fmla="*/ 0 w 21600"/>
                <a:gd name="T5" fmla="*/ 21079 h 28996"/>
              </a:gdLst>
              <a:ahLst/>
              <a:cxnLst>
                <a:cxn ang="0">
                  <a:pos x="T0" y="T1"/>
                </a:cxn>
                <a:cxn ang="0">
                  <a:pos x="T2" y="T3"/>
                </a:cxn>
                <a:cxn ang="0">
                  <a:pos x="T4" y="T5"/>
                </a:cxn>
              </a:cxnLst>
              <a:rect l="0" t="0" r="r" b="b"/>
              <a:pathLst>
                <a:path w="21600" h="28996" fill="none" extrusionOk="0">
                  <a:moveTo>
                    <a:pt x="4715" y="-1"/>
                  </a:moveTo>
                  <a:cubicBezTo>
                    <a:pt x="14583" y="2207"/>
                    <a:pt x="21600" y="10966"/>
                    <a:pt x="21600" y="21079"/>
                  </a:cubicBezTo>
                  <a:cubicBezTo>
                    <a:pt x="21600" y="23788"/>
                    <a:pt x="21090" y="26474"/>
                    <a:pt x="20096" y="28995"/>
                  </a:cubicBezTo>
                </a:path>
                <a:path w="21600" h="28996" stroke="0" extrusionOk="0">
                  <a:moveTo>
                    <a:pt x="4715" y="-1"/>
                  </a:moveTo>
                  <a:cubicBezTo>
                    <a:pt x="14583" y="2207"/>
                    <a:pt x="21600" y="10966"/>
                    <a:pt x="21600" y="21079"/>
                  </a:cubicBezTo>
                  <a:cubicBezTo>
                    <a:pt x="21600" y="23788"/>
                    <a:pt x="21090" y="26474"/>
                    <a:pt x="20096" y="28995"/>
                  </a:cubicBezTo>
                  <a:lnTo>
                    <a:pt x="0" y="21079"/>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42">
              <a:extLst>
                <a:ext uri="{FF2B5EF4-FFF2-40B4-BE49-F238E27FC236}">
                  <a16:creationId xmlns:a16="http://schemas.microsoft.com/office/drawing/2014/main" id="{1C8A04B3-7F41-4A13-A654-4382A7B2F64C}"/>
                </a:ext>
              </a:extLst>
            </p:cNvPr>
            <p:cNvSpPr>
              <a:spLocks noChangeShapeType="1"/>
            </p:cNvSpPr>
            <p:nvPr/>
          </p:nvSpPr>
          <p:spPr bwMode="auto">
            <a:xfrm>
              <a:off x="5722464" y="4537824"/>
              <a:ext cx="5321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043">
              <a:extLst>
                <a:ext uri="{FF2B5EF4-FFF2-40B4-BE49-F238E27FC236}">
                  <a16:creationId xmlns:a16="http://schemas.microsoft.com/office/drawing/2014/main" id="{13250F95-7012-4B9A-A717-1CA2CBF4AEBE}"/>
                </a:ext>
              </a:extLst>
            </p:cNvPr>
            <p:cNvSpPr txBox="1">
              <a:spLocks noChangeArrowheads="1"/>
            </p:cNvSpPr>
            <p:nvPr/>
          </p:nvSpPr>
          <p:spPr bwMode="auto">
            <a:xfrm>
              <a:off x="4857750" y="4230865"/>
              <a:ext cx="11095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Desired</a:t>
              </a:r>
            </a:p>
            <a:p>
              <a:pPr algn="l"/>
              <a:r>
                <a:rPr lang="en-US" altLang="en-US" sz="2000" dirty="0">
                  <a:solidFill>
                    <a:schemeClr val="accent2"/>
                  </a:solidFill>
                </a:rPr>
                <a:t>Value</a:t>
              </a:r>
            </a:p>
          </p:txBody>
        </p:sp>
        <p:sp>
          <p:nvSpPr>
            <p:cNvPr id="17" name="Text Box 1054">
              <a:extLst>
                <a:ext uri="{FF2B5EF4-FFF2-40B4-BE49-F238E27FC236}">
                  <a16:creationId xmlns:a16="http://schemas.microsoft.com/office/drawing/2014/main" id="{9FB6F1CE-0069-48CC-8AD2-0DCC75FA05DB}"/>
                </a:ext>
              </a:extLst>
            </p:cNvPr>
            <p:cNvSpPr txBox="1">
              <a:spLocks noChangeArrowheads="1"/>
            </p:cNvSpPr>
            <p:nvPr/>
          </p:nvSpPr>
          <p:spPr bwMode="auto">
            <a:xfrm>
              <a:off x="6052275" y="4315850"/>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S</a:t>
              </a:r>
            </a:p>
          </p:txBody>
        </p:sp>
        <p:sp>
          <p:nvSpPr>
            <p:cNvPr id="18" name="Text Box 1055">
              <a:extLst>
                <a:ext uri="{FF2B5EF4-FFF2-40B4-BE49-F238E27FC236}">
                  <a16:creationId xmlns:a16="http://schemas.microsoft.com/office/drawing/2014/main" id="{762A2992-7FED-4E95-8A2A-FE16ED1CE367}"/>
                </a:ext>
              </a:extLst>
            </p:cNvPr>
            <p:cNvSpPr txBox="1">
              <a:spLocks noChangeArrowheads="1"/>
            </p:cNvSpPr>
            <p:nvPr/>
          </p:nvSpPr>
          <p:spPr bwMode="auto">
            <a:xfrm>
              <a:off x="6286469" y="6070085"/>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dirty="0"/>
                <a:t>S</a:t>
              </a:r>
            </a:p>
          </p:txBody>
        </p:sp>
        <p:sp>
          <p:nvSpPr>
            <p:cNvPr id="19" name="Text Box 1056">
              <a:extLst>
                <a:ext uri="{FF2B5EF4-FFF2-40B4-BE49-F238E27FC236}">
                  <a16:creationId xmlns:a16="http://schemas.microsoft.com/office/drawing/2014/main" id="{03262D83-E6B3-45AF-8F34-40488B5AE283}"/>
                </a:ext>
              </a:extLst>
            </p:cNvPr>
            <p:cNvSpPr txBox="1">
              <a:spLocks noChangeArrowheads="1"/>
            </p:cNvSpPr>
            <p:nvPr/>
          </p:nvSpPr>
          <p:spPr bwMode="auto">
            <a:xfrm>
              <a:off x="7522567" y="5305224"/>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S</a:t>
              </a:r>
            </a:p>
          </p:txBody>
        </p:sp>
        <p:sp>
          <p:nvSpPr>
            <p:cNvPr id="20" name="Text Box 1057">
              <a:extLst>
                <a:ext uri="{FF2B5EF4-FFF2-40B4-BE49-F238E27FC236}">
                  <a16:creationId xmlns:a16="http://schemas.microsoft.com/office/drawing/2014/main" id="{7686510A-2FD5-48AB-A73B-A0FEF4F565D3}"/>
                </a:ext>
              </a:extLst>
            </p:cNvPr>
            <p:cNvSpPr txBox="1">
              <a:spLocks noChangeArrowheads="1"/>
            </p:cNvSpPr>
            <p:nvPr/>
          </p:nvSpPr>
          <p:spPr bwMode="auto">
            <a:xfrm>
              <a:off x="6213023" y="4799120"/>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O</a:t>
              </a:r>
            </a:p>
          </p:txBody>
        </p:sp>
        <p:graphicFrame>
          <p:nvGraphicFramePr>
            <p:cNvPr id="21" name="Object 1058">
              <a:extLst>
                <a:ext uri="{FF2B5EF4-FFF2-40B4-BE49-F238E27FC236}">
                  <a16:creationId xmlns:a16="http://schemas.microsoft.com/office/drawing/2014/main" id="{650A7D5E-8297-4DA5-802F-362FA4E3A130}"/>
                </a:ext>
              </a:extLst>
            </p:cNvPr>
            <p:cNvGraphicFramePr>
              <a:graphicFrameLocks noChangeAspect="1"/>
            </p:cNvGraphicFramePr>
            <p:nvPr>
              <p:extLst>
                <p:ext uri="{D42A27DB-BD31-4B8C-83A1-F6EECF244321}">
                  <p14:modId xmlns:p14="http://schemas.microsoft.com/office/powerpoint/2010/main" val="2094128440"/>
                </p:ext>
              </p:extLst>
            </p:nvPr>
          </p:nvGraphicFramePr>
          <p:xfrm>
            <a:off x="6653695" y="5207554"/>
            <a:ext cx="399099" cy="304423"/>
          </p:xfrm>
          <a:graphic>
            <a:graphicData uri="http://schemas.openxmlformats.org/presentationml/2006/ole">
              <mc:AlternateContent xmlns:mc="http://schemas.openxmlformats.org/markup-compatibility/2006">
                <mc:Choice xmlns:v="urn:schemas-microsoft-com:vml" Requires="v">
                  <p:oleObj spid="_x0000_s1042" name="Document" r:id="rId8" imgW="292680" imgH="304920" progId="Word.Document.8">
                    <p:embed/>
                  </p:oleObj>
                </mc:Choice>
                <mc:Fallback>
                  <p:oleObj name="Document" r:id="rId8" imgW="292680" imgH="304920" progId="Word.Document.8">
                    <p:embed/>
                    <p:pic>
                      <p:nvPicPr>
                        <p:cNvPr id="180258" name="Object 1058">
                          <a:extLst>
                            <a:ext uri="{FF2B5EF4-FFF2-40B4-BE49-F238E27FC236}">
                              <a16:creationId xmlns:a16="http://schemas.microsoft.com/office/drawing/2014/main" id="{0A5845CA-FD92-4FD4-83D5-045C90953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3695" y="5207554"/>
                          <a:ext cx="399099" cy="30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5322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Process Control</a:t>
            </a:r>
          </a:p>
        </p:txBody>
      </p:sp>
      <p:pic>
        <p:nvPicPr>
          <p:cNvPr id="8194" name="Picture 2" descr="Image result for scrum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020" y="1524000"/>
            <a:ext cx="30861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16573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ike bee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3" y="3429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0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B4DD-A6AA-4BEE-B70B-44A63D1A286A}"/>
              </a:ext>
            </a:extLst>
          </p:cNvPr>
          <p:cNvSpPr>
            <a:spLocks noGrp="1"/>
          </p:cNvSpPr>
          <p:nvPr>
            <p:ph type="title"/>
          </p:nvPr>
        </p:nvSpPr>
        <p:spPr/>
        <p:txBody>
          <a:bodyPr/>
          <a:lstStyle/>
          <a:p>
            <a:r>
              <a:rPr lang="en-US" dirty="0"/>
              <a:t>Enhancing Feedback</a:t>
            </a:r>
          </a:p>
        </p:txBody>
      </p:sp>
      <p:pic>
        <p:nvPicPr>
          <p:cNvPr id="1026" name="Picture 2">
            <a:extLst>
              <a:ext uri="{FF2B5EF4-FFF2-40B4-BE49-F238E27FC236}">
                <a16:creationId xmlns:a16="http://schemas.microsoft.com/office/drawing/2014/main" id="{551D0175-9132-4BF5-A8FF-FAED01786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66" y="1143000"/>
            <a:ext cx="4648200" cy="3089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89CC2C2-0F59-4AD9-B1F2-00B29FF708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343400"/>
            <a:ext cx="4038600" cy="187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0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pic>
        <p:nvPicPr>
          <p:cNvPr id="16386" name="Picture 2" descr="https://cdn-images-1.medium.com/max/2000/1*BIpwL3Fz6FZ_lL8xROfX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47800"/>
            <a:ext cx="7143750" cy="47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4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8107-0262-4FB1-82C0-5EC78E5943EF}"/>
              </a:ext>
            </a:extLst>
          </p:cNvPr>
          <p:cNvSpPr>
            <a:spLocks noGrp="1"/>
          </p:cNvSpPr>
          <p:nvPr>
            <p:ph type="title"/>
          </p:nvPr>
        </p:nvSpPr>
        <p:spPr/>
        <p:txBody>
          <a:bodyPr>
            <a:normAutofit/>
          </a:bodyPr>
          <a:lstStyle/>
          <a:p>
            <a:r>
              <a:rPr lang="en-US" dirty="0"/>
              <a:t>Observe-Orient-Decide-Act (John Boyd)</a:t>
            </a:r>
          </a:p>
        </p:txBody>
      </p:sp>
      <p:sp>
        <p:nvSpPr>
          <p:cNvPr id="3" name="Content Placeholder 2">
            <a:extLst>
              <a:ext uri="{FF2B5EF4-FFF2-40B4-BE49-F238E27FC236}">
                <a16:creationId xmlns:a16="http://schemas.microsoft.com/office/drawing/2014/main" id="{8EAC51C0-A948-4FCA-A0D2-716585F5D39A}"/>
              </a:ext>
            </a:extLst>
          </p:cNvPr>
          <p:cNvSpPr>
            <a:spLocks noGrp="1"/>
          </p:cNvSpPr>
          <p:nvPr>
            <p:ph idx="1"/>
          </p:nvPr>
        </p:nvSpPr>
        <p:spPr/>
        <p:txBody>
          <a:bodyPr/>
          <a:lstStyle/>
          <a:p>
            <a:endParaRPr lang="en-US"/>
          </a:p>
        </p:txBody>
      </p:sp>
      <p:pic>
        <p:nvPicPr>
          <p:cNvPr id="4" name="Picture 12" descr="Image result for ooda">
            <a:extLst>
              <a:ext uri="{FF2B5EF4-FFF2-40B4-BE49-F238E27FC236}">
                <a16:creationId xmlns:a16="http://schemas.microsoft.com/office/drawing/2014/main" id="{4CF36BB6-4896-4834-A98F-59AC547E2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3"/>
            <a:ext cx="5562600" cy="497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4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88AF-E6E6-49A2-B7F1-7AF562DEE35B}"/>
              </a:ext>
            </a:extLst>
          </p:cNvPr>
          <p:cNvSpPr>
            <a:spLocks noGrp="1"/>
          </p:cNvSpPr>
          <p:nvPr>
            <p:ph type="title"/>
          </p:nvPr>
        </p:nvSpPr>
        <p:spPr/>
        <p:txBody>
          <a:bodyPr/>
          <a:lstStyle/>
          <a:p>
            <a:r>
              <a:rPr lang="en-US" dirty="0"/>
              <a:t>Reality of Feedback Loops</a:t>
            </a:r>
          </a:p>
        </p:txBody>
      </p:sp>
      <p:sp>
        <p:nvSpPr>
          <p:cNvPr id="3" name="Content Placeholder 2">
            <a:extLst>
              <a:ext uri="{FF2B5EF4-FFF2-40B4-BE49-F238E27FC236}">
                <a16:creationId xmlns:a16="http://schemas.microsoft.com/office/drawing/2014/main" id="{12754648-564C-479E-AA0A-31F252EABD8A}"/>
              </a:ext>
            </a:extLst>
          </p:cNvPr>
          <p:cNvSpPr>
            <a:spLocks noGrp="1"/>
          </p:cNvSpPr>
          <p:nvPr>
            <p:ph idx="1"/>
          </p:nvPr>
        </p:nvSpPr>
        <p:spPr/>
        <p:txBody>
          <a:bodyPr/>
          <a:lstStyle/>
          <a:p>
            <a:endParaRPr lang="en-US"/>
          </a:p>
        </p:txBody>
      </p:sp>
      <p:pic>
        <p:nvPicPr>
          <p:cNvPr id="12290" name="Picture 2">
            <a:extLst>
              <a:ext uri="{FF2B5EF4-FFF2-40B4-BE49-F238E27FC236}">
                <a16:creationId xmlns:a16="http://schemas.microsoft.com/office/drawing/2014/main" id="{B30F9529-1CC7-408E-BA4B-195F3AC70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25238"/>
            <a:ext cx="9144000" cy="48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02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Complex Control</a:t>
            </a:r>
            <a:r>
              <a:rPr lang="en-US" dirty="0"/>
              <a:t> </a:t>
            </a:r>
            <a:r>
              <a:rPr lang="en-US" sz="2800" dirty="0">
                <a:ea typeface="+mn-ea"/>
                <a:cs typeface="+mn-cs"/>
              </a:rPr>
              <a:t>System</a:t>
            </a:r>
          </a:p>
        </p:txBody>
      </p:sp>
      <p:grpSp>
        <p:nvGrpSpPr>
          <p:cNvPr id="12296" name="Group 38"/>
          <p:cNvGrpSpPr>
            <a:grpSpLocks/>
          </p:cNvGrpSpPr>
          <p:nvPr/>
        </p:nvGrpSpPr>
        <p:grpSpPr bwMode="auto">
          <a:xfrm>
            <a:off x="1981200" y="242722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8764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31050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788512"/>
            <a:ext cx="10668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4017112"/>
            <a:ext cx="15240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531489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Tree>
    <p:extLst>
      <p:ext uri="{BB962C8B-B14F-4D97-AF65-F5344CB8AC3E}">
        <p14:creationId xmlns:p14="http://schemas.microsoft.com/office/powerpoint/2010/main" val="151772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Complex Control</a:t>
            </a:r>
            <a:endParaRPr lang="en-US" sz="2800" dirty="0">
              <a:ea typeface="+mn-ea"/>
              <a:cs typeface="+mn-cs"/>
            </a:endParaRPr>
          </a:p>
        </p:txBody>
      </p:sp>
      <p:grpSp>
        <p:nvGrpSpPr>
          <p:cNvPr id="12296" name="Group 38"/>
          <p:cNvGrpSpPr>
            <a:grpSpLocks/>
          </p:cNvGrpSpPr>
          <p:nvPr/>
        </p:nvGrpSpPr>
        <p:grpSpPr bwMode="auto">
          <a:xfrm>
            <a:off x="1981200" y="242722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8764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31050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788512"/>
            <a:ext cx="10668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4017112"/>
            <a:ext cx="15240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531489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834436" y="3992373"/>
            <a:ext cx="106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1600" dirty="0">
                <a:latin typeface="Franklin Gothic Book" panose="020B0503020102020204" pitchFamily="34" charset="0"/>
              </a:rPr>
              <a:t>Schedule</a:t>
            </a: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
        <p:nvSpPr>
          <p:cNvPr id="3" name="TextBox 2"/>
          <p:cNvSpPr txBox="1"/>
          <p:nvPr/>
        </p:nvSpPr>
        <p:spPr>
          <a:xfrm>
            <a:off x="4953000" y="1173540"/>
            <a:ext cx="1905000" cy="1569660"/>
          </a:xfrm>
          <a:prstGeom prst="rect">
            <a:avLst/>
          </a:prstGeom>
          <a:noFill/>
        </p:spPr>
        <p:txBody>
          <a:bodyPr wrap="square" rtlCol="0">
            <a:spAutoFit/>
          </a:bodyPr>
          <a:lstStyle/>
          <a:p>
            <a:r>
              <a:rPr lang="en-US" sz="1600" dirty="0"/>
              <a:t>Adjust Scope</a:t>
            </a:r>
          </a:p>
          <a:p>
            <a:r>
              <a:rPr lang="en-US" sz="1600" dirty="0"/>
              <a:t>Adjust Date</a:t>
            </a:r>
          </a:p>
          <a:p>
            <a:r>
              <a:rPr lang="en-US" sz="1600" dirty="0"/>
              <a:t>Adjust Team</a:t>
            </a:r>
          </a:p>
          <a:p>
            <a:r>
              <a:rPr lang="en-US" sz="1600" dirty="0"/>
              <a:t>Adjust Quality</a:t>
            </a:r>
          </a:p>
          <a:p>
            <a:r>
              <a:rPr lang="en-US" sz="1600" dirty="0"/>
              <a:t>Adjust Process</a:t>
            </a:r>
          </a:p>
          <a:p>
            <a:endParaRPr lang="en-US" sz="1600" dirty="0"/>
          </a:p>
        </p:txBody>
      </p:sp>
    </p:spTree>
    <p:extLst>
      <p:ext uri="{BB962C8B-B14F-4D97-AF65-F5344CB8AC3E}">
        <p14:creationId xmlns:p14="http://schemas.microsoft.com/office/powerpoint/2010/main" val="27779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Lockdown</a:t>
            </a:r>
          </a:p>
        </p:txBody>
      </p:sp>
      <p:grpSp>
        <p:nvGrpSpPr>
          <p:cNvPr id="12296" name="Group 38"/>
          <p:cNvGrpSpPr>
            <a:grpSpLocks/>
          </p:cNvGrpSpPr>
          <p:nvPr/>
        </p:nvGrpSpPr>
        <p:grpSpPr bwMode="auto">
          <a:xfrm>
            <a:off x="1981200" y="206533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762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762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27432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426622"/>
            <a:ext cx="10668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3655222"/>
            <a:ext cx="15240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495300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564277" y="3630486"/>
            <a:ext cx="2366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3200" b="1" dirty="0">
                <a:latin typeface="Franklin Gothic Book" panose="020B0503020102020204" pitchFamily="34" charset="0"/>
              </a:rPr>
              <a:t>Schedule</a:t>
            </a:r>
            <a:endParaRPr lang="en-US" altLang="en-US" sz="4000" b="1" dirty="0">
              <a:latin typeface="Franklin Gothic Book" panose="020B0503020102020204" pitchFamily="34" charset="0"/>
            </a:endParaRP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Tree>
    <p:extLst>
      <p:ext uri="{BB962C8B-B14F-4D97-AF65-F5344CB8AC3E}">
        <p14:creationId xmlns:p14="http://schemas.microsoft.com/office/powerpoint/2010/main" val="169163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Goals</a:t>
            </a:r>
          </a:p>
        </p:txBody>
      </p:sp>
      <p:pic>
        <p:nvPicPr>
          <p:cNvPr id="4" name="Content Placeholder 3" descr="1986-ford-taur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6942" y="1295400"/>
            <a:ext cx="8778116" cy="4668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007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of Innovation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9001" y="1352553"/>
            <a:ext cx="7283791" cy="4856163"/>
          </a:xfrm>
        </p:spPr>
      </p:pic>
    </p:spTree>
    <p:extLst>
      <p:ext uri="{BB962C8B-B14F-4D97-AF65-F5344CB8AC3E}">
        <p14:creationId xmlns:p14="http://schemas.microsoft.com/office/powerpoint/2010/main" val="229287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Extreme Closed Loop Creates Open Loops?</a:t>
            </a:r>
          </a:p>
        </p:txBody>
      </p:sp>
      <p:grpSp>
        <p:nvGrpSpPr>
          <p:cNvPr id="12296" name="Group 38"/>
          <p:cNvGrpSpPr>
            <a:grpSpLocks/>
          </p:cNvGrpSpPr>
          <p:nvPr/>
        </p:nvGrpSpPr>
        <p:grpSpPr bwMode="auto">
          <a:xfrm>
            <a:off x="1981200" y="206533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762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762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27432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426622"/>
            <a:ext cx="10668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3655222"/>
            <a:ext cx="15240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495300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564277" y="3630486"/>
            <a:ext cx="2366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3200" b="1" dirty="0">
                <a:latin typeface="Franklin Gothic Book" panose="020B0503020102020204" pitchFamily="34" charset="0"/>
              </a:rPr>
              <a:t>Schedule</a:t>
            </a:r>
            <a:endParaRPr lang="en-US" altLang="en-US" sz="4000" b="1" dirty="0">
              <a:latin typeface="Franklin Gothic Book" panose="020B0503020102020204" pitchFamily="34" charset="0"/>
            </a:endParaRP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Tree>
    <p:extLst>
      <p:ext uri="{BB962C8B-B14F-4D97-AF65-F5344CB8AC3E}">
        <p14:creationId xmlns:p14="http://schemas.microsoft.com/office/powerpoint/2010/main" val="139654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rketbulletin.com.pk/wp-content/uploads/2017/09/chemical-plants-big-696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168"/>
            <a:ext cx="8543762" cy="4296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n and his do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7031" b="31681"/>
          <a:stretch/>
        </p:blipFill>
        <p:spPr bwMode="auto">
          <a:xfrm>
            <a:off x="1524001" y="115910"/>
            <a:ext cx="8534400" cy="62775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Flexibility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13" y="1862829"/>
            <a:ext cx="5215526" cy="3911645"/>
          </a:xfrm>
          <a:prstGeom prst="rect">
            <a:avLst/>
          </a:prstGeom>
        </p:spPr>
      </p:pic>
    </p:spTree>
    <p:extLst>
      <p:ext uri="{BB962C8B-B14F-4D97-AF65-F5344CB8AC3E}">
        <p14:creationId xmlns:p14="http://schemas.microsoft.com/office/powerpoint/2010/main" val="122067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of Flexibility from Loose Coupling</a:t>
            </a:r>
          </a:p>
        </p:txBody>
      </p:sp>
      <p:sp>
        <p:nvSpPr>
          <p:cNvPr id="3" name="Content Placeholder 2"/>
          <p:cNvSpPr>
            <a:spLocks noGrp="1"/>
          </p:cNvSpPr>
          <p:nvPr>
            <p:ph idx="1"/>
          </p:nvPr>
        </p:nvSpPr>
        <p:spPr>
          <a:xfrm>
            <a:off x="1721517" y="1754817"/>
            <a:ext cx="8537575" cy="3381375"/>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4" y="990600"/>
            <a:ext cx="7213599" cy="5410200"/>
          </a:xfrm>
          <a:prstGeom prst="rect">
            <a:avLst/>
          </a:prstGeom>
        </p:spPr>
      </p:pic>
    </p:spTree>
    <p:extLst>
      <p:ext uri="{BB962C8B-B14F-4D97-AF65-F5344CB8AC3E}">
        <p14:creationId xmlns:p14="http://schemas.microsoft.com/office/powerpoint/2010/main" val="3860769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Feedback</a:t>
            </a:r>
          </a:p>
        </p:txBody>
      </p:sp>
      <p:pic>
        <p:nvPicPr>
          <p:cNvPr id="12290" name="Picture 2" descr="https://miro.medium.com/max/3840/1*K-C-1YRERA6Wo97jX0g3O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43452" y="1352553"/>
            <a:ext cx="6474884" cy="48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3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Business Process Value Chain</a:t>
            </a:r>
          </a:p>
        </p:txBody>
      </p:sp>
      <p:sp>
        <p:nvSpPr>
          <p:cNvPr id="157699" name="AutoShape 3"/>
          <p:cNvSpPr>
            <a:spLocks noChangeArrowheads="1"/>
          </p:cNvSpPr>
          <p:nvPr/>
        </p:nvSpPr>
        <p:spPr bwMode="auto">
          <a:xfrm>
            <a:off x="22352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Market</a:t>
            </a:r>
          </a:p>
        </p:txBody>
      </p:sp>
      <p:sp>
        <p:nvSpPr>
          <p:cNvPr id="157700" name="AutoShape 4"/>
          <p:cNvSpPr>
            <a:spLocks noChangeArrowheads="1"/>
          </p:cNvSpPr>
          <p:nvPr/>
        </p:nvSpPr>
        <p:spPr bwMode="auto">
          <a:xfrm>
            <a:off x="41910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Product</a:t>
            </a:r>
          </a:p>
          <a:p>
            <a:pPr algn="ctr"/>
            <a:r>
              <a:rPr lang="en-US" altLang="en-US">
                <a:solidFill>
                  <a:schemeClr val="bg1"/>
                </a:solidFill>
              </a:rPr>
              <a:t>        Development</a:t>
            </a:r>
          </a:p>
        </p:txBody>
      </p:sp>
      <p:sp>
        <p:nvSpPr>
          <p:cNvPr id="157701" name="AutoShape 5"/>
          <p:cNvSpPr>
            <a:spLocks noChangeArrowheads="1"/>
          </p:cNvSpPr>
          <p:nvPr/>
        </p:nvSpPr>
        <p:spPr bwMode="auto">
          <a:xfrm>
            <a:off x="61468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Sales</a:t>
            </a:r>
          </a:p>
        </p:txBody>
      </p:sp>
      <p:grpSp>
        <p:nvGrpSpPr>
          <p:cNvPr id="157702" name="Group 6"/>
          <p:cNvGrpSpPr>
            <a:grpSpLocks/>
          </p:cNvGrpSpPr>
          <p:nvPr/>
        </p:nvGrpSpPr>
        <p:grpSpPr bwMode="auto">
          <a:xfrm>
            <a:off x="3390900" y="1727200"/>
            <a:ext cx="3784600" cy="215900"/>
            <a:chOff x="1176" y="1568"/>
            <a:chExt cx="2384" cy="136"/>
          </a:xfrm>
        </p:grpSpPr>
        <p:sp>
          <p:nvSpPr>
            <p:cNvPr id="157703" name="Line 7"/>
            <p:cNvSpPr>
              <a:spLocks noChangeShapeType="1"/>
            </p:cNvSpPr>
            <p:nvPr/>
          </p:nvSpPr>
          <p:spPr bwMode="auto">
            <a:xfrm flipV="1">
              <a:off x="3560" y="1568"/>
              <a:ext cx="0" cy="1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04" name="Line 8"/>
            <p:cNvSpPr>
              <a:spLocks noChangeShapeType="1"/>
            </p:cNvSpPr>
            <p:nvPr/>
          </p:nvSpPr>
          <p:spPr bwMode="auto">
            <a:xfrm flipH="1">
              <a:off x="1184" y="1576"/>
              <a:ext cx="23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05" name="Line 9"/>
            <p:cNvSpPr>
              <a:spLocks noChangeShapeType="1"/>
            </p:cNvSpPr>
            <p:nvPr/>
          </p:nvSpPr>
          <p:spPr bwMode="auto">
            <a:xfrm>
              <a:off x="1176" y="1584"/>
              <a:ext cx="0" cy="1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57709" name="AutoShape 13"/>
          <p:cNvSpPr>
            <a:spLocks noChangeArrowheads="1"/>
          </p:cNvSpPr>
          <p:nvPr/>
        </p:nvSpPr>
        <p:spPr bwMode="auto">
          <a:xfrm>
            <a:off x="20447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Business Need</a:t>
            </a:r>
          </a:p>
        </p:txBody>
      </p:sp>
      <p:sp>
        <p:nvSpPr>
          <p:cNvPr id="157710" name="AutoShape 14"/>
          <p:cNvSpPr>
            <a:spLocks noChangeArrowheads="1"/>
          </p:cNvSpPr>
          <p:nvPr/>
        </p:nvSpPr>
        <p:spPr bwMode="auto">
          <a:xfrm>
            <a:off x="41656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Development</a:t>
            </a:r>
          </a:p>
        </p:txBody>
      </p:sp>
      <p:sp>
        <p:nvSpPr>
          <p:cNvPr id="157711" name="AutoShape 15"/>
          <p:cNvSpPr>
            <a:spLocks noChangeArrowheads="1"/>
          </p:cNvSpPr>
          <p:nvPr/>
        </p:nvSpPr>
        <p:spPr bwMode="auto">
          <a:xfrm>
            <a:off x="62611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Delivery</a:t>
            </a:r>
          </a:p>
        </p:txBody>
      </p:sp>
      <p:sp>
        <p:nvSpPr>
          <p:cNvPr id="157712" name="Text Box 16"/>
          <p:cNvSpPr txBox="1">
            <a:spLocks noChangeArrowheads="1"/>
          </p:cNvSpPr>
          <p:nvPr/>
        </p:nvSpPr>
        <p:spPr bwMode="auto">
          <a:xfrm>
            <a:off x="8902700" y="3721105"/>
            <a:ext cx="1485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Internal IT</a:t>
            </a:r>
          </a:p>
        </p:txBody>
      </p:sp>
      <p:sp>
        <p:nvSpPr>
          <p:cNvPr id="157713" name="Text Box 17"/>
          <p:cNvSpPr txBox="1">
            <a:spLocks noChangeArrowheads="1"/>
          </p:cNvSpPr>
          <p:nvPr/>
        </p:nvSpPr>
        <p:spPr bwMode="auto">
          <a:xfrm>
            <a:off x="8890000" y="2108205"/>
            <a:ext cx="157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Product Company</a:t>
            </a:r>
          </a:p>
        </p:txBody>
      </p:sp>
      <p:grpSp>
        <p:nvGrpSpPr>
          <p:cNvPr id="157715" name="Group 19"/>
          <p:cNvGrpSpPr>
            <a:grpSpLocks/>
          </p:cNvGrpSpPr>
          <p:nvPr/>
        </p:nvGrpSpPr>
        <p:grpSpPr bwMode="auto">
          <a:xfrm>
            <a:off x="3390900" y="3302000"/>
            <a:ext cx="3784600" cy="215900"/>
            <a:chOff x="1176" y="1568"/>
            <a:chExt cx="2384" cy="136"/>
          </a:xfrm>
        </p:grpSpPr>
        <p:sp>
          <p:nvSpPr>
            <p:cNvPr id="157716" name="Line 20"/>
            <p:cNvSpPr>
              <a:spLocks noChangeShapeType="1"/>
            </p:cNvSpPr>
            <p:nvPr/>
          </p:nvSpPr>
          <p:spPr bwMode="auto">
            <a:xfrm flipV="1">
              <a:off x="3560" y="1568"/>
              <a:ext cx="0" cy="1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17" name="Line 21"/>
            <p:cNvSpPr>
              <a:spLocks noChangeShapeType="1"/>
            </p:cNvSpPr>
            <p:nvPr/>
          </p:nvSpPr>
          <p:spPr bwMode="auto">
            <a:xfrm flipH="1">
              <a:off x="1184" y="1576"/>
              <a:ext cx="236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18" name="Line 22"/>
            <p:cNvSpPr>
              <a:spLocks noChangeShapeType="1"/>
            </p:cNvSpPr>
            <p:nvPr/>
          </p:nvSpPr>
          <p:spPr bwMode="auto">
            <a:xfrm>
              <a:off x="1176" y="1584"/>
              <a:ext cx="0" cy="11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57719" name="AutoShape 23"/>
          <p:cNvSpPr>
            <a:spLocks noChangeArrowheads="1"/>
          </p:cNvSpPr>
          <p:nvPr/>
        </p:nvSpPr>
        <p:spPr bwMode="auto">
          <a:xfrm>
            <a:off x="4076700" y="3543300"/>
            <a:ext cx="635000" cy="1104900"/>
          </a:xfrm>
          <a:prstGeom prst="chevron">
            <a:avLst>
              <a:gd name="adj" fmla="val 100000"/>
            </a:avLst>
          </a:prstGeom>
          <a:solidFill>
            <a:schemeClr val="accent1"/>
          </a:solidFill>
          <a:ln w="571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57720" name="AutoShape 24"/>
          <p:cNvSpPr>
            <a:spLocks noChangeArrowheads="1"/>
          </p:cNvSpPr>
          <p:nvPr/>
        </p:nvSpPr>
        <p:spPr bwMode="auto">
          <a:xfrm>
            <a:off x="6184900" y="3543300"/>
            <a:ext cx="635000" cy="1104900"/>
          </a:xfrm>
          <a:prstGeom prst="chevron">
            <a:avLst>
              <a:gd name="adj" fmla="val 100000"/>
            </a:avLst>
          </a:prstGeom>
          <a:solidFill>
            <a:schemeClr val="accent1"/>
          </a:solidFill>
          <a:ln w="571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5" name="AutoShape 10">
            <a:extLst>
              <a:ext uri="{FF2B5EF4-FFF2-40B4-BE49-F238E27FC236}">
                <a16:creationId xmlns:a16="http://schemas.microsoft.com/office/drawing/2014/main" id="{5DB29ABE-C88A-4583-9C78-4B692B50FD85}"/>
              </a:ext>
            </a:extLst>
          </p:cNvPr>
          <p:cNvSpPr>
            <a:spLocks noChangeArrowheads="1"/>
          </p:cNvSpPr>
          <p:nvPr/>
        </p:nvSpPr>
        <p:spPr bwMode="auto">
          <a:xfrm>
            <a:off x="2032000" y="51054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Specifications</a:t>
            </a:r>
          </a:p>
        </p:txBody>
      </p:sp>
      <p:sp>
        <p:nvSpPr>
          <p:cNvPr id="26" name="AutoShape 11">
            <a:extLst>
              <a:ext uri="{FF2B5EF4-FFF2-40B4-BE49-F238E27FC236}">
                <a16:creationId xmlns:a16="http://schemas.microsoft.com/office/drawing/2014/main" id="{F0EA497B-C884-41F5-B5DF-FA608FF24B42}"/>
              </a:ext>
            </a:extLst>
          </p:cNvPr>
          <p:cNvSpPr>
            <a:spLocks noChangeArrowheads="1"/>
          </p:cNvSpPr>
          <p:nvPr/>
        </p:nvSpPr>
        <p:spPr bwMode="auto">
          <a:xfrm>
            <a:off x="4178300" y="5105400"/>
            <a:ext cx="2590800" cy="1104900"/>
          </a:xfrm>
          <a:prstGeom prst="chevron">
            <a:avLst>
              <a:gd name="adj" fmla="val 58621"/>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rPr>
              <a:t>       </a:t>
            </a:r>
            <a:r>
              <a:rPr lang="en-US" altLang="en-US" dirty="0"/>
              <a:t>Development</a:t>
            </a:r>
          </a:p>
        </p:txBody>
      </p:sp>
      <p:sp>
        <p:nvSpPr>
          <p:cNvPr id="27" name="AutoShape 12">
            <a:extLst>
              <a:ext uri="{FF2B5EF4-FFF2-40B4-BE49-F238E27FC236}">
                <a16:creationId xmlns:a16="http://schemas.microsoft.com/office/drawing/2014/main" id="{C0C2D6A2-FB4C-4B1D-8E6C-BD046B42B7D1}"/>
              </a:ext>
            </a:extLst>
          </p:cNvPr>
          <p:cNvSpPr>
            <a:spLocks noChangeArrowheads="1"/>
          </p:cNvSpPr>
          <p:nvPr/>
        </p:nvSpPr>
        <p:spPr bwMode="auto">
          <a:xfrm>
            <a:off x="6286500" y="51054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Delivery</a:t>
            </a:r>
          </a:p>
        </p:txBody>
      </p:sp>
      <p:sp>
        <p:nvSpPr>
          <p:cNvPr id="28" name="Text Box 18">
            <a:extLst>
              <a:ext uri="{FF2B5EF4-FFF2-40B4-BE49-F238E27FC236}">
                <a16:creationId xmlns:a16="http://schemas.microsoft.com/office/drawing/2014/main" id="{5C94FB49-D43B-4B5D-B6F1-056AF4E038B9}"/>
              </a:ext>
            </a:extLst>
          </p:cNvPr>
          <p:cNvSpPr txBox="1">
            <a:spLocks noChangeArrowheads="1"/>
          </p:cNvSpPr>
          <p:nvPr/>
        </p:nvSpPr>
        <p:spPr bwMode="auto">
          <a:xfrm>
            <a:off x="8877300" y="5283205"/>
            <a:ext cx="1485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Contract Model</a:t>
            </a:r>
          </a:p>
        </p:txBody>
      </p:sp>
      <p:grpSp>
        <p:nvGrpSpPr>
          <p:cNvPr id="29" name="Group 19">
            <a:extLst>
              <a:ext uri="{FF2B5EF4-FFF2-40B4-BE49-F238E27FC236}">
                <a16:creationId xmlns:a16="http://schemas.microsoft.com/office/drawing/2014/main" id="{7E8D3D74-8DFA-48FB-A2C6-B518C07E9AE8}"/>
              </a:ext>
            </a:extLst>
          </p:cNvPr>
          <p:cNvGrpSpPr>
            <a:grpSpLocks/>
          </p:cNvGrpSpPr>
          <p:nvPr/>
        </p:nvGrpSpPr>
        <p:grpSpPr bwMode="auto">
          <a:xfrm>
            <a:off x="3454400" y="4876800"/>
            <a:ext cx="3784600" cy="215900"/>
            <a:chOff x="1176" y="1568"/>
            <a:chExt cx="2384" cy="136"/>
          </a:xfrm>
        </p:grpSpPr>
        <p:sp>
          <p:nvSpPr>
            <p:cNvPr id="30" name="Line 20">
              <a:extLst>
                <a:ext uri="{FF2B5EF4-FFF2-40B4-BE49-F238E27FC236}">
                  <a16:creationId xmlns:a16="http://schemas.microsoft.com/office/drawing/2014/main" id="{AD4ADCAB-B708-4695-926B-0AD3519C0A31}"/>
                </a:ext>
              </a:extLst>
            </p:cNvPr>
            <p:cNvSpPr>
              <a:spLocks noChangeShapeType="1"/>
            </p:cNvSpPr>
            <p:nvPr/>
          </p:nvSpPr>
          <p:spPr bwMode="auto">
            <a:xfrm flipV="1">
              <a:off x="3560" y="1568"/>
              <a:ext cx="0" cy="1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1" name="Line 21">
              <a:extLst>
                <a:ext uri="{FF2B5EF4-FFF2-40B4-BE49-F238E27FC236}">
                  <a16:creationId xmlns:a16="http://schemas.microsoft.com/office/drawing/2014/main" id="{A1EFDDEA-C7B1-4294-BEBC-150C66732E50}"/>
                </a:ext>
              </a:extLst>
            </p:cNvPr>
            <p:cNvSpPr>
              <a:spLocks noChangeShapeType="1"/>
            </p:cNvSpPr>
            <p:nvPr/>
          </p:nvSpPr>
          <p:spPr bwMode="auto">
            <a:xfrm flipH="1">
              <a:off x="1184" y="1576"/>
              <a:ext cx="236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2" name="Line 22">
              <a:extLst>
                <a:ext uri="{FF2B5EF4-FFF2-40B4-BE49-F238E27FC236}">
                  <a16:creationId xmlns:a16="http://schemas.microsoft.com/office/drawing/2014/main" id="{6BE7CEA1-7124-4F7C-A929-DA8EF80B0DD4}"/>
                </a:ext>
              </a:extLst>
            </p:cNvPr>
            <p:cNvSpPr>
              <a:spLocks noChangeShapeType="1"/>
            </p:cNvSpPr>
            <p:nvPr/>
          </p:nvSpPr>
          <p:spPr bwMode="auto">
            <a:xfrm>
              <a:off x="1176" y="1584"/>
              <a:ext cx="0" cy="11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Tree>
    <p:extLst>
      <p:ext uri="{BB962C8B-B14F-4D97-AF65-F5344CB8AC3E}">
        <p14:creationId xmlns:p14="http://schemas.microsoft.com/office/powerpoint/2010/main" val="194869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7702"/>
                                        </p:tgtEl>
                                        <p:attrNameLst>
                                          <p:attrName>style.visibility</p:attrName>
                                        </p:attrNameLst>
                                      </p:cBhvr>
                                      <p:to>
                                        <p:strVal val="visible"/>
                                      </p:to>
                                    </p:set>
                                    <p:animEffect transition="in" filter="wipe(right)">
                                      <p:cBhvr>
                                        <p:cTn id="7" dur="500"/>
                                        <p:tgtEl>
                                          <p:spTgt spid="1577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57715"/>
                                        </p:tgtEl>
                                        <p:attrNameLst>
                                          <p:attrName>style.visibility</p:attrName>
                                        </p:attrNameLst>
                                      </p:cBhvr>
                                      <p:to>
                                        <p:strVal val="visible"/>
                                      </p:to>
                                    </p:set>
                                    <p:animEffect transition="in" filter="wipe(right)">
                                      <p:cBhvr>
                                        <p:cTn id="41"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9" grpId="0" animBg="1"/>
      <p:bldP spid="157710" grpId="0" animBg="1"/>
      <p:bldP spid="157711" grpId="0" animBg="1"/>
      <p:bldP spid="157712" grpId="0"/>
      <p:bldP spid="157719" grpId="0" animBg="1"/>
      <p:bldP spid="157720" grpId="0" animBg="1"/>
      <p:bldP spid="25" grpId="0" animBg="1"/>
      <p:bldP spid="26" grpId="0" animBg="1"/>
      <p:bldP spid="27" grpId="0" animBg="1"/>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Learning</a:t>
            </a:r>
          </a:p>
        </p:txBody>
      </p:sp>
      <p:pic>
        <p:nvPicPr>
          <p:cNvPr id="47107" name="Picture 4" descr="http://www.healthtechnica.com/blogsphere/wp-content/uploads/2010/10/brain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1301750"/>
            <a:ext cx="488315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rved Down Arrow 6"/>
          <p:cNvSpPr/>
          <p:nvPr/>
        </p:nvSpPr>
        <p:spPr>
          <a:xfrm flipH="1">
            <a:off x="5059363" y="1857375"/>
            <a:ext cx="2457450" cy="768350"/>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Curved Down Arrow 9"/>
          <p:cNvSpPr/>
          <p:nvPr/>
        </p:nvSpPr>
        <p:spPr>
          <a:xfrm flipV="1">
            <a:off x="5173664" y="2932113"/>
            <a:ext cx="2459037" cy="768350"/>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110" name="TextBox 7"/>
          <p:cNvSpPr txBox="1">
            <a:spLocks noChangeArrowheads="1"/>
          </p:cNvSpPr>
          <p:nvPr/>
        </p:nvSpPr>
        <p:spPr bwMode="auto">
          <a:xfrm>
            <a:off x="5405439" y="2524126"/>
            <a:ext cx="2073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solidFill>
                  <a:srgbClr val="FFFF00"/>
                </a:solidFill>
              </a:rPr>
              <a:t>Feedback Loop</a:t>
            </a:r>
          </a:p>
        </p:txBody>
      </p:sp>
    </p:spTree>
    <p:extLst>
      <p:ext uri="{BB962C8B-B14F-4D97-AF65-F5344CB8AC3E}">
        <p14:creationId xmlns:p14="http://schemas.microsoft.com/office/powerpoint/2010/main" val="3915259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Hurricane Rita</a:t>
            </a:r>
          </a:p>
        </p:txBody>
      </p:sp>
      <p:graphicFrame>
        <p:nvGraphicFramePr>
          <p:cNvPr id="49155" name="Object 3"/>
          <p:cNvGraphicFramePr>
            <a:graphicFrameLocks noGrp="1" noChangeAspect="1"/>
          </p:cNvGraphicFramePr>
          <p:nvPr>
            <p:ph idx="4294967295"/>
          </p:nvPr>
        </p:nvGraphicFramePr>
        <p:xfrm>
          <a:off x="2590801" y="819150"/>
          <a:ext cx="7202487" cy="5581650"/>
        </p:xfrm>
        <a:graphic>
          <a:graphicData uri="http://schemas.openxmlformats.org/presentationml/2006/ole">
            <mc:AlternateContent xmlns:mc="http://schemas.openxmlformats.org/markup-compatibility/2006">
              <mc:Choice xmlns:v="urn:schemas-microsoft-com:vml" Requires="v">
                <p:oleObj spid="_x0000_s2059" name="HiJaak" r:id="rId4" imgW="1800000" imgH="1395015" progId="">
                  <p:embed/>
                </p:oleObj>
              </mc:Choice>
              <mc:Fallback>
                <p:oleObj name="HiJaak" r:id="rId4" imgW="1800000" imgH="1395015" progId="">
                  <p:embed/>
                  <p:pic>
                    <p:nvPicPr>
                      <p:cNvPr id="49155" name="Object 3"/>
                      <p:cNvPicPr>
                        <a:picLocks noGrp="1"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1" y="819150"/>
                        <a:ext cx="7202487" cy="558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7329129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a:t>Hurricane Rita</a:t>
            </a:r>
          </a:p>
        </p:txBody>
      </p:sp>
      <p:graphicFrame>
        <p:nvGraphicFramePr>
          <p:cNvPr id="51203" name="Object 3"/>
          <p:cNvGraphicFramePr>
            <a:graphicFrameLocks noGrp="1" noChangeAspect="1"/>
          </p:cNvGraphicFramePr>
          <p:nvPr>
            <p:ph idx="4294967295"/>
          </p:nvPr>
        </p:nvGraphicFramePr>
        <p:xfrm>
          <a:off x="2590801" y="817563"/>
          <a:ext cx="7202487" cy="5581650"/>
        </p:xfrm>
        <a:graphic>
          <a:graphicData uri="http://schemas.openxmlformats.org/presentationml/2006/ole">
            <mc:AlternateContent xmlns:mc="http://schemas.openxmlformats.org/markup-compatibility/2006">
              <mc:Choice xmlns:v="urn:schemas-microsoft-com:vml" Requires="v">
                <p:oleObj spid="_x0000_s3083" name="HiJaak" r:id="rId4" imgW="1800000" imgH="1395015" progId="">
                  <p:embed/>
                </p:oleObj>
              </mc:Choice>
              <mc:Fallback>
                <p:oleObj name="HiJaak" r:id="rId4" imgW="1800000" imgH="1395015" progId="">
                  <p:embed/>
                  <p:pic>
                    <p:nvPicPr>
                      <p:cNvPr id="51203" name="Object 3"/>
                      <p:cNvPicPr>
                        <a:picLocks noGrp="1"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1" y="817563"/>
                        <a:ext cx="7202487" cy="558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Freeform 4"/>
          <p:cNvSpPr>
            <a:spLocks/>
          </p:cNvSpPr>
          <p:nvPr/>
        </p:nvSpPr>
        <p:spPr bwMode="auto">
          <a:xfrm>
            <a:off x="6383337" y="3403600"/>
            <a:ext cx="1181100" cy="1765300"/>
          </a:xfrm>
          <a:custGeom>
            <a:avLst/>
            <a:gdLst>
              <a:gd name="T0" fmla="*/ 2147483646 w 744"/>
              <a:gd name="T1" fmla="*/ 2147483646 h 1112"/>
              <a:gd name="T2" fmla="*/ 2147483646 w 744"/>
              <a:gd name="T3" fmla="*/ 2147483646 h 1112"/>
              <a:gd name="T4" fmla="*/ 2147483646 w 744"/>
              <a:gd name="T5" fmla="*/ 2147483646 h 1112"/>
              <a:gd name="T6" fmla="*/ 2147483646 w 744"/>
              <a:gd name="T7" fmla="*/ 2147483646 h 1112"/>
              <a:gd name="T8" fmla="*/ 2147483646 w 744"/>
              <a:gd name="T9" fmla="*/ 2147483646 h 1112"/>
              <a:gd name="T10" fmla="*/ 2147483646 w 744"/>
              <a:gd name="T11" fmla="*/ 2147483646 h 1112"/>
              <a:gd name="T12" fmla="*/ 2147483646 w 744"/>
              <a:gd name="T13" fmla="*/ 2147483646 h 1112"/>
              <a:gd name="T14" fmla="*/ 2147483646 w 744"/>
              <a:gd name="T15" fmla="*/ 2147483646 h 1112"/>
              <a:gd name="T16" fmla="*/ 2147483646 w 744"/>
              <a:gd name="T17" fmla="*/ 2147483646 h 1112"/>
              <a:gd name="T18" fmla="*/ 2147483646 w 744"/>
              <a:gd name="T19" fmla="*/ 2147483646 h 1112"/>
              <a:gd name="T20" fmla="*/ 2147483646 w 744"/>
              <a:gd name="T21" fmla="*/ 2147483646 h 1112"/>
              <a:gd name="T22" fmla="*/ 2147483646 w 744"/>
              <a:gd name="T23" fmla="*/ 2147483646 h 1112"/>
              <a:gd name="T24" fmla="*/ 2147483646 w 744"/>
              <a:gd name="T25" fmla="*/ 2147483646 h 1112"/>
              <a:gd name="T26" fmla="*/ 2147483646 w 744"/>
              <a:gd name="T27" fmla="*/ 2147483646 h 1112"/>
              <a:gd name="T28" fmla="*/ 2147483646 w 744"/>
              <a:gd name="T29" fmla="*/ 2147483646 h 1112"/>
              <a:gd name="T30" fmla="*/ 2147483646 w 744"/>
              <a:gd name="T31" fmla="*/ 2147483646 h 1112"/>
              <a:gd name="T32" fmla="*/ 2147483646 w 744"/>
              <a:gd name="T33" fmla="*/ 0 h 1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4"/>
              <a:gd name="T52" fmla="*/ 0 h 1112"/>
              <a:gd name="T53" fmla="*/ 744 w 744"/>
              <a:gd name="T54" fmla="*/ 1112 h 1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4" h="1112">
                <a:moveTo>
                  <a:pt x="744" y="1112"/>
                </a:moveTo>
                <a:cubicBezTo>
                  <a:pt x="705" y="1095"/>
                  <a:pt x="664" y="1085"/>
                  <a:pt x="624" y="1072"/>
                </a:cubicBezTo>
                <a:cubicBezTo>
                  <a:pt x="614" y="1069"/>
                  <a:pt x="602" y="1069"/>
                  <a:pt x="592" y="1064"/>
                </a:cubicBezTo>
                <a:cubicBezTo>
                  <a:pt x="559" y="1045"/>
                  <a:pt x="485" y="1014"/>
                  <a:pt x="452" y="992"/>
                </a:cubicBezTo>
                <a:cubicBezTo>
                  <a:pt x="428" y="980"/>
                  <a:pt x="388" y="937"/>
                  <a:pt x="372" y="932"/>
                </a:cubicBezTo>
                <a:cubicBezTo>
                  <a:pt x="344" y="904"/>
                  <a:pt x="331" y="894"/>
                  <a:pt x="300" y="872"/>
                </a:cubicBezTo>
                <a:cubicBezTo>
                  <a:pt x="287" y="863"/>
                  <a:pt x="276" y="850"/>
                  <a:pt x="264" y="840"/>
                </a:cubicBezTo>
                <a:cubicBezTo>
                  <a:pt x="246" y="825"/>
                  <a:pt x="212" y="786"/>
                  <a:pt x="192" y="760"/>
                </a:cubicBezTo>
                <a:cubicBezTo>
                  <a:pt x="181" y="741"/>
                  <a:pt x="157" y="711"/>
                  <a:pt x="140" y="688"/>
                </a:cubicBezTo>
                <a:cubicBezTo>
                  <a:pt x="125" y="665"/>
                  <a:pt x="115" y="657"/>
                  <a:pt x="100" y="620"/>
                </a:cubicBezTo>
                <a:cubicBezTo>
                  <a:pt x="96" y="596"/>
                  <a:pt x="70" y="486"/>
                  <a:pt x="52" y="468"/>
                </a:cubicBezTo>
                <a:cubicBezTo>
                  <a:pt x="34" y="415"/>
                  <a:pt x="39" y="399"/>
                  <a:pt x="28" y="344"/>
                </a:cubicBezTo>
                <a:cubicBezTo>
                  <a:pt x="32" y="285"/>
                  <a:pt x="0" y="268"/>
                  <a:pt x="20" y="220"/>
                </a:cubicBezTo>
                <a:cubicBezTo>
                  <a:pt x="29" y="203"/>
                  <a:pt x="72" y="143"/>
                  <a:pt x="88" y="132"/>
                </a:cubicBezTo>
                <a:cubicBezTo>
                  <a:pt x="136" y="60"/>
                  <a:pt x="132" y="95"/>
                  <a:pt x="200" y="44"/>
                </a:cubicBezTo>
                <a:cubicBezTo>
                  <a:pt x="220" y="29"/>
                  <a:pt x="237" y="20"/>
                  <a:pt x="260" y="8"/>
                </a:cubicBezTo>
                <a:cubicBezTo>
                  <a:pt x="277" y="1"/>
                  <a:pt x="297" y="1"/>
                  <a:pt x="304" y="0"/>
                </a:cubicBezTo>
              </a:path>
            </a:pathLst>
          </a:custGeom>
          <a:noFill/>
          <a:ln w="57150">
            <a:solidFill>
              <a:srgbClr val="F4FDA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22273388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16071" name="Freeform 7"/>
          <p:cNvSpPr>
            <a:spLocks/>
          </p:cNvSpPr>
          <p:nvPr/>
        </p:nvSpPr>
        <p:spPr bwMode="auto">
          <a:xfrm>
            <a:off x="2570164" y="2032001"/>
            <a:ext cx="5527675" cy="2238375"/>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2153902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71016" name="Freeform 8"/>
          <p:cNvSpPr>
            <a:spLocks noChangeAspect="1"/>
          </p:cNvSpPr>
          <p:nvPr/>
        </p:nvSpPr>
        <p:spPr bwMode="auto">
          <a:xfrm rot="204749">
            <a:off x="2657476" y="2119314"/>
            <a:ext cx="5102225" cy="2020887"/>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171017"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130994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20166" name="Freeform 6"/>
          <p:cNvSpPr>
            <a:spLocks noChangeAspect="1"/>
          </p:cNvSpPr>
          <p:nvPr/>
        </p:nvSpPr>
        <p:spPr bwMode="auto">
          <a:xfrm rot="204749">
            <a:off x="2471739" y="2114551"/>
            <a:ext cx="4649787" cy="1884363"/>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220169"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20170" name="Line 10"/>
          <p:cNvSpPr>
            <a:spLocks noChangeShapeType="1"/>
          </p:cNvSpPr>
          <p:nvPr/>
        </p:nvSpPr>
        <p:spPr bwMode="auto">
          <a:xfrm flipH="1" flipV="1">
            <a:off x="7010401" y="4114801"/>
            <a:ext cx="650875" cy="119063"/>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71155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75303" y="3883025"/>
            <a:ext cx="3744913" cy="2133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10" name="Rectangle 9"/>
          <p:cNvSpPr/>
          <p:nvPr/>
        </p:nvSpPr>
        <p:spPr>
          <a:xfrm>
            <a:off x="3276600" y="1371600"/>
            <a:ext cx="3124200" cy="2133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82948" name="Title 1"/>
          <p:cNvSpPr>
            <a:spLocks noGrp="1"/>
          </p:cNvSpPr>
          <p:nvPr>
            <p:ph type="title"/>
          </p:nvPr>
        </p:nvSpPr>
        <p:spPr/>
        <p:txBody>
          <a:bodyPr>
            <a:normAutofit/>
          </a:bodyPr>
          <a:lstStyle/>
          <a:p>
            <a:r>
              <a:rPr lang="en-US" altLang="en-US" sz="3600" dirty="0"/>
              <a:t>Control Systems</a:t>
            </a:r>
          </a:p>
        </p:txBody>
      </p:sp>
      <p:graphicFrame>
        <p:nvGraphicFramePr>
          <p:cNvPr id="5" name="Diagram 4"/>
          <p:cNvGraphicFramePr>
            <a:graphicFrameLocks noChangeAspect="1"/>
          </p:cNvGraphicFramePr>
          <p:nvPr/>
        </p:nvGraphicFramePr>
        <p:xfrm>
          <a:off x="2895600" y="1295400"/>
          <a:ext cx="5486400" cy="206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nvGraphicFramePr>
        <p:xfrm>
          <a:off x="2895600" y="3962400"/>
          <a:ext cx="5486400" cy="206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rved Up Arrow 7"/>
          <p:cNvSpPr>
            <a:spLocks noChangeAspect="1"/>
          </p:cNvSpPr>
          <p:nvPr/>
        </p:nvSpPr>
        <p:spPr>
          <a:xfrm rot="575575" flipH="1" flipV="1">
            <a:off x="5759453" y="4024316"/>
            <a:ext cx="1768475" cy="674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TextBox 14"/>
          <p:cNvSpPr txBox="1">
            <a:spLocks noChangeArrowheads="1"/>
          </p:cNvSpPr>
          <p:nvPr/>
        </p:nvSpPr>
        <p:spPr bwMode="auto">
          <a:xfrm>
            <a:off x="7878766" y="4919666"/>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solidFill>
                  <a:schemeClr val="tx1"/>
                </a:solidFill>
              </a:rPr>
              <a:t>Outputs</a:t>
            </a:r>
          </a:p>
        </p:txBody>
      </p:sp>
      <p:sp>
        <p:nvSpPr>
          <p:cNvPr id="2" name="TextBox 1"/>
          <p:cNvSpPr txBox="1"/>
          <p:nvPr/>
        </p:nvSpPr>
        <p:spPr>
          <a:xfrm>
            <a:off x="1752600" y="1970782"/>
            <a:ext cx="1371600" cy="1077218"/>
          </a:xfrm>
          <a:prstGeom prst="rect">
            <a:avLst/>
          </a:prstGeom>
          <a:noFill/>
        </p:spPr>
        <p:txBody>
          <a:bodyPr wrap="square" rtlCol="0">
            <a:spAutoFit/>
          </a:bodyPr>
          <a:lstStyle/>
          <a:p>
            <a:r>
              <a:rPr lang="en-US" sz="3200" dirty="0"/>
              <a:t>Open</a:t>
            </a:r>
          </a:p>
          <a:p>
            <a:r>
              <a:rPr lang="en-US" sz="3200" dirty="0"/>
              <a:t>Loop</a:t>
            </a:r>
          </a:p>
        </p:txBody>
      </p:sp>
      <p:sp>
        <p:nvSpPr>
          <p:cNvPr id="16" name="TextBox 15"/>
          <p:cNvSpPr txBox="1"/>
          <p:nvPr/>
        </p:nvSpPr>
        <p:spPr>
          <a:xfrm>
            <a:off x="1752600" y="4648200"/>
            <a:ext cx="1524000" cy="1077218"/>
          </a:xfrm>
          <a:prstGeom prst="rect">
            <a:avLst/>
          </a:prstGeom>
          <a:noFill/>
        </p:spPr>
        <p:txBody>
          <a:bodyPr wrap="square" rtlCol="0">
            <a:spAutoFit/>
          </a:bodyPr>
          <a:lstStyle/>
          <a:p>
            <a:r>
              <a:rPr lang="en-US" sz="3200" dirty="0"/>
              <a:t>Closed</a:t>
            </a:r>
          </a:p>
          <a:p>
            <a:r>
              <a:rPr lang="en-US" sz="3200" dirty="0"/>
              <a:t>Loop</a:t>
            </a:r>
          </a:p>
        </p:txBody>
      </p:sp>
    </p:spTree>
    <p:extLst>
      <p:ext uri="{BB962C8B-B14F-4D97-AF65-F5344CB8AC3E}">
        <p14:creationId xmlns:p14="http://schemas.microsoft.com/office/powerpoint/2010/main" val="1239892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Graphic spid="7" grpId="0">
        <p:bldAsOne/>
      </p:bldGraphic>
      <p:bldP spid="8"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18117" name="Freeform 5"/>
          <p:cNvSpPr>
            <a:spLocks noChangeAspect="1"/>
          </p:cNvSpPr>
          <p:nvPr/>
        </p:nvSpPr>
        <p:spPr bwMode="auto">
          <a:xfrm rot="540211">
            <a:off x="2936876" y="2293939"/>
            <a:ext cx="3840163" cy="1558925"/>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218121"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18122"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218123"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59172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73060" name="Freeform 4"/>
          <p:cNvSpPr>
            <a:spLocks noChangeAspect="1"/>
          </p:cNvSpPr>
          <p:nvPr/>
        </p:nvSpPr>
        <p:spPr bwMode="auto">
          <a:xfrm rot="933942">
            <a:off x="2832101" y="2206625"/>
            <a:ext cx="3330575" cy="1284288"/>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173065"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173066"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173067"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173068" name="Line 12"/>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175329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75107" name="Freeform 3"/>
          <p:cNvSpPr>
            <a:spLocks noChangeAspect="1"/>
          </p:cNvSpPr>
          <p:nvPr/>
        </p:nvSpPr>
        <p:spPr bwMode="auto">
          <a:xfrm rot="1409788">
            <a:off x="3216276" y="2319338"/>
            <a:ext cx="1978025" cy="849312"/>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175113"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175114"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175115"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175116" name="Line 12"/>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
        <p:nvSpPr>
          <p:cNvPr id="175117" name="Line 13"/>
          <p:cNvSpPr>
            <a:spLocks noChangeShapeType="1"/>
          </p:cNvSpPr>
          <p:nvPr/>
        </p:nvSpPr>
        <p:spPr bwMode="auto">
          <a:xfrm flipH="1" flipV="1">
            <a:off x="4953001" y="3505200"/>
            <a:ext cx="1006475" cy="400050"/>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946221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24265"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24266"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224267"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224268" name="Line 12"/>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
        <p:nvSpPr>
          <p:cNvPr id="224269" name="Line 13"/>
          <p:cNvSpPr>
            <a:spLocks noChangeShapeType="1"/>
          </p:cNvSpPr>
          <p:nvPr/>
        </p:nvSpPr>
        <p:spPr bwMode="auto">
          <a:xfrm flipH="1" flipV="1">
            <a:off x="4983163" y="3570288"/>
            <a:ext cx="976312" cy="334962"/>
          </a:xfrm>
          <a:prstGeom prst="line">
            <a:avLst/>
          </a:prstGeom>
          <a:noFill/>
          <a:ln w="76200">
            <a:solidFill>
              <a:schemeClr val="tx1"/>
            </a:solidFill>
            <a:round/>
            <a:headEnd/>
            <a:tailEnd/>
          </a:ln>
          <a:effectLst/>
        </p:spPr>
        <p:txBody>
          <a:bodyPr/>
          <a:lstStyle/>
          <a:p>
            <a:endParaRPr lang="en-US" dirty="0"/>
          </a:p>
        </p:txBody>
      </p:sp>
      <p:sp>
        <p:nvSpPr>
          <p:cNvPr id="224270" name="Line 14"/>
          <p:cNvSpPr>
            <a:spLocks noChangeShapeType="1"/>
          </p:cNvSpPr>
          <p:nvPr/>
        </p:nvSpPr>
        <p:spPr bwMode="auto">
          <a:xfrm flipH="1" flipV="1">
            <a:off x="4343400" y="3048000"/>
            <a:ext cx="711200" cy="566738"/>
          </a:xfrm>
          <a:prstGeom prst="line">
            <a:avLst/>
          </a:prstGeom>
          <a:noFill/>
          <a:ln w="76200">
            <a:solidFill>
              <a:schemeClr val="tx1"/>
            </a:solidFill>
            <a:round/>
            <a:headEnd/>
            <a:tailEnd/>
          </a:ln>
          <a:effectLst/>
        </p:spPr>
        <p:txBody>
          <a:bodyPr/>
          <a:lstStyle/>
          <a:p>
            <a:endParaRPr lang="en-US" dirty="0"/>
          </a:p>
        </p:txBody>
      </p:sp>
      <p:sp>
        <p:nvSpPr>
          <p:cNvPr id="224272" name="Freeform 16"/>
          <p:cNvSpPr>
            <a:spLocks noChangeAspect="1"/>
          </p:cNvSpPr>
          <p:nvPr/>
        </p:nvSpPr>
        <p:spPr bwMode="auto">
          <a:xfrm rot="2275696">
            <a:off x="3657600" y="2362200"/>
            <a:ext cx="927100" cy="476250"/>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799345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28355" name="Line 3"/>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28356" name="Line 4"/>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228357" name="Line 5"/>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228358" name="Line 6"/>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
        <p:nvSpPr>
          <p:cNvPr id="228359" name="Line 7"/>
          <p:cNvSpPr>
            <a:spLocks noChangeShapeType="1"/>
          </p:cNvSpPr>
          <p:nvPr/>
        </p:nvSpPr>
        <p:spPr bwMode="auto">
          <a:xfrm flipH="1" flipV="1">
            <a:off x="4983163" y="3570288"/>
            <a:ext cx="976312" cy="334962"/>
          </a:xfrm>
          <a:prstGeom prst="line">
            <a:avLst/>
          </a:prstGeom>
          <a:noFill/>
          <a:ln w="76200">
            <a:solidFill>
              <a:schemeClr val="tx1"/>
            </a:solidFill>
            <a:round/>
            <a:headEnd/>
            <a:tailEnd/>
          </a:ln>
          <a:effectLst/>
        </p:spPr>
        <p:txBody>
          <a:bodyPr/>
          <a:lstStyle/>
          <a:p>
            <a:endParaRPr lang="en-US" dirty="0"/>
          </a:p>
        </p:txBody>
      </p:sp>
      <p:sp>
        <p:nvSpPr>
          <p:cNvPr id="228360" name="Line 8"/>
          <p:cNvSpPr>
            <a:spLocks noChangeShapeType="1"/>
          </p:cNvSpPr>
          <p:nvPr/>
        </p:nvSpPr>
        <p:spPr bwMode="auto">
          <a:xfrm flipH="1" flipV="1">
            <a:off x="4297364" y="3048000"/>
            <a:ext cx="757237" cy="566738"/>
          </a:xfrm>
          <a:prstGeom prst="line">
            <a:avLst/>
          </a:prstGeom>
          <a:noFill/>
          <a:ln w="76200">
            <a:solidFill>
              <a:schemeClr val="tx1"/>
            </a:solidFill>
            <a:round/>
            <a:headEnd/>
            <a:tailEnd/>
          </a:ln>
          <a:effectLst/>
        </p:spPr>
        <p:txBody>
          <a:bodyPr/>
          <a:lstStyle/>
          <a:p>
            <a:endParaRPr lang="en-US" dirty="0"/>
          </a:p>
        </p:txBody>
      </p:sp>
      <p:sp>
        <p:nvSpPr>
          <p:cNvPr id="228361" name="Line 9"/>
          <p:cNvSpPr>
            <a:spLocks noChangeShapeType="1"/>
          </p:cNvSpPr>
          <p:nvPr/>
        </p:nvSpPr>
        <p:spPr bwMode="auto">
          <a:xfrm flipH="1" flipV="1">
            <a:off x="3941763" y="2398713"/>
            <a:ext cx="366712" cy="671512"/>
          </a:xfrm>
          <a:prstGeom prst="line">
            <a:avLst/>
          </a:prstGeom>
          <a:noFill/>
          <a:ln w="76200">
            <a:solidFill>
              <a:schemeClr val="tx1"/>
            </a:solidFill>
            <a:round/>
            <a:headEnd/>
            <a:tailEnd/>
          </a:ln>
          <a:effectLst/>
        </p:spPr>
        <p:txBody>
          <a:bodyPr/>
          <a:lstStyle/>
          <a:p>
            <a:endParaRPr lang="en-US" dirty="0"/>
          </a:p>
        </p:txBody>
      </p:sp>
      <p:sp>
        <p:nvSpPr>
          <p:cNvPr id="228362" name="Freeform 10"/>
          <p:cNvSpPr>
            <a:spLocks noChangeAspect="1"/>
          </p:cNvSpPr>
          <p:nvPr/>
        </p:nvSpPr>
        <p:spPr bwMode="auto">
          <a:xfrm rot="2275696">
            <a:off x="3679825" y="2362200"/>
            <a:ext cx="927100" cy="476250"/>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3391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8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71601"/>
            <a:ext cx="33909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p:cNvSpPr>
            <a:spLocks noGrp="1" noChangeArrowheads="1"/>
          </p:cNvSpPr>
          <p:nvPr>
            <p:ph type="title"/>
          </p:nvPr>
        </p:nvSpPr>
        <p:spPr/>
        <p:txBody>
          <a:bodyPr>
            <a:normAutofit/>
          </a:bodyPr>
          <a:lstStyle/>
          <a:p>
            <a:pPr eaLnBrk="1" hangingPunct="1">
              <a:defRPr/>
            </a:pPr>
            <a:r>
              <a:rPr lang="en-US" sz="3600" dirty="0"/>
              <a:t>“Incrementing” Builds a Bit at a Time</a:t>
            </a:r>
            <a:r>
              <a:rPr lang="en-US" sz="4800" dirty="0"/>
              <a:t> </a:t>
            </a:r>
          </a:p>
        </p:txBody>
      </p:sp>
      <p:pic>
        <p:nvPicPr>
          <p:cNvPr id="880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4108450"/>
            <a:ext cx="1462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100" y="4057650"/>
            <a:ext cx="1462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108451"/>
            <a:ext cx="1462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47" name="Rectangle 7"/>
          <p:cNvSpPr>
            <a:spLocks noChangeArrowheads="1"/>
          </p:cNvSpPr>
          <p:nvPr/>
        </p:nvSpPr>
        <p:spPr bwMode="auto">
          <a:xfrm>
            <a:off x="7019925" y="5029200"/>
            <a:ext cx="4572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endParaRPr lang="en-US" altLang="en-US"/>
          </a:p>
        </p:txBody>
      </p:sp>
      <p:sp>
        <p:nvSpPr>
          <p:cNvPr id="880648" name="Text Box 8"/>
          <p:cNvSpPr txBox="1">
            <a:spLocks noChangeArrowheads="1"/>
          </p:cNvSpPr>
          <p:nvPr/>
        </p:nvSpPr>
        <p:spPr bwMode="auto">
          <a:xfrm>
            <a:off x="2867025"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1</a:t>
            </a:r>
          </a:p>
        </p:txBody>
      </p:sp>
      <p:sp>
        <p:nvSpPr>
          <p:cNvPr id="880649" name="Text Box 9"/>
          <p:cNvSpPr txBox="1">
            <a:spLocks noChangeArrowheads="1"/>
          </p:cNvSpPr>
          <p:nvPr/>
        </p:nvSpPr>
        <p:spPr bwMode="auto">
          <a:xfrm>
            <a:off x="51816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2</a:t>
            </a:r>
          </a:p>
        </p:txBody>
      </p:sp>
      <p:sp>
        <p:nvSpPr>
          <p:cNvPr id="880650" name="Text Box 10"/>
          <p:cNvSpPr txBox="1">
            <a:spLocks noChangeArrowheads="1"/>
          </p:cNvSpPr>
          <p:nvPr/>
        </p:nvSpPr>
        <p:spPr bwMode="auto">
          <a:xfrm>
            <a:off x="76962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3</a:t>
            </a:r>
          </a:p>
        </p:txBody>
      </p:sp>
      <p:sp>
        <p:nvSpPr>
          <p:cNvPr id="880651" name="Text Box 11"/>
          <p:cNvSpPr txBox="1">
            <a:spLocks noChangeArrowheads="1"/>
          </p:cNvSpPr>
          <p:nvPr/>
        </p:nvSpPr>
        <p:spPr bwMode="auto">
          <a:xfrm>
            <a:off x="5638800" y="14478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a:solidFill>
                  <a:schemeClr val="tx1"/>
                </a:solidFill>
                <a:latin typeface="Bookman Old Style" panose="02050604050505020204" pitchFamily="18" charset="0"/>
              </a:rPr>
              <a:t>But, incrementing calls for a fully formed idea</a:t>
            </a:r>
          </a:p>
        </p:txBody>
      </p:sp>
      <p:sp>
        <p:nvSpPr>
          <p:cNvPr id="12" name="TextBox 4"/>
          <p:cNvSpPr txBox="1">
            <a:spLocks noChangeArrowheads="1"/>
          </p:cNvSpPr>
          <p:nvPr/>
        </p:nvSpPr>
        <p:spPr bwMode="auto">
          <a:xfrm>
            <a:off x="1762125" y="6027739"/>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2400" b="1" dirty="0"/>
              <a:t>Jeff Patton</a:t>
            </a:r>
            <a:endParaRPr lang="en-US" altLang="en-US" sz="2400" dirty="0"/>
          </a:p>
        </p:txBody>
      </p:sp>
    </p:spTree>
    <p:extLst>
      <p:ext uri="{BB962C8B-B14F-4D97-AF65-F5344CB8AC3E}">
        <p14:creationId xmlns:p14="http://schemas.microsoft.com/office/powerpoint/2010/main" val="24546086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42"/>
                                        </p:tgtEl>
                                        <p:attrNameLst>
                                          <p:attrName>style.visibility</p:attrName>
                                        </p:attrNameLst>
                                      </p:cBhvr>
                                      <p:to>
                                        <p:strVal val="visible"/>
                                      </p:to>
                                    </p:set>
                                    <p:animEffect transition="in" filter="fade">
                                      <p:cBhvr>
                                        <p:cTn id="7" dur="500"/>
                                        <p:tgtEl>
                                          <p:spTgt spid="880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48"/>
                                        </p:tgtEl>
                                        <p:attrNameLst>
                                          <p:attrName>style.visibility</p:attrName>
                                        </p:attrNameLst>
                                      </p:cBhvr>
                                      <p:to>
                                        <p:strVal val="visible"/>
                                      </p:to>
                                    </p:set>
                                    <p:animEffect transition="in" filter="fade">
                                      <p:cBhvr>
                                        <p:cTn id="12" dur="500"/>
                                        <p:tgtEl>
                                          <p:spTgt spid="880648"/>
                                        </p:tgtEl>
                                      </p:cBhvr>
                                    </p:animEffect>
                                  </p:childTnLst>
                                </p:cTn>
                              </p:par>
                              <p:par>
                                <p:cTn id="13" presetID="10" presetClass="entr" presetSubtype="0" fill="hold" nodeType="withEffect">
                                  <p:stCondLst>
                                    <p:cond delay="0"/>
                                  </p:stCondLst>
                                  <p:childTnLst>
                                    <p:set>
                                      <p:cBhvr>
                                        <p:cTn id="14" dur="1" fill="hold">
                                          <p:stCondLst>
                                            <p:cond delay="0"/>
                                          </p:stCondLst>
                                        </p:cTn>
                                        <p:tgtEl>
                                          <p:spTgt spid="880646"/>
                                        </p:tgtEl>
                                        <p:attrNameLst>
                                          <p:attrName>style.visibility</p:attrName>
                                        </p:attrNameLst>
                                      </p:cBhvr>
                                      <p:to>
                                        <p:strVal val="visible"/>
                                      </p:to>
                                    </p:set>
                                    <p:animEffect transition="in" filter="fade">
                                      <p:cBhvr>
                                        <p:cTn id="15" dur="500"/>
                                        <p:tgtEl>
                                          <p:spTgt spid="8806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80645"/>
                                        </p:tgtEl>
                                        <p:attrNameLst>
                                          <p:attrName>style.visibility</p:attrName>
                                        </p:attrNameLst>
                                      </p:cBhvr>
                                      <p:to>
                                        <p:strVal val="visible"/>
                                      </p:to>
                                    </p:set>
                                    <p:animEffect transition="in" filter="fade">
                                      <p:cBhvr>
                                        <p:cTn id="20" dur="500"/>
                                        <p:tgtEl>
                                          <p:spTgt spid="8806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80647"/>
                                        </p:tgtEl>
                                        <p:attrNameLst>
                                          <p:attrName>style.visibility</p:attrName>
                                        </p:attrNameLst>
                                      </p:cBhvr>
                                      <p:to>
                                        <p:strVal val="visible"/>
                                      </p:to>
                                    </p:set>
                                    <p:animEffect transition="in" filter="fade">
                                      <p:cBhvr>
                                        <p:cTn id="23" dur="500"/>
                                        <p:tgtEl>
                                          <p:spTgt spid="8806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0649"/>
                                        </p:tgtEl>
                                        <p:attrNameLst>
                                          <p:attrName>style.visibility</p:attrName>
                                        </p:attrNameLst>
                                      </p:cBhvr>
                                      <p:to>
                                        <p:strVal val="visible"/>
                                      </p:to>
                                    </p:set>
                                    <p:animEffect transition="in" filter="fade">
                                      <p:cBhvr>
                                        <p:cTn id="26" dur="500"/>
                                        <p:tgtEl>
                                          <p:spTgt spid="8806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80644"/>
                                        </p:tgtEl>
                                        <p:attrNameLst>
                                          <p:attrName>style.visibility</p:attrName>
                                        </p:attrNameLst>
                                      </p:cBhvr>
                                      <p:to>
                                        <p:strVal val="visible"/>
                                      </p:to>
                                    </p:set>
                                    <p:animEffect transition="in" filter="fade">
                                      <p:cBhvr>
                                        <p:cTn id="31" dur="500"/>
                                        <p:tgtEl>
                                          <p:spTgt spid="8806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0650"/>
                                        </p:tgtEl>
                                        <p:attrNameLst>
                                          <p:attrName>style.visibility</p:attrName>
                                        </p:attrNameLst>
                                      </p:cBhvr>
                                      <p:to>
                                        <p:strVal val="visible"/>
                                      </p:to>
                                    </p:set>
                                    <p:animEffect transition="in" filter="fade">
                                      <p:cBhvr>
                                        <p:cTn id="34" dur="500"/>
                                        <p:tgtEl>
                                          <p:spTgt spid="8806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80651"/>
                                        </p:tgtEl>
                                        <p:attrNameLst>
                                          <p:attrName>style.visibility</p:attrName>
                                        </p:attrNameLst>
                                      </p:cBhvr>
                                      <p:to>
                                        <p:strVal val="visible"/>
                                      </p:to>
                                    </p:set>
                                    <p:animEffect transition="in" filter="fade">
                                      <p:cBhvr>
                                        <p:cTn id="39" dur="500"/>
                                        <p:tgtEl>
                                          <p:spTgt spid="880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7" grpId="0" animBg="1"/>
      <p:bldP spid="880648" grpId="0"/>
      <p:bldP spid="880649" grpId="0"/>
      <p:bldP spid="880650" grpId="0"/>
      <p:bldP spid="88065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07"/>
          <a:stretch>
            <a:fillRect/>
          </a:stretch>
        </p:blipFill>
        <p:spPr bwMode="auto">
          <a:xfrm>
            <a:off x="1752601" y="1295400"/>
            <a:ext cx="33512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p:cNvSpPr>
            <a:spLocks noGrp="1" noChangeArrowheads="1"/>
          </p:cNvSpPr>
          <p:nvPr>
            <p:ph type="title"/>
          </p:nvPr>
        </p:nvSpPr>
        <p:spPr>
          <a:solidFill>
            <a:srgbClr val="7030A0"/>
          </a:solidFill>
          <a:ln w="9525">
            <a:noFill/>
            <a:miter lim="800000"/>
            <a:headEnd/>
            <a:tailEnd/>
          </a:ln>
        </p:spPr>
        <p:txBody>
          <a:bodyPr vert="horz" wrap="square" lIns="365760" tIns="45720" rIns="91440" bIns="45720" numCol="1" rtlCol="0" anchor="ctr" anchorCtr="0" compatLnSpc="1">
            <a:prstTxWarp prst="textNoShape">
              <a:avLst/>
            </a:prstTxWarp>
            <a:normAutofit fontScale="90000"/>
          </a:bodyPr>
          <a:lstStyle/>
          <a:p>
            <a:r>
              <a:rPr lang="en-US" altLang="en-US" sz="3600" dirty="0"/>
              <a:t>“Iterating” Builds a Rough Version, Validates it, Then Slowly Builds Up Quality</a:t>
            </a:r>
          </a:p>
        </p:txBody>
      </p:sp>
      <p:sp>
        <p:nvSpPr>
          <p:cNvPr id="884740" name="Text Box 4"/>
          <p:cNvSpPr txBox="1">
            <a:spLocks noChangeArrowheads="1"/>
          </p:cNvSpPr>
          <p:nvPr/>
        </p:nvSpPr>
        <p:spPr bwMode="auto">
          <a:xfrm>
            <a:off x="2867025" y="396240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1</a:t>
            </a:r>
          </a:p>
        </p:txBody>
      </p:sp>
      <p:sp>
        <p:nvSpPr>
          <p:cNvPr id="884741" name="Text Box 5"/>
          <p:cNvSpPr txBox="1">
            <a:spLocks noChangeArrowheads="1"/>
          </p:cNvSpPr>
          <p:nvPr/>
        </p:nvSpPr>
        <p:spPr bwMode="auto">
          <a:xfrm>
            <a:off x="5334000" y="396240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dirty="0">
                <a:solidFill>
                  <a:srgbClr val="907462"/>
                </a:solidFill>
                <a:latin typeface="Rockwell" panose="02060603020205020403" pitchFamily="18" charset="0"/>
              </a:rPr>
              <a:t>2</a:t>
            </a:r>
          </a:p>
        </p:txBody>
      </p:sp>
      <p:sp>
        <p:nvSpPr>
          <p:cNvPr id="884742" name="Text Box 6"/>
          <p:cNvSpPr txBox="1">
            <a:spLocks noChangeArrowheads="1"/>
          </p:cNvSpPr>
          <p:nvPr/>
        </p:nvSpPr>
        <p:spPr bwMode="auto">
          <a:xfrm>
            <a:off x="7924800" y="396240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3</a:t>
            </a:r>
          </a:p>
        </p:txBody>
      </p:sp>
      <p:pic>
        <p:nvPicPr>
          <p:cNvPr id="884743" name="Object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3764" y="4025900"/>
            <a:ext cx="14620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44" name="Object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1" y="4040189"/>
            <a:ext cx="14620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45" name="Object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4049714"/>
            <a:ext cx="1462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4746" name="Text Box 10"/>
          <p:cNvSpPr txBox="1">
            <a:spLocks noChangeArrowheads="1"/>
          </p:cNvSpPr>
          <p:nvPr/>
        </p:nvSpPr>
        <p:spPr bwMode="auto">
          <a:xfrm>
            <a:off x="5638800" y="16764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a:solidFill>
                  <a:schemeClr val="tx1"/>
                </a:solidFill>
                <a:latin typeface="Bookman Old Style" panose="02050604050505020204" pitchFamily="18" charset="0"/>
              </a:rPr>
              <a:t>Iterating allows you to move from vague idea to realization</a:t>
            </a:r>
          </a:p>
        </p:txBody>
      </p:sp>
    </p:spTree>
    <p:extLst>
      <p:ext uri="{BB962C8B-B14F-4D97-AF65-F5344CB8AC3E}">
        <p14:creationId xmlns:p14="http://schemas.microsoft.com/office/powerpoint/2010/main" val="12657318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4738"/>
                                        </p:tgtEl>
                                        <p:attrNameLst>
                                          <p:attrName>style.visibility</p:attrName>
                                        </p:attrNameLst>
                                      </p:cBhvr>
                                      <p:to>
                                        <p:strVal val="visible"/>
                                      </p:to>
                                    </p:set>
                                    <p:animEffect transition="in" filter="fade">
                                      <p:cBhvr>
                                        <p:cTn id="7" dur="500"/>
                                        <p:tgtEl>
                                          <p:spTgt spid="884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4740"/>
                                        </p:tgtEl>
                                        <p:attrNameLst>
                                          <p:attrName>style.visibility</p:attrName>
                                        </p:attrNameLst>
                                      </p:cBhvr>
                                      <p:to>
                                        <p:strVal val="visible"/>
                                      </p:to>
                                    </p:set>
                                    <p:animEffect transition="in" filter="fade">
                                      <p:cBhvr>
                                        <p:cTn id="12" dur="500"/>
                                        <p:tgtEl>
                                          <p:spTgt spid="884740"/>
                                        </p:tgtEl>
                                      </p:cBhvr>
                                    </p:animEffect>
                                  </p:childTnLst>
                                </p:cTn>
                              </p:par>
                              <p:par>
                                <p:cTn id="13" presetID="10" presetClass="entr" presetSubtype="0" fill="hold" nodeType="withEffect">
                                  <p:stCondLst>
                                    <p:cond delay="0"/>
                                  </p:stCondLst>
                                  <p:childTnLst>
                                    <p:set>
                                      <p:cBhvr>
                                        <p:cTn id="14" dur="1" fill="hold">
                                          <p:stCondLst>
                                            <p:cond delay="0"/>
                                          </p:stCondLst>
                                        </p:cTn>
                                        <p:tgtEl>
                                          <p:spTgt spid="884743"/>
                                        </p:tgtEl>
                                        <p:attrNameLst>
                                          <p:attrName>style.visibility</p:attrName>
                                        </p:attrNameLst>
                                      </p:cBhvr>
                                      <p:to>
                                        <p:strVal val="visible"/>
                                      </p:to>
                                    </p:set>
                                    <p:animEffect transition="in" filter="fade">
                                      <p:cBhvr>
                                        <p:cTn id="15" dur="500"/>
                                        <p:tgtEl>
                                          <p:spTgt spid="8847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84741"/>
                                        </p:tgtEl>
                                        <p:attrNameLst>
                                          <p:attrName>style.visibility</p:attrName>
                                        </p:attrNameLst>
                                      </p:cBhvr>
                                      <p:to>
                                        <p:strVal val="visible"/>
                                      </p:to>
                                    </p:set>
                                    <p:animEffect transition="in" filter="fade">
                                      <p:cBhvr>
                                        <p:cTn id="20" dur="500"/>
                                        <p:tgtEl>
                                          <p:spTgt spid="884741"/>
                                        </p:tgtEl>
                                      </p:cBhvr>
                                    </p:animEffect>
                                  </p:childTnLst>
                                </p:cTn>
                              </p:par>
                              <p:par>
                                <p:cTn id="21" presetID="10" presetClass="entr" presetSubtype="0" fill="hold" nodeType="withEffect">
                                  <p:stCondLst>
                                    <p:cond delay="0"/>
                                  </p:stCondLst>
                                  <p:childTnLst>
                                    <p:set>
                                      <p:cBhvr>
                                        <p:cTn id="22" dur="1" fill="hold">
                                          <p:stCondLst>
                                            <p:cond delay="0"/>
                                          </p:stCondLst>
                                        </p:cTn>
                                        <p:tgtEl>
                                          <p:spTgt spid="884744"/>
                                        </p:tgtEl>
                                        <p:attrNameLst>
                                          <p:attrName>style.visibility</p:attrName>
                                        </p:attrNameLst>
                                      </p:cBhvr>
                                      <p:to>
                                        <p:strVal val="visible"/>
                                      </p:to>
                                    </p:set>
                                    <p:animEffect transition="in" filter="fade">
                                      <p:cBhvr>
                                        <p:cTn id="23" dur="500"/>
                                        <p:tgtEl>
                                          <p:spTgt spid="8847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84742"/>
                                        </p:tgtEl>
                                        <p:attrNameLst>
                                          <p:attrName>style.visibility</p:attrName>
                                        </p:attrNameLst>
                                      </p:cBhvr>
                                      <p:to>
                                        <p:strVal val="visible"/>
                                      </p:to>
                                    </p:set>
                                    <p:animEffect transition="in" filter="fade">
                                      <p:cBhvr>
                                        <p:cTn id="28" dur="500"/>
                                        <p:tgtEl>
                                          <p:spTgt spid="884742"/>
                                        </p:tgtEl>
                                      </p:cBhvr>
                                    </p:animEffect>
                                  </p:childTnLst>
                                </p:cTn>
                              </p:par>
                              <p:par>
                                <p:cTn id="29" presetID="10" presetClass="entr" presetSubtype="0" fill="hold" nodeType="withEffect">
                                  <p:stCondLst>
                                    <p:cond delay="0"/>
                                  </p:stCondLst>
                                  <p:childTnLst>
                                    <p:set>
                                      <p:cBhvr>
                                        <p:cTn id="30" dur="1" fill="hold">
                                          <p:stCondLst>
                                            <p:cond delay="0"/>
                                          </p:stCondLst>
                                        </p:cTn>
                                        <p:tgtEl>
                                          <p:spTgt spid="884745"/>
                                        </p:tgtEl>
                                        <p:attrNameLst>
                                          <p:attrName>style.visibility</p:attrName>
                                        </p:attrNameLst>
                                      </p:cBhvr>
                                      <p:to>
                                        <p:strVal val="visible"/>
                                      </p:to>
                                    </p:set>
                                    <p:animEffect transition="in" filter="fade">
                                      <p:cBhvr>
                                        <p:cTn id="31" dur="500"/>
                                        <p:tgtEl>
                                          <p:spTgt spid="8847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84746"/>
                                        </p:tgtEl>
                                        <p:attrNameLst>
                                          <p:attrName>style.visibility</p:attrName>
                                        </p:attrNameLst>
                                      </p:cBhvr>
                                      <p:to>
                                        <p:strVal val="visible"/>
                                      </p:to>
                                    </p:set>
                                    <p:animEffect transition="in" filter="fade">
                                      <p:cBhvr>
                                        <p:cTn id="36"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p:bldP spid="884741" grpId="0"/>
      <p:bldP spid="884742" grpId="0"/>
      <p:bldP spid="8847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07"/>
          <a:stretch>
            <a:fillRect/>
          </a:stretch>
        </p:blipFill>
        <p:spPr bwMode="auto">
          <a:xfrm>
            <a:off x="1752601" y="1295400"/>
            <a:ext cx="33512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4"/>
          <p:cNvSpPr txBox="1">
            <a:spLocks noChangeArrowheads="1"/>
          </p:cNvSpPr>
          <p:nvPr/>
        </p:nvSpPr>
        <p:spPr bwMode="auto">
          <a:xfrm>
            <a:off x="2867025"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1</a:t>
            </a:r>
          </a:p>
        </p:txBody>
      </p:sp>
      <p:sp>
        <p:nvSpPr>
          <p:cNvPr id="59398" name="Text Box 5"/>
          <p:cNvSpPr txBox="1">
            <a:spLocks noChangeArrowheads="1"/>
          </p:cNvSpPr>
          <p:nvPr/>
        </p:nvSpPr>
        <p:spPr bwMode="auto">
          <a:xfrm>
            <a:off x="53340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2</a:t>
            </a:r>
          </a:p>
        </p:txBody>
      </p:sp>
      <p:sp>
        <p:nvSpPr>
          <p:cNvPr id="59399" name="Text Box 6"/>
          <p:cNvSpPr txBox="1">
            <a:spLocks noChangeArrowheads="1"/>
          </p:cNvSpPr>
          <p:nvPr/>
        </p:nvSpPr>
        <p:spPr bwMode="auto">
          <a:xfrm>
            <a:off x="78486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3</a:t>
            </a:r>
          </a:p>
        </p:txBody>
      </p:sp>
      <p:pic>
        <p:nvPicPr>
          <p:cNvPr id="59400" name="Object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3764" y="4070350"/>
            <a:ext cx="14620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Object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9314" y="4084639"/>
            <a:ext cx="14620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Object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4094164"/>
            <a:ext cx="1462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Box 1"/>
          <p:cNvSpPr txBox="1">
            <a:spLocks noChangeArrowheads="1"/>
          </p:cNvSpPr>
          <p:nvPr/>
        </p:nvSpPr>
        <p:spPr bwMode="auto">
          <a:xfrm>
            <a:off x="5365750" y="1662113"/>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3200"/>
              <a:t>The objective is to get it right at the end</a:t>
            </a:r>
          </a:p>
        </p:txBody>
      </p:sp>
      <p:sp>
        <p:nvSpPr>
          <p:cNvPr id="2" name="Title 1"/>
          <p:cNvSpPr>
            <a:spLocks noGrp="1"/>
          </p:cNvSpPr>
          <p:nvPr>
            <p:ph type="title"/>
          </p:nvPr>
        </p:nvSpPr>
        <p:spPr/>
        <p:txBody>
          <a:bodyPr vert="horz" wrap="square" lIns="365760" tIns="45720" rIns="91440" bIns="45720" numCol="1" rtlCol="0" anchor="ctr" anchorCtr="0" compatLnSpc="1">
            <a:prstTxWarp prst="textNoShape">
              <a:avLst/>
            </a:prstTxWarp>
            <a:normAutofit/>
          </a:bodyPr>
          <a:lstStyle/>
          <a:p>
            <a:r>
              <a:rPr lang="en-US" dirty="0"/>
              <a:t>Learning</a:t>
            </a:r>
          </a:p>
        </p:txBody>
      </p:sp>
    </p:spTree>
    <p:extLst>
      <p:ext uri="{BB962C8B-B14F-4D97-AF65-F5344CB8AC3E}">
        <p14:creationId xmlns:p14="http://schemas.microsoft.com/office/powerpoint/2010/main" val="45118065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1609265" y="2544264"/>
            <a:ext cx="8640960" cy="696521"/>
          </a:xfrm>
        </p:spPr>
        <p:txBody>
          <a:bodyPr>
            <a:noAutofit/>
          </a:bodyPr>
          <a:lstStyle/>
          <a:p>
            <a:r>
              <a:rPr lang="en-US" sz="5400" dirty="0">
                <a:latin typeface="Arial" panose="020B0604020202020204" pitchFamily="34" charset="0"/>
              </a:rPr>
              <a:t>How does Kanban work with feedback?</a:t>
            </a:r>
          </a:p>
        </p:txBody>
      </p:sp>
    </p:spTree>
    <p:extLst>
      <p:ext uri="{BB962C8B-B14F-4D97-AF65-F5344CB8AC3E}">
        <p14:creationId xmlns:p14="http://schemas.microsoft.com/office/powerpoint/2010/main" val="3643722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D967C1-E665-4E1E-94E2-FA095847DBF8}"/>
              </a:ext>
            </a:extLst>
          </p:cNvPr>
          <p:cNvGrpSpPr/>
          <p:nvPr/>
        </p:nvGrpSpPr>
        <p:grpSpPr>
          <a:xfrm>
            <a:off x="3242497" y="1837939"/>
            <a:ext cx="5633502" cy="3278591"/>
            <a:chOff x="2062729" y="2076508"/>
            <a:chExt cx="7511336" cy="4371455"/>
          </a:xfrm>
        </p:grpSpPr>
        <p:cxnSp>
          <p:nvCxnSpPr>
            <p:cNvPr id="4" name="Straight Connector 3">
              <a:extLst>
                <a:ext uri="{FF2B5EF4-FFF2-40B4-BE49-F238E27FC236}">
                  <a16:creationId xmlns:a16="http://schemas.microsoft.com/office/drawing/2014/main"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7" name="Rectangle 6">
              <a:extLst>
                <a:ext uri="{FF2B5EF4-FFF2-40B4-BE49-F238E27FC236}">
                  <a16:creationId xmlns:a16="http://schemas.microsoft.com/office/drawing/2014/main"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8" name="Rectangle 7">
              <a:extLst>
                <a:ext uri="{FF2B5EF4-FFF2-40B4-BE49-F238E27FC236}">
                  <a16:creationId xmlns:a16="http://schemas.microsoft.com/office/drawing/2014/main"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9" name="Rectangle 8">
              <a:extLst>
                <a:ext uri="{FF2B5EF4-FFF2-40B4-BE49-F238E27FC236}">
                  <a16:creationId xmlns:a16="http://schemas.microsoft.com/office/drawing/2014/main"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0" name="Rectangle 9">
              <a:extLst>
                <a:ext uri="{FF2B5EF4-FFF2-40B4-BE49-F238E27FC236}">
                  <a16:creationId xmlns:a16="http://schemas.microsoft.com/office/drawing/2014/main"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1" name="Rectangle 10">
              <a:extLst>
                <a:ext uri="{FF2B5EF4-FFF2-40B4-BE49-F238E27FC236}">
                  <a16:creationId xmlns:a16="http://schemas.microsoft.com/office/drawing/2014/main"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2" name="Rectangle 11">
              <a:extLst>
                <a:ext uri="{FF2B5EF4-FFF2-40B4-BE49-F238E27FC236}">
                  <a16:creationId xmlns:a16="http://schemas.microsoft.com/office/drawing/2014/main"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3" name="Rectangle 12">
              <a:extLst>
                <a:ext uri="{FF2B5EF4-FFF2-40B4-BE49-F238E27FC236}">
                  <a16:creationId xmlns:a16="http://schemas.microsoft.com/office/drawing/2014/main"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4" name="Rectangle 13">
              <a:extLst>
                <a:ext uri="{FF2B5EF4-FFF2-40B4-BE49-F238E27FC236}">
                  <a16:creationId xmlns:a16="http://schemas.microsoft.com/office/drawing/2014/main"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5" name="Rectangle 14">
              <a:extLst>
                <a:ext uri="{FF2B5EF4-FFF2-40B4-BE49-F238E27FC236}">
                  <a16:creationId xmlns:a16="http://schemas.microsoft.com/office/drawing/2014/main"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6" name="Rectangle 15">
              <a:extLst>
                <a:ext uri="{FF2B5EF4-FFF2-40B4-BE49-F238E27FC236}">
                  <a16:creationId xmlns:a16="http://schemas.microsoft.com/office/drawing/2014/main"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7" name="Rectangle 16">
              <a:extLst>
                <a:ext uri="{FF2B5EF4-FFF2-40B4-BE49-F238E27FC236}">
                  <a16:creationId xmlns:a16="http://schemas.microsoft.com/office/drawing/2014/main"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8" name="Rectangle 17">
              <a:extLst>
                <a:ext uri="{FF2B5EF4-FFF2-40B4-BE49-F238E27FC236}">
                  <a16:creationId xmlns:a16="http://schemas.microsoft.com/office/drawing/2014/main"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9" name="Rectangle 18">
              <a:extLst>
                <a:ext uri="{FF2B5EF4-FFF2-40B4-BE49-F238E27FC236}">
                  <a16:creationId xmlns:a16="http://schemas.microsoft.com/office/drawing/2014/main"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0" name="Rectangle 19">
              <a:extLst>
                <a:ext uri="{FF2B5EF4-FFF2-40B4-BE49-F238E27FC236}">
                  <a16:creationId xmlns:a16="http://schemas.microsoft.com/office/drawing/2014/main"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1" name="Rectangle 20">
              <a:extLst>
                <a:ext uri="{FF2B5EF4-FFF2-40B4-BE49-F238E27FC236}">
                  <a16:creationId xmlns:a16="http://schemas.microsoft.com/office/drawing/2014/main"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2" name="Rectangle 21">
              <a:extLst>
                <a:ext uri="{FF2B5EF4-FFF2-40B4-BE49-F238E27FC236}">
                  <a16:creationId xmlns:a16="http://schemas.microsoft.com/office/drawing/2014/main"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3" name="TextBox 22">
              <a:extLst>
                <a:ext uri="{FF2B5EF4-FFF2-40B4-BE49-F238E27FC236}">
                  <a16:creationId xmlns:a16="http://schemas.microsoft.com/office/drawing/2014/main" id="{99FFCAAE-923A-4CA2-9AC6-100154CA1CEB}"/>
                </a:ext>
              </a:extLst>
            </p:cNvPr>
            <p:cNvSpPr txBox="1"/>
            <p:nvPr/>
          </p:nvSpPr>
          <p:spPr>
            <a:xfrm>
              <a:off x="2796732" y="2088455"/>
              <a:ext cx="752771"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To Do</a:t>
              </a:r>
            </a:p>
          </p:txBody>
        </p:sp>
        <p:sp>
          <p:nvSpPr>
            <p:cNvPr id="24" name="TextBox 23">
              <a:extLst>
                <a:ext uri="{FF2B5EF4-FFF2-40B4-BE49-F238E27FC236}">
                  <a16:creationId xmlns:a16="http://schemas.microsoft.com/office/drawing/2014/main" id="{C9D77080-D4F4-42E4-B6E0-4A71D8B8B433}"/>
                </a:ext>
              </a:extLst>
            </p:cNvPr>
            <p:cNvSpPr txBox="1"/>
            <p:nvPr/>
          </p:nvSpPr>
          <p:spPr>
            <a:xfrm>
              <a:off x="7955405" y="2100420"/>
              <a:ext cx="695064"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Done</a:t>
              </a:r>
            </a:p>
          </p:txBody>
        </p:sp>
        <p:sp>
          <p:nvSpPr>
            <p:cNvPr id="25" name="TextBox 24">
              <a:extLst>
                <a:ext uri="{FF2B5EF4-FFF2-40B4-BE49-F238E27FC236}">
                  <a16:creationId xmlns:a16="http://schemas.microsoft.com/office/drawing/2014/main" id="{EEB10FF8-933A-4C36-8CF8-9BD83EBD03ED}"/>
                </a:ext>
              </a:extLst>
            </p:cNvPr>
            <p:cNvSpPr txBox="1"/>
            <p:nvPr/>
          </p:nvSpPr>
          <p:spPr>
            <a:xfrm>
              <a:off x="5209316" y="2112197"/>
              <a:ext cx="1233671"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In Progress</a:t>
              </a:r>
            </a:p>
          </p:txBody>
        </p:sp>
        <p:sp>
          <p:nvSpPr>
            <p:cNvPr id="26" name="Rectangle 25">
              <a:extLst>
                <a:ext uri="{FF2B5EF4-FFF2-40B4-BE49-F238E27FC236}">
                  <a16:creationId xmlns:a16="http://schemas.microsoft.com/office/drawing/2014/main"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7" name="Rectangle 26">
              <a:extLst>
                <a:ext uri="{FF2B5EF4-FFF2-40B4-BE49-F238E27FC236}">
                  <a16:creationId xmlns:a16="http://schemas.microsoft.com/office/drawing/2014/main"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8" name="Rectangle 27">
              <a:extLst>
                <a:ext uri="{FF2B5EF4-FFF2-40B4-BE49-F238E27FC236}">
                  <a16:creationId xmlns:a16="http://schemas.microsoft.com/office/drawing/2014/main"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9" name="Rectangle 28">
              <a:extLst>
                <a:ext uri="{FF2B5EF4-FFF2-40B4-BE49-F238E27FC236}">
                  <a16:creationId xmlns:a16="http://schemas.microsoft.com/office/drawing/2014/main"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0" name="Rectangle 29">
              <a:extLst>
                <a:ext uri="{FF2B5EF4-FFF2-40B4-BE49-F238E27FC236}">
                  <a16:creationId xmlns:a16="http://schemas.microsoft.com/office/drawing/2014/main"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1" name="Rectangle 30">
              <a:extLst>
                <a:ext uri="{FF2B5EF4-FFF2-40B4-BE49-F238E27FC236}">
                  <a16:creationId xmlns:a16="http://schemas.microsoft.com/office/drawing/2014/main"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2" name="Rectangle 31">
              <a:extLst>
                <a:ext uri="{FF2B5EF4-FFF2-40B4-BE49-F238E27FC236}">
                  <a16:creationId xmlns:a16="http://schemas.microsoft.com/office/drawing/2014/main"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3" name="Rectangle 32">
              <a:extLst>
                <a:ext uri="{FF2B5EF4-FFF2-40B4-BE49-F238E27FC236}">
                  <a16:creationId xmlns:a16="http://schemas.microsoft.com/office/drawing/2014/main"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4" name="Rectangle 33">
              <a:extLst>
                <a:ext uri="{FF2B5EF4-FFF2-40B4-BE49-F238E27FC236}">
                  <a16:creationId xmlns:a16="http://schemas.microsoft.com/office/drawing/2014/main"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5" name="Rectangle 34">
              <a:extLst>
                <a:ext uri="{FF2B5EF4-FFF2-40B4-BE49-F238E27FC236}">
                  <a16:creationId xmlns:a16="http://schemas.microsoft.com/office/drawing/2014/main"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6" name="Rectangle 35">
              <a:extLst>
                <a:ext uri="{FF2B5EF4-FFF2-40B4-BE49-F238E27FC236}">
                  <a16:creationId xmlns:a16="http://schemas.microsoft.com/office/drawing/2014/main"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7" name="Rectangle 36">
              <a:extLst>
                <a:ext uri="{FF2B5EF4-FFF2-40B4-BE49-F238E27FC236}">
                  <a16:creationId xmlns:a16="http://schemas.microsoft.com/office/drawing/2014/main"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8" name="Rectangle 37">
              <a:extLst>
                <a:ext uri="{FF2B5EF4-FFF2-40B4-BE49-F238E27FC236}">
                  <a16:creationId xmlns:a16="http://schemas.microsoft.com/office/drawing/2014/main"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9" name="Rectangle 38">
              <a:extLst>
                <a:ext uri="{FF2B5EF4-FFF2-40B4-BE49-F238E27FC236}">
                  <a16:creationId xmlns:a16="http://schemas.microsoft.com/office/drawing/2014/main"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0" name="Rectangle 39">
              <a:extLst>
                <a:ext uri="{FF2B5EF4-FFF2-40B4-BE49-F238E27FC236}">
                  <a16:creationId xmlns:a16="http://schemas.microsoft.com/office/drawing/2014/main"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1" name="Rectangle 40">
              <a:extLst>
                <a:ext uri="{FF2B5EF4-FFF2-40B4-BE49-F238E27FC236}">
                  <a16:creationId xmlns:a16="http://schemas.microsoft.com/office/drawing/2014/main"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2" name="Rectangle 41">
              <a:extLst>
                <a:ext uri="{FF2B5EF4-FFF2-40B4-BE49-F238E27FC236}">
                  <a16:creationId xmlns:a16="http://schemas.microsoft.com/office/drawing/2014/main"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3" name="Rectangle 42">
              <a:extLst>
                <a:ext uri="{FF2B5EF4-FFF2-40B4-BE49-F238E27FC236}">
                  <a16:creationId xmlns:a16="http://schemas.microsoft.com/office/drawing/2014/main"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4" name="Rectangle 43">
              <a:extLst>
                <a:ext uri="{FF2B5EF4-FFF2-40B4-BE49-F238E27FC236}">
                  <a16:creationId xmlns:a16="http://schemas.microsoft.com/office/drawing/2014/main"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5" name="Rectangle 44">
              <a:extLst>
                <a:ext uri="{FF2B5EF4-FFF2-40B4-BE49-F238E27FC236}">
                  <a16:creationId xmlns:a16="http://schemas.microsoft.com/office/drawing/2014/main"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6" name="Rectangle 45">
              <a:extLst>
                <a:ext uri="{FF2B5EF4-FFF2-40B4-BE49-F238E27FC236}">
                  <a16:creationId xmlns:a16="http://schemas.microsoft.com/office/drawing/2014/main"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7" name="Rectangle 46">
              <a:extLst>
                <a:ext uri="{FF2B5EF4-FFF2-40B4-BE49-F238E27FC236}">
                  <a16:creationId xmlns:a16="http://schemas.microsoft.com/office/drawing/2014/main"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grpSp>
      <p:sp>
        <p:nvSpPr>
          <p:cNvPr id="48" name="Title 1">
            <a:extLst>
              <a:ext uri="{FF2B5EF4-FFF2-40B4-BE49-F238E27FC236}">
                <a16:creationId xmlns:a16="http://schemas.microsoft.com/office/drawing/2014/main" id="{230E5655-8019-492E-B2EC-8C0B4A4A591F}"/>
              </a:ext>
            </a:extLst>
          </p:cNvPr>
          <p:cNvSpPr txBox="1">
            <a:spLocks/>
          </p:cNvSpPr>
          <p:nvPr/>
        </p:nvSpPr>
        <p:spPr>
          <a:xfrm>
            <a:off x="2152650" y="1131097"/>
            <a:ext cx="7886700" cy="465179"/>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sz="2700">
                <a:latin typeface="Arial" panose="020B0604020202020204" pitchFamily="34" charset="0"/>
              </a:rPr>
              <a:t>What people think Kanban is</a:t>
            </a:r>
          </a:p>
        </p:txBody>
      </p:sp>
      <p:sp>
        <p:nvSpPr>
          <p:cNvPr id="2" name="Title 1"/>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90367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grpSp>
        <p:nvGrpSpPr>
          <p:cNvPr id="12299" name="Group 18"/>
          <p:cNvGrpSpPr>
            <a:grpSpLocks/>
          </p:cNvGrpSpPr>
          <p:nvPr/>
        </p:nvGrpSpPr>
        <p:grpSpPr bwMode="auto">
          <a:xfrm>
            <a:off x="1981200" y="2065341"/>
            <a:ext cx="8229600" cy="830754"/>
            <a:chOff x="762000" y="4198203"/>
            <a:chExt cx="8229600" cy="8309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grpSp>
          <p:nvGrpSpPr>
            <p:cNvPr id="12314" name="Group 21"/>
            <p:cNvGrpSpPr>
              <a:grpSpLocks/>
            </p:cNvGrpSpPr>
            <p:nvPr/>
          </p:nvGrpSpPr>
          <p:grpSpPr bwMode="auto">
            <a:xfrm>
              <a:off x="2514600" y="4266485"/>
              <a:ext cx="6477000" cy="762223"/>
              <a:chOff x="2362200" y="4723685"/>
              <a:chExt cx="6477000" cy="762223"/>
            </a:xfrm>
          </p:grpSpPr>
          <p:sp>
            <p:nvSpPr>
              <p:cNvPr id="12318" name="TextBox 5"/>
              <p:cNvSpPr txBox="1">
                <a:spLocks noChangeArrowheads="1"/>
              </p:cNvSpPr>
              <p:nvPr/>
            </p:nvSpPr>
            <p:spPr bwMode="auto">
              <a:xfrm>
                <a:off x="7848600" y="4929360"/>
                <a:ext cx="990600" cy="3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Output</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5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594-3C73-46A7-A087-117B3CF4E77E}"/>
              </a:ext>
            </a:extLst>
          </p:cNvPr>
          <p:cNvSpPr>
            <a:spLocks noGrp="1"/>
          </p:cNvSpPr>
          <p:nvPr>
            <p:ph type="title"/>
          </p:nvPr>
        </p:nvSpPr>
        <p:spPr/>
        <p:txBody>
          <a:bodyPr/>
          <a:lstStyle/>
          <a:p>
            <a:r>
              <a:rPr lang="en-US" dirty="0">
                <a:latin typeface="Arial" panose="020B0604020202020204" pitchFamily="34" charset="0"/>
              </a:rPr>
              <a:t>What is Kanban?</a:t>
            </a:r>
          </a:p>
        </p:txBody>
      </p:sp>
      <p:sp>
        <p:nvSpPr>
          <p:cNvPr id="3" name="Content Placeholder 2">
            <a:extLst>
              <a:ext uri="{FF2B5EF4-FFF2-40B4-BE49-F238E27FC236}">
                <a16:creationId xmlns:a16="http://schemas.microsoft.com/office/drawing/2014/main" id="{16308F6E-6801-43F5-9CCA-5D1F4536496D}"/>
              </a:ext>
            </a:extLst>
          </p:cNvPr>
          <p:cNvSpPr>
            <a:spLocks noGrp="1"/>
          </p:cNvSpPr>
          <p:nvPr>
            <p:ph idx="1"/>
          </p:nvPr>
        </p:nvSpPr>
        <p:spPr/>
        <p:txBody>
          <a:bodyPr/>
          <a:lstStyle/>
          <a:p>
            <a:r>
              <a:rPr lang="en-US" dirty="0">
                <a:latin typeface="Arial" panose="020B0604020202020204" pitchFamily="34" charset="0"/>
              </a:rPr>
              <a:t>The </a:t>
            </a:r>
            <a:r>
              <a:rPr lang="en-US" b="1" u="sng" dirty="0">
                <a:latin typeface="Arial" panose="020B0604020202020204" pitchFamily="34" charset="0"/>
              </a:rPr>
              <a:t>Kanban Method </a:t>
            </a:r>
            <a:r>
              <a:rPr lang="en-US" dirty="0">
                <a:latin typeface="Arial" panose="020B0604020202020204" pitchFamily="34" charset="0"/>
              </a:rPr>
              <a:t>teaches organizations how to use evolutionary change to understand, </a:t>
            </a:r>
            <a:r>
              <a:rPr lang="en-US" b="1" dirty="0">
                <a:latin typeface="Arial" panose="020B0604020202020204" pitchFamily="34" charset="0"/>
              </a:rPr>
              <a:t>visualize </a:t>
            </a:r>
            <a:r>
              <a:rPr lang="en-US" dirty="0">
                <a:latin typeface="Arial" panose="020B0604020202020204" pitchFamily="34" charset="0"/>
              </a:rPr>
              <a:t>and </a:t>
            </a:r>
            <a:r>
              <a:rPr lang="en-US" b="1" dirty="0">
                <a:latin typeface="Arial" panose="020B0604020202020204" pitchFamily="34" charset="0"/>
              </a:rPr>
              <a:t>measure </a:t>
            </a:r>
            <a:r>
              <a:rPr lang="en-US" dirty="0">
                <a:latin typeface="Arial" panose="020B0604020202020204" pitchFamily="34" charset="0"/>
              </a:rPr>
              <a:t>systems of work to continually </a:t>
            </a:r>
            <a:r>
              <a:rPr lang="en-US" b="1" dirty="0">
                <a:latin typeface="Arial" panose="020B0604020202020204" pitchFamily="34" charset="0"/>
              </a:rPr>
              <a:t>improve</a:t>
            </a:r>
            <a:r>
              <a:rPr lang="en-US" dirty="0">
                <a:latin typeface="Arial" panose="020B0604020202020204" pitchFamily="34" charset="0"/>
              </a:rPr>
              <a:t> and </a:t>
            </a:r>
            <a:r>
              <a:rPr lang="en-US" b="1" dirty="0">
                <a:latin typeface="Arial" panose="020B0604020202020204" pitchFamily="34" charset="0"/>
              </a:rPr>
              <a:t>consistently</a:t>
            </a:r>
            <a:r>
              <a:rPr lang="en-US" dirty="0">
                <a:latin typeface="Arial" panose="020B0604020202020204" pitchFamily="34" charset="0"/>
              </a:rPr>
              <a:t> deliver </a:t>
            </a:r>
            <a:r>
              <a:rPr lang="en-US" b="1" dirty="0">
                <a:latin typeface="Arial" panose="020B0604020202020204" pitchFamily="34" charset="0"/>
              </a:rPr>
              <a:t>results</a:t>
            </a:r>
            <a:r>
              <a:rPr lang="en-US" dirty="0">
                <a:latin typeface="Arial" panose="020B0604020202020204" pitchFamily="34" charset="0"/>
              </a:rPr>
              <a:t>.</a:t>
            </a:r>
          </a:p>
          <a:p>
            <a:r>
              <a:rPr lang="en-US" dirty="0">
                <a:latin typeface="Arial" panose="020B0604020202020204" pitchFamily="34" charset="0"/>
              </a:rPr>
              <a:t>The Kanban Method provides a set of </a:t>
            </a:r>
            <a:r>
              <a:rPr lang="en-US" b="1" u="sng" dirty="0">
                <a:latin typeface="Arial" panose="020B0604020202020204" pitchFamily="34" charset="0"/>
              </a:rPr>
              <a:t>proven practices </a:t>
            </a:r>
            <a:r>
              <a:rPr lang="en-US" dirty="0">
                <a:latin typeface="Arial" panose="020B0604020202020204" pitchFamily="34" charset="0"/>
              </a:rPr>
              <a:t>and approaches that </a:t>
            </a:r>
            <a:r>
              <a:rPr lang="en-US" b="1" dirty="0">
                <a:latin typeface="Arial" panose="020B0604020202020204" pitchFamily="34" charset="0"/>
              </a:rPr>
              <a:t>scale</a:t>
            </a:r>
            <a:r>
              <a:rPr lang="en-US" dirty="0">
                <a:latin typeface="Arial" panose="020B0604020202020204" pitchFamily="34" charset="0"/>
              </a:rPr>
              <a:t> from individuals and</a:t>
            </a:r>
            <a:r>
              <a:rPr lang="en-US" i="1" dirty="0">
                <a:latin typeface="Arial" panose="020B0604020202020204" pitchFamily="34" charset="0"/>
              </a:rPr>
              <a:t> teams </a:t>
            </a:r>
            <a:r>
              <a:rPr lang="en-US" dirty="0">
                <a:latin typeface="Arial" panose="020B0604020202020204" pitchFamily="34" charset="0"/>
              </a:rPr>
              <a:t>to the </a:t>
            </a:r>
            <a:r>
              <a:rPr lang="en-US" i="1" dirty="0">
                <a:latin typeface="Arial" panose="020B0604020202020204" pitchFamily="34" charset="0"/>
              </a:rPr>
              <a:t>enterprise</a:t>
            </a:r>
            <a:r>
              <a:rPr lang="en-US" dirty="0"/>
              <a:t>.</a:t>
            </a:r>
          </a:p>
          <a:p>
            <a:pPr marL="0" indent="0">
              <a:buNone/>
            </a:pPr>
            <a:endParaRPr lang="en-US" dirty="0"/>
          </a:p>
        </p:txBody>
      </p:sp>
      <p:pic>
        <p:nvPicPr>
          <p:cNvPr id="4" name="Picture 3">
            <a:extLst>
              <a:ext uri="{FF2B5EF4-FFF2-40B4-BE49-F238E27FC236}">
                <a16:creationId xmlns:a16="http://schemas.microsoft.com/office/drawing/2014/main" id="{7F70D8A0-B276-4392-B6B6-330D0DD6E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75" y="4648203"/>
            <a:ext cx="4766831" cy="1564183"/>
          </a:xfrm>
          <a:prstGeom prst="rect">
            <a:avLst/>
          </a:prstGeom>
        </p:spPr>
      </p:pic>
    </p:spTree>
    <p:extLst>
      <p:ext uri="{BB962C8B-B14F-4D97-AF65-F5344CB8AC3E}">
        <p14:creationId xmlns:p14="http://schemas.microsoft.com/office/powerpoint/2010/main" val="1011461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C118293-558F-7343-8EA8-BBFFB50BB27C}"/>
              </a:ext>
            </a:extLst>
          </p:cNvPr>
          <p:cNvSpPr txBox="1"/>
          <p:nvPr/>
        </p:nvSpPr>
        <p:spPr>
          <a:xfrm rot="16200000">
            <a:off x="414665" y="3037871"/>
            <a:ext cx="2568368" cy="646331"/>
          </a:xfrm>
          <a:prstGeom prst="rect">
            <a:avLst/>
          </a:prstGeom>
          <a:solidFill>
            <a:srgbClr val="78598C"/>
          </a:solidFill>
          <a:ln>
            <a:noFill/>
          </a:ln>
        </p:spPr>
        <p:txBody>
          <a:bodyPr wrap="square" rtlCol="0">
            <a:spAutoFit/>
          </a:bodyPr>
          <a:lstStyle/>
          <a:p>
            <a:pPr algn="ctr"/>
            <a:r>
              <a:rPr lang="en-US" dirty="0">
                <a:solidFill>
                  <a:schemeClr val="bg1"/>
                </a:solidFill>
              </a:rPr>
              <a:t>Kanban General Practices</a:t>
            </a:r>
          </a:p>
        </p:txBody>
      </p:sp>
      <p:pic>
        <p:nvPicPr>
          <p:cNvPr id="6" name="Grafik 5">
            <a:extLst>
              <a:ext uri="{FF2B5EF4-FFF2-40B4-BE49-F238E27FC236}">
                <a16:creationId xmlns:a16="http://schemas.microsoft.com/office/drawing/2014/main" id="{1774FBAB-EE93-F74F-B40D-70FAA15B1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14" y="901675"/>
            <a:ext cx="2783700" cy="2348747"/>
          </a:xfrm>
          <a:prstGeom prst="rect">
            <a:avLst/>
          </a:prstGeom>
        </p:spPr>
      </p:pic>
      <p:grpSp>
        <p:nvGrpSpPr>
          <p:cNvPr id="41" name="Gruppieren 40">
            <a:extLst>
              <a:ext uri="{FF2B5EF4-FFF2-40B4-BE49-F238E27FC236}">
                <a16:creationId xmlns:a16="http://schemas.microsoft.com/office/drawing/2014/main" id="{7C42DA2B-5BDF-1B48-A05B-0F78F14D8C40}"/>
              </a:ext>
            </a:extLst>
          </p:cNvPr>
          <p:cNvGrpSpPr/>
          <p:nvPr/>
        </p:nvGrpSpPr>
        <p:grpSpPr>
          <a:xfrm>
            <a:off x="4549594" y="901675"/>
            <a:ext cx="2892653" cy="2348747"/>
            <a:chOff x="4034121" y="85812"/>
            <a:chExt cx="3856870" cy="3131663"/>
          </a:xfrm>
        </p:grpSpPr>
        <p:cxnSp>
          <p:nvCxnSpPr>
            <p:cNvPr id="27" name="Gerade Verbindung 26">
              <a:extLst>
                <a:ext uri="{FF2B5EF4-FFF2-40B4-BE49-F238E27FC236}">
                  <a16:creationId xmlns:a16="http://schemas.microsoft.com/office/drawing/2014/main" id="{1C7AF4FD-A0E3-8E4B-BBC3-9FE208C1B115}"/>
                </a:ext>
              </a:extLst>
            </p:cNvPr>
            <p:cNvCxnSpPr>
              <a:cxnSpLocks/>
            </p:cNvCxnSpPr>
            <p:nvPr/>
          </p:nvCxnSpPr>
          <p:spPr>
            <a:xfrm>
              <a:off x="4034121" y="345983"/>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54C5CE8-34F1-7246-BE42-3FA9975D4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391" y="85812"/>
              <a:ext cx="3711600" cy="3131663"/>
            </a:xfrm>
            <a:prstGeom prst="rect">
              <a:avLst/>
            </a:prstGeom>
          </p:spPr>
        </p:pic>
      </p:grpSp>
      <p:grpSp>
        <p:nvGrpSpPr>
          <p:cNvPr id="42" name="Gruppieren 41">
            <a:extLst>
              <a:ext uri="{FF2B5EF4-FFF2-40B4-BE49-F238E27FC236}">
                <a16:creationId xmlns:a16="http://schemas.microsoft.com/office/drawing/2014/main" id="{6BE0AD38-637C-C545-87A7-AE5AC4CB8EA0}"/>
              </a:ext>
            </a:extLst>
          </p:cNvPr>
          <p:cNvGrpSpPr/>
          <p:nvPr/>
        </p:nvGrpSpPr>
        <p:grpSpPr>
          <a:xfrm>
            <a:off x="7551198" y="901675"/>
            <a:ext cx="2856439" cy="2348747"/>
            <a:chOff x="8036260" y="110840"/>
            <a:chExt cx="3808585" cy="3131663"/>
          </a:xfrm>
        </p:grpSpPr>
        <p:cxnSp>
          <p:nvCxnSpPr>
            <p:cNvPr id="25" name="Gerade Verbindung 24">
              <a:extLst>
                <a:ext uri="{FF2B5EF4-FFF2-40B4-BE49-F238E27FC236}">
                  <a16:creationId xmlns:a16="http://schemas.microsoft.com/office/drawing/2014/main" id="{EF18481A-C190-1B42-ABA5-F6D00CA5ED25}"/>
                </a:ext>
              </a:extLst>
            </p:cNvPr>
            <p:cNvCxnSpPr>
              <a:cxnSpLocks/>
            </p:cNvCxnSpPr>
            <p:nvPr/>
          </p:nvCxnSpPr>
          <p:spPr>
            <a:xfrm>
              <a:off x="8036260" y="332128"/>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4DC9C845-6118-FA4C-B9EE-02778DC687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3245" y="110840"/>
              <a:ext cx="3711600" cy="3131663"/>
            </a:xfrm>
            <a:prstGeom prst="rect">
              <a:avLst/>
            </a:prstGeom>
          </p:spPr>
        </p:pic>
      </p:grpSp>
      <p:grpSp>
        <p:nvGrpSpPr>
          <p:cNvPr id="43" name="Gruppieren 42">
            <a:extLst>
              <a:ext uri="{FF2B5EF4-FFF2-40B4-BE49-F238E27FC236}">
                <a16:creationId xmlns:a16="http://schemas.microsoft.com/office/drawing/2014/main" id="{64F7360C-A161-E54E-B606-C74D134A03CA}"/>
              </a:ext>
            </a:extLst>
          </p:cNvPr>
          <p:cNvGrpSpPr/>
          <p:nvPr/>
        </p:nvGrpSpPr>
        <p:grpSpPr>
          <a:xfrm>
            <a:off x="1705164" y="3283679"/>
            <a:ext cx="2783700" cy="2521439"/>
            <a:chOff x="241552" y="3235235"/>
            <a:chExt cx="3711600" cy="3361918"/>
          </a:xfrm>
        </p:grpSpPr>
        <p:cxnSp>
          <p:nvCxnSpPr>
            <p:cNvPr id="9" name="Gerade Verbindung 8">
              <a:extLst>
                <a:ext uri="{FF2B5EF4-FFF2-40B4-BE49-F238E27FC236}">
                  <a16:creationId xmlns:a16="http://schemas.microsoft.com/office/drawing/2014/main" id="{91B10E15-2F57-4B4E-B991-7CCD381C5575}"/>
                </a:ext>
              </a:extLst>
            </p:cNvPr>
            <p:cNvCxnSpPr>
              <a:cxnSpLocks/>
            </p:cNvCxnSpPr>
            <p:nvPr/>
          </p:nvCxnSpPr>
          <p:spPr>
            <a:xfrm>
              <a:off x="463965" y="3235235"/>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D36C7408-A853-204A-B521-B5CF24EEE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52" y="3465490"/>
              <a:ext cx="3711600" cy="3131663"/>
            </a:xfrm>
            <a:prstGeom prst="rect">
              <a:avLst/>
            </a:prstGeom>
          </p:spPr>
        </p:pic>
      </p:grpSp>
      <p:grpSp>
        <p:nvGrpSpPr>
          <p:cNvPr id="46" name="Gruppieren 45">
            <a:extLst>
              <a:ext uri="{FF2B5EF4-FFF2-40B4-BE49-F238E27FC236}">
                <a16:creationId xmlns:a16="http://schemas.microsoft.com/office/drawing/2014/main" id="{5AD72F95-402C-D649-B352-3AFDE3344EE8}"/>
              </a:ext>
            </a:extLst>
          </p:cNvPr>
          <p:cNvGrpSpPr/>
          <p:nvPr/>
        </p:nvGrpSpPr>
        <p:grpSpPr>
          <a:xfrm>
            <a:off x="4549594" y="3290432"/>
            <a:ext cx="2901625" cy="2511915"/>
            <a:chOff x="4034121" y="3244239"/>
            <a:chExt cx="3868833" cy="3349220"/>
          </a:xfrm>
        </p:grpSpPr>
        <p:grpSp>
          <p:nvGrpSpPr>
            <p:cNvPr id="29" name="Gruppieren 28">
              <a:extLst>
                <a:ext uri="{FF2B5EF4-FFF2-40B4-BE49-F238E27FC236}">
                  <a16:creationId xmlns:a16="http://schemas.microsoft.com/office/drawing/2014/main" id="{200BB601-F8A9-2C48-9409-EFF8EAFB503B}"/>
                </a:ext>
              </a:extLst>
            </p:cNvPr>
            <p:cNvGrpSpPr/>
            <p:nvPr/>
          </p:nvGrpSpPr>
          <p:grpSpPr>
            <a:xfrm>
              <a:off x="4034121" y="3244239"/>
              <a:ext cx="3637597" cy="3315707"/>
              <a:chOff x="4004684" y="3244239"/>
              <a:chExt cx="3637597" cy="3315707"/>
            </a:xfrm>
          </p:grpSpPr>
          <p:cxnSp>
            <p:nvCxnSpPr>
              <p:cNvPr id="36" name="Gerade Verbindung 35">
                <a:extLst>
                  <a:ext uri="{FF2B5EF4-FFF2-40B4-BE49-F238E27FC236}">
                    <a16:creationId xmlns:a16="http://schemas.microsoft.com/office/drawing/2014/main" id="{B2947BCC-DE5D-5C46-A0F9-4675F9C422D0}"/>
                  </a:ext>
                </a:extLst>
              </p:cNvPr>
              <p:cNvCxnSpPr>
                <a:cxnSpLocks/>
              </p:cNvCxnSpPr>
              <p:nvPr/>
            </p:nvCxnSpPr>
            <p:spPr>
              <a:xfrm>
                <a:off x="4004684"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C707D23-5D9D-D14E-AE33-533716897C31}"/>
                  </a:ext>
                </a:extLst>
              </p:cNvPr>
              <p:cNvCxnSpPr>
                <a:cxnSpLocks/>
              </p:cNvCxnSpPr>
              <p:nvPr/>
            </p:nvCxnSpPr>
            <p:spPr>
              <a:xfrm>
                <a:off x="4324660" y="3244239"/>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pic>
          <p:nvPicPr>
            <p:cNvPr id="45" name="Grafik 44">
              <a:extLst>
                <a:ext uri="{FF2B5EF4-FFF2-40B4-BE49-F238E27FC236}">
                  <a16:creationId xmlns:a16="http://schemas.microsoft.com/office/drawing/2014/main" id="{17C6345F-1F70-CB46-912F-6DF69007D9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354" y="3461796"/>
              <a:ext cx="3711600" cy="3131663"/>
            </a:xfrm>
            <a:prstGeom prst="rect">
              <a:avLst/>
            </a:prstGeom>
          </p:spPr>
        </p:pic>
      </p:grpSp>
      <p:grpSp>
        <p:nvGrpSpPr>
          <p:cNvPr id="49" name="Gruppieren 48">
            <a:extLst>
              <a:ext uri="{FF2B5EF4-FFF2-40B4-BE49-F238E27FC236}">
                <a16:creationId xmlns:a16="http://schemas.microsoft.com/office/drawing/2014/main" id="{80A04E9B-89B0-EC49-8F3E-D95F10ADE328}"/>
              </a:ext>
            </a:extLst>
          </p:cNvPr>
          <p:cNvGrpSpPr/>
          <p:nvPr/>
        </p:nvGrpSpPr>
        <p:grpSpPr>
          <a:xfrm>
            <a:off x="7551199" y="3283676"/>
            <a:ext cx="2881943" cy="2518668"/>
            <a:chOff x="8036260" y="3235235"/>
            <a:chExt cx="3842591" cy="3358224"/>
          </a:xfrm>
        </p:grpSpPr>
        <p:cxnSp>
          <p:nvCxnSpPr>
            <p:cNvPr id="28" name="Gerade Verbindung 27">
              <a:extLst>
                <a:ext uri="{FF2B5EF4-FFF2-40B4-BE49-F238E27FC236}">
                  <a16:creationId xmlns:a16="http://schemas.microsoft.com/office/drawing/2014/main" id="{03D2953B-4DE2-5B47-8E43-ACB30B130D5C}"/>
                </a:ext>
              </a:extLst>
            </p:cNvPr>
            <p:cNvCxnSpPr>
              <a:cxnSpLocks/>
            </p:cNvCxnSpPr>
            <p:nvPr/>
          </p:nvCxnSpPr>
          <p:spPr>
            <a:xfrm>
              <a:off x="8330398" y="3235235"/>
              <a:ext cx="3548453"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0470C1D2-4ED2-7B49-AB01-3C8B5E947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005" y="3461796"/>
              <a:ext cx="3711600" cy="3131663"/>
            </a:xfrm>
            <a:prstGeom prst="rect">
              <a:avLst/>
            </a:prstGeom>
          </p:spPr>
        </p:pic>
        <p:cxnSp>
          <p:nvCxnSpPr>
            <p:cNvPr id="48" name="Gerade Verbindung 47">
              <a:extLst>
                <a:ext uri="{FF2B5EF4-FFF2-40B4-BE49-F238E27FC236}">
                  <a16:creationId xmlns:a16="http://schemas.microsoft.com/office/drawing/2014/main" id="{8DA844F1-0911-4F4C-B151-F7311C4BCF42}"/>
                </a:ext>
              </a:extLst>
            </p:cNvPr>
            <p:cNvCxnSpPr>
              <a:cxnSpLocks/>
            </p:cNvCxnSpPr>
            <p:nvPr/>
          </p:nvCxnSpPr>
          <p:spPr>
            <a:xfrm>
              <a:off x="8036260"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D71E0C5-B8C9-477B-B6F7-BA5B002FAA72}"/>
              </a:ext>
            </a:extLst>
          </p:cNvPr>
          <p:cNvSpPr>
            <a:spLocks noGrp="1"/>
          </p:cNvSpPr>
          <p:nvPr>
            <p:ph type="title"/>
          </p:nvPr>
        </p:nvSpPr>
        <p:spPr/>
        <p:txBody>
          <a:bodyPr/>
          <a:lstStyle/>
          <a:p>
            <a:r>
              <a:rPr lang="en-US" dirty="0"/>
              <a:t>Kanban General Practices</a:t>
            </a:r>
          </a:p>
        </p:txBody>
      </p:sp>
    </p:spTree>
    <p:extLst>
      <p:ext uri="{BB962C8B-B14F-4D97-AF65-F5344CB8AC3E}">
        <p14:creationId xmlns:p14="http://schemas.microsoft.com/office/powerpoint/2010/main" val="3560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in Kanban</a:t>
            </a:r>
          </a:p>
        </p:txBody>
      </p:sp>
      <p:pic>
        <p:nvPicPr>
          <p:cNvPr id="5" name="Grafik 4">
            <a:extLst>
              <a:ext uri="{FF2B5EF4-FFF2-40B4-BE49-F238E27FC236}">
                <a16:creationId xmlns:a16="http://schemas.microsoft.com/office/drawing/2014/main" id="{6A2F5B89-A48D-8241-8BB7-77814BB8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281" y="2696114"/>
            <a:ext cx="4236159" cy="23459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883" y="4318152"/>
            <a:ext cx="3559375" cy="1447800"/>
          </a:xfrm>
          <a:prstGeom prst="rect">
            <a:avLst/>
          </a:prstGeom>
        </p:spPr>
      </p:pic>
      <p:sp>
        <p:nvSpPr>
          <p:cNvPr id="7" name="TextBox 6"/>
          <p:cNvSpPr txBox="1"/>
          <p:nvPr/>
        </p:nvSpPr>
        <p:spPr>
          <a:xfrm>
            <a:off x="2449967" y="3747701"/>
            <a:ext cx="2743200" cy="369332"/>
          </a:xfrm>
          <a:prstGeom prst="rect">
            <a:avLst/>
          </a:prstGeom>
          <a:noFill/>
        </p:spPr>
        <p:txBody>
          <a:bodyPr wrap="square" rtlCol="0">
            <a:spAutoFit/>
          </a:bodyPr>
          <a:lstStyle/>
          <a:p>
            <a:pPr algn="ctr"/>
            <a:r>
              <a:rPr lang="en-US" dirty="0"/>
              <a:t>Boards</a:t>
            </a:r>
          </a:p>
        </p:txBody>
      </p:sp>
      <p:sp>
        <p:nvSpPr>
          <p:cNvPr id="8" name="TextBox 7"/>
          <p:cNvSpPr txBox="1"/>
          <p:nvPr/>
        </p:nvSpPr>
        <p:spPr>
          <a:xfrm>
            <a:off x="6835757" y="5031627"/>
            <a:ext cx="2743200" cy="369332"/>
          </a:xfrm>
          <a:prstGeom prst="rect">
            <a:avLst/>
          </a:prstGeom>
          <a:noFill/>
        </p:spPr>
        <p:txBody>
          <a:bodyPr wrap="square" rtlCol="0">
            <a:spAutoFit/>
          </a:bodyPr>
          <a:lstStyle/>
          <a:p>
            <a:pPr algn="ctr"/>
            <a:r>
              <a:rPr lang="en-US" dirty="0"/>
              <a:t>Meetings/Cadences</a:t>
            </a:r>
          </a:p>
        </p:txBody>
      </p:sp>
      <p:sp>
        <p:nvSpPr>
          <p:cNvPr id="10" name="TextBox 9"/>
          <p:cNvSpPr txBox="1"/>
          <p:nvPr/>
        </p:nvSpPr>
        <p:spPr>
          <a:xfrm>
            <a:off x="2438745" y="5863902"/>
            <a:ext cx="2743200" cy="369332"/>
          </a:xfrm>
          <a:prstGeom prst="rect">
            <a:avLst/>
          </a:prstGeom>
          <a:noFill/>
        </p:spPr>
        <p:txBody>
          <a:bodyPr wrap="square" rtlCol="0">
            <a:spAutoFit/>
          </a:bodyPr>
          <a:lstStyle/>
          <a:p>
            <a:pPr algn="ctr"/>
            <a:r>
              <a:rPr lang="en-US" dirty="0"/>
              <a:t>Metrics</a:t>
            </a:r>
          </a:p>
        </p:txBody>
      </p:sp>
      <p:pic>
        <p:nvPicPr>
          <p:cNvPr id="11" name="Picture 2" descr="IMG_6319">
            <a:extLst>
              <a:ext uri="{FF2B5EF4-FFF2-40B4-BE49-F238E27FC236}">
                <a16:creationId xmlns:a16="http://schemas.microsoft.com/office/drawing/2014/main" id="{2AA30B95-1419-4129-960D-1BFC2A43B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188" y="1268124"/>
            <a:ext cx="3285056" cy="2389476"/>
          </a:xfrm>
          <a:prstGeom prst="rect">
            <a:avLst/>
          </a:prstGeom>
          <a:noFill/>
          <a:ln w="9525">
            <a:noFill/>
            <a:miter lim="800000"/>
            <a:headEnd/>
            <a:tailEnd/>
          </a:ln>
        </p:spPr>
      </p:pic>
    </p:spTree>
    <p:extLst>
      <p:ext uri="{BB962C8B-B14F-4D97-AF65-F5344CB8AC3E}">
        <p14:creationId xmlns:p14="http://schemas.microsoft.com/office/powerpoint/2010/main" val="33072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822097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521820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214387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437466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850532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697505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1" name="Title 10"/>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13905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sp>
        <p:nvSpPr>
          <p:cNvPr id="12311" name="TextBox 4"/>
          <p:cNvSpPr txBox="1">
            <a:spLocks noChangeArrowheads="1"/>
          </p:cNvSpPr>
          <p:nvPr/>
        </p:nvSpPr>
        <p:spPr bwMode="auto">
          <a:xfrm>
            <a:off x="1981200" y="2065341"/>
            <a:ext cx="1066800" cy="83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cxnSp>
        <p:nvCxnSpPr>
          <p:cNvPr id="14" name="Straight Arrow Connector 13"/>
          <p:cNvCxnSpPr/>
          <p:nvPr/>
        </p:nvCxnSpPr>
        <p:spPr bwMode="auto">
          <a:xfrm>
            <a:off x="7696200" y="2514603"/>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5105400" y="2514603"/>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4098" name="Picture 2" descr="Stainless Steel">
            <a:extLst>
              <a:ext uri="{FF2B5EF4-FFF2-40B4-BE49-F238E27FC236}">
                <a16:creationId xmlns:a16="http://schemas.microsoft.com/office/drawing/2014/main" id="{F7E6BFCB-C8CA-4275-A70A-1DF3ED461F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806" y="1912347"/>
            <a:ext cx="137636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12EC38E-3E4C-4A8C-9416-F5136D1114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1756818"/>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suitcase, luggage, piece&#10;&#10;Description automatically generated">
            <a:extLst>
              <a:ext uri="{FF2B5EF4-FFF2-40B4-BE49-F238E27FC236}">
                <a16:creationId xmlns:a16="http://schemas.microsoft.com/office/drawing/2014/main" id="{DF79FF12-5E54-4814-B9C4-76508619E2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2755309"/>
            <a:ext cx="1600200" cy="1066800"/>
          </a:xfrm>
          <a:prstGeom prst="rect">
            <a:avLst/>
          </a:prstGeom>
        </p:spPr>
      </p:pic>
      <p:pic>
        <p:nvPicPr>
          <p:cNvPr id="9" name="Picture 8" descr="A blue towel&#10;&#10;Description automatically generated">
            <a:extLst>
              <a:ext uri="{FF2B5EF4-FFF2-40B4-BE49-F238E27FC236}">
                <a16:creationId xmlns:a16="http://schemas.microsoft.com/office/drawing/2014/main" id="{29BF3E78-0195-43EA-8906-5C56F21E0A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2388" y="2071693"/>
            <a:ext cx="1362072" cy="908048"/>
          </a:xfrm>
          <a:prstGeom prst="rect">
            <a:avLst/>
          </a:prstGeom>
        </p:spPr>
      </p:pic>
    </p:spTree>
    <p:extLst>
      <p:ext uri="{BB962C8B-B14F-4D97-AF65-F5344CB8AC3E}">
        <p14:creationId xmlns:p14="http://schemas.microsoft.com/office/powerpoint/2010/main" val="4383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368" y="2927547"/>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5"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30"/>
            <a:ext cx="4759588" cy="300082"/>
          </a:xfrm>
          <a:prstGeom prst="rect">
            <a:avLst/>
          </a:prstGeom>
          <a:noFill/>
        </p:spPr>
        <p:txBody>
          <a:bodyPr wrap="square" rtlCol="0">
            <a:spAutoFit/>
          </a:bodyPr>
          <a:lstStyle/>
          <a:p>
            <a:r>
              <a:rPr lang="en-US" sz="1350" dirty="0"/>
              <a:t>Incremental process improvement through measurement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4" name="Title 13"/>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3955596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368" y="2927547"/>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2" name="Bent Arrow 71"/>
          <p:cNvSpPr/>
          <p:nvPr/>
        </p:nvSpPr>
        <p:spPr>
          <a:xfrm rot="16200000">
            <a:off x="5192121" y="1290307"/>
            <a:ext cx="1782023" cy="6165285"/>
          </a:xfrm>
          <a:prstGeom prst="bentArrow">
            <a:avLst>
              <a:gd name="adj1" fmla="val 6674"/>
              <a:gd name="adj2" fmla="val 7025"/>
              <a:gd name="adj3" fmla="val 18891"/>
              <a:gd name="adj4" fmla="val 41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5"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648018" cy="300082"/>
          </a:xfrm>
          <a:prstGeom prst="rect">
            <a:avLst/>
          </a:prstGeom>
          <a:noFill/>
        </p:spPr>
        <p:txBody>
          <a:bodyPr wrap="square" rtlCol="0">
            <a:spAutoFit/>
          </a:bodyPr>
          <a:lstStyle/>
          <a:p>
            <a:r>
              <a:rPr lang="en-US" sz="1350" dirty="0"/>
              <a:t>Process monitoring &amp; improvement through measurement</a:t>
            </a:r>
          </a:p>
        </p:txBody>
      </p:sp>
      <p:sp>
        <p:nvSpPr>
          <p:cNvPr id="35" name="TextBox 34"/>
          <p:cNvSpPr txBox="1"/>
          <p:nvPr/>
        </p:nvSpPr>
        <p:spPr>
          <a:xfrm>
            <a:off x="3389310" y="5260927"/>
            <a:ext cx="4202682" cy="300082"/>
          </a:xfrm>
          <a:prstGeom prst="rect">
            <a:avLst/>
          </a:prstGeom>
          <a:noFill/>
        </p:spPr>
        <p:txBody>
          <a:bodyPr wrap="square" rtlCol="0">
            <a:spAutoFit/>
          </a:bodyPr>
          <a:lstStyle/>
          <a:p>
            <a:r>
              <a:rPr lang="en-US" sz="1350" dirty="0"/>
              <a:t>Service or Product Improvement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4" name="Title 13"/>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1862027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8E35-5C39-5E4A-B7A7-BE212241DA1E}"/>
              </a:ext>
            </a:extLst>
          </p:cNvPr>
          <p:cNvSpPr>
            <a:spLocks noGrp="1"/>
          </p:cNvSpPr>
          <p:nvPr>
            <p:ph type="title"/>
          </p:nvPr>
        </p:nvSpPr>
        <p:spPr/>
        <p:txBody>
          <a:bodyPr/>
          <a:lstStyle/>
          <a:p>
            <a:r>
              <a:rPr lang="en-US" dirty="0"/>
              <a:t>The Kanban Cadences: The Full Set</a:t>
            </a:r>
          </a:p>
        </p:txBody>
      </p:sp>
      <p:pic>
        <p:nvPicPr>
          <p:cNvPr id="5" name="Grafik 4">
            <a:extLst>
              <a:ext uri="{FF2B5EF4-FFF2-40B4-BE49-F238E27FC236}">
                <a16:creationId xmlns:a16="http://schemas.microsoft.com/office/drawing/2014/main" id="{6A2F5B89-A48D-8241-8BB7-77814BB8C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275" y="1607333"/>
            <a:ext cx="7791450" cy="4314825"/>
          </a:xfrm>
          <a:prstGeom prst="rect">
            <a:avLst/>
          </a:prstGeom>
        </p:spPr>
      </p:pic>
    </p:spTree>
    <p:extLst>
      <p:ext uri="{BB962C8B-B14F-4D97-AF65-F5344CB8AC3E}">
        <p14:creationId xmlns:p14="http://schemas.microsoft.com/office/powerpoint/2010/main" val="875323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021" y="0"/>
            <a:ext cx="12200021" cy="1219200"/>
          </a:xfrm>
        </p:spPr>
        <p:txBody>
          <a:bodyPr>
            <a:normAutofit/>
          </a:bodyPr>
          <a:lstStyle/>
          <a:p>
            <a:pPr algn="ctr">
              <a:defRPr/>
            </a:pPr>
            <a:r>
              <a:rPr lang="en-US" dirty="0"/>
              <a:t>Gordon the Guided Missile</a:t>
            </a:r>
          </a:p>
        </p:txBody>
      </p:sp>
      <p:pic>
        <p:nvPicPr>
          <p:cNvPr id="53251" name="Picture 2" descr="http://www.tpub.com/content/aviation/14313/img/14313_79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64" y="1586246"/>
            <a:ext cx="186903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http://dreamsofspace.nfshost.com/spacebookdraft07July-webpage_files/image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511" y="3484916"/>
            <a:ext cx="1869036" cy="26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8CDAC1C-40F3-414D-A1D0-79999428F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609" y="1586246"/>
            <a:ext cx="8163791" cy="4592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285CD10-C515-4A12-9261-B98C00232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0674" y="1600200"/>
            <a:ext cx="807720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51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ordon the Guided Missi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normAutofit/>
          </a:bodyPr>
          <a:lstStyle/>
          <a:p>
            <a:pPr algn="l"/>
            <a:r>
              <a:rPr lang="en-US" dirty="0"/>
              <a:t>Contact</a:t>
            </a:r>
          </a:p>
        </p:txBody>
      </p:sp>
      <p:sp>
        <p:nvSpPr>
          <p:cNvPr id="3" name="Text Placeholder 2"/>
          <p:cNvSpPr>
            <a:spLocks noGrp="1"/>
          </p:cNvSpPr>
          <p:nvPr>
            <p:ph idx="1"/>
          </p:nvPr>
        </p:nvSpPr>
        <p:spPr>
          <a:xfrm>
            <a:off x="1295400" y="1454926"/>
            <a:ext cx="4648200" cy="4236747"/>
          </a:xfrm>
        </p:spPr>
        <p:txBody>
          <a:bodyPr/>
          <a:lstStyle/>
          <a:p>
            <a:pPr marL="0" indent="0">
              <a:buNone/>
            </a:pPr>
            <a:r>
              <a:rPr lang="en-US" sz="2400" dirty="0"/>
              <a:t>Todd Little</a:t>
            </a:r>
          </a:p>
          <a:p>
            <a:pPr lvl="1"/>
            <a:r>
              <a:rPr lang="en-US" sz="1800" dirty="0" err="1">
                <a:hlinkClick r:id="" action="ppaction://noaction"/>
              </a:rPr>
              <a:t>todd@kanban.university</a:t>
            </a:r>
            <a:endParaRPr lang="en-US" sz="1800" dirty="0">
              <a:hlinkClick r:id="" action="ppaction://noaction"/>
            </a:endParaRPr>
          </a:p>
          <a:p>
            <a:pPr lvl="1"/>
            <a:r>
              <a:rPr lang="en-US" sz="1800" dirty="0">
                <a:hlinkClick r:id="rId3"/>
              </a:rPr>
              <a:t>www.linkedin.com/in/toddelittle/</a:t>
            </a:r>
            <a:endParaRPr lang="en-US" sz="1800" dirty="0"/>
          </a:p>
          <a:p>
            <a:pPr lvl="1"/>
            <a:r>
              <a:rPr lang="en-US" sz="1800" dirty="0"/>
              <a:t>@</a:t>
            </a:r>
            <a:r>
              <a:rPr lang="en-US" sz="1800" dirty="0" err="1"/>
              <a:t>toddelittle</a:t>
            </a:r>
            <a:endParaRPr lang="en-US" sz="1800" dirty="0"/>
          </a:p>
          <a:p>
            <a:pPr marL="171450" lvl="1" indent="0">
              <a:buNone/>
            </a:pPr>
            <a:endParaRPr lang="en-US" sz="1800" dirty="0"/>
          </a:p>
          <a:p>
            <a:pPr lvl="1"/>
            <a:endParaRPr lang="en-US" sz="1800" dirty="0"/>
          </a:p>
          <a:p>
            <a:endParaRPr lang="en-US" sz="2400" dirty="0"/>
          </a:p>
          <a:p>
            <a:pPr lvl="1"/>
            <a:endParaRPr lang="en-US" dirty="0"/>
          </a:p>
          <a:p>
            <a:pPr marL="457200" lvl="1" indent="0">
              <a:buNone/>
            </a:pPr>
            <a:endParaRPr lang="en-US" dirty="0"/>
          </a:p>
          <a:p>
            <a:pPr marL="0" indent="0">
              <a:buNone/>
            </a:pPr>
            <a:endParaRPr lang="en-US" dirty="0"/>
          </a:p>
        </p:txBody>
      </p:sp>
      <p:pic>
        <p:nvPicPr>
          <p:cNvPr id="6" name="Picture 5" descr="A picture containing umbrella&#10;&#10;Description automatically generated">
            <a:extLst>
              <a:ext uri="{FF2B5EF4-FFF2-40B4-BE49-F238E27FC236}">
                <a16:creationId xmlns:a16="http://schemas.microsoft.com/office/drawing/2014/main" id="{810B7807-0C9B-4916-A8C6-4EF296516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898" y="3124200"/>
            <a:ext cx="6440367" cy="2438956"/>
          </a:xfrm>
          <a:prstGeom prst="rect">
            <a:avLst/>
          </a:prstGeom>
        </p:spPr>
      </p:pic>
    </p:spTree>
    <p:extLst>
      <p:ext uri="{BB962C8B-B14F-4D97-AF65-F5344CB8AC3E}">
        <p14:creationId xmlns:p14="http://schemas.microsoft.com/office/powerpoint/2010/main" val="389262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grpSp>
        <p:nvGrpSpPr>
          <p:cNvPr id="12299" name="Group 18"/>
          <p:cNvGrpSpPr>
            <a:grpSpLocks/>
          </p:cNvGrpSpPr>
          <p:nvPr/>
        </p:nvGrpSpPr>
        <p:grpSpPr bwMode="auto">
          <a:xfrm>
            <a:off x="1981200" y="2065341"/>
            <a:ext cx="7162800" cy="830754"/>
            <a:chOff x="762000" y="4198203"/>
            <a:chExt cx="7162800" cy="8309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grpSp>
          <p:nvGrpSpPr>
            <p:cNvPr id="12314" name="Group 21"/>
            <p:cNvGrpSpPr>
              <a:grpSpLocks/>
            </p:cNvGrpSpPr>
            <p:nvPr/>
          </p:nvGrpSpPr>
          <p:grpSpPr bwMode="auto">
            <a:xfrm>
              <a:off x="3886200" y="4647596"/>
              <a:ext cx="4038600" cy="1588"/>
              <a:chOff x="3733800" y="5104796"/>
              <a:chExt cx="4038600" cy="1588"/>
            </a:xfrm>
          </p:grpSpPr>
          <p:cxnSp>
            <p:nvCxnSpPr>
              <p:cNvPr id="14" name="Straight Arrow Connector 13"/>
              <p:cNvCxnSpPr/>
              <p:nvPr/>
            </p:nvCxnSpPr>
            <p:spPr>
              <a:xfrm>
                <a:off x="63246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3733800" y="51047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784823"/>
            <a:ext cx="1095006" cy="164137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885597"/>
            <a:ext cx="1371600" cy="154060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144000" y="1820240"/>
            <a:ext cx="1371600" cy="1560576"/>
          </a:xfrm>
          <a:prstGeom prst="rect">
            <a:avLst/>
          </a:prstGeom>
        </p:spPr>
      </p:pic>
    </p:spTree>
    <p:extLst>
      <p:ext uri="{BB962C8B-B14F-4D97-AF65-F5344CB8AC3E}">
        <p14:creationId xmlns:p14="http://schemas.microsoft.com/office/powerpoint/2010/main" val="254908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Closed Loop Control (Balancing Feedback loop)</a:t>
            </a:r>
            <a:endParaRPr lang="en-US" sz="2800" dirty="0">
              <a:ea typeface="+mn-ea"/>
              <a:cs typeface="+mn-cs"/>
            </a:endParaRPr>
          </a:p>
        </p:txBody>
      </p:sp>
      <p:grpSp>
        <p:nvGrpSpPr>
          <p:cNvPr id="20483" name="Group 90"/>
          <p:cNvGrpSpPr>
            <a:grpSpLocks/>
          </p:cNvGrpSpPr>
          <p:nvPr/>
        </p:nvGrpSpPr>
        <p:grpSpPr bwMode="auto">
          <a:xfrm>
            <a:off x="2171209" y="1742753"/>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2020320"/>
                <a:chOff x="990600" y="2158425"/>
                <a:chExt cx="7924800" cy="2020320"/>
              </a:xfrm>
            </p:grpSpPr>
            <p:sp>
              <p:nvSpPr>
                <p:cNvPr id="27" name="TextBox 26"/>
                <p:cNvSpPr txBox="1"/>
                <p:nvPr/>
              </p:nvSpPr>
              <p:spPr>
                <a:xfrm>
                  <a:off x="4648200" y="3808940"/>
                  <a:ext cx="1066800" cy="36980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dirty="0"/>
                    <a:t>Sensor</a:t>
                  </a:r>
                </a:p>
              </p:txBody>
            </p:sp>
            <p:grpSp>
              <p:nvGrpSpPr>
                <p:cNvPr id="20500" name="Group 30"/>
                <p:cNvGrpSpPr>
                  <a:grpSpLocks/>
                </p:cNvGrpSpPr>
                <p:nvPr/>
              </p:nvGrpSpPr>
              <p:grpSpPr bwMode="auto">
                <a:xfrm>
                  <a:off x="1219200" y="2502949"/>
                  <a:ext cx="7543800" cy="646185"/>
                  <a:chOff x="685800" y="2502949"/>
                  <a:chExt cx="7543800" cy="646185"/>
                </a:xfrm>
              </p:grpSpPr>
              <p:grpSp>
                <p:nvGrpSpPr>
                  <p:cNvPr id="20507" name="Group 25"/>
                  <p:cNvGrpSpPr>
                    <a:grpSpLocks/>
                  </p:cNvGrpSpPr>
                  <p:nvPr/>
                </p:nvGrpSpPr>
                <p:grpSpPr bwMode="auto">
                  <a:xfrm>
                    <a:off x="1676400" y="2502949"/>
                    <a:ext cx="5867400" cy="646185"/>
                    <a:chOff x="1295400" y="2502949"/>
                    <a:chExt cx="5867400" cy="646185"/>
                  </a:xfrm>
                </p:grpSpPr>
                <p:sp>
                  <p:nvSpPr>
                    <p:cNvPr id="4" name="TextBox 3"/>
                    <p:cNvSpPr txBox="1"/>
                    <p:nvPr/>
                  </p:nvSpPr>
                  <p:spPr bwMode="auto">
                    <a:xfrm>
                      <a:off x="2554515" y="2502949"/>
                      <a:ext cx="1395413" cy="6461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Corrective Action</a:t>
                      </a:r>
                    </a:p>
                  </p:txBody>
                </p:sp>
                <p:sp>
                  <p:nvSpPr>
                    <p:cNvPr id="6" name="TextBox 5"/>
                    <p:cNvSpPr txBox="1"/>
                    <p:nvPr/>
                  </p:nvSpPr>
                  <p:spPr bwMode="auto">
                    <a:xfrm>
                      <a:off x="5626328" y="2633545"/>
                      <a:ext cx="1536472" cy="36924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Process</a:t>
                      </a:r>
                    </a:p>
                  </p:txBody>
                </p:sp>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stCxn id="4" idx="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0" y="3961306"/>
                  <a:ext cx="25146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spTree>
    <p:extLst>
      <p:ext uri="{BB962C8B-B14F-4D97-AF65-F5344CB8AC3E}">
        <p14:creationId xmlns:p14="http://schemas.microsoft.com/office/powerpoint/2010/main" val="366394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Closed Loop Control Example</a:t>
            </a:r>
            <a:endParaRPr lang="en-US" sz="2800" dirty="0">
              <a:ea typeface="+mn-ea"/>
              <a:cs typeface="+mn-cs"/>
            </a:endParaRPr>
          </a:p>
        </p:txBody>
      </p:sp>
      <p:grpSp>
        <p:nvGrpSpPr>
          <p:cNvPr id="20483" name="Group 90"/>
          <p:cNvGrpSpPr>
            <a:grpSpLocks/>
          </p:cNvGrpSpPr>
          <p:nvPr/>
        </p:nvGrpSpPr>
        <p:grpSpPr bwMode="auto">
          <a:xfrm>
            <a:off x="2171209" y="1742753"/>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964370"/>
                <a:chOff x="990600" y="2158425"/>
                <a:chExt cx="7924800" cy="1964370"/>
              </a:xfrm>
            </p:grpSpPr>
            <p:sp>
              <p:nvSpPr>
                <p:cNvPr id="27" name="TextBox 26"/>
                <p:cNvSpPr txBox="1"/>
                <p:nvPr/>
              </p:nvSpPr>
              <p:spPr>
                <a:xfrm>
                  <a:off x="4367811" y="3753546"/>
                  <a:ext cx="1728189" cy="36924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Temperature</a:t>
                  </a:r>
                </a:p>
              </p:txBody>
            </p:sp>
            <p:grpSp>
              <p:nvGrpSpPr>
                <p:cNvPr id="20500" name="Group 30"/>
                <p:cNvGrpSpPr>
                  <a:grpSpLocks/>
                </p:cNvGrpSpPr>
                <p:nvPr/>
              </p:nvGrpSpPr>
              <p:grpSpPr bwMode="auto">
                <a:xfrm>
                  <a:off x="1219200" y="2502949"/>
                  <a:ext cx="7543800" cy="646185"/>
                  <a:chOff x="685800" y="2502949"/>
                  <a:chExt cx="7543800" cy="646185"/>
                </a:xfrm>
              </p:grpSpPr>
              <p:grpSp>
                <p:nvGrpSpPr>
                  <p:cNvPr id="20507" name="Group 25"/>
                  <p:cNvGrpSpPr>
                    <a:grpSpLocks/>
                  </p:cNvGrpSpPr>
                  <p:nvPr/>
                </p:nvGrpSpPr>
                <p:grpSpPr bwMode="auto">
                  <a:xfrm>
                    <a:off x="1676400" y="2502949"/>
                    <a:ext cx="4330928" cy="646185"/>
                    <a:chOff x="1295400" y="2502949"/>
                    <a:chExt cx="4330928" cy="646185"/>
                  </a:xfrm>
                </p:grpSpPr>
                <p:sp>
                  <p:nvSpPr>
                    <p:cNvPr id="4" name="TextBox 3"/>
                    <p:cNvSpPr txBox="1"/>
                    <p:nvPr/>
                  </p:nvSpPr>
                  <p:spPr bwMode="auto">
                    <a:xfrm>
                      <a:off x="2554515" y="2502949"/>
                      <a:ext cx="1395413" cy="6461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Turn on or off</a:t>
                      </a:r>
                    </a:p>
                  </p:txBody>
                </p:sp>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stCxn id="4" idx="3"/>
                    </p:cNvCxnSpPr>
                    <p:nvPr/>
                  </p:nvCxnSpPr>
                  <p:spPr>
                    <a:xfrm flipV="1">
                      <a:off x="3949928" y="2818565"/>
                      <a:ext cx="1676400" cy="74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a:off x="1676400" y="2818566"/>
                      <a:ext cx="878115" cy="74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178140"/>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a:endCxn id="37" idx="2"/>
                </p:cNvCxnSpPr>
                <p:nvPr/>
              </p:nvCxnSpPr>
              <p:spPr>
                <a:xfrm flipV="1">
                  <a:off x="2400300" y="3389935"/>
                  <a:ext cx="1816" cy="5482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7" idx="1"/>
                </p:cNvCxnSpPr>
                <p:nvPr/>
              </p:nvCxnSpPr>
              <p:spPr>
                <a:xfrm>
                  <a:off x="2400300" y="3938170"/>
                  <a:ext cx="196751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7" idx="3"/>
                </p:cNvCxnSpPr>
                <p:nvPr/>
              </p:nvCxnSpPr>
              <p:spPr>
                <a:xfrm>
                  <a:off x="6096000" y="3938171"/>
                  <a:ext cx="2116773" cy="726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7" name="Picture 2" descr="Image result for thermost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474" y="2745653"/>
            <a:ext cx="910507" cy="9105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8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722" y="1722728"/>
            <a:ext cx="1646879" cy="269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60270"/>
      </p:ext>
    </p:extLst>
  </p:cSld>
  <p:clrMapOvr>
    <a:masterClrMapping/>
  </p:clrMapOvr>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24849F3-B612-4092-B41B-6655388DA77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A89331CE-BD44-4B05-83A5-6CFC877E51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P8 E2E Showcase</Template>
  <TotalTime>65447</TotalTime>
  <Words>1347</Words>
  <Application>Microsoft Office PowerPoint</Application>
  <PresentationFormat>Widescreen</PresentationFormat>
  <Paragraphs>437</Paragraphs>
  <Slides>64</Slides>
  <Notes>36</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64</vt:i4>
      </vt:variant>
    </vt:vector>
  </HeadingPairs>
  <TitlesOfParts>
    <vt:vector size="77" baseType="lpstr">
      <vt:lpstr>Arial</vt:lpstr>
      <vt:lpstr>Bookman Old Style</vt:lpstr>
      <vt:lpstr>Calibri</vt:lpstr>
      <vt:lpstr>Franklin Gothic Book</vt:lpstr>
      <vt:lpstr>Rockwell</vt:lpstr>
      <vt:lpstr>Segoe Print</vt:lpstr>
      <vt:lpstr>Times New Roman</vt:lpstr>
      <vt:lpstr>Verdana</vt:lpstr>
      <vt:lpstr>Wingdings</vt:lpstr>
      <vt:lpstr>P8 E2E Showcase</vt:lpstr>
      <vt:lpstr>1_Motyw pakietu Office</vt:lpstr>
      <vt:lpstr>Document</vt:lpstr>
      <vt:lpstr>HiJaak</vt:lpstr>
      <vt:lpstr>Agility and Closed Loop Feedback</vt:lpstr>
      <vt:lpstr>Empirical Process Control</vt:lpstr>
      <vt:lpstr>PowerPoint Presentation</vt:lpstr>
      <vt:lpstr>Control Systems</vt:lpstr>
      <vt:lpstr>Open Loop Control</vt:lpstr>
      <vt:lpstr>Open Loop Control</vt:lpstr>
      <vt:lpstr>Open Loop Control</vt:lpstr>
      <vt:lpstr>Closed Loop Control (Balancing Feedback loop)</vt:lpstr>
      <vt:lpstr>Closed Loop Control Example</vt:lpstr>
      <vt:lpstr>Shower Control System</vt:lpstr>
      <vt:lpstr>Shower Control System</vt:lpstr>
      <vt:lpstr>Shower Control System</vt:lpstr>
      <vt:lpstr>Shower Control System</vt:lpstr>
      <vt:lpstr>Cynefin Framework(Snowden)</vt:lpstr>
      <vt:lpstr>Obvious</vt:lpstr>
      <vt:lpstr>Complicated</vt:lpstr>
      <vt:lpstr>Complex</vt:lpstr>
      <vt:lpstr>Shower Control System: Simple or Complex?</vt:lpstr>
      <vt:lpstr>Feedback Loops</vt:lpstr>
      <vt:lpstr>Enhancing Feedback</vt:lpstr>
      <vt:lpstr>The Scientific Method</vt:lpstr>
      <vt:lpstr>Observe-Orient-Decide-Act (John Boyd)</vt:lpstr>
      <vt:lpstr>Reality of Feedback Loops</vt:lpstr>
      <vt:lpstr>Complex Control System</vt:lpstr>
      <vt:lpstr>Complex Control</vt:lpstr>
      <vt:lpstr>Lockdown</vt:lpstr>
      <vt:lpstr>Delivery Goals</vt:lpstr>
      <vt:lpstr>Calendar of Innovation</vt:lpstr>
      <vt:lpstr>Extreme Closed Loop Creates Open Loops?</vt:lpstr>
      <vt:lpstr>Value of Flexibility</vt:lpstr>
      <vt:lpstr>Value of Flexibility from Loose Coupling</vt:lpstr>
      <vt:lpstr>Ongoing Feedback</vt:lpstr>
      <vt:lpstr>Business Process Value Chain</vt:lpstr>
      <vt:lpstr>Learning</vt:lpstr>
      <vt:lpstr>Hurricane Rita</vt:lpstr>
      <vt:lpstr>Hurricane Rita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“Incrementing” Builds a Bit at a Time </vt:lpstr>
      <vt:lpstr>“Iterating” Builds a Rough Version, Validates it, Then Slowly Builds Up Quality</vt:lpstr>
      <vt:lpstr>Learning</vt:lpstr>
      <vt:lpstr>How does Kanban work with feedback?</vt:lpstr>
      <vt:lpstr>Kanban and Feedback Loops</vt:lpstr>
      <vt:lpstr>What is Kanban?</vt:lpstr>
      <vt:lpstr>Kanban General Practices</vt:lpstr>
      <vt:lpstr>Feedback in Kanban</vt:lpstr>
      <vt:lpstr>PowerPoint Presentation</vt:lpstr>
      <vt:lpstr>PowerPoint Presentation</vt:lpstr>
      <vt:lpstr>PowerPoint Presentation</vt:lpstr>
      <vt:lpstr>PowerPoint Presentation</vt:lpstr>
      <vt:lpstr>PowerPoint Presentation</vt:lpstr>
      <vt:lpstr>PowerPoint Presentation</vt:lpstr>
      <vt:lpstr>Kanban and Feedback Loops</vt:lpstr>
      <vt:lpstr>Kanban and Feedback Loops</vt:lpstr>
      <vt:lpstr>Kanban and Feedback Loops</vt:lpstr>
      <vt:lpstr>The Kanban Cadences: The Full Set</vt:lpstr>
      <vt:lpstr>Gordon the Guided Missile</vt:lpstr>
      <vt:lpstr>Contact</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Todd Little</cp:lastModifiedBy>
  <cp:revision>732</cp:revision>
  <cp:lastPrinted>2018-02-18T23:56:07Z</cp:lastPrinted>
  <dcterms:created xsi:type="dcterms:W3CDTF">2013-05-01T17:32:59Z</dcterms:created>
  <dcterms:modified xsi:type="dcterms:W3CDTF">2020-12-04T02:13:22Z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