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6"/>
    <p:sldMasterId id="2147483816" r:id="rId7"/>
  </p:sldMasterIdLst>
  <p:notesMasterIdLst>
    <p:notesMasterId r:id="rId22"/>
  </p:notesMasterIdLst>
  <p:handoutMasterIdLst>
    <p:handoutMasterId r:id="rId23"/>
  </p:handoutMasterIdLst>
  <p:sldIdLst>
    <p:sldId id="583" r:id="rId8"/>
    <p:sldId id="590" r:id="rId9"/>
    <p:sldId id="594" r:id="rId10"/>
    <p:sldId id="591" r:id="rId11"/>
    <p:sldId id="525" r:id="rId12"/>
    <p:sldId id="592" r:id="rId13"/>
    <p:sldId id="502" r:id="rId14"/>
    <p:sldId id="503" r:id="rId15"/>
    <p:sldId id="504" r:id="rId16"/>
    <p:sldId id="505" r:id="rId17"/>
    <p:sldId id="593" r:id="rId18"/>
    <p:sldId id="582" r:id="rId19"/>
    <p:sldId id="586" r:id="rId20"/>
    <p:sldId id="458" r:id="rId21"/>
  </p:sldIdLst>
  <p:sldSz cx="9144000" cy="6858000" type="screen4x3"/>
  <p:notesSz cx="9388475" cy="7102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240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7" userDrawn="1">
          <p15:clr>
            <a:srgbClr val="A4A3A4"/>
          </p15:clr>
        </p15:guide>
        <p15:guide id="2" pos="295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3735"/>
    <a:srgbClr val="E6B9B8"/>
    <a:srgbClr val="0000FF"/>
    <a:srgbClr val="003399"/>
    <a:srgbClr val="000099"/>
    <a:srgbClr val="0066CC"/>
    <a:srgbClr val="0000CC"/>
    <a:srgbClr val="000066"/>
    <a:srgbClr val="0033CC"/>
    <a:srgbClr val="604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0" autoAdjust="0"/>
    <p:restoredTop sz="86467" autoAdjust="0"/>
  </p:normalViewPr>
  <p:slideViewPr>
    <p:cSldViewPr>
      <p:cViewPr varScale="1">
        <p:scale>
          <a:sx n="59" d="100"/>
          <a:sy n="59" d="100"/>
        </p:scale>
        <p:origin x="354" y="72"/>
      </p:cViewPr>
      <p:guideLst>
        <p:guide orient="horz" pos="3648"/>
        <p:guide pos="240"/>
        <p:guide pos="5472"/>
      </p:guideLst>
    </p:cSldViewPr>
  </p:slideViewPr>
  <p:outlineViewPr>
    <p:cViewPr>
      <p:scale>
        <a:sx n="33" d="100"/>
        <a:sy n="33" d="100"/>
      </p:scale>
      <p:origin x="0" y="-591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172" y="-102"/>
      </p:cViewPr>
      <p:guideLst>
        <p:guide orient="horz" pos="2237"/>
        <p:guide pos="29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069190" cy="3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27" tIns="46163" rIns="92327" bIns="461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17163" y="0"/>
            <a:ext cx="4069190" cy="3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27" tIns="46163" rIns="92327" bIns="461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745895"/>
            <a:ext cx="4069190" cy="3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27" tIns="46163" rIns="92327" bIns="461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17163" y="6745895"/>
            <a:ext cx="4069190" cy="3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27" tIns="46163" rIns="92327" bIns="461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7D465CD-0E1D-4596-83AF-849ED42A01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031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069190" cy="3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81" tIns="47041" rIns="94081" bIns="47041" numCol="1" anchor="t" anchorCtr="0" compatLnSpc="1">
            <a:prstTxWarp prst="textNoShape">
              <a:avLst/>
            </a:prstTxWarp>
          </a:bodyPr>
          <a:lstStyle>
            <a:lvl1pPr defTabSz="940902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17163" y="0"/>
            <a:ext cx="4069190" cy="3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81" tIns="47041" rIns="94081" bIns="47041" numCol="1" anchor="t" anchorCtr="0" compatLnSpc="1">
            <a:prstTxWarp prst="textNoShape">
              <a:avLst/>
            </a:prstTxWarp>
          </a:bodyPr>
          <a:lstStyle>
            <a:lvl1pPr algn="r" defTabSz="940902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3400"/>
            <a:ext cx="3549650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698" y="3374163"/>
            <a:ext cx="7509080" cy="319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81" tIns="47041" rIns="94081" bIns="47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745895"/>
            <a:ext cx="4069190" cy="3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81" tIns="47041" rIns="94081" bIns="47041" numCol="1" anchor="b" anchorCtr="0" compatLnSpc="1">
            <a:prstTxWarp prst="textNoShape">
              <a:avLst/>
            </a:prstTxWarp>
          </a:bodyPr>
          <a:lstStyle>
            <a:lvl1pPr defTabSz="940902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17163" y="6745895"/>
            <a:ext cx="4069190" cy="3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81" tIns="47041" rIns="94081" bIns="47041" numCol="1" anchor="b" anchorCtr="0" compatLnSpc="1">
            <a:prstTxWarp prst="textNoShape">
              <a:avLst/>
            </a:prstTxWarp>
          </a:bodyPr>
          <a:lstStyle>
            <a:lvl1pPr algn="r" defTabSz="940902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7AE740B-BC39-4269-B968-E6936F49F3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708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65546" indent="-2944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77764" indent="-2355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48869" indent="-2355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19975" indent="-2355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91081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62186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33292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4398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42212" eaLnBrk="1" hangingPunct="1"/>
            <a:fld id="{A4C37612-2C5E-4613-9BF3-7124DB9642E7}" type="slidenum">
              <a:rPr lang="en-CA" smtClean="0"/>
              <a:pPr defTabSz="942212" eaLnBrk="1" hangingPunct="1"/>
              <a:t>7</a:t>
            </a:fld>
            <a:endParaRPr lang="en-CA" smtClean="0"/>
          </a:p>
        </p:txBody>
      </p:sp>
      <p:sp>
        <p:nvSpPr>
          <p:cNvPr id="9421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173038"/>
            <a:ext cx="2305050" cy="1730375"/>
          </a:xfrm>
          <a:ln/>
        </p:spPr>
      </p:sp>
      <p:sp>
        <p:nvSpPr>
          <p:cNvPr id="942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CA" smtClean="0"/>
              <a:t>[Purpose of slide]	[#]</a:t>
            </a:r>
          </a:p>
          <a:p>
            <a:pPr lvl="1" eaLnBrk="1" hangingPunct="1"/>
            <a:r>
              <a:rPr lang="en-CA" smtClean="0"/>
              <a:t>[Information]</a:t>
            </a:r>
          </a:p>
          <a:p>
            <a:pPr eaLnBrk="1" hangingPunct="1"/>
            <a:endParaRPr lang="en-CA" smtClean="0"/>
          </a:p>
        </p:txBody>
      </p:sp>
      <p:sp>
        <p:nvSpPr>
          <p:cNvPr id="9421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65546" indent="-2944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77764" indent="-2355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48869" indent="-2355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19975" indent="-2355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91081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62186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33292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4398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42212" eaLnBrk="1" hangingPunct="1"/>
            <a:r>
              <a:rPr lang="en-CA" smtClean="0"/>
              <a:t>© International Institute of Business Analysis</a:t>
            </a:r>
            <a:r>
              <a:rPr lang="en-CA" baseline="30000" smtClean="0"/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3528039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65546" indent="-2944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77764" indent="-2355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48869" indent="-2355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19975" indent="-2355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91081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62186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33292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4398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42212" eaLnBrk="1" hangingPunct="1"/>
            <a:fld id="{4828432F-66A5-4D01-8E55-7EA77ACCCC6F}" type="slidenum">
              <a:rPr lang="en-CA" smtClean="0"/>
              <a:pPr defTabSz="942212" eaLnBrk="1" hangingPunct="1"/>
              <a:t>8</a:t>
            </a:fld>
            <a:endParaRPr lang="en-CA" smtClean="0"/>
          </a:p>
        </p:txBody>
      </p:sp>
      <p:sp>
        <p:nvSpPr>
          <p:cNvPr id="9523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173038"/>
            <a:ext cx="2305050" cy="1730375"/>
          </a:xfrm>
          <a:ln/>
        </p:spPr>
      </p:sp>
      <p:sp>
        <p:nvSpPr>
          <p:cNvPr id="952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CA" smtClean="0"/>
              <a:t>[Purpose of slide]	[#]</a:t>
            </a:r>
          </a:p>
          <a:p>
            <a:pPr lvl="1" eaLnBrk="1" hangingPunct="1"/>
            <a:r>
              <a:rPr lang="en-CA" smtClean="0"/>
              <a:t>[Information]</a:t>
            </a:r>
          </a:p>
          <a:p>
            <a:pPr eaLnBrk="1" hangingPunct="1"/>
            <a:endParaRPr lang="en-CA" smtClean="0"/>
          </a:p>
        </p:txBody>
      </p:sp>
      <p:sp>
        <p:nvSpPr>
          <p:cNvPr id="9523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65546" indent="-2944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77764" indent="-2355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48869" indent="-2355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19975" indent="-2355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91081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62186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33292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4398" indent="-235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42212" eaLnBrk="1" hangingPunct="1"/>
            <a:r>
              <a:rPr lang="en-CA" smtClean="0"/>
              <a:t>© International Institute of Business Analysis</a:t>
            </a:r>
            <a:r>
              <a:rPr lang="en-CA" baseline="30000" smtClean="0"/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70125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0288" y="139700"/>
            <a:ext cx="1843087" cy="1382713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6132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11430147" y="5298146"/>
            <a:ext cx="1711440" cy="27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590" tIns="48795" rIns="97590" bIns="48795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CD8D713D-E8D8-4DD0-BBF9-EF1452F68441}" type="slidenum">
              <a:rPr lang="en-CA"/>
              <a:pPr algn="r" eaLnBrk="1" hangingPunct="1"/>
              <a:t>10</a:t>
            </a:fld>
            <a:endParaRPr lang="en-CA"/>
          </a:p>
        </p:txBody>
      </p:sp>
      <p:sp>
        <p:nvSpPr>
          <p:cNvPr id="972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0288" y="139700"/>
            <a:ext cx="1843087" cy="1382713"/>
          </a:xfrm>
          <a:ln/>
        </p:spPr>
      </p:sp>
      <p:sp>
        <p:nvSpPr>
          <p:cNvPr id="972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CA" smtClean="0"/>
              <a:t>[Purpose of slide]	[#]</a:t>
            </a:r>
          </a:p>
          <a:p>
            <a:pPr lvl="1" eaLnBrk="1" hangingPunct="1"/>
            <a:r>
              <a:rPr lang="en-CA" smtClean="0"/>
              <a:t>[Information]</a:t>
            </a:r>
          </a:p>
          <a:p>
            <a:pPr eaLnBrk="1" hangingPunct="1"/>
            <a:endParaRPr lang="en-CA" smtClean="0"/>
          </a:p>
        </p:txBody>
      </p:sp>
      <p:sp>
        <p:nvSpPr>
          <p:cNvPr id="97285" name="Rectangle 6"/>
          <p:cNvSpPr txBox="1">
            <a:spLocks noGrp="1" noChangeArrowheads="1"/>
          </p:cNvSpPr>
          <p:nvPr/>
        </p:nvSpPr>
        <p:spPr bwMode="auto">
          <a:xfrm>
            <a:off x="0" y="5378205"/>
            <a:ext cx="11208797" cy="198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590" tIns="48795" rIns="97590" bIns="48795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1300"/>
              <a:t>© International Institute of Business Analysis</a:t>
            </a:r>
            <a:r>
              <a:rPr lang="en-CA" sz="1300" baseline="30000"/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3614133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0EEFB-76CB-4B4A-BB0C-B8EC22E4A7D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91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787647-E234-483B-8620-3E04EA288C9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9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88938" y="1449388"/>
            <a:ext cx="7643812" cy="1371600"/>
          </a:xfrm>
        </p:spPr>
        <p:txBody>
          <a:bodyPr/>
          <a:lstStyle>
            <a:lvl1pPr>
              <a:lnSpc>
                <a:spcPct val="9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8938" y="2824163"/>
            <a:ext cx="7643812" cy="1063625"/>
          </a:xfrm>
          <a:ln/>
        </p:spPr>
        <p:txBody>
          <a:bodyPr/>
          <a:lstStyle>
            <a:lvl1pPr marL="0" indent="0">
              <a:buFont typeface="Times" pitchFamily="18" charset="0"/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65BD5-0232-4F69-8370-19916C6CA2D7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457200" y="6324600"/>
            <a:ext cx="32686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 dirty="0" smtClean="0">
                <a:solidFill>
                  <a:srgbClr val="808080"/>
                </a:solidFill>
              </a:rPr>
              <a:t>Copyright </a:t>
            </a:r>
            <a:r>
              <a:rPr lang="en-US" altLang="ja-JP" sz="800" dirty="0" smtClean="0">
                <a:solidFill>
                  <a:srgbClr val="808080"/>
                </a:solidFill>
                <a:ea typeface="ＭＳ Ｐゴシック" pitchFamily="34" charset="-128"/>
              </a:rPr>
              <a:t>© </a:t>
            </a:r>
            <a:r>
              <a:rPr lang="en-US" sz="800" dirty="0" smtClean="0">
                <a:solidFill>
                  <a:srgbClr val="808080"/>
                </a:solidFill>
              </a:rPr>
              <a:t>2010 IHS Inc. All Rights Reserved.</a:t>
            </a:r>
            <a:endParaRPr lang="en-US" sz="8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682027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D39C4-3EB8-4289-B131-5731353FD55D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457200" y="6324600"/>
            <a:ext cx="32686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 dirty="0" smtClean="0">
                <a:solidFill>
                  <a:srgbClr val="808080"/>
                </a:solidFill>
              </a:rPr>
              <a:t>Copyright </a:t>
            </a:r>
            <a:r>
              <a:rPr lang="en-US" altLang="ja-JP" sz="800" dirty="0" smtClean="0">
                <a:solidFill>
                  <a:srgbClr val="808080"/>
                </a:solidFill>
                <a:ea typeface="ＭＳ Ｐゴシック" pitchFamily="34" charset="-128"/>
              </a:rPr>
              <a:t>© </a:t>
            </a:r>
            <a:r>
              <a:rPr lang="en-US" sz="800" dirty="0" smtClean="0">
                <a:solidFill>
                  <a:srgbClr val="808080"/>
                </a:solidFill>
              </a:rPr>
              <a:t>2010 IHS Inc. All Rights Reserved.</a:t>
            </a:r>
            <a:endParaRPr lang="en-US" sz="8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8342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EE24E-E1BB-49C4-8174-67B1DC0313BA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 userDrawn="1"/>
        </p:nvSpPr>
        <p:spPr bwMode="auto">
          <a:xfrm>
            <a:off x="457200" y="6324600"/>
            <a:ext cx="32686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 dirty="0" smtClean="0">
                <a:solidFill>
                  <a:srgbClr val="808080"/>
                </a:solidFill>
              </a:rPr>
              <a:t>Copyright </a:t>
            </a:r>
            <a:r>
              <a:rPr lang="en-US" altLang="ja-JP" sz="800" dirty="0" smtClean="0">
                <a:solidFill>
                  <a:srgbClr val="808080"/>
                </a:solidFill>
                <a:ea typeface="ＭＳ Ｐゴシック" pitchFamily="34" charset="-128"/>
              </a:rPr>
              <a:t>© </a:t>
            </a:r>
            <a:r>
              <a:rPr lang="en-US" sz="800" dirty="0" smtClean="0">
                <a:solidFill>
                  <a:srgbClr val="808080"/>
                </a:solidFill>
              </a:rPr>
              <a:t>2010 IHS Inc. All Rights Reserved.</a:t>
            </a:r>
            <a:endParaRPr lang="en-US" sz="8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03337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188913"/>
            <a:ext cx="7521575" cy="1131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09550" y="1562100"/>
            <a:ext cx="8537575" cy="45085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SmartArt graphic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B6DBC-8BA2-47D4-A57C-6FA1E68939E2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457200" y="6324600"/>
            <a:ext cx="32686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 dirty="0" smtClean="0">
                <a:solidFill>
                  <a:srgbClr val="808080"/>
                </a:solidFill>
              </a:rPr>
              <a:t>Copyright </a:t>
            </a:r>
            <a:r>
              <a:rPr lang="en-US" altLang="ja-JP" sz="800" dirty="0" smtClean="0">
                <a:solidFill>
                  <a:srgbClr val="808080"/>
                </a:solidFill>
                <a:ea typeface="ＭＳ Ｐゴシック" pitchFamily="34" charset="-128"/>
              </a:rPr>
              <a:t>© </a:t>
            </a:r>
            <a:r>
              <a:rPr lang="en-US" sz="800" dirty="0" smtClean="0">
                <a:solidFill>
                  <a:srgbClr val="808080"/>
                </a:solidFill>
              </a:rPr>
              <a:t>2010 IHS Inc. All Rights Reserved.</a:t>
            </a:r>
            <a:endParaRPr lang="en-US" sz="8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2265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F4365BD5-0232-4F69-8370-19916C6CA2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D39C4-3EB8-4289-B131-5731353FD5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403" y="6193816"/>
            <a:ext cx="1463993" cy="55245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EE24E-E1BB-49C4-8174-67B1DC0313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188913"/>
            <a:ext cx="7521575" cy="1131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09550" y="1562100"/>
            <a:ext cx="8537575" cy="45085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SmartArt graphic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B6DBC-8BA2-47D4-A57C-6FA1E6893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403" y="6193816"/>
            <a:ext cx="1463993" cy="55245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A041-DA20-4B9F-A19D-9C3BFA54D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1"/>
          <p:cNvSpPr>
            <a:spLocks noGrp="1"/>
          </p:cNvSpPr>
          <p:nvPr userDrawn="1">
            <p:ph type="title"/>
          </p:nvPr>
        </p:nvSpPr>
        <p:spPr>
          <a:xfrm>
            <a:off x="382588" y="871870"/>
            <a:ext cx="7521575" cy="448930"/>
          </a:xfrm>
        </p:spPr>
        <p:txBody>
          <a:bodyPr/>
          <a:lstStyle>
            <a:lvl1pPr>
              <a:defRPr sz="24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62100"/>
            <a:ext cx="4000500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62100"/>
            <a:ext cx="4000500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5EFDF-E556-4F6E-8962-59692D03E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7FEE-4EFC-4C67-86FA-D335F3913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1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88938" y="1449388"/>
            <a:ext cx="7643812" cy="1371600"/>
          </a:xfrm>
        </p:spPr>
        <p:txBody>
          <a:bodyPr/>
          <a:lstStyle>
            <a:lvl1pPr>
              <a:lnSpc>
                <a:spcPct val="9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8938" y="2824163"/>
            <a:ext cx="7643812" cy="1063625"/>
          </a:xfrm>
          <a:ln/>
        </p:spPr>
        <p:txBody>
          <a:bodyPr/>
          <a:lstStyle>
            <a:lvl1pPr marL="0" indent="0">
              <a:buFont typeface="Times" pitchFamily="18" charset="0"/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457200" y="6324600"/>
            <a:ext cx="32686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800" dirty="0" smtClean="0">
                <a:solidFill>
                  <a:srgbClr val="808080"/>
                </a:solidFill>
              </a:rPr>
              <a:t>Copyright </a:t>
            </a:r>
            <a:r>
              <a:rPr lang="en-US" altLang="ja-JP" sz="800" dirty="0" smtClean="0">
                <a:solidFill>
                  <a:srgbClr val="808080"/>
                </a:solidFill>
                <a:ea typeface="ＭＳ Ｐゴシック" pitchFamily="34" charset="-128"/>
              </a:rPr>
              <a:t>© </a:t>
            </a:r>
            <a:r>
              <a:rPr lang="en-US" sz="800" dirty="0" smtClean="0">
                <a:solidFill>
                  <a:srgbClr val="808080"/>
                </a:solidFill>
              </a:rPr>
              <a:t>2010 IHS Inc. All Rights Reserved.</a:t>
            </a:r>
            <a:endParaRPr lang="en-US" sz="8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62953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194425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55A3E5B-87E8-4F1A-872C-FB2868EC7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9550" y="1562100"/>
            <a:ext cx="8537575" cy="4508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82588" y="188913"/>
            <a:ext cx="7521575" cy="86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" name="Text Box 6"/>
          <p:cNvSpPr txBox="1">
            <a:spLocks noChangeArrowheads="1"/>
          </p:cNvSpPr>
          <p:nvPr userDrawn="1"/>
        </p:nvSpPr>
        <p:spPr bwMode="auto">
          <a:xfrm>
            <a:off x="107504" y="6368420"/>
            <a:ext cx="32686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dirty="0" smtClean="0">
                <a:solidFill>
                  <a:schemeClr val="accent1"/>
                </a:solidFill>
                <a:latin typeface="+mn-lt"/>
              </a:rPr>
              <a:t>@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toddelittle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6" r:id="rId3"/>
    <p:sldLayoutId id="2147483707" r:id="rId4"/>
    <p:sldLayoutId id="2147483712" r:id="rId5"/>
    <p:sldLayoutId id="2147483822" r:id="rId6"/>
    <p:sldLayoutId id="2147483823" r:id="rId7"/>
    <p:sldLayoutId id="2147483828" r:id="rId8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pitchFamily="34" charset="0"/>
        </a:defRPr>
      </a:lvl9pPr>
    </p:titleStyle>
    <p:bodyStyle>
      <a:lvl1pPr marL="1714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2200">
          <a:solidFill>
            <a:schemeClr val="hlink"/>
          </a:solidFill>
          <a:latin typeface="+mn-lt"/>
          <a:ea typeface="+mn-ea"/>
          <a:cs typeface="+mn-cs"/>
        </a:defRPr>
      </a:lvl1pPr>
      <a:lvl2pPr marL="573088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>
          <a:solidFill>
            <a:schemeClr val="hlink"/>
          </a:solidFill>
          <a:latin typeface="+mn-lt"/>
        </a:defRPr>
      </a:lvl2pPr>
      <a:lvl3pPr marL="917575" indent="-1730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400">
          <a:solidFill>
            <a:schemeClr val="hlink"/>
          </a:solidFill>
          <a:latin typeface="+mn-lt"/>
        </a:defRPr>
      </a:lvl3pPr>
      <a:lvl4pPr marL="1196975" indent="-1651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hlink"/>
          </a:solidFill>
          <a:latin typeface="+mn-lt"/>
        </a:defRPr>
      </a:lvl4pPr>
      <a:lvl5pPr marL="1539875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hlink"/>
          </a:solidFill>
          <a:latin typeface="+mn-lt"/>
        </a:defRPr>
      </a:lvl5pPr>
      <a:lvl6pPr marL="1997075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hlink"/>
          </a:solidFill>
          <a:latin typeface="+mn-lt"/>
        </a:defRPr>
      </a:lvl6pPr>
      <a:lvl7pPr marL="2454275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hlink"/>
          </a:solidFill>
          <a:latin typeface="+mn-lt"/>
        </a:defRPr>
      </a:lvl7pPr>
      <a:lvl8pPr marL="2911475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hlink"/>
          </a:solidFill>
          <a:latin typeface="+mn-lt"/>
        </a:defRPr>
      </a:lvl8pPr>
      <a:lvl9pPr marL="3368675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194425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chemeClr val="accent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55A3E5B-87E8-4F1A-872C-FB2868EC7472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9550" y="1562100"/>
            <a:ext cx="8537575" cy="4508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82588" y="188913"/>
            <a:ext cx="7521575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435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pitchFamily="34" charset="0"/>
        </a:defRPr>
      </a:lvl9pPr>
    </p:titleStyle>
    <p:bodyStyle>
      <a:lvl1pPr marL="1714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2200">
          <a:solidFill>
            <a:schemeClr val="hlink"/>
          </a:solidFill>
          <a:latin typeface="+mn-lt"/>
          <a:ea typeface="+mn-ea"/>
          <a:cs typeface="+mn-cs"/>
        </a:defRPr>
      </a:lvl1pPr>
      <a:lvl2pPr marL="573088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>
          <a:solidFill>
            <a:schemeClr val="hlink"/>
          </a:solidFill>
          <a:latin typeface="+mn-lt"/>
        </a:defRPr>
      </a:lvl2pPr>
      <a:lvl3pPr marL="917575" indent="-1730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400">
          <a:solidFill>
            <a:schemeClr val="hlink"/>
          </a:solidFill>
          <a:latin typeface="+mn-lt"/>
        </a:defRPr>
      </a:lvl3pPr>
      <a:lvl4pPr marL="1196975" indent="-1651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hlink"/>
          </a:solidFill>
          <a:latin typeface="+mn-lt"/>
        </a:defRPr>
      </a:lvl4pPr>
      <a:lvl5pPr marL="1539875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hlink"/>
          </a:solidFill>
          <a:latin typeface="+mn-lt"/>
        </a:defRPr>
      </a:lvl5pPr>
      <a:lvl6pPr marL="1997075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hlink"/>
          </a:solidFill>
          <a:latin typeface="+mn-lt"/>
        </a:defRPr>
      </a:lvl6pPr>
      <a:lvl7pPr marL="2454275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hlink"/>
          </a:solidFill>
          <a:latin typeface="+mn-lt"/>
        </a:defRPr>
      </a:lvl7pPr>
      <a:lvl8pPr marL="2911475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hlink"/>
          </a:solidFill>
          <a:latin typeface="+mn-lt"/>
        </a:defRPr>
      </a:lvl8pPr>
      <a:lvl9pPr marL="3368675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Times" pitchFamily="18" charset="0"/>
        <a:buChar char="•"/>
        <a:defRPr sz="12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mailto:toddelittle@gmail.com" TargetMode="External"/><Relationship Id="rId7" Type="http://schemas.openxmlformats.org/officeDocument/2006/relationships/hyperlink" Target="http://www.toddlittleweb.com/Downloads/books/StandBackAndDeliver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nkedin.com/in/toddelittle/en" TargetMode="External"/><Relationship Id="rId5" Type="http://schemas.openxmlformats.org/officeDocument/2006/relationships/hyperlink" Target="http://www.accelinnova.com/" TargetMode="External"/><Relationship Id="rId4" Type="http://schemas.openxmlformats.org/officeDocument/2006/relationships/hyperlink" Target="http://www.toddlittleweb.com/" TargetMode="External"/><Relationship Id="rId9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Is your Strategy a Bucket or a Filter?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3D39C4-3EB8-4289-B131-5731353FD55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21"/>
          <a:stretch/>
        </p:blipFill>
        <p:spPr>
          <a:xfrm>
            <a:off x="467544" y="1268760"/>
            <a:ext cx="3212757" cy="457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567" y="1268760"/>
            <a:ext cx="3216864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40896" y="6299170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Todd Little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03788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 noGrp="1"/>
          </p:cNvSpPr>
          <p:nvPr/>
        </p:nvSpPr>
        <p:spPr bwMode="auto">
          <a:xfrm>
            <a:off x="8337550" y="0"/>
            <a:ext cx="80645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B6D33A6-A876-4CC7-9252-37BE0CB69BD7}" type="slidenum"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pPr algn="r">
                <a:defRPr/>
              </a:pPr>
              <a:t>10</a:t>
            </a:fld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39939" name="Rectangle 1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A View of Strategy - Apple</a:t>
            </a:r>
          </a:p>
        </p:txBody>
      </p:sp>
      <p:pic>
        <p:nvPicPr>
          <p:cNvPr id="39940" name="Picture 5" descr="SBDFig2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6843713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 Box 12"/>
          <p:cNvSpPr txBox="1">
            <a:spLocks noChangeArrowheads="1"/>
          </p:cNvSpPr>
          <p:nvPr/>
        </p:nvSpPr>
        <p:spPr bwMode="auto">
          <a:xfrm>
            <a:off x="2514600" y="2362200"/>
            <a:ext cx="1752600" cy="866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0" bIns="32146">
            <a:spAutoFit/>
          </a:bodyPr>
          <a:lstStyle>
            <a:lvl1pPr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139000"/>
            </a:pPr>
            <a:r>
              <a:rPr lang="en-US" sz="2400" b="1" dirty="0">
                <a:solidFill>
                  <a:srgbClr val="000000"/>
                </a:solidFill>
                <a:latin typeface="Bradley Hand ITC" pitchFamily="66" charset="0"/>
                <a:sym typeface="Trebuchet MS" pitchFamily="34" charset="0"/>
              </a:rPr>
              <a:t>ATT</a:t>
            </a:r>
          </a:p>
          <a:p>
            <a:pPr eaLnBrk="1" hangingPunct="1">
              <a:spcBef>
                <a:spcPct val="20000"/>
              </a:spcBef>
              <a:buSzPct val="139000"/>
            </a:pPr>
            <a:endParaRPr lang="en-US" sz="2400" b="1" dirty="0">
              <a:solidFill>
                <a:srgbClr val="000000"/>
              </a:solidFill>
              <a:latin typeface="Bradley Hand ITC" pitchFamily="66" charset="0"/>
              <a:sym typeface="Trebuchet MS" pitchFamily="34" charset="0"/>
            </a:endParaRPr>
          </a:p>
        </p:txBody>
      </p:sp>
      <p:sp>
        <p:nvSpPr>
          <p:cNvPr id="39942" name="Text Box 11"/>
          <p:cNvSpPr txBox="1">
            <a:spLocks noChangeArrowheads="1"/>
          </p:cNvSpPr>
          <p:nvPr/>
        </p:nvSpPr>
        <p:spPr bwMode="auto">
          <a:xfrm>
            <a:off x="4981575" y="1612900"/>
            <a:ext cx="2895600" cy="2035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0" bIns="32146">
            <a:spAutoFit/>
          </a:bodyPr>
          <a:lstStyle>
            <a:lvl1pPr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139000"/>
            </a:pPr>
            <a:r>
              <a:rPr lang="en-US" sz="2400" b="1" dirty="0">
                <a:solidFill>
                  <a:srgbClr val="000000"/>
                </a:solidFill>
                <a:latin typeface="Bradley Hand ITC" pitchFamily="66" charset="0"/>
                <a:sym typeface="Trebuchet MS" pitchFamily="34" charset="0"/>
              </a:rPr>
              <a:t>NEW PRODUCT DESIGN </a:t>
            </a:r>
          </a:p>
          <a:p>
            <a:pPr eaLnBrk="1" hangingPunct="1">
              <a:spcBef>
                <a:spcPct val="20000"/>
              </a:spcBef>
              <a:buSzPct val="139000"/>
            </a:pPr>
            <a:r>
              <a:rPr lang="en-US" sz="2400" b="1" dirty="0">
                <a:solidFill>
                  <a:srgbClr val="000000"/>
                </a:solidFill>
                <a:latin typeface="Bradley Hand ITC" pitchFamily="66" charset="0"/>
                <a:sym typeface="Trebuchet MS" pitchFamily="34" charset="0"/>
              </a:rPr>
              <a:t>USER EXPERIENCE</a:t>
            </a:r>
          </a:p>
          <a:p>
            <a:pPr eaLnBrk="1" hangingPunct="1">
              <a:spcBef>
                <a:spcPct val="20000"/>
              </a:spcBef>
              <a:buSzPct val="139000"/>
            </a:pPr>
            <a:r>
              <a:rPr lang="en-US" sz="2400" b="1" dirty="0">
                <a:solidFill>
                  <a:srgbClr val="000000"/>
                </a:solidFill>
                <a:latin typeface="Bradley Hand ITC" pitchFamily="66" charset="0"/>
                <a:sym typeface="Trebuchet MS" pitchFamily="34" charset="0"/>
              </a:rPr>
              <a:t>CONTENT DISTRIBUTION</a:t>
            </a:r>
          </a:p>
        </p:txBody>
      </p:sp>
      <p:sp>
        <p:nvSpPr>
          <p:cNvPr id="39943" name="Text Box 10"/>
          <p:cNvSpPr txBox="1">
            <a:spLocks noChangeArrowheads="1"/>
          </p:cNvSpPr>
          <p:nvPr/>
        </p:nvSpPr>
        <p:spPr bwMode="auto">
          <a:xfrm>
            <a:off x="5029200" y="4038600"/>
            <a:ext cx="2819400" cy="167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0" bIns="32146">
            <a:spAutoFit/>
          </a:bodyPr>
          <a:lstStyle>
            <a:lvl1pPr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139000"/>
            </a:pPr>
            <a:r>
              <a:rPr lang="en-US" sz="2400" b="1" dirty="0">
                <a:solidFill>
                  <a:srgbClr val="000000"/>
                </a:solidFill>
                <a:latin typeface="Bradley Hand ITC" pitchFamily="66" charset="0"/>
                <a:sym typeface="Trebuchet MS" pitchFamily="34" charset="0"/>
              </a:rPr>
              <a:t>MS OFFICE</a:t>
            </a:r>
          </a:p>
          <a:p>
            <a:pPr eaLnBrk="1" hangingPunct="1">
              <a:spcBef>
                <a:spcPct val="20000"/>
              </a:spcBef>
              <a:buSzPct val="139000"/>
            </a:pPr>
            <a:r>
              <a:rPr lang="en-US" sz="2400" b="1" dirty="0">
                <a:solidFill>
                  <a:srgbClr val="000000"/>
                </a:solidFill>
                <a:latin typeface="Bradley Hand ITC" pitchFamily="66" charset="0"/>
                <a:sym typeface="Trebuchet MS" pitchFamily="34" charset="0"/>
              </a:rPr>
              <a:t>INTEL HARDWARE</a:t>
            </a:r>
          </a:p>
          <a:p>
            <a:pPr eaLnBrk="1" hangingPunct="1">
              <a:spcBef>
                <a:spcPct val="20000"/>
              </a:spcBef>
              <a:buSzPct val="139000"/>
            </a:pPr>
            <a:r>
              <a:rPr lang="en-US" sz="2400" b="1" dirty="0">
                <a:solidFill>
                  <a:srgbClr val="000000"/>
                </a:solidFill>
                <a:latin typeface="Bradley Hand ITC" pitchFamily="66" charset="0"/>
                <a:sym typeface="Trebuchet MS" pitchFamily="34" charset="0"/>
              </a:rPr>
              <a:t>OTHER SOFTWARE</a:t>
            </a:r>
          </a:p>
        </p:txBody>
      </p: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2286000" y="4543425"/>
            <a:ext cx="2362200" cy="866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0" bIns="32146">
            <a:spAutoFit/>
          </a:bodyPr>
          <a:lstStyle>
            <a:lvl1pPr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42938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SzPct val="139000"/>
            </a:pPr>
            <a:r>
              <a:rPr lang="en-US" sz="2400" b="1" dirty="0">
                <a:solidFill>
                  <a:srgbClr val="000000"/>
                </a:solidFill>
                <a:latin typeface="Bradley Hand ITC" pitchFamily="66" charset="0"/>
                <a:sym typeface="Trebuchet MS" pitchFamily="34" charset="0"/>
              </a:rPr>
              <a:t>PERIPHERALS</a:t>
            </a:r>
          </a:p>
          <a:p>
            <a:pPr eaLnBrk="1" hangingPunct="1">
              <a:spcBef>
                <a:spcPct val="20000"/>
              </a:spcBef>
              <a:buSzPct val="139000"/>
            </a:pPr>
            <a:endParaRPr lang="en-US" sz="2400" b="1" dirty="0">
              <a:solidFill>
                <a:srgbClr val="000000"/>
              </a:solidFill>
              <a:latin typeface="Bradley Hand ITC" pitchFamily="66" charset="0"/>
              <a:sym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21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39942" grpId="0" animBg="1"/>
      <p:bldP spid="39943" grpId="0" animBg="1"/>
      <p:bldP spid="399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Filters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7FEE-4EFC-4C67-86FA-D335F391329E}" type="slidenum">
              <a:rPr lang="en-US" smtClean="0"/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31023"/>
            <a:ext cx="779747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89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74" name="AutoShape 22"/>
          <p:cNvSpPr>
            <a:spLocks noChangeArrowheads="1"/>
          </p:cNvSpPr>
          <p:nvPr/>
        </p:nvSpPr>
        <p:spPr bwMode="auto">
          <a:xfrm>
            <a:off x="3276600" y="4831432"/>
            <a:ext cx="381000" cy="685800"/>
          </a:xfrm>
          <a:custGeom>
            <a:avLst/>
            <a:gdLst>
              <a:gd name="G0" fmla="+- 0 0 0"/>
              <a:gd name="G1" fmla="+- -6912649 0 0"/>
              <a:gd name="G2" fmla="+- 0 0 -6912649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6912649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912649"/>
              <a:gd name="G36" fmla="sin G34 -6912649"/>
              <a:gd name="G37" fmla="+/ -6912649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338 w 21600"/>
              <a:gd name="T5" fmla="*/ 2204 h 21600"/>
              <a:gd name="T6" fmla="*/ 8638 w 21600"/>
              <a:gd name="T7" fmla="*/ 2993 h 21600"/>
              <a:gd name="T8" fmla="*/ 14069 w 21600"/>
              <a:gd name="T9" fmla="*/ 6502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312" y="5400"/>
                  <a:pt x="9828" y="5465"/>
                  <a:pt x="9358" y="5595"/>
                </a:cubicBezTo>
                <a:lnTo>
                  <a:pt x="7917" y="391"/>
                </a:lnTo>
                <a:cubicBezTo>
                  <a:pt x="8856" y="131"/>
                  <a:pt x="982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Bradley Hand ITC" panose="03070402050302030203" pitchFamily="66" charset="0"/>
            </a:endParaRPr>
          </a:p>
        </p:txBody>
      </p:sp>
      <p:sp>
        <p:nvSpPr>
          <p:cNvPr id="714776" name="AutoShape 24"/>
          <p:cNvSpPr>
            <a:spLocks noChangeArrowheads="1"/>
          </p:cNvSpPr>
          <p:nvPr/>
        </p:nvSpPr>
        <p:spPr bwMode="auto">
          <a:xfrm>
            <a:off x="6135216" y="4327376"/>
            <a:ext cx="381000" cy="685800"/>
          </a:xfrm>
          <a:custGeom>
            <a:avLst/>
            <a:gdLst>
              <a:gd name="G0" fmla="+- 0 0 0"/>
              <a:gd name="G1" fmla="+- -6912649 0 0"/>
              <a:gd name="G2" fmla="+- 0 0 -6912649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6912649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912649"/>
              <a:gd name="G36" fmla="sin G34 -6912649"/>
              <a:gd name="G37" fmla="+/ -6912649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338 w 21600"/>
              <a:gd name="T5" fmla="*/ 2204 h 21600"/>
              <a:gd name="T6" fmla="*/ 8638 w 21600"/>
              <a:gd name="T7" fmla="*/ 2993 h 21600"/>
              <a:gd name="T8" fmla="*/ 14069 w 21600"/>
              <a:gd name="T9" fmla="*/ 6502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312" y="5400"/>
                  <a:pt x="9828" y="5465"/>
                  <a:pt x="9358" y="5595"/>
                </a:cubicBezTo>
                <a:lnTo>
                  <a:pt x="7917" y="391"/>
                </a:lnTo>
                <a:cubicBezTo>
                  <a:pt x="8856" y="131"/>
                  <a:pt x="982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Bradley Hand ITC" panose="03070402050302030203" pitchFamily="66" charset="0"/>
            </a:endParaRPr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7647384" y="3861048"/>
            <a:ext cx="381000" cy="685800"/>
          </a:xfrm>
          <a:custGeom>
            <a:avLst/>
            <a:gdLst>
              <a:gd name="G0" fmla="+- 0 0 0"/>
              <a:gd name="G1" fmla="+- -6912649 0 0"/>
              <a:gd name="G2" fmla="+- 0 0 -6912649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6912649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912649"/>
              <a:gd name="G36" fmla="sin G34 -6912649"/>
              <a:gd name="G37" fmla="+/ -6912649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338 w 21600"/>
              <a:gd name="T5" fmla="*/ 2204 h 21600"/>
              <a:gd name="T6" fmla="*/ 8638 w 21600"/>
              <a:gd name="T7" fmla="*/ 2993 h 21600"/>
              <a:gd name="T8" fmla="*/ 14069 w 21600"/>
              <a:gd name="T9" fmla="*/ 6502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312" y="5400"/>
                  <a:pt x="9828" y="5465"/>
                  <a:pt x="9358" y="5595"/>
                </a:cubicBezTo>
                <a:lnTo>
                  <a:pt x="7917" y="391"/>
                </a:lnTo>
                <a:cubicBezTo>
                  <a:pt x="8856" y="131"/>
                  <a:pt x="982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Bradley Hand ITC" panose="03070402050302030203" pitchFamily="66" charset="0"/>
            </a:endParaRPr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 flipV="1">
            <a:off x="7631112" y="3142343"/>
            <a:ext cx="381000" cy="685800"/>
          </a:xfrm>
          <a:custGeom>
            <a:avLst/>
            <a:gdLst>
              <a:gd name="G0" fmla="+- 0 0 0"/>
              <a:gd name="G1" fmla="+- -6912649 0 0"/>
              <a:gd name="G2" fmla="+- 0 0 -6912649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6912649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912649"/>
              <a:gd name="G36" fmla="sin G34 -6912649"/>
              <a:gd name="G37" fmla="+/ -6912649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338 w 21600"/>
              <a:gd name="T5" fmla="*/ 2204 h 21600"/>
              <a:gd name="T6" fmla="*/ 8638 w 21600"/>
              <a:gd name="T7" fmla="*/ 2993 h 21600"/>
              <a:gd name="T8" fmla="*/ 14069 w 21600"/>
              <a:gd name="T9" fmla="*/ 6502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312" y="5400"/>
                  <a:pt x="9828" y="5465"/>
                  <a:pt x="9358" y="5595"/>
                </a:cubicBezTo>
                <a:lnTo>
                  <a:pt x="7917" y="391"/>
                </a:lnTo>
                <a:cubicBezTo>
                  <a:pt x="8856" y="131"/>
                  <a:pt x="982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Bradley Hand ITC" panose="03070402050302030203" pitchFamily="66" charset="0"/>
            </a:endParaRPr>
          </a:p>
        </p:txBody>
      </p:sp>
      <p:sp>
        <p:nvSpPr>
          <p:cNvPr id="3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sz="1600">
              <a:solidFill>
                <a:srgbClr val="D5D5FF"/>
              </a:solidFill>
              <a:latin typeface="Bradley Hand ITC" panose="03070402050302030203" pitchFamily="66" charset="0"/>
            </a:endParaRPr>
          </a:p>
          <a:p>
            <a:endParaRPr lang="en-US" altLang="en-US" sz="1600">
              <a:solidFill>
                <a:srgbClr val="D5D5FF"/>
              </a:solidFill>
              <a:latin typeface="Bradley Hand ITC" panose="03070402050302030203" pitchFamily="66" charset="0"/>
            </a:endParaRPr>
          </a:p>
          <a:p>
            <a:pPr algn="ctr">
              <a:spcAft>
                <a:spcPct val="30000"/>
              </a:spcAft>
            </a:pPr>
            <a:endParaRPr lang="en-US" altLang="en-US" b="1">
              <a:latin typeface="Bradley Hand ITC" panose="03070402050302030203" pitchFamily="66" charset="0"/>
            </a:endParaRPr>
          </a:p>
          <a:p>
            <a:pPr algn="ctr">
              <a:spcAft>
                <a:spcPct val="30000"/>
              </a:spcAft>
            </a:pPr>
            <a:endParaRPr lang="en-US" altLang="en-US" sz="1000">
              <a:solidFill>
                <a:srgbClr val="3333CC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14754" name="AutoShape 2"/>
          <p:cNvSpPr>
            <a:spLocks noChangeArrowheads="1"/>
          </p:cNvSpPr>
          <p:nvPr/>
        </p:nvSpPr>
        <p:spPr bwMode="auto">
          <a:xfrm rot="-5400000">
            <a:off x="-342900" y="3314700"/>
            <a:ext cx="5105400" cy="1066800"/>
          </a:xfrm>
          <a:custGeom>
            <a:avLst/>
            <a:gdLst>
              <a:gd name="G0" fmla="+- 5829 0 0"/>
              <a:gd name="G1" fmla="+- 21600 0 5829"/>
              <a:gd name="G2" fmla="*/ 5829 1 2"/>
              <a:gd name="G3" fmla="+- 21600 0 G2"/>
              <a:gd name="G4" fmla="+/ 5829 21600 2"/>
              <a:gd name="G5" fmla="+/ G1 0 2"/>
              <a:gd name="G6" fmla="*/ 21600 21600 5829"/>
              <a:gd name="G7" fmla="*/ G6 1 2"/>
              <a:gd name="G8" fmla="+- 21600 0 G7"/>
              <a:gd name="G9" fmla="*/ 21600 1 2"/>
              <a:gd name="G10" fmla="+- 5829 0 G9"/>
              <a:gd name="G11" fmla="?: G10 G8 0"/>
              <a:gd name="G12" fmla="?: G10 G7 21600"/>
              <a:gd name="T0" fmla="*/ 18685 w 21600"/>
              <a:gd name="T1" fmla="*/ 10800 h 21600"/>
              <a:gd name="T2" fmla="*/ 10800 w 21600"/>
              <a:gd name="T3" fmla="*/ 21600 h 21600"/>
              <a:gd name="T4" fmla="*/ 2915 w 21600"/>
              <a:gd name="T5" fmla="*/ 10800 h 21600"/>
              <a:gd name="T6" fmla="*/ 10800 w 21600"/>
              <a:gd name="T7" fmla="*/ 0 h 21600"/>
              <a:gd name="T8" fmla="*/ 4715 w 21600"/>
              <a:gd name="T9" fmla="*/ 4715 h 21600"/>
              <a:gd name="T10" fmla="*/ 16885 w 21600"/>
              <a:gd name="T11" fmla="*/ 168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829" y="21600"/>
                </a:lnTo>
                <a:lnTo>
                  <a:pt x="1577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BCB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Strategic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Fit</a:t>
            </a:r>
          </a:p>
        </p:txBody>
      </p:sp>
      <p:sp>
        <p:nvSpPr>
          <p:cNvPr id="714755" name="AutoShape 3"/>
          <p:cNvSpPr>
            <a:spLocks noChangeArrowheads="1"/>
          </p:cNvSpPr>
          <p:nvPr/>
        </p:nvSpPr>
        <p:spPr bwMode="auto">
          <a:xfrm rot="-5400000">
            <a:off x="4572000" y="3086100"/>
            <a:ext cx="2286000" cy="1524000"/>
          </a:xfrm>
          <a:custGeom>
            <a:avLst/>
            <a:gdLst>
              <a:gd name="G0" fmla="+- 5236 0 0"/>
              <a:gd name="G1" fmla="+- 21600 0 5236"/>
              <a:gd name="G2" fmla="*/ 5236 1 2"/>
              <a:gd name="G3" fmla="+- 21600 0 G2"/>
              <a:gd name="G4" fmla="+/ 5236 21600 2"/>
              <a:gd name="G5" fmla="+/ G1 0 2"/>
              <a:gd name="G6" fmla="*/ 21600 21600 5236"/>
              <a:gd name="G7" fmla="*/ G6 1 2"/>
              <a:gd name="G8" fmla="+- 21600 0 G7"/>
              <a:gd name="G9" fmla="*/ 21600 1 2"/>
              <a:gd name="G10" fmla="+- 5236 0 G9"/>
              <a:gd name="G11" fmla="?: G10 G8 0"/>
              <a:gd name="G12" fmla="?: G10 G7 21600"/>
              <a:gd name="T0" fmla="*/ 18982 w 21600"/>
              <a:gd name="T1" fmla="*/ 10800 h 21600"/>
              <a:gd name="T2" fmla="*/ 10800 w 21600"/>
              <a:gd name="T3" fmla="*/ 21600 h 21600"/>
              <a:gd name="T4" fmla="*/ 2618 w 21600"/>
              <a:gd name="T5" fmla="*/ 10800 h 21600"/>
              <a:gd name="T6" fmla="*/ 10800 w 21600"/>
              <a:gd name="T7" fmla="*/ 0 h 21600"/>
              <a:gd name="T8" fmla="*/ 4418 w 21600"/>
              <a:gd name="T9" fmla="*/ 4418 h 21600"/>
              <a:gd name="T10" fmla="*/ 17182 w 21600"/>
              <a:gd name="T11" fmla="*/ 171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236" y="21600"/>
                </a:lnTo>
                <a:lnTo>
                  <a:pt x="16364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Roughly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Estimate </a:t>
            </a:r>
            <a:endParaRPr lang="en-US" altLang="en-US" sz="1800" dirty="0">
              <a:solidFill>
                <a:schemeClr val="tx1"/>
              </a:solidFill>
              <a:latin typeface="Bradley Hand ITC" panose="03070402050302030203" pitchFamily="66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Values and </a:t>
            </a:r>
            <a:endParaRPr lang="en-US" altLang="en-US" sz="1800" dirty="0" smtClean="0">
              <a:solidFill>
                <a:schemeClr val="tx1"/>
              </a:solidFill>
              <a:latin typeface="Bradley Hand ITC" panose="03070402050302030203" pitchFamily="66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Costs</a:t>
            </a:r>
            <a:endParaRPr lang="en-US" altLang="en-US" sz="1800" dirty="0">
              <a:solidFill>
                <a:schemeClr val="tx1"/>
              </a:solidFill>
              <a:latin typeface="Bradley Hand ITC" panose="03070402050302030203" pitchFamily="66" charset="0"/>
              <a:cs typeface="Arial" panose="020B0604020202020204" pitchFamily="34" charset="0"/>
            </a:endParaRPr>
          </a:p>
        </p:txBody>
      </p:sp>
      <p:sp>
        <p:nvSpPr>
          <p:cNvPr id="714756" name="AutoShape 4"/>
          <p:cNvSpPr>
            <a:spLocks noChangeArrowheads="1"/>
          </p:cNvSpPr>
          <p:nvPr/>
        </p:nvSpPr>
        <p:spPr bwMode="auto">
          <a:xfrm>
            <a:off x="152400" y="1752600"/>
            <a:ext cx="1295400" cy="10668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Idea</a:t>
            </a:r>
          </a:p>
        </p:txBody>
      </p:sp>
      <p:graphicFrame>
        <p:nvGraphicFramePr>
          <p:cNvPr id="714757" name="Group 5"/>
          <p:cNvGraphicFramePr>
            <a:graphicFrameLocks noGrp="1"/>
          </p:cNvGraphicFramePr>
          <p:nvPr>
            <p:extLst/>
          </p:nvPr>
        </p:nvGraphicFramePr>
        <p:xfrm>
          <a:off x="2755900" y="2705100"/>
          <a:ext cx="2209800" cy="2286000"/>
        </p:xfrm>
        <a:graphic>
          <a:graphicData uri="http://schemas.openxmlformats.org/drawingml/2006/table">
            <a:tbl>
              <a:tblPr/>
              <a:tblGrid>
                <a:gridCol w="1104900"/>
                <a:gridCol w="1104900"/>
              </a:tblGrid>
              <a:tr h="1143000">
                <a:tc>
                  <a:txBody>
                    <a:bodyPr/>
                    <a:lstStyle>
                      <a:lvl1pPr>
                        <a:buClr>
                          <a:srgbClr val="3C3CB4"/>
                        </a:buClr>
                        <a:defRPr sz="2800"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buClr>
                          <a:srgbClr val="8EA3FA"/>
                        </a:buClr>
                        <a:defRPr sz="2400"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buClr>
                          <a:schemeClr val="bg1"/>
                        </a:buClr>
                        <a:defRPr sz="2000"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C3CB4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B4"/>
                          </a:solidFill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Partner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3C3CB4"/>
                        </a:buClr>
                        <a:defRPr sz="2800"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buClr>
                          <a:srgbClr val="8EA3FA"/>
                        </a:buClr>
                        <a:defRPr sz="2400"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buClr>
                          <a:schemeClr val="bg1"/>
                        </a:buClr>
                        <a:defRPr sz="2000"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C3CB4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B4"/>
                          </a:solidFill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Invest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>
                      <a:lvl1pPr>
                        <a:buClr>
                          <a:srgbClr val="3C3CB4"/>
                        </a:buClr>
                        <a:defRPr sz="2800"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buClr>
                          <a:srgbClr val="8EA3FA"/>
                        </a:buClr>
                        <a:defRPr sz="2400"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buClr>
                          <a:schemeClr val="bg1"/>
                        </a:buClr>
                        <a:defRPr sz="2000"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C3CB4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B4"/>
                          </a:solidFill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Who Cares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3C3CB4"/>
                        </a:buClr>
                        <a:defRPr sz="2800"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1pPr>
                      <a:lvl2pPr>
                        <a:buClr>
                          <a:srgbClr val="8EA3FA"/>
                        </a:buClr>
                        <a:defRPr sz="2400"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2pPr>
                      <a:lvl3pPr>
                        <a:buClr>
                          <a:schemeClr val="bg1"/>
                        </a:buClr>
                        <a:defRPr sz="2000"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3C3CB4"/>
                          </a:solidFill>
                          <a:latin typeface="Book Antiqua" panose="0204060205030503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C3CB4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B4"/>
                          </a:solidFill>
                          <a:effectLst/>
                          <a:latin typeface="Bradley Hand ITC" panose="03070402050302030203" pitchFamily="66" charset="0"/>
                          <a:cs typeface="Arial" panose="020B0604020202020204" pitchFamily="34" charset="0"/>
                        </a:rPr>
                        <a:t>Parity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4768" name="AutoShape 16"/>
          <p:cNvSpPr>
            <a:spLocks noChangeArrowheads="1"/>
          </p:cNvSpPr>
          <p:nvPr/>
        </p:nvSpPr>
        <p:spPr bwMode="auto">
          <a:xfrm>
            <a:off x="152400" y="3276600"/>
            <a:ext cx="1295400" cy="10668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Idea</a:t>
            </a:r>
          </a:p>
        </p:txBody>
      </p:sp>
      <p:sp>
        <p:nvSpPr>
          <p:cNvPr id="714769" name="AutoShape 17"/>
          <p:cNvSpPr>
            <a:spLocks noChangeArrowheads="1"/>
          </p:cNvSpPr>
          <p:nvPr/>
        </p:nvSpPr>
        <p:spPr bwMode="auto">
          <a:xfrm>
            <a:off x="152400" y="4724400"/>
            <a:ext cx="1295400" cy="10668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Idea</a:t>
            </a:r>
          </a:p>
        </p:txBody>
      </p:sp>
      <p:sp>
        <p:nvSpPr>
          <p:cNvPr id="714770" name="AutoShape 18"/>
          <p:cNvSpPr>
            <a:spLocks noChangeAspect="1" noChangeArrowheads="1"/>
          </p:cNvSpPr>
          <p:nvPr/>
        </p:nvSpPr>
        <p:spPr bwMode="auto">
          <a:xfrm>
            <a:off x="8050213" y="3810000"/>
            <a:ext cx="941387" cy="1309688"/>
          </a:xfrm>
          <a:prstGeom prst="can">
            <a:avLst>
              <a:gd name="adj" fmla="val 34781"/>
            </a:avLst>
          </a:prstGeom>
          <a:solidFill>
            <a:srgbClr val="F3FA6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Other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Release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Backlog</a:t>
            </a:r>
          </a:p>
        </p:txBody>
      </p:sp>
      <p:sp>
        <p:nvSpPr>
          <p:cNvPr id="714771" name="AutoShape 19"/>
          <p:cNvSpPr>
            <a:spLocks noChangeAspect="1" noChangeArrowheads="1"/>
          </p:cNvSpPr>
          <p:nvPr/>
        </p:nvSpPr>
        <p:spPr bwMode="auto">
          <a:xfrm>
            <a:off x="8050213" y="2819400"/>
            <a:ext cx="941387" cy="1309688"/>
          </a:xfrm>
          <a:prstGeom prst="can">
            <a:avLst>
              <a:gd name="adj" fmla="val 34781"/>
            </a:avLst>
          </a:prstGeom>
          <a:solidFill>
            <a:srgbClr val="7CFE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Critical </a:t>
            </a:r>
          </a:p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Items</a:t>
            </a:r>
          </a:p>
        </p:txBody>
      </p:sp>
      <p:sp>
        <p:nvSpPr>
          <p:cNvPr id="714772" name="Rectangle 20"/>
          <p:cNvSpPr>
            <a:spLocks noChangeArrowheads="1"/>
          </p:cNvSpPr>
          <p:nvPr/>
        </p:nvSpPr>
        <p:spPr bwMode="auto">
          <a:xfrm>
            <a:off x="6477000" y="3251200"/>
            <a:ext cx="1066800" cy="1181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Prioritize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By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600">
              <a:solidFill>
                <a:schemeClr val="tx1"/>
              </a:solidFill>
              <a:latin typeface="Bradley Hand ITC" panose="03070402050302030203" pitchFamily="66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Value/Cost</a:t>
            </a:r>
          </a:p>
        </p:txBody>
      </p:sp>
      <p:sp>
        <p:nvSpPr>
          <p:cNvPr id="714773" name="AutoShape 21"/>
          <p:cNvSpPr>
            <a:spLocks noChangeAspect="1" noChangeArrowheads="1"/>
          </p:cNvSpPr>
          <p:nvPr/>
        </p:nvSpPr>
        <p:spPr bwMode="auto">
          <a:xfrm>
            <a:off x="3200400" y="5373216"/>
            <a:ext cx="941388" cy="1309687"/>
          </a:xfrm>
          <a:prstGeom prst="can">
            <a:avLst>
              <a:gd name="adj" fmla="val 34781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Non-</a:t>
            </a:r>
          </a:p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Strategic</a:t>
            </a:r>
          </a:p>
        </p:txBody>
      </p:sp>
      <p:sp>
        <p:nvSpPr>
          <p:cNvPr id="714775" name="AutoShape 23"/>
          <p:cNvSpPr>
            <a:spLocks noChangeAspect="1" noChangeArrowheads="1"/>
          </p:cNvSpPr>
          <p:nvPr/>
        </p:nvSpPr>
        <p:spPr bwMode="auto">
          <a:xfrm>
            <a:off x="6172200" y="4869160"/>
            <a:ext cx="941388" cy="1309687"/>
          </a:xfrm>
          <a:prstGeom prst="can">
            <a:avLst>
              <a:gd name="adj" fmla="val 34781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Non-</a:t>
            </a:r>
          </a:p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Economic</a:t>
            </a:r>
          </a:p>
        </p:txBody>
      </p:sp>
      <p:sp>
        <p:nvSpPr>
          <p:cNvPr id="714777" name="AutoShape 25"/>
          <p:cNvSpPr>
            <a:spLocks noChangeArrowheads="1"/>
          </p:cNvSpPr>
          <p:nvPr/>
        </p:nvSpPr>
        <p:spPr bwMode="auto">
          <a:xfrm>
            <a:off x="457200" y="4495800"/>
            <a:ext cx="11430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Bradley Hand ITC" panose="03070402050302030203" pitchFamily="66" charset="0"/>
            </a:endParaRPr>
          </a:p>
        </p:txBody>
      </p:sp>
      <p:sp>
        <p:nvSpPr>
          <p:cNvPr id="714778" name="AutoShape 26"/>
          <p:cNvSpPr>
            <a:spLocks noChangeArrowheads="1"/>
          </p:cNvSpPr>
          <p:nvPr/>
        </p:nvSpPr>
        <p:spPr bwMode="auto">
          <a:xfrm>
            <a:off x="457200" y="2971800"/>
            <a:ext cx="11430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Bradley Hand ITC" panose="03070402050302030203" pitchFamily="66" charset="0"/>
            </a:endParaRPr>
          </a:p>
        </p:txBody>
      </p:sp>
      <p:sp>
        <p:nvSpPr>
          <p:cNvPr id="71477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Purpose Filter</a:t>
            </a:r>
          </a:p>
        </p:txBody>
      </p:sp>
      <p:sp>
        <p:nvSpPr>
          <p:cNvPr id="714780" name="AutoShape 28"/>
          <p:cNvSpPr>
            <a:spLocks noChangeArrowheads="1"/>
          </p:cNvSpPr>
          <p:nvPr/>
        </p:nvSpPr>
        <p:spPr bwMode="auto">
          <a:xfrm rot="5400000">
            <a:off x="7143750" y="3638550"/>
            <a:ext cx="1219200" cy="4191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Bradley Hand ITC" panose="03070402050302030203" pitchFamily="66" charset="0"/>
            </a:endParaRPr>
          </a:p>
        </p:txBody>
      </p:sp>
      <p:sp>
        <p:nvSpPr>
          <p:cNvPr id="714784" name="AutoShape 32"/>
          <p:cNvSpPr>
            <a:spLocks noChangeArrowheads="1"/>
          </p:cNvSpPr>
          <p:nvPr/>
        </p:nvSpPr>
        <p:spPr bwMode="auto">
          <a:xfrm>
            <a:off x="152400" y="1752600"/>
            <a:ext cx="1295400" cy="1066800"/>
          </a:xfrm>
          <a:prstGeom prst="cloudCallout">
            <a:avLst>
              <a:gd name="adj1" fmla="val -43750"/>
              <a:gd name="adj2" fmla="val 70000"/>
            </a:avLst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Idea</a:t>
            </a:r>
          </a:p>
        </p:txBody>
      </p:sp>
      <p:sp>
        <p:nvSpPr>
          <p:cNvPr id="714785" name="AutoShape 33"/>
          <p:cNvSpPr>
            <a:spLocks noChangeArrowheads="1"/>
          </p:cNvSpPr>
          <p:nvPr/>
        </p:nvSpPr>
        <p:spPr bwMode="auto">
          <a:xfrm>
            <a:off x="152400" y="3276600"/>
            <a:ext cx="1295400" cy="1066800"/>
          </a:xfrm>
          <a:prstGeom prst="cloudCallout">
            <a:avLst>
              <a:gd name="adj1" fmla="val -43750"/>
              <a:gd name="adj2" fmla="val 70000"/>
            </a:avLst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Idea</a:t>
            </a:r>
          </a:p>
        </p:txBody>
      </p:sp>
      <p:sp>
        <p:nvSpPr>
          <p:cNvPr id="714786" name="AutoShape 34"/>
          <p:cNvSpPr>
            <a:spLocks noChangeArrowheads="1"/>
          </p:cNvSpPr>
          <p:nvPr/>
        </p:nvSpPr>
        <p:spPr bwMode="auto">
          <a:xfrm>
            <a:off x="152400" y="4724400"/>
            <a:ext cx="1295400" cy="1066800"/>
          </a:xfrm>
          <a:prstGeom prst="cloudCallout">
            <a:avLst>
              <a:gd name="adj1" fmla="val -43750"/>
              <a:gd name="adj2" fmla="val 70000"/>
            </a:avLst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Idea</a:t>
            </a:r>
          </a:p>
        </p:txBody>
      </p:sp>
      <p:sp>
        <p:nvSpPr>
          <p:cNvPr id="714787" name="Rectangle 35"/>
          <p:cNvSpPr>
            <a:spLocks noChangeArrowheads="1"/>
          </p:cNvSpPr>
          <p:nvPr/>
        </p:nvSpPr>
        <p:spPr bwMode="auto">
          <a:xfrm>
            <a:off x="6477000" y="3251200"/>
            <a:ext cx="1066800" cy="11811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dirty="0" smtClean="0">
                <a:solidFill>
                  <a:schemeClr val="tx1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Prioritize</a:t>
            </a:r>
            <a:endParaRPr lang="en-US" altLang="en-US" sz="1600" dirty="0">
              <a:solidFill>
                <a:schemeClr val="tx1"/>
              </a:solidFill>
              <a:latin typeface="Bradley Hand ITC" panose="03070402050302030203" pitchFamily="66" charset="0"/>
              <a:cs typeface="Arial" panose="020B0604020202020204" pitchFamily="34" charset="0"/>
            </a:endParaRPr>
          </a:p>
        </p:txBody>
      </p:sp>
      <p:sp>
        <p:nvSpPr>
          <p:cNvPr id="714788" name="AutoShape 36"/>
          <p:cNvSpPr>
            <a:spLocks noChangeArrowheads="1"/>
          </p:cNvSpPr>
          <p:nvPr/>
        </p:nvSpPr>
        <p:spPr bwMode="auto">
          <a:xfrm rot="5400000">
            <a:off x="7143750" y="3638550"/>
            <a:ext cx="1219200" cy="419100"/>
          </a:xfrm>
          <a:prstGeom prst="triangle">
            <a:avLst>
              <a:gd name="adj" fmla="val 50000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23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Is your Strategy a Bucket or a Filter?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3D39C4-3EB8-4289-B131-5731353FD5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21"/>
          <a:stretch/>
        </p:blipFill>
        <p:spPr>
          <a:xfrm>
            <a:off x="467544" y="1412776"/>
            <a:ext cx="3212757" cy="457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567" y="1412776"/>
            <a:ext cx="321686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5694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40200" cy="1143000"/>
          </a:xfrm>
        </p:spPr>
        <p:txBody>
          <a:bodyPr/>
          <a:lstStyle/>
          <a:p>
            <a:pPr algn="l"/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74104" y="1772816"/>
            <a:ext cx="4648200" cy="4236747"/>
          </a:xfrm>
        </p:spPr>
        <p:txBody>
          <a:bodyPr/>
          <a:lstStyle/>
          <a:p>
            <a:r>
              <a:rPr lang="en-US" dirty="0" smtClean="0"/>
              <a:t>Todd Little</a:t>
            </a:r>
          </a:p>
          <a:p>
            <a:pPr lvl="1"/>
            <a:r>
              <a:rPr lang="en-US" dirty="0" smtClean="0">
                <a:hlinkClick r:id="rId3"/>
              </a:rPr>
              <a:t>toddelittle@gmail.com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www.toddlittleweb.com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www.accelinnova.com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www.linkedin.com/in/toddelittle/en</a:t>
            </a:r>
            <a:endParaRPr lang="en-US" dirty="0"/>
          </a:p>
          <a:p>
            <a:pPr marL="401638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51sOIwJFqRL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 l="12202" r="12228"/>
          <a:stretch>
            <a:fillRect/>
          </a:stretch>
        </p:blipFill>
        <p:spPr bwMode="auto">
          <a:xfrm>
            <a:off x="4847208" y="1412776"/>
            <a:ext cx="4045272" cy="53532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509120"/>
            <a:ext cx="2016224" cy="76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734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Strategies (</a:t>
            </a:r>
            <a:r>
              <a:rPr lang="en-US" dirty="0" err="1" smtClean="0"/>
              <a:t>Rumelt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Fluff</a:t>
            </a:r>
          </a:p>
          <a:p>
            <a:r>
              <a:rPr lang="en-US" b="1" dirty="0" smtClean="0"/>
              <a:t>Failure </a:t>
            </a:r>
            <a:r>
              <a:rPr lang="en-US" b="1" dirty="0"/>
              <a:t>to face the </a:t>
            </a:r>
            <a:r>
              <a:rPr lang="en-US" b="1" dirty="0" smtClean="0"/>
              <a:t>problem</a:t>
            </a:r>
          </a:p>
          <a:p>
            <a:r>
              <a:rPr lang="en-US" b="1" dirty="0"/>
              <a:t>Mistaking goals for </a:t>
            </a:r>
            <a:r>
              <a:rPr lang="en-US" b="1" dirty="0" smtClean="0"/>
              <a:t>strategy</a:t>
            </a:r>
          </a:p>
          <a:p>
            <a:r>
              <a:rPr lang="en-US" b="1" dirty="0"/>
              <a:t>Fuzzy or overly complex strategic </a:t>
            </a:r>
            <a:r>
              <a:rPr lang="en-US" b="1" dirty="0" smtClean="0"/>
              <a:t>objectives</a:t>
            </a:r>
          </a:p>
          <a:p>
            <a:endParaRPr lang="en-US" b="1" dirty="0"/>
          </a:p>
          <a:p>
            <a:pPr lvl="1"/>
            <a:r>
              <a:rPr lang="en-US" sz="2000" i="1" dirty="0"/>
              <a:t>“increase market share”</a:t>
            </a:r>
            <a:endParaRPr lang="en-US" sz="2000" b="1" i="1" dirty="0"/>
          </a:p>
          <a:p>
            <a:pPr lvl="1"/>
            <a:r>
              <a:rPr lang="en-US" sz="2000" i="1" dirty="0" smtClean="0"/>
              <a:t>"</a:t>
            </a:r>
            <a:r>
              <a:rPr lang="en-US" sz="2000" i="1" dirty="0"/>
              <a:t>our fundamental strategy is one of customer-centric intermediation." </a:t>
            </a:r>
          </a:p>
          <a:p>
            <a:pPr lvl="1"/>
            <a:r>
              <a:rPr lang="en-US" sz="2000" i="1" dirty="0"/>
              <a:t>“reaching for the impossible to do the </a:t>
            </a:r>
            <a:r>
              <a:rPr lang="en-US" sz="2000" i="1" dirty="0" smtClean="0"/>
              <a:t>impossible" </a:t>
            </a:r>
            <a:endParaRPr lang="en-US" sz="2000" i="1" dirty="0"/>
          </a:p>
          <a:p>
            <a:pPr lvl="1"/>
            <a:r>
              <a:rPr lang="en-US" sz="2000" i="1" dirty="0" smtClean="0"/>
              <a:t>47 </a:t>
            </a:r>
            <a:r>
              <a:rPr lang="en-US" sz="2000" i="1" dirty="0"/>
              <a:t>strategies and 178 action items. </a:t>
            </a:r>
            <a:endParaRPr lang="en-US" sz="2000" i="1" dirty="0" smtClean="0"/>
          </a:p>
          <a:p>
            <a:pPr lvl="1"/>
            <a:r>
              <a:rPr lang="en-US" sz="2000" i="1" dirty="0" smtClean="0"/>
              <a:t>Action </a:t>
            </a:r>
            <a:r>
              <a:rPr lang="en-US" sz="2000" i="1" dirty="0"/>
              <a:t>item number 122 was 'create a strategic plan</a:t>
            </a:r>
            <a:r>
              <a:rPr lang="en-US" sz="2000" i="1" dirty="0" smtClean="0"/>
              <a:t>.’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365BD5-0232-4F69-8370-19916C6CA2D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838" y="123826"/>
            <a:ext cx="215265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6207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be the graphics arts services firm of choice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will delight our customers with unique and creative solutions to their </a:t>
            </a:r>
            <a:r>
              <a:rPr lang="en-US" dirty="0" smtClean="0"/>
              <a:t>problems.</a:t>
            </a:r>
          </a:p>
          <a:p>
            <a:r>
              <a:rPr lang="en-US" dirty="0" smtClean="0"/>
              <a:t>We </a:t>
            </a:r>
            <a:r>
              <a:rPr lang="en-US" dirty="0"/>
              <a:t>will grow revenue by at least 20% each </a:t>
            </a:r>
            <a:r>
              <a:rPr lang="en-US" dirty="0" smtClean="0"/>
              <a:t>year.</a:t>
            </a:r>
          </a:p>
          <a:p>
            <a:r>
              <a:rPr lang="en-US" dirty="0" smtClean="0"/>
              <a:t>We </a:t>
            </a:r>
            <a:r>
              <a:rPr lang="en-US" dirty="0"/>
              <a:t>will maintain a profit margin of at least 20</a:t>
            </a:r>
            <a:r>
              <a:rPr lang="en-US" dirty="0" smtClean="0"/>
              <a:t>%.</a:t>
            </a:r>
          </a:p>
          <a:p>
            <a:r>
              <a:rPr lang="en-US" dirty="0" smtClean="0"/>
              <a:t>We </a:t>
            </a:r>
            <a:r>
              <a:rPr lang="en-US" dirty="0"/>
              <a:t>will have a culture of commitment. Corporate goals are commitments we all work to keep.</a:t>
            </a:r>
          </a:p>
          <a:p>
            <a:r>
              <a:rPr lang="en-US" dirty="0" smtClean="0"/>
              <a:t>We </a:t>
            </a:r>
            <a:r>
              <a:rPr lang="en-US" dirty="0"/>
              <a:t>will foster an honest and open work </a:t>
            </a:r>
            <a:r>
              <a:rPr lang="en-US" dirty="0" smtClean="0"/>
              <a:t>environment.</a:t>
            </a:r>
          </a:p>
          <a:p>
            <a:r>
              <a:rPr lang="en-US" dirty="0" smtClean="0"/>
              <a:t>We </a:t>
            </a:r>
            <a:r>
              <a:rPr lang="en-US" dirty="0"/>
              <a:t>will work to support the broader community in which we operate.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365BD5-0232-4F69-8370-19916C6CA2D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435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3D39C4-3EB8-4289-B131-5731353FD5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5969"/>
            <a:ext cx="8928992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2840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188913"/>
            <a:ext cx="8077844" cy="863823"/>
          </a:xfrm>
        </p:spPr>
        <p:txBody>
          <a:bodyPr/>
          <a:lstStyle/>
          <a:p>
            <a:r>
              <a:rPr lang="en-US" dirty="0" smtClean="0"/>
              <a:t>Start with Market Positioning (Tracey &amp; </a:t>
            </a:r>
            <a:r>
              <a:rPr lang="en-US" dirty="0" err="1" smtClean="0"/>
              <a:t>Wiersma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3D39C4-3EB8-4289-B131-5731353FD5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56" y="1196752"/>
            <a:ext cx="7236296" cy="533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0080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188913"/>
            <a:ext cx="8228012" cy="863823"/>
          </a:xfrm>
        </p:spPr>
        <p:txBody>
          <a:bodyPr/>
          <a:lstStyle/>
          <a:p>
            <a:r>
              <a:rPr lang="en-US" dirty="0"/>
              <a:t>Start with Market Positioning (Tracey &amp; </a:t>
            </a:r>
            <a:r>
              <a:rPr lang="en-US" dirty="0" err="1"/>
              <a:t>Wiersma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3D39C4-3EB8-4289-B131-5731353FD5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052736"/>
            <a:ext cx="5878664" cy="511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547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1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Purpose Alignment </a:t>
            </a:r>
            <a:r>
              <a:rPr lang="en-CA" dirty="0" smtClean="0"/>
              <a:t>Model (</a:t>
            </a:r>
            <a:r>
              <a:rPr lang="en-CA" dirty="0" err="1" smtClean="0"/>
              <a:t>Nickoliasen</a:t>
            </a:r>
            <a:r>
              <a:rPr lang="en-CA" dirty="0" smtClean="0"/>
              <a:t>)</a:t>
            </a:r>
            <a:endParaRPr lang="en-CA" dirty="0" smtClean="0"/>
          </a:p>
        </p:txBody>
      </p:sp>
      <p:pic>
        <p:nvPicPr>
          <p:cNvPr id="36868" name="Picture 5" descr="SBDFig2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6843713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946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1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dirty="0" smtClean="0"/>
              <a:t>Purpose Alignment </a:t>
            </a:r>
            <a:r>
              <a:rPr lang="en-CA" dirty="0"/>
              <a:t>Model (</a:t>
            </a:r>
            <a:r>
              <a:rPr lang="en-CA" dirty="0" err="1" smtClean="0"/>
              <a:t>Nickoliasen</a:t>
            </a:r>
            <a:r>
              <a:rPr lang="en-CA" dirty="0" smtClean="0"/>
              <a:t>)</a:t>
            </a:r>
            <a:endParaRPr lang="en-CA" dirty="0" smtClean="0"/>
          </a:p>
        </p:txBody>
      </p:sp>
      <p:pic>
        <p:nvPicPr>
          <p:cNvPr id="37892" name="Picture 5" descr="SBDFig2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6843713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Text Box 16"/>
          <p:cNvSpPr txBox="1">
            <a:spLocks noChangeArrowheads="1"/>
          </p:cNvSpPr>
          <p:nvPr/>
        </p:nvSpPr>
        <p:spPr bwMode="auto">
          <a:xfrm>
            <a:off x="2063750" y="1828800"/>
            <a:ext cx="2660650" cy="1570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b="1" dirty="0">
                <a:latin typeface="Bradley Hand ITC" pitchFamily="66" charset="0"/>
              </a:rPr>
              <a:t>CAN WE </a:t>
            </a:r>
          </a:p>
          <a:p>
            <a:pPr algn="ctr"/>
            <a:r>
              <a:rPr lang="en-US" sz="2400" b="1" dirty="0">
                <a:latin typeface="Bradley Hand ITC" pitchFamily="66" charset="0"/>
              </a:rPr>
              <a:t>CREATE A</a:t>
            </a:r>
          </a:p>
          <a:p>
            <a:pPr algn="ctr"/>
            <a:r>
              <a:rPr lang="en-US" sz="2400" b="1" dirty="0">
                <a:latin typeface="Bradley Hand ITC" pitchFamily="66" charset="0"/>
              </a:rPr>
              <a:t>DIFFERENTIATED</a:t>
            </a:r>
          </a:p>
          <a:p>
            <a:pPr algn="ctr"/>
            <a:r>
              <a:rPr lang="en-US" sz="2400" b="1" dirty="0">
                <a:latin typeface="Bradley Hand ITC" pitchFamily="66" charset="0"/>
              </a:rPr>
              <a:t>PARTNERSHIP?</a:t>
            </a:r>
          </a:p>
        </p:txBody>
      </p:sp>
      <p:sp>
        <p:nvSpPr>
          <p:cNvPr id="37894" name="Text Box 17"/>
          <p:cNvSpPr txBox="1">
            <a:spLocks noChangeArrowheads="1"/>
          </p:cNvSpPr>
          <p:nvPr/>
        </p:nvSpPr>
        <p:spPr bwMode="auto">
          <a:xfrm>
            <a:off x="5029200" y="2178050"/>
            <a:ext cx="2746375" cy="946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b="1" dirty="0">
                <a:latin typeface="Bradley Hand ITC" pitchFamily="66" charset="0"/>
              </a:rPr>
              <a:t>INNOVATE, </a:t>
            </a:r>
          </a:p>
          <a:p>
            <a:pPr algn="ctr"/>
            <a:r>
              <a:rPr lang="en-US" sz="2800" b="1" dirty="0">
                <a:latin typeface="Bradley Hand ITC" pitchFamily="66" charset="0"/>
              </a:rPr>
              <a:t>CREATE</a:t>
            </a:r>
          </a:p>
        </p:txBody>
      </p:sp>
      <p:sp>
        <p:nvSpPr>
          <p:cNvPr id="37895" name="Text Box 18"/>
          <p:cNvSpPr txBox="1">
            <a:spLocks noChangeArrowheads="1"/>
          </p:cNvSpPr>
          <p:nvPr/>
        </p:nvSpPr>
        <p:spPr bwMode="auto">
          <a:xfrm>
            <a:off x="2286000" y="4221088"/>
            <a:ext cx="2438400" cy="946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b="1" dirty="0">
                <a:latin typeface="Bradley Hand ITC" pitchFamily="66" charset="0"/>
              </a:rPr>
              <a:t>MINIMIZE /</a:t>
            </a:r>
          </a:p>
          <a:p>
            <a:pPr algn="ctr"/>
            <a:r>
              <a:rPr lang="en-US" sz="2800" b="1" dirty="0">
                <a:latin typeface="Bradley Hand ITC" pitchFamily="66" charset="0"/>
              </a:rPr>
              <a:t>ELIMINATE</a:t>
            </a:r>
          </a:p>
        </p:txBody>
      </p:sp>
      <p:sp>
        <p:nvSpPr>
          <p:cNvPr id="37896" name="Text Box 19"/>
          <p:cNvSpPr txBox="1">
            <a:spLocks noChangeArrowheads="1"/>
          </p:cNvSpPr>
          <p:nvPr/>
        </p:nvSpPr>
        <p:spPr bwMode="auto">
          <a:xfrm>
            <a:off x="5029200" y="3886200"/>
            <a:ext cx="2667000" cy="2227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00" b="1" dirty="0">
                <a:latin typeface="Bradley Hand ITC" pitchFamily="66" charset="0"/>
              </a:rPr>
              <a:t>ACHIEVE AND</a:t>
            </a:r>
          </a:p>
          <a:p>
            <a:pPr algn="ctr"/>
            <a:r>
              <a:rPr lang="en-US" sz="2800" b="1" dirty="0">
                <a:latin typeface="Bradley Hand ITC" pitchFamily="66" charset="0"/>
              </a:rPr>
              <a:t>MAINTAIN PARITY, MIMIC, SIMPLIFY</a:t>
            </a:r>
          </a:p>
        </p:txBody>
      </p:sp>
    </p:spTree>
    <p:extLst>
      <p:ext uri="{BB962C8B-B14F-4D97-AF65-F5344CB8AC3E}">
        <p14:creationId xmlns:p14="http://schemas.microsoft.com/office/powerpoint/2010/main" val="40141991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  <p:bldP spid="37894" grpId="0" animBg="1"/>
      <p:bldP spid="37895" grpId="0" animBg="1"/>
      <p:bldP spid="378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800" dirty="0" smtClean="0"/>
              <a:t>Applicable at all Levels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23975"/>
            <a:ext cx="3886200" cy="5362575"/>
          </a:xfrm>
        </p:spPr>
        <p:txBody>
          <a:bodyPr/>
          <a:lstStyle/>
          <a:p>
            <a:r>
              <a:rPr lang="en-US" dirty="0" smtClean="0"/>
              <a:t>Corporate Strategy</a:t>
            </a:r>
          </a:p>
          <a:p>
            <a:endParaRPr lang="en-US" dirty="0" smtClean="0"/>
          </a:p>
          <a:p>
            <a:r>
              <a:rPr lang="en-US" dirty="0" smtClean="0"/>
              <a:t>Product Strategy</a:t>
            </a:r>
          </a:p>
          <a:p>
            <a:endParaRPr lang="en-US" dirty="0"/>
          </a:p>
          <a:p>
            <a:r>
              <a:rPr lang="en-US" dirty="0" smtClean="0"/>
              <a:t>Feature</a:t>
            </a:r>
          </a:p>
        </p:txBody>
      </p:sp>
      <p:pic>
        <p:nvPicPr>
          <p:cNvPr id="38916" name="Picture 5" descr="home_img_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325563"/>
            <a:ext cx="533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4414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1 CID OBJECTIVES">
  <a:themeElements>
    <a:clrScheme name="3_Blank Presentation 1">
      <a:dk1>
        <a:srgbClr val="000000"/>
      </a:dk1>
      <a:lt1>
        <a:srgbClr val="FFFFFF"/>
      </a:lt1>
      <a:dk2>
        <a:srgbClr val="000000"/>
      </a:dk2>
      <a:lt2>
        <a:srgbClr val="CCCCCC"/>
      </a:lt2>
      <a:accent1>
        <a:srgbClr val="808080"/>
      </a:accent1>
      <a:accent2>
        <a:srgbClr val="3390E1"/>
      </a:accent2>
      <a:accent3>
        <a:srgbClr val="FFFFFF"/>
      </a:accent3>
      <a:accent4>
        <a:srgbClr val="000000"/>
      </a:accent4>
      <a:accent5>
        <a:srgbClr val="C0C0C0"/>
      </a:accent5>
      <a:accent6>
        <a:srgbClr val="2D82CC"/>
      </a:accent6>
      <a:hlink>
        <a:srgbClr val="003399"/>
      </a:hlink>
      <a:folHlink>
        <a:srgbClr val="1C146A"/>
      </a:folHlink>
    </a:clrScheme>
    <a:fontScheme name="3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Blank Presentation 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8080"/>
        </a:accent1>
        <a:accent2>
          <a:srgbClr val="3390E1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D82CC"/>
        </a:accent6>
        <a:hlink>
          <a:srgbClr val="003399"/>
        </a:hlink>
        <a:folHlink>
          <a:srgbClr val="1C14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2011 CID OBJECTIVES">
  <a:themeElements>
    <a:clrScheme name="3_Blank Presentation 1">
      <a:dk1>
        <a:srgbClr val="000000"/>
      </a:dk1>
      <a:lt1>
        <a:srgbClr val="FFFFFF"/>
      </a:lt1>
      <a:dk2>
        <a:srgbClr val="000000"/>
      </a:dk2>
      <a:lt2>
        <a:srgbClr val="CCCCCC"/>
      </a:lt2>
      <a:accent1>
        <a:srgbClr val="808080"/>
      </a:accent1>
      <a:accent2>
        <a:srgbClr val="3390E1"/>
      </a:accent2>
      <a:accent3>
        <a:srgbClr val="FFFFFF"/>
      </a:accent3>
      <a:accent4>
        <a:srgbClr val="000000"/>
      </a:accent4>
      <a:accent5>
        <a:srgbClr val="C0C0C0"/>
      </a:accent5>
      <a:accent6>
        <a:srgbClr val="2D82CC"/>
      </a:accent6>
      <a:hlink>
        <a:srgbClr val="003399"/>
      </a:hlink>
      <a:folHlink>
        <a:srgbClr val="1C146A"/>
      </a:folHlink>
    </a:clrScheme>
    <a:fontScheme name="3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Blank Presentation 1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8080"/>
        </a:accent1>
        <a:accent2>
          <a:srgbClr val="3390E1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D82CC"/>
        </a:accent6>
        <a:hlink>
          <a:srgbClr val="003399"/>
        </a:hlink>
        <a:folHlink>
          <a:srgbClr val="1C14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ShapeData xmlns="http://firmglobal.com/Confirmit/reporting/powerpoint/09-09-2009" xmlns:i="http://www.w3.org/2001/XMLSchema-instance" i:type="TextData">
  <PowerPointShapeId>55160ee4-587c-4475-903e-a5bb7df2b287</PowerPointShapeId>
  <ReportId>b94c3da5-18a5-4450-9ab8-76add9be1f54</ReportId>
  <OriginMode>View</OriginMode>
  <Name>_IHS__Engagement_Report__Title_slide__Text_3</Name>
  <PageId>e2e11c5c-a31d-411c-9a89-4c1a453611cc</PageId>
  <IsUpdatable>true</IsUpdatable>
  <UpdatingMode>PreserveFormatting</UpdatingMode>
  <Origin>Page</Origin>
  <SerializedDynamicReportState>&lt;?xml version="1.0" encoding="utf-16"?&gt;&lt;DynamicReportState xmlns:xsi="http://www.w3.org/2001/XMLSchema-instance" xmlns:xsd="http://www.w3.org/2001/XMLSchema" B="p6892644 1"&gt;&lt;Arguments&gt;&lt;Arguments&gt;&lt;Argument Key="pHideFilterSummary"&gt;&lt;Argument xsi:type="ParameterValueResponse" ValueId="00000000-0000-0000-0000-000000000000" IsIterator="true" Type="String" StringKeyValue="1" StringValue="1" NumericValue="-79228162514264337593543950335" DateValue="0001-01-01T00:00:00"&gt;&lt;Children /&gt;&lt;/Argument&gt;&lt;/Argument&gt;&lt;Argument Key="pEngQuestionCategory_Pagination"&gt;&lt;Argument xsi:type="ParameterValueResponse" ValueId="00000000-0000-0000-0000-000000000000" IsIterator="false" Type="String" StringKeyValue="engagement" StringValue="engagement" NumericValue="-79228162514264337593543950335" DateValue="0001-01-01T00:00:00" /&gt;&lt;/Argument&gt;&lt;Argument Key="pFilter"&gt;&lt;Argument xsi:type="ParameterValueCollection" ValueId="00000000-0000-0000-0000-000000000000" IsIterator="false"&gt;&lt;Values&gt;&lt;ParameterValue xsi:type="ParameterValueResponse" ValueId="00000000-0000-0000-0000-000000000000" IsIterator="false" Type="String" DisplayValue="Greeley, Daria [Level4Mgr=104]" StringKeyValue="Level4Mgr=104" StringValue="Level4Mgr=104" NumericValue="-79228162514264337593543950335" DateValue="0001-01-01T00:00:00" /&gt;&lt;ParameterValue xsi:type="ParameterValueResponse" ValueId="00000000-0000-0000-0000-000000000000" IsIterator="false" Type="String" DisplayValue="Long, Laura [Level4Mgr=164]" StringKeyValue="Level4Mgr=164" StringValue="Level4Mgr=164" NumericValue="-79228162514264337593543950335" DateValue="0001-01-01T00:00:00" /&gt;&lt;ParameterValue xsi:type="ParameterValueResponse" ValueId="00000000-0000-0000-0000-000000000000" IsIterator="false" Type="String" DisplayValue="Rhodine, Sheri [Level4Mgr=220]" StringKeyValue="Level4Mgr=220" StringValue="Level4Mgr=220" NumericValue="-79228162514264337593543950335" DateValue="0001-01-01T00:00:00" /&gt;&lt;ParameterValue xsi:type="ParameterValueResponse" ValueId="00000000-0000-0000-0000-000000000000" IsIterator="false" Type="String" DisplayValue="Schmidt, Deborah [Level4Mgr=240]" StringKeyValue="Level4Mgr=240" StringValue="Level4Mgr=240" NumericValue="-79228162514264337593543950335" DateValue="0001-01-01T00:00:00" /&gt;&lt;/Values&gt;&lt;/Argument&gt;&lt;/Argument&gt;&lt;Argument Key="pDistribution_ChartType"&gt;&lt;Argument xsi:type="ParameterValueResponse" ValueId="00000000-0000-0000-0000-000000000000" IsIterator="false" Type="String" StringKeyValue="BAR_2D" StringValue="BAR_2D" NumericValue="-79228162514264337593543950335" DateValue="0001-01-01T00:00:00" /&gt;&lt;/Argument&gt;&lt;Argument Key="pChangePerception_ChartType"&gt;&lt;Argument xsi:type="ParameterValueResponse" ValueId="00000000-0000-0000-0000-000000000000" IsIterator="false" Type="String" StringKeyValue="BAR_2D" StringValue="BAR_2D" NumericValue="-79228162514264337593543950335" DateValue="0001-01-01T00:00:00" /&gt;&lt;/Argument&gt;&lt;Argument Key="pDemoEngBehaviors_Pagination"&gt;&lt;Argument xsi:type="ParameterValueResponse" ValueId="00000000-0000-0000-0000-000000000000" IsIterator="false" Type="String" StringKeyValue="age" StringValue="age" NumericValue="-79228162514264337593543950335" DateValue="0001-01-01T00:00:00" /&gt;&lt;/Argument&gt;&lt;Argument Key="pHighLow_IncludeBarChart"&gt;&lt;Argument xsi:type="ParameterValueResponse" ValueId="00000000-0000-0000-0000-000000000000" IsIterator="false" Type="String" StringKeyValue="Y" StringValue="Y" NumericValue="-79228162514264337593543950335" DateValue="0001-01-01T00:00:00" /&gt;&lt;/Argument&gt;&lt;Argument Key="pDrivers_SortBy"&gt;&lt;Argument xsi:type="ParameterValueResponse" ValueId="00000000-0000-0000-0000-000000000000" IsIterator="false" Type="String" StringKeyValue="O" StringValue="O" NumericValue="-79228162514264337593543950335" DateValue="0001-01-01T00:00:00" /&gt;&lt;/Argument&gt;&lt;Argument Key="pDemographicalVariable"&gt;&lt;Argument xsi:type="ParameterValueResponse" ValueId="00000000-0000-0000-0000-000000000000" IsIterator="false" Type="String" StringKeyValue="Location" StringValue="Location" NumericValue="-79228162514264337593543950335" DateValue="0001-01-01T00:00:00" /&gt;&lt;/Argument&gt;&lt;Argument Key="pEngScoreByGroup_ChartType"&gt;&lt;Argument xsi:type="ParameterValueResponse" ValueId="00000000-0000-0000-0000-000000000000" IsIterator="false" Type="String" StringKeyValue="BAR_2D" StringValue="BAR_2D" NumericValue="-79228162514264337593543950335" DateValue="0001-01-01T00:00:00" /&gt;&lt;/Argument&gt;&lt;Argument Key="pIncludeGroupsYesNo"&gt;&lt;Argument xsi:type="ParameterValueResponse" ValueId="00000000-0000-0000-0000-000000000000" IsIterator="false" Type="String" StringKeyValue="N" StringValue="N" NumericValue="-79228162514264337593543950335" DateValue="0001-01-01T00:00:00" /&gt;&lt;/Argument&gt;&lt;Argument Key="pEngScoreByDemo_ChartType"&gt;&lt;Argument xsi:type="ParameterValueResponse" ValueId="00000000-0000-0000-0000-000000000000" IsIterator="false" Type="String" StringKeyValue="BAR_2D" StringValue="BAR_2D" NumericValue="-79228162514264337593543950335" DateValue="0001-01-01T00:00:00" /&gt;&lt;/Argument&gt;&lt;/Arguments&gt;&lt;/Arguments&gt;&lt;D&gt;&lt;Filters /&gt;&lt;/D&gt;&lt;P&gt;&lt;CurrentHierarchyNode Id="1" IsLeaf="false" HasChildren="false"&gt;&lt;Level TableName="IHS" /&gt;&lt;/CurrentHierarchyNode&gt;&lt;NodeType&gt;HierarchyNode&lt;/NodeType&gt;&lt;FormId&gt;node_id&lt;/FormId&gt;&lt;/P&gt;&lt;O&gt;&lt;CurrentHierarchyNode Id="1" IsLeaf="false" HasChildren="true"&gt;&lt;Level TableName="IHS" /&gt;&lt;/CurrentHierarchyNode&gt;&lt;NodeType&gt;HierarchyNode&lt;/NodeType&gt;&lt;FormId&gt;node_id&lt;/FormId&gt;&lt;/O&gt;&lt;/DynamicReportState&gt;</SerializedDynamicReportState>
  <OverrideDynamicReportState>false</OverrideDynamicReportState>
  <TextId>c4d3f7ef-a2cb-45c9-8c58-7f525559b3a2</TextId>
</ShapeDat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4.xml><?xml version="1.0" encoding="utf-8"?>
<ShapeData xmlns="http://firmglobal.com/Confirmit/reporting/powerpoint/09-09-2009" xmlns:i="http://www.w3.org/2001/XMLSchema-instance" i:type="TextData">
  <PowerPointShapeId>ced6c599-6624-41df-b7ca-69800ff9390b</PowerPointShapeId>
  <ReportId>b34f1b3a-c8f0-45b7-8e4a-bd42348156fe</ReportId>
  <OriginMode>View</OriginMode>
  <Name>_IHS_2012_MidYear_Engagement_Survey__Dashboard__Text_1</Name>
  <PageId>55b34e12-cfcd-4fec-b0df-da90563dc83b</PageId>
  <IsUpdatable>true</IsUpdatable>
  <UpdatingMode>PreserveFormatting</UpdatingMode>
  <Origin>Page</Origin>
  <SerializedDynamicReportState>&lt;?xml version="1.0" encoding="utf-16"?&gt;&lt;DynamicReportState xmlns:xsi="http://www.w3.org/2001/XMLSchema-instance" xmlns:xsd="http://www.w3.org/2001/XMLSchema" B="p20656484 10"&gt;&lt;Arguments&gt;&lt;Arguments&gt;&lt;Argument Key="pHighLow_IncludeBarChart"&gt;&lt;Argument xsi:type="ParameterValueResponse" ValueId="00000000-0000-0000-0000-000000000000" IsIterator="false" Type="String" StringKeyValue="Y" StringValue="Y" NumericValue="-79228162514264337593543950335" DateValue="0001-01-01T00:00:00" /&gt;&lt;/Argument&gt;&lt;Argument Key="pChangePerception_ChartType"&gt;&lt;Argument xsi:type="ParameterValueResponse" ValueId="00000000-0000-0000-0000-000000000000" IsIterator="false" Type="String" StringKeyValue="BAR_2D" StringValue="BAR_2D" NumericValue="-79228162514264337593543950335" DateValue="0001-01-01T00:00:00" /&gt;&lt;/Argument&gt;&lt;Argument Key="pHideFilterSummary"&gt;&lt;Argument xsi:type="ParameterValueResponse" ValueId="00000000-0000-0000-0000-000000000000" IsIterator="false" Type="String" StringKeyValue="1" StringValue="1" NumericValue="-79228162514264337593543950335" DateValue="0001-01-01T00:00:00" /&gt;&lt;/Argument&gt;&lt;Argument Key="pEngScoreByGroup_ChartType"&gt;&lt;Argument xsi:type="ParameterValueResponse" ValueId="00000000-0000-0000-0000-000000000000" IsIterator="false" Type="String" StringKeyValue="BAR_2D" StringValue="BAR_2D" NumericValue="-79228162514264337593543950335" DateValue="0001-01-01T00:00:00" /&gt;&lt;/Argument&gt;&lt;Argument Key="pIncludeGroupsYesNo"&gt;&lt;Argument xsi:type="ParameterValueResponse" ValueId="00000000-0000-0000-0000-000000000000" IsIterator="false" Type="String" StringKeyValue="N" StringValue="N" NumericValue="-79228162514264337593543950335" DateValue="0001-01-01T00:00:00" /&gt;&lt;/Argument&gt;&lt;Argument Key="pElapsedTime"&gt;&lt;Argument xsi:type="ParameterValueResponse" ValueId="00000000-0000-0000-0000-000000000000" IsIterator="false" Type="String" StringKeyValue="1350400398673_1350400398673" StringValue="1350400398673_1350400398673" NumericValue="-79228162514264337593543950335" DateValue="0001-01-01T00:00:00" /&gt;&lt;/Argument&gt;&lt;Argument Key="pDemographicalVariable"&gt;&lt;Argument xsi:type="ParameterValueResponse" ValueId="00000000-0000-0000-0000-000000000000" IsIterator="false" Type="String" StringKeyValue="D1" StringValue="D1" NumericValue="-79228162514264337593543950335" DateValue="0001-01-01T00:00:00" /&gt;&lt;/Argument&gt;&lt;Argument Key="pDrivers_SortBy"&gt;&lt;Argument xsi:type="ParameterValueResponse" ValueId="00000000-0000-0000-0000-000000000000" IsIterator="false" Type="String" StringKeyValue="O" StringValue="O" NumericValue="-79228162514264337593543950335" DateValue="0001-01-01T00:00:00" /&gt;&lt;/Argument&gt;&lt;Argument Key="pDemoEngBehaviors_Pagination"&gt;&lt;Argument xsi:type="ParameterValueResponse" ValueId="00000000-0000-0000-0000-000000000000" IsIterator="false" Type="String" StringKeyValue="D1" StringValue="D1" NumericValue="-79228162514264337593543950335" DateValue="0001-01-01T00:00:00" /&gt;&lt;/Argument&gt;&lt;Argument Key="pEngScoreByDemo_ChartType"&gt;&lt;Argument xsi:type="ParameterValueResponse" ValueId="00000000-0000-0000-0000-000000000000" IsIterator="false" Type="String" StringKeyValue="BAR_2D" StringValue="BAR_2D" NumericValue="-79228162514264337593543950335" DateValue="0001-01-01T00:00:00" /&gt;&lt;/Argument&gt;&lt;Argument Key="pEngQuestionCategory"&gt;&lt;Argument xsi:type="ParameterValueResponse" ValueId="00000000-0000-0000-0000-000000000000" IsIterator="false" Type="String" StringKeyValue="engagement" StringValue="engagement" NumericValue="-79228162514264337593543950335" DateValue="0001-01-01T00:00:00" /&gt;&lt;/Argument&gt;&lt;Argument Key="pDistribution_ChartType"&gt;&lt;Argument xsi:type="ParameterValueResponse" ValueId="00000000-0000-0000-0000-000000000000" IsIterator="false" Type="String" StringKeyValue="BAR_2D" StringValue="BAR_2D" NumericValue="-79228162514264337593543950335" DateValue="0001-01-01T00:00:00" /&gt;&lt;/Argument&gt;&lt;Argument Key="pEngQuestionCategory_Pagination"&gt;&lt;Argument xsi:type="ParameterValueResponse" ValueId="00000000-0000-0000-0000-000000000000" IsIterator="false" Type="String" StringKeyValue="engagement" StringValue="engagement" NumericValue="-79228162514264337593543950335" DateValue="0001-01-01T00:00:00" /&gt;&lt;/Argument&gt;&lt;/Arguments&gt;&lt;/Arguments&gt;&lt;D&gt;&lt;Filters /&gt;&lt;/D&gt;&lt;P&gt;&lt;CurrentHierarchyNode Id="510R" IsLeaf="false" HasChildren="false"&gt;&lt;Level TableName="IHS DB - 1" /&gt;&lt;/CurrentHierarchyNode&gt;&lt;NodeType&gt;HierarchyNode&lt;/NodeType&gt;&lt;FormId&gt;node_id&lt;/FormId&gt;&lt;/P&gt;&lt;O&gt;&lt;CurrentHierarchyNode Id="510R" IsLeaf="false" HasChildren="false"&gt;&lt;Level TableName="IHS DB - 1" /&gt;&lt;/CurrentHierarchyNode&gt;&lt;NodeType&gt;HierarchyNode&lt;/NodeType&gt;&lt;FormId&gt;node_id&lt;/FormId&gt;&lt;/O&gt;&lt;/DynamicReportState&gt;</SerializedDynamicReportState>
  <OverrideDynamicReportState>false</OverrideDynamicReportState>
  <TextId>99f15c59-6972-4fe0-b9a3-6821ff69954c</TextId>
</ShapeData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7259829080334D814262E717E4FAEA" ma:contentTypeVersion="0" ma:contentTypeDescription="Create a new document." ma:contentTypeScope="" ma:versionID="9a16afb5c9655abd6063f1048ebc0c3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BFE756-D43E-4BBC-911C-2CC228ED29F5}">
  <ds:schemaRefs>
    <ds:schemaRef ds:uri="http://firmglobal.com/Confirmit/reporting/powerpoint/09-09-2009"/>
  </ds:schemaRefs>
</ds:datastoreItem>
</file>

<file path=customXml/itemProps2.xml><?xml version="1.0" encoding="utf-8"?>
<ds:datastoreItem xmlns:ds="http://schemas.openxmlformats.org/officeDocument/2006/customXml" ds:itemID="{E7A1DBC3-93E4-4B1F-917D-A7AB807A05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B10EAE-71E3-41A8-B753-90688B48D69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8E677EF4-00D8-466C-9EAE-DF76AC8AE5CB}">
  <ds:schemaRefs>
    <ds:schemaRef ds:uri="http://firmglobal.com/Confirmit/reporting/powerpoint/09-09-2009"/>
  </ds:schemaRefs>
</ds:datastoreItem>
</file>

<file path=customXml/itemProps5.xml><?xml version="1.0" encoding="utf-8"?>
<ds:datastoreItem xmlns:ds="http://schemas.openxmlformats.org/officeDocument/2006/customXml" ds:itemID="{EAA5CC51-808B-4B54-BD7A-9B05590419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7756</TotalTime>
  <Words>347</Words>
  <Application>Microsoft Office PowerPoint</Application>
  <PresentationFormat>On-screen Show (4:3)</PresentationFormat>
  <Paragraphs>116</Paragraphs>
  <Slides>14</Slides>
  <Notes>6</Notes>
  <HiddenSlides>5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Bradley Hand ITC</vt:lpstr>
      <vt:lpstr>Times</vt:lpstr>
      <vt:lpstr>Trebuchet MS</vt:lpstr>
      <vt:lpstr>Wingdings</vt:lpstr>
      <vt:lpstr>2011 CID OBJECTIVES</vt:lpstr>
      <vt:lpstr>1_2011 CID OBJECTIVES</vt:lpstr>
      <vt:lpstr>Is your Strategy a Bucket or a Filter?</vt:lpstr>
      <vt:lpstr>Bad Strategies (Rumelt)</vt:lpstr>
      <vt:lpstr>More Crap</vt:lpstr>
      <vt:lpstr>PowerPoint Presentation</vt:lpstr>
      <vt:lpstr>Start with Market Positioning (Tracey &amp; Wiersma)</vt:lpstr>
      <vt:lpstr>Start with Market Positioning (Tracey &amp; Wiersma)</vt:lpstr>
      <vt:lpstr>Purpose Alignment Model (Nickoliasen)</vt:lpstr>
      <vt:lpstr>Purpose Alignment Model (Nickoliasen)</vt:lpstr>
      <vt:lpstr>Applicable at all Levels</vt:lpstr>
      <vt:lpstr>A View of Strategy - Apple</vt:lpstr>
      <vt:lpstr>Decision Filters</vt:lpstr>
      <vt:lpstr>Purpose Filter</vt:lpstr>
      <vt:lpstr>Is your Strategy a Bucket or a Filter?</vt:lpstr>
      <vt:lpstr>Contact</vt:lpstr>
    </vt:vector>
  </TitlesOfParts>
  <Company>IHS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Positioning Template</dc:title>
  <dc:creator>S.Buscemi</dc:creator>
  <cp:lastModifiedBy>Todd Little</cp:lastModifiedBy>
  <cp:revision>427</cp:revision>
  <cp:lastPrinted>2015-03-19T16:33:04Z</cp:lastPrinted>
  <dcterms:created xsi:type="dcterms:W3CDTF">2010-11-09T20:55:48Z</dcterms:created>
  <dcterms:modified xsi:type="dcterms:W3CDTF">2017-05-07T00:05:56Z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0x010100617259829080334D814262E717E4FAEA</vt:lpwstr>
  </property>
</Properties>
</file>