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73"/>
  </p:notesMasterIdLst>
  <p:handoutMasterIdLst>
    <p:handoutMasterId r:id="rId74"/>
  </p:handoutMasterIdLst>
  <p:sldIdLst>
    <p:sldId id="438" r:id="rId6"/>
    <p:sldId id="636" r:id="rId7"/>
    <p:sldId id="256" r:id="rId8"/>
    <p:sldId id="363" r:id="rId9"/>
    <p:sldId id="362" r:id="rId10"/>
    <p:sldId id="442" r:id="rId11"/>
    <p:sldId id="624" r:id="rId12"/>
    <p:sldId id="622" r:id="rId13"/>
    <p:sldId id="623" r:id="rId14"/>
    <p:sldId id="445" r:id="rId15"/>
    <p:sldId id="446" r:id="rId16"/>
    <p:sldId id="444" r:id="rId17"/>
    <p:sldId id="396" r:id="rId18"/>
    <p:sldId id="437" r:id="rId19"/>
    <p:sldId id="614" r:id="rId20"/>
    <p:sldId id="449" r:id="rId21"/>
    <p:sldId id="394" r:id="rId22"/>
    <p:sldId id="453" r:id="rId23"/>
    <p:sldId id="619" r:id="rId24"/>
    <p:sldId id="405" r:id="rId25"/>
    <p:sldId id="450" r:id="rId26"/>
    <p:sldId id="395" r:id="rId27"/>
    <p:sldId id="451" r:id="rId28"/>
    <p:sldId id="617" r:id="rId29"/>
    <p:sldId id="618" r:id="rId30"/>
    <p:sldId id="397" r:id="rId31"/>
    <p:sldId id="625" r:id="rId32"/>
    <p:sldId id="403" r:id="rId33"/>
    <p:sldId id="398" r:id="rId34"/>
    <p:sldId id="621" r:id="rId35"/>
    <p:sldId id="400" r:id="rId36"/>
    <p:sldId id="415" r:id="rId37"/>
    <p:sldId id="416" r:id="rId38"/>
    <p:sldId id="417" r:id="rId39"/>
    <p:sldId id="427" r:id="rId40"/>
    <p:sldId id="422" r:id="rId41"/>
    <p:sldId id="423" r:id="rId42"/>
    <p:sldId id="424" r:id="rId43"/>
    <p:sldId id="426" r:id="rId44"/>
    <p:sldId id="428" r:id="rId45"/>
    <p:sldId id="429" r:id="rId46"/>
    <p:sldId id="601" r:id="rId47"/>
    <p:sldId id="598" r:id="rId48"/>
    <p:sldId id="407" r:id="rId49"/>
    <p:sldId id="465" r:id="rId50"/>
    <p:sldId id="456" r:id="rId51"/>
    <p:sldId id="439" r:id="rId52"/>
    <p:sldId id="469" r:id="rId53"/>
    <p:sldId id="471" r:id="rId54"/>
    <p:sldId id="472" r:id="rId55"/>
    <p:sldId id="475" r:id="rId56"/>
    <p:sldId id="476" r:id="rId57"/>
    <p:sldId id="478" r:id="rId58"/>
    <p:sldId id="474" r:id="rId59"/>
    <p:sldId id="473" r:id="rId60"/>
    <p:sldId id="627" r:id="rId61"/>
    <p:sldId id="628" r:id="rId62"/>
    <p:sldId id="629" r:id="rId63"/>
    <p:sldId id="626" r:id="rId64"/>
    <p:sldId id="635" r:id="rId65"/>
    <p:sldId id="436" r:id="rId66"/>
    <p:sldId id="455" r:id="rId67"/>
    <p:sldId id="630" r:id="rId68"/>
    <p:sldId id="631" r:id="rId69"/>
    <p:sldId id="632" r:id="rId70"/>
    <p:sldId id="634" r:id="rId71"/>
    <p:sldId id="633" r:id="rId72"/>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D9E6FF"/>
    <a:srgbClr val="B8CFFF"/>
    <a:srgbClr val="006699"/>
    <a:srgbClr val="99CCE7"/>
    <a:srgbClr val="7F1B78"/>
    <a:srgbClr val="CC0000"/>
    <a:srgbClr val="FF9933"/>
    <a:srgbClr val="666666"/>
    <a:srgbClr val="D27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88433" autoAdjust="0"/>
  </p:normalViewPr>
  <p:slideViewPr>
    <p:cSldViewPr showGuides="1">
      <p:cViewPr varScale="1">
        <p:scale>
          <a:sx n="52" d="100"/>
          <a:sy n="52" d="100"/>
        </p:scale>
        <p:origin x="67" y="518"/>
      </p:cViewPr>
      <p:guideLst>
        <p:guide orient="horz" pos="2160"/>
        <p:guide pos="2880"/>
      </p:guideLst>
    </p:cSldViewPr>
  </p:slideViewPr>
  <p:outlineViewPr>
    <p:cViewPr>
      <p:scale>
        <a:sx n="33" d="100"/>
        <a:sy n="33" d="100"/>
      </p:scale>
      <p:origin x="0" y="-14300"/>
    </p:cViewPr>
  </p:outlineViewPr>
  <p:notesTextViewPr>
    <p:cViewPr>
      <p:scale>
        <a:sx n="100" d="100"/>
        <a:sy n="100" d="100"/>
      </p:scale>
      <p:origin x="0" y="0"/>
    </p:cViewPr>
  </p:notesTextViewPr>
  <p:sorterViewPr>
    <p:cViewPr>
      <p:scale>
        <a:sx n="100" d="100"/>
        <a:sy n="100" d="100"/>
      </p:scale>
      <p:origin x="0" y="12240"/>
    </p:cViewPr>
  </p:sorterViewPr>
  <p:notesViewPr>
    <p:cSldViewPr showGuides="1">
      <p:cViewPr varScale="1">
        <p:scale>
          <a:sx n="70" d="100"/>
          <a:sy n="70" d="100"/>
        </p:scale>
        <p:origin x="-2730" y="-10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Todd\Todd\Muse\Vasco%20Norm%20Data%202015-06-3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Todd\Todd\Muse\SimulatedNoEstimates1000PCDF2016-01-1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2.4369918699187001E-2</c:v>
                </c:pt>
                <c:pt idx="1">
                  <c:v>4.8739837398374002E-2</c:v>
                </c:pt>
                <c:pt idx="2">
                  <c:v>7.1075203252032496E-2</c:v>
                </c:pt>
                <c:pt idx="3">
                  <c:v>9.2565040650406494E-2</c:v>
                </c:pt>
                <c:pt idx="4">
                  <c:v>0.11140243902439</c:v>
                </c:pt>
                <c:pt idx="5">
                  <c:v>0.12646747967479699</c:v>
                </c:pt>
                <c:pt idx="6">
                  <c:v>0.14525813008130101</c:v>
                </c:pt>
                <c:pt idx="7">
                  <c:v>0.19156097560975599</c:v>
                </c:pt>
                <c:pt idx="8">
                  <c:v>0.237863821138211</c:v>
                </c:pt>
                <c:pt idx="9">
                  <c:v>0.24684959349593499</c:v>
                </c:pt>
                <c:pt idx="10">
                  <c:v>0.28276829268292702</c:v>
                </c:pt>
                <c:pt idx="11">
                  <c:v>0.32220325203251998</c:v>
                </c:pt>
                <c:pt idx="12">
                  <c:v>0.34025813008130101</c:v>
                </c:pt>
                <c:pt idx="13">
                  <c:v>0.34491056910569101</c:v>
                </c:pt>
                <c:pt idx="14">
                  <c:v>0.35440040650406501</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0.84650015771513798</c:v>
                </c:pt>
              </c:numCache>
            </c:numRef>
          </c:xVal>
          <c:yVal>
            <c:numRef>
              <c:f>Sheet1!$J$17:$J$18</c:f>
              <c:numCache>
                <c:formatCode>General</c:formatCode>
                <c:ptCount val="2"/>
                <c:pt idx="0">
                  <c:v>0.35440040650406501</c:v>
                </c:pt>
                <c:pt idx="1">
                  <c:v>1</c:v>
                </c:pt>
              </c:numCache>
            </c:numRef>
          </c:yVal>
          <c:smooth val="0"/>
        </c:ser>
        <c:dLbls>
          <c:showLegendKey val="0"/>
          <c:showVal val="0"/>
          <c:showCatName val="0"/>
          <c:showSerName val="0"/>
          <c:showPercent val="0"/>
          <c:showBubbleSize val="0"/>
        </c:dLbls>
        <c:axId val="-404288432"/>
        <c:axId val="-404285712"/>
      </c:scatterChart>
      <c:valAx>
        <c:axId val="-40428843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85712"/>
        <c:crosses val="autoZero"/>
        <c:crossBetween val="midCat"/>
      </c:valAx>
      <c:valAx>
        <c:axId val="-4042857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88432"/>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706E-2"/>
          <c:y val="4.3635273362941103E-2"/>
          <c:w val="0.93181383719297495"/>
          <c:h val="0.86243871962287899"/>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1-BCA1-45FB-8E07-DE5AB026BBF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CA1-45FB-8E07-DE5AB026BBF1}"/>
              </c:ext>
            </c:extLst>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extLst xmlns:c16r2="http://schemas.microsoft.com/office/drawing/2015/06/chart">
            <c:ext xmlns:c16="http://schemas.microsoft.com/office/drawing/2014/chart" uri="{C3380CC4-5D6E-409C-BE32-E72D297353CC}">
              <c16:uniqueId val="{00000004-BCA1-45FB-8E07-DE5AB026BBF1}"/>
            </c:ext>
          </c:extLst>
        </c:ser>
        <c:dLbls>
          <c:showLegendKey val="0"/>
          <c:showVal val="0"/>
          <c:showCatName val="0"/>
          <c:showSerName val="0"/>
          <c:showPercent val="0"/>
          <c:showBubbleSize val="0"/>
        </c:dLbls>
        <c:gapWidth val="219"/>
        <c:overlap val="-27"/>
        <c:axId val="-426055008"/>
        <c:axId val="-426055552"/>
      </c:barChart>
      <c:catAx>
        <c:axId val="-4260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6055552"/>
        <c:crosses val="autoZero"/>
        <c:auto val="1"/>
        <c:lblAlgn val="ctr"/>
        <c:lblOffset val="100"/>
        <c:noMultiLvlLbl val="0"/>
      </c:catAx>
      <c:valAx>
        <c:axId val="-42605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05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extLst xmlns:c16r2="http://schemas.microsoft.com/office/drawing/2015/06/chart">
            <c:ext xmlns:c16="http://schemas.microsoft.com/office/drawing/2014/chart" uri="{C3380CC4-5D6E-409C-BE32-E72D297353CC}">
              <c16:uniqueId val="{00000000-6698-4EF3-AAFA-11AB43EA15F6}"/>
            </c:ext>
          </c:extLst>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extLst xmlns:c16r2="http://schemas.microsoft.com/office/drawing/2015/06/chart">
            <c:ext xmlns:c16="http://schemas.microsoft.com/office/drawing/2014/chart" uri="{C3380CC4-5D6E-409C-BE32-E72D297353CC}">
              <c16:uniqueId val="{00000001-6698-4EF3-AAFA-11AB43EA15F6}"/>
            </c:ext>
          </c:extLst>
        </c:ser>
        <c:dLbls>
          <c:showLegendKey val="0"/>
          <c:showVal val="0"/>
          <c:showCatName val="0"/>
          <c:showSerName val="0"/>
          <c:showPercent val="0"/>
          <c:showBubbleSize val="0"/>
        </c:dLbls>
        <c:gapWidth val="219"/>
        <c:overlap val="-27"/>
        <c:axId val="-426057184"/>
        <c:axId val="-426051744"/>
      </c:barChart>
      <c:catAx>
        <c:axId val="-42605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051744"/>
        <c:crosses val="autoZero"/>
        <c:auto val="1"/>
        <c:lblAlgn val="ctr"/>
        <c:lblOffset val="100"/>
        <c:noMultiLvlLbl val="0"/>
      </c:catAx>
      <c:valAx>
        <c:axId val="-42605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05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03E-2"/>
          <c:y val="4.40251572327044E-2"/>
          <c:w val="0.95054945054945095"/>
          <c:h val="0.77777777777777801"/>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426049024"/>
        <c:axId val="-426048480"/>
      </c:lineChart>
      <c:catAx>
        <c:axId val="-426049024"/>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426048480"/>
        <c:crosses val="autoZero"/>
        <c:auto val="1"/>
        <c:lblAlgn val="ctr"/>
        <c:lblOffset val="100"/>
        <c:tickLblSkip val="1"/>
        <c:tickMarkSkip val="1"/>
        <c:noMultiLvlLbl val="0"/>
      </c:catAx>
      <c:valAx>
        <c:axId val="-426048480"/>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426049024"/>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03E-2"/>
          <c:y val="4.40251572327044E-2"/>
          <c:w val="0.95054945054945095"/>
          <c:h val="0.77777777777777801"/>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426047392"/>
        <c:axId val="-426046848"/>
      </c:lineChart>
      <c:catAx>
        <c:axId val="-426047392"/>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426046848"/>
        <c:crosses val="autoZero"/>
        <c:auto val="1"/>
        <c:lblAlgn val="ctr"/>
        <c:lblOffset val="100"/>
        <c:tickLblSkip val="1"/>
        <c:tickMarkSkip val="1"/>
        <c:noMultiLvlLbl val="0"/>
      </c:catAx>
      <c:valAx>
        <c:axId val="-426046848"/>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426047392"/>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Normalized Story Points </a:t>
            </a:r>
            <a:r>
              <a:rPr lang="en-US" dirty="0" smtClean="0"/>
              <a:t>vs</a:t>
            </a:r>
            <a:r>
              <a:rPr lang="en-US" dirty="0"/>
              <a:t>.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dLbls>
          <c:showLegendKey val="0"/>
          <c:showVal val="0"/>
          <c:showCatName val="0"/>
          <c:showSerName val="0"/>
          <c:showPercent val="0"/>
          <c:showBubbleSize val="0"/>
        </c:dLbls>
        <c:axId val="-404282992"/>
        <c:axId val="-404290064"/>
      </c:scatterChart>
      <c:valAx>
        <c:axId val="-4042829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90064"/>
        <c:crosses val="autoZero"/>
        <c:crossBetween val="midCat"/>
      </c:valAx>
      <c:valAx>
        <c:axId val="-404290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82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ser>
          <c:idx val="1"/>
          <c:order val="1"/>
          <c:tx>
            <c:strRef>
              <c:f>Fig1Data!$C$6</c:f>
              <c:strCache>
                <c:ptCount val="1"/>
                <c:pt idx="0">
                  <c:v>Story Count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Fig1Data!$C$7:$C$63</c:f>
              <c:numCache>
                <c:formatCode>General</c:formatCode>
                <c:ptCount val="57"/>
                <c:pt idx="0">
                  <c:v>8.1395348837209294E-2</c:v>
                </c:pt>
                <c:pt idx="1">
                  <c:v>0.13953488372093001</c:v>
                </c:pt>
                <c:pt idx="2">
                  <c:v>0.186046511627907</c:v>
                </c:pt>
                <c:pt idx="3">
                  <c:v>0.27906976744186002</c:v>
                </c:pt>
                <c:pt idx="4">
                  <c:v>0.30232558139534899</c:v>
                </c:pt>
                <c:pt idx="5">
                  <c:v>0.34883720930232598</c:v>
                </c:pt>
                <c:pt idx="6">
                  <c:v>0.36046511627907002</c:v>
                </c:pt>
                <c:pt idx="7">
                  <c:v>0.372093023255814</c:v>
                </c:pt>
                <c:pt idx="8">
                  <c:v>0.39534883720930197</c:v>
                </c:pt>
                <c:pt idx="9">
                  <c:v>0.46511627906976799</c:v>
                </c:pt>
                <c:pt idx="10">
                  <c:v>0.5</c:v>
                </c:pt>
                <c:pt idx="11">
                  <c:v>0.53488372093023195</c:v>
                </c:pt>
                <c:pt idx="12">
                  <c:v>0.581395348837209</c:v>
                </c:pt>
                <c:pt idx="13">
                  <c:v>0.60465116279069797</c:v>
                </c:pt>
                <c:pt idx="14">
                  <c:v>0.72093023255814004</c:v>
                </c:pt>
                <c:pt idx="15">
                  <c:v>0.76744186046511598</c:v>
                </c:pt>
                <c:pt idx="16">
                  <c:v>0.82558139534883701</c:v>
                </c:pt>
                <c:pt idx="17">
                  <c:v>0.86046511627906996</c:v>
                </c:pt>
                <c:pt idx="18">
                  <c:v>0.88372093023255804</c:v>
                </c:pt>
                <c:pt idx="19">
                  <c:v>0.94186046511627897</c:v>
                </c:pt>
                <c:pt idx="20">
                  <c:v>0.96511627906976705</c:v>
                </c:pt>
                <c:pt idx="21">
                  <c:v>1</c:v>
                </c:pt>
                <c:pt idx="23">
                  <c:v>6.3492063492063502E-2</c:v>
                </c:pt>
                <c:pt idx="24">
                  <c:v>9.5238095238095205E-2</c:v>
                </c:pt>
                <c:pt idx="25">
                  <c:v>0.11111111111111099</c:v>
                </c:pt>
                <c:pt idx="26">
                  <c:v>0.126984126984127</c:v>
                </c:pt>
                <c:pt idx="27">
                  <c:v>0.19047619047619099</c:v>
                </c:pt>
                <c:pt idx="28">
                  <c:v>0.238095238095238</c:v>
                </c:pt>
                <c:pt idx="29">
                  <c:v>0.317460317460317</c:v>
                </c:pt>
                <c:pt idx="30">
                  <c:v>0.49206349206349198</c:v>
                </c:pt>
                <c:pt idx="31">
                  <c:v>0.66666666666666696</c:v>
                </c:pt>
                <c:pt idx="32">
                  <c:v>0.77777777777777801</c:v>
                </c:pt>
                <c:pt idx="33">
                  <c:v>0.82539682539682502</c:v>
                </c:pt>
                <c:pt idx="34">
                  <c:v>0.82539682539682502</c:v>
                </c:pt>
                <c:pt idx="35">
                  <c:v>0.88888888888888895</c:v>
                </c:pt>
                <c:pt idx="36">
                  <c:v>0.92063492063492103</c:v>
                </c:pt>
                <c:pt idx="37">
                  <c:v>0.98412698412698396</c:v>
                </c:pt>
                <c:pt idx="38">
                  <c:v>1</c:v>
                </c:pt>
                <c:pt idx="40">
                  <c:v>9.5238095238095205E-2</c:v>
                </c:pt>
                <c:pt idx="41">
                  <c:v>0.133333333333333</c:v>
                </c:pt>
                <c:pt idx="42">
                  <c:v>0.14285714285714299</c:v>
                </c:pt>
                <c:pt idx="43">
                  <c:v>0.15238095238095201</c:v>
                </c:pt>
                <c:pt idx="44">
                  <c:v>0.15238095238095201</c:v>
                </c:pt>
                <c:pt idx="45">
                  <c:v>0.238095238095238</c:v>
                </c:pt>
                <c:pt idx="46">
                  <c:v>0.28571428571428598</c:v>
                </c:pt>
                <c:pt idx="47">
                  <c:v>0.4</c:v>
                </c:pt>
                <c:pt idx="48">
                  <c:v>0.50476190476190497</c:v>
                </c:pt>
                <c:pt idx="49">
                  <c:v>0.59047619047619104</c:v>
                </c:pt>
                <c:pt idx="50">
                  <c:v>0.76190476190476197</c:v>
                </c:pt>
                <c:pt idx="51">
                  <c:v>0.79047619047619</c:v>
                </c:pt>
                <c:pt idx="52">
                  <c:v>0.8</c:v>
                </c:pt>
                <c:pt idx="53">
                  <c:v>0.81904761904761902</c:v>
                </c:pt>
                <c:pt idx="54">
                  <c:v>0.89523809523809506</c:v>
                </c:pt>
                <c:pt idx="55">
                  <c:v>0.94285714285714295</c:v>
                </c:pt>
                <c:pt idx="56">
                  <c:v>1</c:v>
                </c:pt>
              </c:numCache>
            </c:numRef>
          </c:yVal>
          <c:smooth val="0"/>
          <c:extLst xmlns:c16r2="http://schemas.microsoft.com/office/drawing/2015/06/chart">
            <c:ext xmlns:c16="http://schemas.microsoft.com/office/drawing/2014/chart" uri="{C3380CC4-5D6E-409C-BE32-E72D297353CC}">
              <c16:uniqueId val="{00000001-5FBE-4486-B69F-BC052DC1BE35}"/>
            </c:ext>
          </c:extLst>
        </c:ser>
        <c:dLbls>
          <c:showLegendKey val="0"/>
          <c:showVal val="0"/>
          <c:showCatName val="0"/>
          <c:showSerName val="0"/>
          <c:showPercent val="0"/>
          <c:showBubbleSize val="0"/>
        </c:dLbls>
        <c:axId val="-404282448"/>
        <c:axId val="-404281904"/>
      </c:scatterChart>
      <c:valAx>
        <c:axId val="-4042824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81904"/>
        <c:crosses val="autoZero"/>
        <c:crossBetween val="midCat"/>
      </c:valAx>
      <c:valAx>
        <c:axId val="-4042819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824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Instantaneous Velocity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Summary!$B$6</c:f>
              <c:strCache>
                <c:ptCount val="1"/>
                <c:pt idx="0">
                  <c:v>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Summary!$B$7:$B$15</c:f>
              <c:numCache>
                <c:formatCode>0.00</c:formatCode>
                <c:ptCount val="9"/>
                <c:pt idx="0">
                  <c:v>1.7492456458294461</c:v>
                </c:pt>
                <c:pt idx="1">
                  <c:v>1.7236447945676909</c:v>
                </c:pt>
                <c:pt idx="2">
                  <c:v>1.789088227647285</c:v>
                </c:pt>
                <c:pt idx="3">
                  <c:v>1.7617913728719139</c:v>
                </c:pt>
                <c:pt idx="4">
                  <c:v>1.5578502843365281</c:v>
                </c:pt>
                <c:pt idx="5">
                  <c:v>1.817864276795943</c:v>
                </c:pt>
                <c:pt idx="6">
                  <c:v>1.726686490484582</c:v>
                </c:pt>
                <c:pt idx="7">
                  <c:v>1.8267656407347621</c:v>
                </c:pt>
                <c:pt idx="8">
                  <c:v>1.8082125431736671</c:v>
                </c:pt>
              </c:numCache>
            </c:numRef>
          </c:yVal>
          <c:smooth val="0"/>
          <c:extLst xmlns:c16r2="http://schemas.microsoft.com/office/drawing/2015/06/chart">
            <c:ext xmlns:c16="http://schemas.microsoft.com/office/drawing/2014/chart" uri="{C3380CC4-5D6E-409C-BE32-E72D297353CC}">
              <c16:uniqueId val="{00000000-DF5A-42B6-8C3F-2F91BB3B7DBD}"/>
            </c:ext>
          </c:extLst>
        </c:ser>
        <c:ser>
          <c:idx val="1"/>
          <c:order val="1"/>
          <c:tx>
            <c:strRef>
              <c:f>Summary!$C$6</c:f>
              <c:strCache>
                <c:ptCount val="1"/>
                <c:pt idx="0">
                  <c:v>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Summary!$C$7:$C$15</c:f>
              <c:numCache>
                <c:formatCode>0.00</c:formatCode>
                <c:ptCount val="9"/>
                <c:pt idx="0">
                  <c:v>0.43177437558409099</c:v>
                </c:pt>
                <c:pt idx="1">
                  <c:v>0.35873565115928802</c:v>
                </c:pt>
                <c:pt idx="2">
                  <c:v>0.29118605430713801</c:v>
                </c:pt>
                <c:pt idx="3">
                  <c:v>0.40156036702614401</c:v>
                </c:pt>
                <c:pt idx="4">
                  <c:v>0.23470376066187101</c:v>
                </c:pt>
                <c:pt idx="5">
                  <c:v>0.404564210210129</c:v>
                </c:pt>
                <c:pt idx="6">
                  <c:v>0.25586360054344998</c:v>
                </c:pt>
                <c:pt idx="7">
                  <c:v>0.28645216209872598</c:v>
                </c:pt>
                <c:pt idx="8">
                  <c:v>0.255302991871803</c:v>
                </c:pt>
              </c:numCache>
            </c:numRef>
          </c:yVal>
          <c:smooth val="0"/>
          <c:extLst xmlns:c16r2="http://schemas.microsoft.com/office/drawing/2015/06/chart">
            <c:ext xmlns:c16="http://schemas.microsoft.com/office/drawing/2014/chart" uri="{C3380CC4-5D6E-409C-BE32-E72D297353CC}">
              <c16:uniqueId val="{00000001-DF5A-42B6-8C3F-2F91BB3B7DBD}"/>
            </c:ext>
          </c:extLst>
        </c:ser>
        <c:ser>
          <c:idx val="2"/>
          <c:order val="2"/>
          <c:tx>
            <c:strRef>
              <c:f>Summary!$D$6</c:f>
              <c:strCache>
                <c:ptCount val="1"/>
                <c:pt idx="0">
                  <c:v>P90/P10</c:v>
                </c:pt>
              </c:strCache>
            </c:strRef>
          </c:tx>
          <c:spPr>
            <a:ln w="76200" cap="rnd">
              <a:solidFill>
                <a:srgbClr val="FF0000"/>
              </a:solidFill>
              <a:round/>
            </a:ln>
            <a:effectLst/>
          </c:spPr>
          <c:marker>
            <c:symbol val="circle"/>
            <c:size val="5"/>
            <c:spPr>
              <a:solidFill>
                <a:schemeClr val="accent3"/>
              </a:solidFill>
              <a:ln w="9525">
                <a:solidFill>
                  <a:srgbClr val="FF0000"/>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Summary!$D$7:$D$15</c:f>
              <c:numCache>
                <c:formatCode>0.00</c:formatCode>
                <c:ptCount val="9"/>
                <c:pt idx="0">
                  <c:v>4.0512956413013681</c:v>
                </c:pt>
                <c:pt idx="1">
                  <c:v>4.8047769687723276</c:v>
                </c:pt>
                <c:pt idx="2">
                  <c:v>6.1441411811576261</c:v>
                </c:pt>
                <c:pt idx="3">
                  <c:v>4.3873636881032461</c:v>
                </c:pt>
                <c:pt idx="4">
                  <c:v>6.6375173535496277</c:v>
                </c:pt>
                <c:pt idx="5">
                  <c:v>4.4933887647939761</c:v>
                </c:pt>
                <c:pt idx="6">
                  <c:v>6.7484647555069408</c:v>
                </c:pt>
                <c:pt idx="7">
                  <c:v>6.3772101678365676</c:v>
                </c:pt>
                <c:pt idx="8">
                  <c:v>7.0826139949101767</c:v>
                </c:pt>
              </c:numCache>
            </c:numRef>
          </c:yVal>
          <c:smooth val="0"/>
          <c:extLst xmlns:c16r2="http://schemas.microsoft.com/office/drawing/2015/06/chart">
            <c:ext xmlns:c16="http://schemas.microsoft.com/office/drawing/2014/chart" uri="{C3380CC4-5D6E-409C-BE32-E72D297353CC}">
              <c16:uniqueId val="{00000002-DF5A-42B6-8C3F-2F91BB3B7DBD}"/>
            </c:ext>
          </c:extLst>
        </c:ser>
        <c:dLbls>
          <c:showLegendKey val="0"/>
          <c:showVal val="0"/>
          <c:showCatName val="0"/>
          <c:showSerName val="0"/>
          <c:showPercent val="0"/>
          <c:showBubbleSize val="0"/>
        </c:dLbls>
        <c:axId val="-404277008"/>
        <c:axId val="-404284624"/>
      </c:scatterChart>
      <c:valAx>
        <c:axId val="-404277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84624"/>
        <c:crosses val="autoZero"/>
        <c:crossBetween val="midCat"/>
      </c:valAx>
      <c:valAx>
        <c:axId val="-404284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277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2.4369918699187001E-2</c:v>
                </c:pt>
                <c:pt idx="1">
                  <c:v>4.8739837398374002E-2</c:v>
                </c:pt>
                <c:pt idx="2">
                  <c:v>7.1075203252032496E-2</c:v>
                </c:pt>
                <c:pt idx="3">
                  <c:v>9.2565040650406494E-2</c:v>
                </c:pt>
                <c:pt idx="4">
                  <c:v>0.11140243902439</c:v>
                </c:pt>
                <c:pt idx="5">
                  <c:v>0.12646747967479699</c:v>
                </c:pt>
                <c:pt idx="6">
                  <c:v>0.14525813008130101</c:v>
                </c:pt>
                <c:pt idx="7">
                  <c:v>0.19156097560975599</c:v>
                </c:pt>
                <c:pt idx="8">
                  <c:v>0.237863821138211</c:v>
                </c:pt>
                <c:pt idx="9">
                  <c:v>0.24684959349593499</c:v>
                </c:pt>
                <c:pt idx="10">
                  <c:v>0.28276829268292702</c:v>
                </c:pt>
                <c:pt idx="11">
                  <c:v>0.32220325203251998</c:v>
                </c:pt>
                <c:pt idx="12">
                  <c:v>0.34025813008130101</c:v>
                </c:pt>
                <c:pt idx="13">
                  <c:v>0.34491056910569101</c:v>
                </c:pt>
                <c:pt idx="14">
                  <c:v>0.35440040650406501</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0.84650015771513798</c:v>
                </c:pt>
              </c:numCache>
            </c:numRef>
          </c:xVal>
          <c:yVal>
            <c:numRef>
              <c:f>Sheet1!$J$17:$J$18</c:f>
              <c:numCache>
                <c:formatCode>General</c:formatCode>
                <c:ptCount val="2"/>
                <c:pt idx="0">
                  <c:v>0.35440040650406501</c:v>
                </c:pt>
                <c:pt idx="1">
                  <c:v>1</c:v>
                </c:pt>
              </c:numCache>
            </c:numRef>
          </c:yVal>
          <c:smooth val="0"/>
        </c:ser>
        <c:dLbls>
          <c:showLegendKey val="0"/>
          <c:showVal val="0"/>
          <c:showCatName val="0"/>
          <c:showSerName val="0"/>
          <c:showPercent val="0"/>
          <c:showBubbleSize val="0"/>
        </c:dLbls>
        <c:axId val="-404291152"/>
        <c:axId val="-404290608"/>
      </c:scatterChart>
      <c:valAx>
        <c:axId val="-40429115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90608"/>
        <c:crosses val="autoZero"/>
        <c:crossBetween val="midCat"/>
      </c:valAx>
      <c:valAx>
        <c:axId val="-4042906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91152"/>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Burnup Projection to P10 and P90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SnSP</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Sheet1!$A$2:$A$751</c:f>
              <c:numCache>
                <c:formatCode>General</c:formatCode>
                <c:ptCount val="750"/>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pt idx="15">
                  <c:v>0.02</c:v>
                </c:pt>
                <c:pt idx="16">
                  <c:v>0.04</c:v>
                </c:pt>
                <c:pt idx="17">
                  <c:v>0.06</c:v>
                </c:pt>
                <c:pt idx="18">
                  <c:v>0.08</c:v>
                </c:pt>
                <c:pt idx="19">
                  <c:v>0.1</c:v>
                </c:pt>
                <c:pt idx="20">
                  <c:v>0.12</c:v>
                </c:pt>
                <c:pt idx="21">
                  <c:v>0.14000000000000001</c:v>
                </c:pt>
                <c:pt idx="22">
                  <c:v>0.16</c:v>
                </c:pt>
                <c:pt idx="23">
                  <c:v>0.18</c:v>
                </c:pt>
                <c:pt idx="24">
                  <c:v>0.2</c:v>
                </c:pt>
                <c:pt idx="25">
                  <c:v>0.22</c:v>
                </c:pt>
                <c:pt idx="26">
                  <c:v>0.24</c:v>
                </c:pt>
                <c:pt idx="27">
                  <c:v>0.26</c:v>
                </c:pt>
                <c:pt idx="28">
                  <c:v>0.28000000000000003</c:v>
                </c:pt>
                <c:pt idx="29">
                  <c:v>0.3</c:v>
                </c:pt>
                <c:pt idx="30">
                  <c:v>0.02</c:v>
                </c:pt>
                <c:pt idx="31">
                  <c:v>0.04</c:v>
                </c:pt>
                <c:pt idx="32">
                  <c:v>0.06</c:v>
                </c:pt>
                <c:pt idx="33">
                  <c:v>0.08</c:v>
                </c:pt>
                <c:pt idx="34">
                  <c:v>0.1</c:v>
                </c:pt>
                <c:pt idx="35">
                  <c:v>0.12</c:v>
                </c:pt>
                <c:pt idx="36">
                  <c:v>0.14000000000000001</c:v>
                </c:pt>
                <c:pt idx="37">
                  <c:v>0.16</c:v>
                </c:pt>
                <c:pt idx="38">
                  <c:v>0.18</c:v>
                </c:pt>
                <c:pt idx="39">
                  <c:v>0.2</c:v>
                </c:pt>
                <c:pt idx="40">
                  <c:v>0.22</c:v>
                </c:pt>
                <c:pt idx="41">
                  <c:v>0.24</c:v>
                </c:pt>
                <c:pt idx="42">
                  <c:v>0.26</c:v>
                </c:pt>
                <c:pt idx="43">
                  <c:v>0.28000000000000003</c:v>
                </c:pt>
                <c:pt idx="44">
                  <c:v>0.3</c:v>
                </c:pt>
                <c:pt idx="45">
                  <c:v>0.02</c:v>
                </c:pt>
                <c:pt idx="46">
                  <c:v>0.04</c:v>
                </c:pt>
                <c:pt idx="47">
                  <c:v>0.06</c:v>
                </c:pt>
                <c:pt idx="48">
                  <c:v>0.08</c:v>
                </c:pt>
                <c:pt idx="49">
                  <c:v>0.1</c:v>
                </c:pt>
                <c:pt idx="50">
                  <c:v>0.12</c:v>
                </c:pt>
                <c:pt idx="51">
                  <c:v>0.14000000000000001</c:v>
                </c:pt>
                <c:pt idx="52">
                  <c:v>0.16</c:v>
                </c:pt>
                <c:pt idx="53">
                  <c:v>0.18</c:v>
                </c:pt>
                <c:pt idx="54">
                  <c:v>0.2</c:v>
                </c:pt>
                <c:pt idx="55">
                  <c:v>0.22</c:v>
                </c:pt>
                <c:pt idx="56">
                  <c:v>0.24</c:v>
                </c:pt>
                <c:pt idx="57">
                  <c:v>0.26</c:v>
                </c:pt>
                <c:pt idx="58">
                  <c:v>0.28000000000000003</c:v>
                </c:pt>
                <c:pt idx="59">
                  <c:v>0.3</c:v>
                </c:pt>
                <c:pt idx="60">
                  <c:v>0.02</c:v>
                </c:pt>
                <c:pt idx="61">
                  <c:v>0.04</c:v>
                </c:pt>
                <c:pt idx="62">
                  <c:v>0.06</c:v>
                </c:pt>
                <c:pt idx="63">
                  <c:v>0.08</c:v>
                </c:pt>
                <c:pt idx="64">
                  <c:v>0.1</c:v>
                </c:pt>
                <c:pt idx="65">
                  <c:v>0.12</c:v>
                </c:pt>
                <c:pt idx="66">
                  <c:v>0.14000000000000001</c:v>
                </c:pt>
                <c:pt idx="67">
                  <c:v>0.16</c:v>
                </c:pt>
                <c:pt idx="68">
                  <c:v>0.18</c:v>
                </c:pt>
                <c:pt idx="69">
                  <c:v>0.2</c:v>
                </c:pt>
                <c:pt idx="70">
                  <c:v>0.22</c:v>
                </c:pt>
                <c:pt idx="71">
                  <c:v>0.24</c:v>
                </c:pt>
                <c:pt idx="72">
                  <c:v>0.26</c:v>
                </c:pt>
                <c:pt idx="73">
                  <c:v>0.28000000000000003</c:v>
                </c:pt>
                <c:pt idx="74">
                  <c:v>0.3</c:v>
                </c:pt>
                <c:pt idx="75">
                  <c:v>0.02</c:v>
                </c:pt>
                <c:pt idx="76">
                  <c:v>0.04</c:v>
                </c:pt>
                <c:pt idx="77">
                  <c:v>0.06</c:v>
                </c:pt>
                <c:pt idx="78">
                  <c:v>0.08</c:v>
                </c:pt>
                <c:pt idx="79">
                  <c:v>0.1</c:v>
                </c:pt>
                <c:pt idx="80">
                  <c:v>0.12</c:v>
                </c:pt>
                <c:pt idx="81">
                  <c:v>0.14000000000000001</c:v>
                </c:pt>
                <c:pt idx="82">
                  <c:v>0.16</c:v>
                </c:pt>
                <c:pt idx="83">
                  <c:v>0.18</c:v>
                </c:pt>
                <c:pt idx="84">
                  <c:v>0.2</c:v>
                </c:pt>
                <c:pt idx="85">
                  <c:v>0.22</c:v>
                </c:pt>
                <c:pt idx="86">
                  <c:v>0.24</c:v>
                </c:pt>
                <c:pt idx="87">
                  <c:v>0.26</c:v>
                </c:pt>
                <c:pt idx="88">
                  <c:v>0.28000000000000003</c:v>
                </c:pt>
                <c:pt idx="89">
                  <c:v>0.3</c:v>
                </c:pt>
                <c:pt idx="90">
                  <c:v>0.02</c:v>
                </c:pt>
                <c:pt idx="91">
                  <c:v>0.04</c:v>
                </c:pt>
                <c:pt idx="92">
                  <c:v>0.06</c:v>
                </c:pt>
                <c:pt idx="93">
                  <c:v>0.08</c:v>
                </c:pt>
                <c:pt idx="94">
                  <c:v>0.1</c:v>
                </c:pt>
                <c:pt idx="95">
                  <c:v>0.12</c:v>
                </c:pt>
                <c:pt idx="96">
                  <c:v>0.14000000000000001</c:v>
                </c:pt>
                <c:pt idx="97">
                  <c:v>0.16</c:v>
                </c:pt>
                <c:pt idx="98">
                  <c:v>0.18</c:v>
                </c:pt>
                <c:pt idx="99">
                  <c:v>0.2</c:v>
                </c:pt>
                <c:pt idx="100">
                  <c:v>0.22</c:v>
                </c:pt>
                <c:pt idx="101">
                  <c:v>0.24</c:v>
                </c:pt>
                <c:pt idx="102">
                  <c:v>0.26</c:v>
                </c:pt>
                <c:pt idx="103">
                  <c:v>0.28000000000000003</c:v>
                </c:pt>
                <c:pt idx="104">
                  <c:v>0.3</c:v>
                </c:pt>
                <c:pt idx="105">
                  <c:v>0.02</c:v>
                </c:pt>
                <c:pt idx="106">
                  <c:v>0.04</c:v>
                </c:pt>
                <c:pt idx="107">
                  <c:v>0.06</c:v>
                </c:pt>
                <c:pt idx="108">
                  <c:v>0.08</c:v>
                </c:pt>
                <c:pt idx="109">
                  <c:v>0.1</c:v>
                </c:pt>
                <c:pt idx="110">
                  <c:v>0.12</c:v>
                </c:pt>
                <c:pt idx="111">
                  <c:v>0.14000000000000001</c:v>
                </c:pt>
                <c:pt idx="112">
                  <c:v>0.16</c:v>
                </c:pt>
                <c:pt idx="113">
                  <c:v>0.18</c:v>
                </c:pt>
                <c:pt idx="114">
                  <c:v>0.2</c:v>
                </c:pt>
                <c:pt idx="115">
                  <c:v>0.22</c:v>
                </c:pt>
                <c:pt idx="116">
                  <c:v>0.24</c:v>
                </c:pt>
                <c:pt idx="117">
                  <c:v>0.26</c:v>
                </c:pt>
                <c:pt idx="118">
                  <c:v>0.28000000000000003</c:v>
                </c:pt>
                <c:pt idx="119">
                  <c:v>0.3</c:v>
                </c:pt>
                <c:pt idx="120">
                  <c:v>0.02</c:v>
                </c:pt>
                <c:pt idx="121">
                  <c:v>0.04</c:v>
                </c:pt>
                <c:pt idx="122">
                  <c:v>0.06</c:v>
                </c:pt>
                <c:pt idx="123">
                  <c:v>0.08</c:v>
                </c:pt>
                <c:pt idx="124">
                  <c:v>0.1</c:v>
                </c:pt>
                <c:pt idx="125">
                  <c:v>0.12</c:v>
                </c:pt>
                <c:pt idx="126">
                  <c:v>0.14000000000000001</c:v>
                </c:pt>
                <c:pt idx="127">
                  <c:v>0.16</c:v>
                </c:pt>
                <c:pt idx="128">
                  <c:v>0.18</c:v>
                </c:pt>
                <c:pt idx="129">
                  <c:v>0.2</c:v>
                </c:pt>
                <c:pt idx="130">
                  <c:v>0.22</c:v>
                </c:pt>
                <c:pt idx="131">
                  <c:v>0.24</c:v>
                </c:pt>
                <c:pt idx="132">
                  <c:v>0.26</c:v>
                </c:pt>
                <c:pt idx="133">
                  <c:v>0.28000000000000003</c:v>
                </c:pt>
                <c:pt idx="134">
                  <c:v>0.3</c:v>
                </c:pt>
                <c:pt idx="135">
                  <c:v>0.02</c:v>
                </c:pt>
                <c:pt idx="136">
                  <c:v>0.04</c:v>
                </c:pt>
                <c:pt idx="137">
                  <c:v>0.06</c:v>
                </c:pt>
                <c:pt idx="138">
                  <c:v>0.08</c:v>
                </c:pt>
                <c:pt idx="139">
                  <c:v>0.1</c:v>
                </c:pt>
                <c:pt idx="140">
                  <c:v>0.12</c:v>
                </c:pt>
                <c:pt idx="141">
                  <c:v>0.14000000000000001</c:v>
                </c:pt>
                <c:pt idx="142">
                  <c:v>0.16</c:v>
                </c:pt>
                <c:pt idx="143">
                  <c:v>0.18</c:v>
                </c:pt>
                <c:pt idx="144">
                  <c:v>0.2</c:v>
                </c:pt>
                <c:pt idx="145">
                  <c:v>0.22</c:v>
                </c:pt>
                <c:pt idx="146">
                  <c:v>0.24</c:v>
                </c:pt>
                <c:pt idx="147">
                  <c:v>0.26</c:v>
                </c:pt>
                <c:pt idx="148">
                  <c:v>0.28000000000000003</c:v>
                </c:pt>
                <c:pt idx="149">
                  <c:v>0.3</c:v>
                </c:pt>
                <c:pt idx="150">
                  <c:v>0.02</c:v>
                </c:pt>
                <c:pt idx="151">
                  <c:v>0.04</c:v>
                </c:pt>
                <c:pt idx="152">
                  <c:v>0.06</c:v>
                </c:pt>
                <c:pt idx="153">
                  <c:v>0.08</c:v>
                </c:pt>
                <c:pt idx="154">
                  <c:v>0.1</c:v>
                </c:pt>
                <c:pt idx="155">
                  <c:v>0.12</c:v>
                </c:pt>
                <c:pt idx="156">
                  <c:v>0.14000000000000001</c:v>
                </c:pt>
                <c:pt idx="157">
                  <c:v>0.16</c:v>
                </c:pt>
                <c:pt idx="158">
                  <c:v>0.18</c:v>
                </c:pt>
                <c:pt idx="159">
                  <c:v>0.2</c:v>
                </c:pt>
                <c:pt idx="160">
                  <c:v>0.22</c:v>
                </c:pt>
                <c:pt idx="161">
                  <c:v>0.24</c:v>
                </c:pt>
                <c:pt idx="162">
                  <c:v>0.26</c:v>
                </c:pt>
                <c:pt idx="163">
                  <c:v>0.28000000000000003</c:v>
                </c:pt>
                <c:pt idx="164">
                  <c:v>0.3</c:v>
                </c:pt>
                <c:pt idx="165">
                  <c:v>0.02</c:v>
                </c:pt>
                <c:pt idx="166">
                  <c:v>0.04</c:v>
                </c:pt>
                <c:pt idx="167">
                  <c:v>0.06</c:v>
                </c:pt>
                <c:pt idx="168">
                  <c:v>0.08</c:v>
                </c:pt>
                <c:pt idx="169">
                  <c:v>0.1</c:v>
                </c:pt>
                <c:pt idx="170">
                  <c:v>0.12</c:v>
                </c:pt>
                <c:pt idx="171">
                  <c:v>0.14000000000000001</c:v>
                </c:pt>
                <c:pt idx="172">
                  <c:v>0.16</c:v>
                </c:pt>
                <c:pt idx="173">
                  <c:v>0.18</c:v>
                </c:pt>
                <c:pt idx="174">
                  <c:v>0.2</c:v>
                </c:pt>
                <c:pt idx="175">
                  <c:v>0.22</c:v>
                </c:pt>
                <c:pt idx="176">
                  <c:v>0.24</c:v>
                </c:pt>
                <c:pt idx="177">
                  <c:v>0.26</c:v>
                </c:pt>
                <c:pt idx="178">
                  <c:v>0.28000000000000003</c:v>
                </c:pt>
                <c:pt idx="179">
                  <c:v>0.3</c:v>
                </c:pt>
                <c:pt idx="180">
                  <c:v>0.02</c:v>
                </c:pt>
                <c:pt idx="181">
                  <c:v>0.04</c:v>
                </c:pt>
                <c:pt idx="182">
                  <c:v>0.06</c:v>
                </c:pt>
                <c:pt idx="183">
                  <c:v>0.08</c:v>
                </c:pt>
                <c:pt idx="184">
                  <c:v>0.1</c:v>
                </c:pt>
                <c:pt idx="185">
                  <c:v>0.12</c:v>
                </c:pt>
                <c:pt idx="186">
                  <c:v>0.14000000000000001</c:v>
                </c:pt>
                <c:pt idx="187">
                  <c:v>0.16</c:v>
                </c:pt>
                <c:pt idx="188">
                  <c:v>0.18</c:v>
                </c:pt>
                <c:pt idx="189">
                  <c:v>0.2</c:v>
                </c:pt>
                <c:pt idx="190">
                  <c:v>0.22</c:v>
                </c:pt>
                <c:pt idx="191">
                  <c:v>0.24</c:v>
                </c:pt>
                <c:pt idx="192">
                  <c:v>0.26</c:v>
                </c:pt>
                <c:pt idx="193">
                  <c:v>0.28000000000000003</c:v>
                </c:pt>
                <c:pt idx="194">
                  <c:v>0.3</c:v>
                </c:pt>
                <c:pt idx="195">
                  <c:v>0.02</c:v>
                </c:pt>
                <c:pt idx="196">
                  <c:v>0.04</c:v>
                </c:pt>
                <c:pt idx="197">
                  <c:v>0.06</c:v>
                </c:pt>
                <c:pt idx="198">
                  <c:v>0.08</c:v>
                </c:pt>
                <c:pt idx="199">
                  <c:v>0.1</c:v>
                </c:pt>
                <c:pt idx="200">
                  <c:v>0.12</c:v>
                </c:pt>
                <c:pt idx="201">
                  <c:v>0.14000000000000001</c:v>
                </c:pt>
                <c:pt idx="202">
                  <c:v>0.16</c:v>
                </c:pt>
                <c:pt idx="203">
                  <c:v>0.18</c:v>
                </c:pt>
                <c:pt idx="204">
                  <c:v>0.2</c:v>
                </c:pt>
                <c:pt idx="205">
                  <c:v>0.22</c:v>
                </c:pt>
                <c:pt idx="206">
                  <c:v>0.24</c:v>
                </c:pt>
                <c:pt idx="207">
                  <c:v>0.26</c:v>
                </c:pt>
                <c:pt idx="208">
                  <c:v>0.28000000000000003</c:v>
                </c:pt>
                <c:pt idx="209">
                  <c:v>0.3</c:v>
                </c:pt>
                <c:pt idx="210">
                  <c:v>0.02</c:v>
                </c:pt>
                <c:pt idx="211">
                  <c:v>0.04</c:v>
                </c:pt>
                <c:pt idx="212">
                  <c:v>0.06</c:v>
                </c:pt>
                <c:pt idx="213">
                  <c:v>0.08</c:v>
                </c:pt>
                <c:pt idx="214">
                  <c:v>0.1</c:v>
                </c:pt>
                <c:pt idx="215">
                  <c:v>0.12</c:v>
                </c:pt>
                <c:pt idx="216">
                  <c:v>0.14000000000000001</c:v>
                </c:pt>
                <c:pt idx="217">
                  <c:v>0.16</c:v>
                </c:pt>
                <c:pt idx="218">
                  <c:v>0.18</c:v>
                </c:pt>
                <c:pt idx="219">
                  <c:v>0.2</c:v>
                </c:pt>
                <c:pt idx="220">
                  <c:v>0.22</c:v>
                </c:pt>
                <c:pt idx="221">
                  <c:v>0.24</c:v>
                </c:pt>
                <c:pt idx="222">
                  <c:v>0.26</c:v>
                </c:pt>
                <c:pt idx="223">
                  <c:v>0.28000000000000003</c:v>
                </c:pt>
                <c:pt idx="224">
                  <c:v>0.3</c:v>
                </c:pt>
                <c:pt idx="225">
                  <c:v>0.02</c:v>
                </c:pt>
                <c:pt idx="226">
                  <c:v>0.04</c:v>
                </c:pt>
                <c:pt idx="227">
                  <c:v>0.06</c:v>
                </c:pt>
                <c:pt idx="228">
                  <c:v>0.08</c:v>
                </c:pt>
                <c:pt idx="229">
                  <c:v>0.1</c:v>
                </c:pt>
                <c:pt idx="230">
                  <c:v>0.12</c:v>
                </c:pt>
                <c:pt idx="231">
                  <c:v>0.14000000000000001</c:v>
                </c:pt>
                <c:pt idx="232">
                  <c:v>0.16</c:v>
                </c:pt>
                <c:pt idx="233">
                  <c:v>0.18</c:v>
                </c:pt>
                <c:pt idx="234">
                  <c:v>0.2</c:v>
                </c:pt>
                <c:pt idx="235">
                  <c:v>0.22</c:v>
                </c:pt>
                <c:pt idx="236">
                  <c:v>0.24</c:v>
                </c:pt>
                <c:pt idx="237">
                  <c:v>0.26</c:v>
                </c:pt>
                <c:pt idx="238">
                  <c:v>0.28000000000000003</c:v>
                </c:pt>
                <c:pt idx="239">
                  <c:v>0.3</c:v>
                </c:pt>
                <c:pt idx="240">
                  <c:v>0.02</c:v>
                </c:pt>
                <c:pt idx="241">
                  <c:v>0.04</c:v>
                </c:pt>
                <c:pt idx="242">
                  <c:v>0.06</c:v>
                </c:pt>
                <c:pt idx="243">
                  <c:v>0.08</c:v>
                </c:pt>
                <c:pt idx="244">
                  <c:v>0.1</c:v>
                </c:pt>
                <c:pt idx="245">
                  <c:v>0.12</c:v>
                </c:pt>
                <c:pt idx="246">
                  <c:v>0.14000000000000001</c:v>
                </c:pt>
                <c:pt idx="247">
                  <c:v>0.16</c:v>
                </c:pt>
                <c:pt idx="248">
                  <c:v>0.18</c:v>
                </c:pt>
                <c:pt idx="249">
                  <c:v>0.2</c:v>
                </c:pt>
                <c:pt idx="250">
                  <c:v>0.22</c:v>
                </c:pt>
                <c:pt idx="251">
                  <c:v>0.24</c:v>
                </c:pt>
                <c:pt idx="252">
                  <c:v>0.26</c:v>
                </c:pt>
                <c:pt idx="253">
                  <c:v>0.28000000000000003</c:v>
                </c:pt>
                <c:pt idx="254">
                  <c:v>0.3</c:v>
                </c:pt>
                <c:pt idx="255">
                  <c:v>0.02</c:v>
                </c:pt>
                <c:pt idx="256">
                  <c:v>0.04</c:v>
                </c:pt>
                <c:pt idx="257">
                  <c:v>0.06</c:v>
                </c:pt>
                <c:pt idx="258">
                  <c:v>0.08</c:v>
                </c:pt>
                <c:pt idx="259">
                  <c:v>0.1</c:v>
                </c:pt>
                <c:pt idx="260">
                  <c:v>0.12</c:v>
                </c:pt>
                <c:pt idx="261">
                  <c:v>0.14000000000000001</c:v>
                </c:pt>
                <c:pt idx="262">
                  <c:v>0.16</c:v>
                </c:pt>
                <c:pt idx="263">
                  <c:v>0.18</c:v>
                </c:pt>
                <c:pt idx="264">
                  <c:v>0.2</c:v>
                </c:pt>
                <c:pt idx="265">
                  <c:v>0.22</c:v>
                </c:pt>
                <c:pt idx="266">
                  <c:v>0.24</c:v>
                </c:pt>
                <c:pt idx="267">
                  <c:v>0.26</c:v>
                </c:pt>
                <c:pt idx="268">
                  <c:v>0.28000000000000003</c:v>
                </c:pt>
                <c:pt idx="269">
                  <c:v>0.3</c:v>
                </c:pt>
                <c:pt idx="270">
                  <c:v>0.02</c:v>
                </c:pt>
                <c:pt idx="271">
                  <c:v>0.04</c:v>
                </c:pt>
                <c:pt idx="272">
                  <c:v>0.06</c:v>
                </c:pt>
                <c:pt idx="273">
                  <c:v>0.08</c:v>
                </c:pt>
                <c:pt idx="274">
                  <c:v>0.1</c:v>
                </c:pt>
                <c:pt idx="275">
                  <c:v>0.12</c:v>
                </c:pt>
                <c:pt idx="276">
                  <c:v>0.14000000000000001</c:v>
                </c:pt>
                <c:pt idx="277">
                  <c:v>0.16</c:v>
                </c:pt>
                <c:pt idx="278">
                  <c:v>0.18</c:v>
                </c:pt>
                <c:pt idx="279">
                  <c:v>0.2</c:v>
                </c:pt>
                <c:pt idx="280">
                  <c:v>0.22</c:v>
                </c:pt>
                <c:pt idx="281">
                  <c:v>0.24</c:v>
                </c:pt>
                <c:pt idx="282">
                  <c:v>0.26</c:v>
                </c:pt>
                <c:pt idx="283">
                  <c:v>0.28000000000000003</c:v>
                </c:pt>
                <c:pt idx="284">
                  <c:v>0.3</c:v>
                </c:pt>
                <c:pt idx="285">
                  <c:v>0.02</c:v>
                </c:pt>
                <c:pt idx="286">
                  <c:v>0.04</c:v>
                </c:pt>
                <c:pt idx="287">
                  <c:v>0.06</c:v>
                </c:pt>
                <c:pt idx="288">
                  <c:v>0.08</c:v>
                </c:pt>
                <c:pt idx="289">
                  <c:v>0.1</c:v>
                </c:pt>
                <c:pt idx="290">
                  <c:v>0.12</c:v>
                </c:pt>
                <c:pt idx="291">
                  <c:v>0.14000000000000001</c:v>
                </c:pt>
                <c:pt idx="292">
                  <c:v>0.16</c:v>
                </c:pt>
                <c:pt idx="293">
                  <c:v>0.18</c:v>
                </c:pt>
                <c:pt idx="294">
                  <c:v>0.2</c:v>
                </c:pt>
                <c:pt idx="295">
                  <c:v>0.22</c:v>
                </c:pt>
                <c:pt idx="296">
                  <c:v>0.24</c:v>
                </c:pt>
                <c:pt idx="297">
                  <c:v>0.26</c:v>
                </c:pt>
                <c:pt idx="298">
                  <c:v>0.28000000000000003</c:v>
                </c:pt>
                <c:pt idx="299">
                  <c:v>0.3</c:v>
                </c:pt>
                <c:pt idx="300">
                  <c:v>0.02</c:v>
                </c:pt>
                <c:pt idx="301">
                  <c:v>0.04</c:v>
                </c:pt>
                <c:pt idx="302">
                  <c:v>0.06</c:v>
                </c:pt>
                <c:pt idx="303">
                  <c:v>0.08</c:v>
                </c:pt>
                <c:pt idx="304">
                  <c:v>0.1</c:v>
                </c:pt>
                <c:pt idx="305">
                  <c:v>0.12</c:v>
                </c:pt>
                <c:pt idx="306">
                  <c:v>0.14000000000000001</c:v>
                </c:pt>
                <c:pt idx="307">
                  <c:v>0.16</c:v>
                </c:pt>
                <c:pt idx="308">
                  <c:v>0.18</c:v>
                </c:pt>
                <c:pt idx="309">
                  <c:v>0.2</c:v>
                </c:pt>
                <c:pt idx="310">
                  <c:v>0.22</c:v>
                </c:pt>
                <c:pt idx="311">
                  <c:v>0.24</c:v>
                </c:pt>
                <c:pt idx="312">
                  <c:v>0.26</c:v>
                </c:pt>
                <c:pt idx="313">
                  <c:v>0.28000000000000003</c:v>
                </c:pt>
                <c:pt idx="314">
                  <c:v>0.3</c:v>
                </c:pt>
                <c:pt idx="315">
                  <c:v>0.02</c:v>
                </c:pt>
                <c:pt idx="316">
                  <c:v>0.04</c:v>
                </c:pt>
                <c:pt idx="317">
                  <c:v>0.06</c:v>
                </c:pt>
                <c:pt idx="318">
                  <c:v>0.08</c:v>
                </c:pt>
                <c:pt idx="319">
                  <c:v>0.1</c:v>
                </c:pt>
                <c:pt idx="320">
                  <c:v>0.12</c:v>
                </c:pt>
                <c:pt idx="321">
                  <c:v>0.14000000000000001</c:v>
                </c:pt>
                <c:pt idx="322">
                  <c:v>0.16</c:v>
                </c:pt>
                <c:pt idx="323">
                  <c:v>0.18</c:v>
                </c:pt>
                <c:pt idx="324">
                  <c:v>0.2</c:v>
                </c:pt>
                <c:pt idx="325">
                  <c:v>0.22</c:v>
                </c:pt>
                <c:pt idx="326">
                  <c:v>0.24</c:v>
                </c:pt>
                <c:pt idx="327">
                  <c:v>0.26</c:v>
                </c:pt>
                <c:pt idx="328">
                  <c:v>0.28000000000000003</c:v>
                </c:pt>
                <c:pt idx="329">
                  <c:v>0.3</c:v>
                </c:pt>
                <c:pt idx="330">
                  <c:v>0.02</c:v>
                </c:pt>
                <c:pt idx="331">
                  <c:v>0.04</c:v>
                </c:pt>
                <c:pt idx="332">
                  <c:v>0.06</c:v>
                </c:pt>
                <c:pt idx="333">
                  <c:v>0.08</c:v>
                </c:pt>
                <c:pt idx="334">
                  <c:v>0.1</c:v>
                </c:pt>
                <c:pt idx="335">
                  <c:v>0.12</c:v>
                </c:pt>
                <c:pt idx="336">
                  <c:v>0.14000000000000001</c:v>
                </c:pt>
                <c:pt idx="337">
                  <c:v>0.16</c:v>
                </c:pt>
                <c:pt idx="338">
                  <c:v>0.18</c:v>
                </c:pt>
                <c:pt idx="339">
                  <c:v>0.2</c:v>
                </c:pt>
                <c:pt idx="340">
                  <c:v>0.22</c:v>
                </c:pt>
                <c:pt idx="341">
                  <c:v>0.24</c:v>
                </c:pt>
                <c:pt idx="342">
                  <c:v>0.26</c:v>
                </c:pt>
                <c:pt idx="343">
                  <c:v>0.28000000000000003</c:v>
                </c:pt>
                <c:pt idx="344">
                  <c:v>0.3</c:v>
                </c:pt>
                <c:pt idx="345">
                  <c:v>0.02</c:v>
                </c:pt>
                <c:pt idx="346">
                  <c:v>0.04</c:v>
                </c:pt>
                <c:pt idx="347">
                  <c:v>0.06</c:v>
                </c:pt>
                <c:pt idx="348">
                  <c:v>0.08</c:v>
                </c:pt>
                <c:pt idx="349">
                  <c:v>0.1</c:v>
                </c:pt>
                <c:pt idx="350">
                  <c:v>0.12</c:v>
                </c:pt>
                <c:pt idx="351">
                  <c:v>0.14000000000000001</c:v>
                </c:pt>
                <c:pt idx="352">
                  <c:v>0.16</c:v>
                </c:pt>
                <c:pt idx="353">
                  <c:v>0.18</c:v>
                </c:pt>
                <c:pt idx="354">
                  <c:v>0.2</c:v>
                </c:pt>
                <c:pt idx="355">
                  <c:v>0.22</c:v>
                </c:pt>
                <c:pt idx="356">
                  <c:v>0.24</c:v>
                </c:pt>
                <c:pt idx="357">
                  <c:v>0.26</c:v>
                </c:pt>
                <c:pt idx="358">
                  <c:v>0.28000000000000003</c:v>
                </c:pt>
                <c:pt idx="359">
                  <c:v>0.3</c:v>
                </c:pt>
                <c:pt idx="360">
                  <c:v>0.02</c:v>
                </c:pt>
                <c:pt idx="361">
                  <c:v>0.04</c:v>
                </c:pt>
                <c:pt idx="362">
                  <c:v>0.06</c:v>
                </c:pt>
                <c:pt idx="363">
                  <c:v>0.08</c:v>
                </c:pt>
                <c:pt idx="364">
                  <c:v>0.1</c:v>
                </c:pt>
                <c:pt idx="365">
                  <c:v>0.12</c:v>
                </c:pt>
                <c:pt idx="366">
                  <c:v>0.14000000000000001</c:v>
                </c:pt>
                <c:pt idx="367">
                  <c:v>0.16</c:v>
                </c:pt>
                <c:pt idx="368">
                  <c:v>0.18</c:v>
                </c:pt>
                <c:pt idx="369">
                  <c:v>0.2</c:v>
                </c:pt>
                <c:pt idx="370">
                  <c:v>0.22</c:v>
                </c:pt>
                <c:pt idx="371">
                  <c:v>0.24</c:v>
                </c:pt>
                <c:pt idx="372">
                  <c:v>0.26</c:v>
                </c:pt>
                <c:pt idx="373">
                  <c:v>0.28000000000000003</c:v>
                </c:pt>
                <c:pt idx="374">
                  <c:v>0.3</c:v>
                </c:pt>
                <c:pt idx="375">
                  <c:v>0.02</c:v>
                </c:pt>
                <c:pt idx="376">
                  <c:v>0.04</c:v>
                </c:pt>
                <c:pt idx="377">
                  <c:v>0.06</c:v>
                </c:pt>
                <c:pt idx="378">
                  <c:v>0.08</c:v>
                </c:pt>
                <c:pt idx="379">
                  <c:v>0.1</c:v>
                </c:pt>
                <c:pt idx="380">
                  <c:v>0.12</c:v>
                </c:pt>
                <c:pt idx="381">
                  <c:v>0.14000000000000001</c:v>
                </c:pt>
                <c:pt idx="382">
                  <c:v>0.16</c:v>
                </c:pt>
                <c:pt idx="383">
                  <c:v>0.18</c:v>
                </c:pt>
                <c:pt idx="384">
                  <c:v>0.2</c:v>
                </c:pt>
                <c:pt idx="385">
                  <c:v>0.22</c:v>
                </c:pt>
                <c:pt idx="386">
                  <c:v>0.24</c:v>
                </c:pt>
                <c:pt idx="387">
                  <c:v>0.26</c:v>
                </c:pt>
                <c:pt idx="388">
                  <c:v>0.28000000000000003</c:v>
                </c:pt>
                <c:pt idx="389">
                  <c:v>0.3</c:v>
                </c:pt>
                <c:pt idx="390">
                  <c:v>0.02</c:v>
                </c:pt>
                <c:pt idx="391">
                  <c:v>0.04</c:v>
                </c:pt>
                <c:pt idx="392">
                  <c:v>0.06</c:v>
                </c:pt>
                <c:pt idx="393">
                  <c:v>0.08</c:v>
                </c:pt>
                <c:pt idx="394">
                  <c:v>0.1</c:v>
                </c:pt>
                <c:pt idx="395">
                  <c:v>0.12</c:v>
                </c:pt>
                <c:pt idx="396">
                  <c:v>0.14000000000000001</c:v>
                </c:pt>
                <c:pt idx="397">
                  <c:v>0.16</c:v>
                </c:pt>
                <c:pt idx="398">
                  <c:v>0.18</c:v>
                </c:pt>
                <c:pt idx="399">
                  <c:v>0.2</c:v>
                </c:pt>
                <c:pt idx="400">
                  <c:v>0.22</c:v>
                </c:pt>
                <c:pt idx="401">
                  <c:v>0.24</c:v>
                </c:pt>
                <c:pt idx="402">
                  <c:v>0.26</c:v>
                </c:pt>
                <c:pt idx="403">
                  <c:v>0.28000000000000003</c:v>
                </c:pt>
                <c:pt idx="404">
                  <c:v>0.3</c:v>
                </c:pt>
                <c:pt idx="405">
                  <c:v>0.02</c:v>
                </c:pt>
                <c:pt idx="406">
                  <c:v>0.04</c:v>
                </c:pt>
                <c:pt idx="407">
                  <c:v>0.06</c:v>
                </c:pt>
                <c:pt idx="408">
                  <c:v>0.08</c:v>
                </c:pt>
                <c:pt idx="409">
                  <c:v>0.1</c:v>
                </c:pt>
                <c:pt idx="410">
                  <c:v>0.12</c:v>
                </c:pt>
                <c:pt idx="411">
                  <c:v>0.14000000000000001</c:v>
                </c:pt>
                <c:pt idx="412">
                  <c:v>0.16</c:v>
                </c:pt>
                <c:pt idx="413">
                  <c:v>0.18</c:v>
                </c:pt>
                <c:pt idx="414">
                  <c:v>0.2</c:v>
                </c:pt>
                <c:pt idx="415">
                  <c:v>0.22</c:v>
                </c:pt>
                <c:pt idx="416">
                  <c:v>0.24</c:v>
                </c:pt>
                <c:pt idx="417">
                  <c:v>0.26</c:v>
                </c:pt>
                <c:pt idx="418">
                  <c:v>0.28000000000000003</c:v>
                </c:pt>
                <c:pt idx="419">
                  <c:v>0.3</c:v>
                </c:pt>
                <c:pt idx="420">
                  <c:v>0.02</c:v>
                </c:pt>
                <c:pt idx="421">
                  <c:v>0.04</c:v>
                </c:pt>
                <c:pt idx="422">
                  <c:v>0.06</c:v>
                </c:pt>
                <c:pt idx="423">
                  <c:v>0.08</c:v>
                </c:pt>
                <c:pt idx="424">
                  <c:v>0.1</c:v>
                </c:pt>
                <c:pt idx="425">
                  <c:v>0.12</c:v>
                </c:pt>
                <c:pt idx="426">
                  <c:v>0.14000000000000001</c:v>
                </c:pt>
                <c:pt idx="427">
                  <c:v>0.16</c:v>
                </c:pt>
                <c:pt idx="428">
                  <c:v>0.18</c:v>
                </c:pt>
                <c:pt idx="429">
                  <c:v>0.2</c:v>
                </c:pt>
                <c:pt idx="430">
                  <c:v>0.22</c:v>
                </c:pt>
                <c:pt idx="431">
                  <c:v>0.24</c:v>
                </c:pt>
                <c:pt idx="432">
                  <c:v>0.26</c:v>
                </c:pt>
                <c:pt idx="433">
                  <c:v>0.28000000000000003</c:v>
                </c:pt>
                <c:pt idx="434">
                  <c:v>0.3</c:v>
                </c:pt>
                <c:pt idx="435">
                  <c:v>0.02</c:v>
                </c:pt>
                <c:pt idx="436">
                  <c:v>0.04</c:v>
                </c:pt>
                <c:pt idx="437">
                  <c:v>0.06</c:v>
                </c:pt>
                <c:pt idx="438">
                  <c:v>0.08</c:v>
                </c:pt>
                <c:pt idx="439">
                  <c:v>0.1</c:v>
                </c:pt>
                <c:pt idx="440">
                  <c:v>0.12</c:v>
                </c:pt>
                <c:pt idx="441">
                  <c:v>0.14000000000000001</c:v>
                </c:pt>
                <c:pt idx="442">
                  <c:v>0.16</c:v>
                </c:pt>
                <c:pt idx="443">
                  <c:v>0.18</c:v>
                </c:pt>
                <c:pt idx="444">
                  <c:v>0.2</c:v>
                </c:pt>
                <c:pt idx="445">
                  <c:v>0.22</c:v>
                </c:pt>
                <c:pt idx="446">
                  <c:v>0.24</c:v>
                </c:pt>
                <c:pt idx="447">
                  <c:v>0.26</c:v>
                </c:pt>
                <c:pt idx="448">
                  <c:v>0.28000000000000003</c:v>
                </c:pt>
                <c:pt idx="449">
                  <c:v>0.3</c:v>
                </c:pt>
                <c:pt idx="450">
                  <c:v>0.02</c:v>
                </c:pt>
                <c:pt idx="451">
                  <c:v>0.04</c:v>
                </c:pt>
                <c:pt idx="452">
                  <c:v>0.06</c:v>
                </c:pt>
                <c:pt idx="453">
                  <c:v>0.08</c:v>
                </c:pt>
                <c:pt idx="454">
                  <c:v>0.1</c:v>
                </c:pt>
                <c:pt idx="455">
                  <c:v>0.12</c:v>
                </c:pt>
                <c:pt idx="456">
                  <c:v>0.14000000000000001</c:v>
                </c:pt>
                <c:pt idx="457">
                  <c:v>0.16</c:v>
                </c:pt>
                <c:pt idx="458">
                  <c:v>0.18</c:v>
                </c:pt>
                <c:pt idx="459">
                  <c:v>0.2</c:v>
                </c:pt>
                <c:pt idx="460">
                  <c:v>0.22</c:v>
                </c:pt>
                <c:pt idx="461">
                  <c:v>0.24</c:v>
                </c:pt>
                <c:pt idx="462">
                  <c:v>0.26</c:v>
                </c:pt>
                <c:pt idx="463">
                  <c:v>0.28000000000000003</c:v>
                </c:pt>
                <c:pt idx="464">
                  <c:v>0.3</c:v>
                </c:pt>
                <c:pt idx="465">
                  <c:v>0.02</c:v>
                </c:pt>
                <c:pt idx="466">
                  <c:v>0.04</c:v>
                </c:pt>
                <c:pt idx="467">
                  <c:v>0.06</c:v>
                </c:pt>
                <c:pt idx="468">
                  <c:v>0.08</c:v>
                </c:pt>
                <c:pt idx="469">
                  <c:v>0.1</c:v>
                </c:pt>
                <c:pt idx="470">
                  <c:v>0.12</c:v>
                </c:pt>
                <c:pt idx="471">
                  <c:v>0.14000000000000001</c:v>
                </c:pt>
                <c:pt idx="472">
                  <c:v>0.16</c:v>
                </c:pt>
                <c:pt idx="473">
                  <c:v>0.18</c:v>
                </c:pt>
                <c:pt idx="474">
                  <c:v>0.2</c:v>
                </c:pt>
                <c:pt idx="475">
                  <c:v>0.22</c:v>
                </c:pt>
                <c:pt idx="476">
                  <c:v>0.24</c:v>
                </c:pt>
                <c:pt idx="477">
                  <c:v>0.26</c:v>
                </c:pt>
                <c:pt idx="478">
                  <c:v>0.28000000000000003</c:v>
                </c:pt>
                <c:pt idx="479">
                  <c:v>0.3</c:v>
                </c:pt>
                <c:pt idx="480">
                  <c:v>0.02</c:v>
                </c:pt>
                <c:pt idx="481">
                  <c:v>0.04</c:v>
                </c:pt>
                <c:pt idx="482">
                  <c:v>0.06</c:v>
                </c:pt>
                <c:pt idx="483">
                  <c:v>0.08</c:v>
                </c:pt>
                <c:pt idx="484">
                  <c:v>0.1</c:v>
                </c:pt>
                <c:pt idx="485">
                  <c:v>0.12</c:v>
                </c:pt>
                <c:pt idx="486">
                  <c:v>0.14000000000000001</c:v>
                </c:pt>
                <c:pt idx="487">
                  <c:v>0.16</c:v>
                </c:pt>
                <c:pt idx="488">
                  <c:v>0.18</c:v>
                </c:pt>
                <c:pt idx="489">
                  <c:v>0.2</c:v>
                </c:pt>
                <c:pt idx="490">
                  <c:v>0.22</c:v>
                </c:pt>
                <c:pt idx="491">
                  <c:v>0.24</c:v>
                </c:pt>
                <c:pt idx="492">
                  <c:v>0.26</c:v>
                </c:pt>
                <c:pt idx="493">
                  <c:v>0.28000000000000003</c:v>
                </c:pt>
                <c:pt idx="494">
                  <c:v>0.3</c:v>
                </c:pt>
                <c:pt idx="495">
                  <c:v>0.02</c:v>
                </c:pt>
                <c:pt idx="496">
                  <c:v>0.04</c:v>
                </c:pt>
                <c:pt idx="497">
                  <c:v>0.06</c:v>
                </c:pt>
                <c:pt idx="498">
                  <c:v>0.08</c:v>
                </c:pt>
                <c:pt idx="499">
                  <c:v>0.1</c:v>
                </c:pt>
                <c:pt idx="500">
                  <c:v>0.12</c:v>
                </c:pt>
                <c:pt idx="501">
                  <c:v>0.14000000000000001</c:v>
                </c:pt>
                <c:pt idx="502">
                  <c:v>0.16</c:v>
                </c:pt>
                <c:pt idx="503">
                  <c:v>0.18</c:v>
                </c:pt>
                <c:pt idx="504">
                  <c:v>0.2</c:v>
                </c:pt>
                <c:pt idx="505">
                  <c:v>0.22</c:v>
                </c:pt>
                <c:pt idx="506">
                  <c:v>0.24</c:v>
                </c:pt>
                <c:pt idx="507">
                  <c:v>0.26</c:v>
                </c:pt>
                <c:pt idx="508">
                  <c:v>0.28000000000000003</c:v>
                </c:pt>
                <c:pt idx="509">
                  <c:v>0.3</c:v>
                </c:pt>
                <c:pt idx="510">
                  <c:v>0.02</c:v>
                </c:pt>
                <c:pt idx="511">
                  <c:v>0.04</c:v>
                </c:pt>
                <c:pt idx="512">
                  <c:v>0.06</c:v>
                </c:pt>
                <c:pt idx="513">
                  <c:v>0.08</c:v>
                </c:pt>
                <c:pt idx="514">
                  <c:v>0.1</c:v>
                </c:pt>
                <c:pt idx="515">
                  <c:v>0.12</c:v>
                </c:pt>
                <c:pt idx="516">
                  <c:v>0.14000000000000001</c:v>
                </c:pt>
                <c:pt idx="517">
                  <c:v>0.16</c:v>
                </c:pt>
                <c:pt idx="518">
                  <c:v>0.18</c:v>
                </c:pt>
                <c:pt idx="519">
                  <c:v>0.2</c:v>
                </c:pt>
                <c:pt idx="520">
                  <c:v>0.22</c:v>
                </c:pt>
                <c:pt idx="521">
                  <c:v>0.24</c:v>
                </c:pt>
                <c:pt idx="522">
                  <c:v>0.26</c:v>
                </c:pt>
                <c:pt idx="523">
                  <c:v>0.28000000000000003</c:v>
                </c:pt>
                <c:pt idx="524">
                  <c:v>0.3</c:v>
                </c:pt>
                <c:pt idx="525">
                  <c:v>0.02</c:v>
                </c:pt>
                <c:pt idx="526">
                  <c:v>0.04</c:v>
                </c:pt>
                <c:pt idx="527">
                  <c:v>0.06</c:v>
                </c:pt>
                <c:pt idx="528">
                  <c:v>0.08</c:v>
                </c:pt>
                <c:pt idx="529">
                  <c:v>0.1</c:v>
                </c:pt>
                <c:pt idx="530">
                  <c:v>0.12</c:v>
                </c:pt>
                <c:pt idx="531">
                  <c:v>0.14000000000000001</c:v>
                </c:pt>
                <c:pt idx="532">
                  <c:v>0.16</c:v>
                </c:pt>
                <c:pt idx="533">
                  <c:v>0.18</c:v>
                </c:pt>
                <c:pt idx="534">
                  <c:v>0.2</c:v>
                </c:pt>
                <c:pt idx="535">
                  <c:v>0.22</c:v>
                </c:pt>
                <c:pt idx="536">
                  <c:v>0.24</c:v>
                </c:pt>
                <c:pt idx="537">
                  <c:v>0.26</c:v>
                </c:pt>
                <c:pt idx="538">
                  <c:v>0.28000000000000003</c:v>
                </c:pt>
                <c:pt idx="539">
                  <c:v>0.3</c:v>
                </c:pt>
                <c:pt idx="540">
                  <c:v>0.02</c:v>
                </c:pt>
                <c:pt idx="541">
                  <c:v>0.04</c:v>
                </c:pt>
                <c:pt idx="542">
                  <c:v>0.06</c:v>
                </c:pt>
                <c:pt idx="543">
                  <c:v>0.08</c:v>
                </c:pt>
                <c:pt idx="544">
                  <c:v>0.1</c:v>
                </c:pt>
                <c:pt idx="545">
                  <c:v>0.12</c:v>
                </c:pt>
                <c:pt idx="546">
                  <c:v>0.14000000000000001</c:v>
                </c:pt>
                <c:pt idx="547">
                  <c:v>0.16</c:v>
                </c:pt>
                <c:pt idx="548">
                  <c:v>0.18</c:v>
                </c:pt>
                <c:pt idx="549">
                  <c:v>0.2</c:v>
                </c:pt>
                <c:pt idx="550">
                  <c:v>0.22</c:v>
                </c:pt>
                <c:pt idx="551">
                  <c:v>0.24</c:v>
                </c:pt>
                <c:pt idx="552">
                  <c:v>0.26</c:v>
                </c:pt>
                <c:pt idx="553">
                  <c:v>0.28000000000000003</c:v>
                </c:pt>
                <c:pt idx="554">
                  <c:v>0.3</c:v>
                </c:pt>
                <c:pt idx="555">
                  <c:v>0.02</c:v>
                </c:pt>
                <c:pt idx="556">
                  <c:v>0.04</c:v>
                </c:pt>
                <c:pt idx="557">
                  <c:v>0.06</c:v>
                </c:pt>
                <c:pt idx="558">
                  <c:v>0.08</c:v>
                </c:pt>
                <c:pt idx="559">
                  <c:v>0.1</c:v>
                </c:pt>
                <c:pt idx="560">
                  <c:v>0.12</c:v>
                </c:pt>
                <c:pt idx="561">
                  <c:v>0.14000000000000001</c:v>
                </c:pt>
                <c:pt idx="562">
                  <c:v>0.16</c:v>
                </c:pt>
                <c:pt idx="563">
                  <c:v>0.18</c:v>
                </c:pt>
                <c:pt idx="564">
                  <c:v>0.2</c:v>
                </c:pt>
                <c:pt idx="565">
                  <c:v>0.22</c:v>
                </c:pt>
                <c:pt idx="566">
                  <c:v>0.24</c:v>
                </c:pt>
                <c:pt idx="567">
                  <c:v>0.26</c:v>
                </c:pt>
                <c:pt idx="568">
                  <c:v>0.28000000000000003</c:v>
                </c:pt>
                <c:pt idx="569">
                  <c:v>0.3</c:v>
                </c:pt>
                <c:pt idx="570">
                  <c:v>0.02</c:v>
                </c:pt>
                <c:pt idx="571">
                  <c:v>0.04</c:v>
                </c:pt>
                <c:pt idx="572">
                  <c:v>0.06</c:v>
                </c:pt>
                <c:pt idx="573">
                  <c:v>0.08</c:v>
                </c:pt>
                <c:pt idx="574">
                  <c:v>0.1</c:v>
                </c:pt>
                <c:pt idx="575">
                  <c:v>0.12</c:v>
                </c:pt>
                <c:pt idx="576">
                  <c:v>0.14000000000000001</c:v>
                </c:pt>
                <c:pt idx="577">
                  <c:v>0.16</c:v>
                </c:pt>
                <c:pt idx="578">
                  <c:v>0.18</c:v>
                </c:pt>
                <c:pt idx="579">
                  <c:v>0.2</c:v>
                </c:pt>
                <c:pt idx="580">
                  <c:v>0.22</c:v>
                </c:pt>
                <c:pt idx="581">
                  <c:v>0.24</c:v>
                </c:pt>
                <c:pt idx="582">
                  <c:v>0.26</c:v>
                </c:pt>
                <c:pt idx="583">
                  <c:v>0.28000000000000003</c:v>
                </c:pt>
                <c:pt idx="584">
                  <c:v>0.3</c:v>
                </c:pt>
                <c:pt idx="585">
                  <c:v>0.02</c:v>
                </c:pt>
                <c:pt idx="586">
                  <c:v>0.04</c:v>
                </c:pt>
                <c:pt idx="587">
                  <c:v>0.06</c:v>
                </c:pt>
                <c:pt idx="588">
                  <c:v>0.08</c:v>
                </c:pt>
                <c:pt idx="589">
                  <c:v>0.1</c:v>
                </c:pt>
                <c:pt idx="590">
                  <c:v>0.12</c:v>
                </c:pt>
                <c:pt idx="591">
                  <c:v>0.14000000000000001</c:v>
                </c:pt>
                <c:pt idx="592">
                  <c:v>0.16</c:v>
                </c:pt>
                <c:pt idx="593">
                  <c:v>0.18</c:v>
                </c:pt>
                <c:pt idx="594">
                  <c:v>0.2</c:v>
                </c:pt>
                <c:pt idx="595">
                  <c:v>0.22</c:v>
                </c:pt>
                <c:pt idx="596">
                  <c:v>0.24</c:v>
                </c:pt>
                <c:pt idx="597">
                  <c:v>0.26</c:v>
                </c:pt>
                <c:pt idx="598">
                  <c:v>0.28000000000000003</c:v>
                </c:pt>
                <c:pt idx="599">
                  <c:v>0.3</c:v>
                </c:pt>
                <c:pt idx="600">
                  <c:v>0.02</c:v>
                </c:pt>
                <c:pt idx="601">
                  <c:v>0.04</c:v>
                </c:pt>
                <c:pt idx="602">
                  <c:v>0.06</c:v>
                </c:pt>
                <c:pt idx="603">
                  <c:v>0.08</c:v>
                </c:pt>
                <c:pt idx="604">
                  <c:v>0.1</c:v>
                </c:pt>
                <c:pt idx="605">
                  <c:v>0.12</c:v>
                </c:pt>
                <c:pt idx="606">
                  <c:v>0.14000000000000001</c:v>
                </c:pt>
                <c:pt idx="607">
                  <c:v>0.16</c:v>
                </c:pt>
                <c:pt idx="608">
                  <c:v>0.18</c:v>
                </c:pt>
                <c:pt idx="609">
                  <c:v>0.2</c:v>
                </c:pt>
                <c:pt idx="610">
                  <c:v>0.22</c:v>
                </c:pt>
                <c:pt idx="611">
                  <c:v>0.24</c:v>
                </c:pt>
                <c:pt idx="612">
                  <c:v>0.26</c:v>
                </c:pt>
                <c:pt idx="613">
                  <c:v>0.28000000000000003</c:v>
                </c:pt>
                <c:pt idx="614">
                  <c:v>0.3</c:v>
                </c:pt>
                <c:pt idx="615">
                  <c:v>0.02</c:v>
                </c:pt>
                <c:pt idx="616">
                  <c:v>0.04</c:v>
                </c:pt>
                <c:pt idx="617">
                  <c:v>0.06</c:v>
                </c:pt>
                <c:pt idx="618">
                  <c:v>0.08</c:v>
                </c:pt>
                <c:pt idx="619">
                  <c:v>0.1</c:v>
                </c:pt>
                <c:pt idx="620">
                  <c:v>0.12</c:v>
                </c:pt>
                <c:pt idx="621">
                  <c:v>0.14000000000000001</c:v>
                </c:pt>
                <c:pt idx="622">
                  <c:v>0.16</c:v>
                </c:pt>
                <c:pt idx="623">
                  <c:v>0.18</c:v>
                </c:pt>
                <c:pt idx="624">
                  <c:v>0.2</c:v>
                </c:pt>
                <c:pt idx="625">
                  <c:v>0.22</c:v>
                </c:pt>
                <c:pt idx="626">
                  <c:v>0.24</c:v>
                </c:pt>
                <c:pt idx="627">
                  <c:v>0.26</c:v>
                </c:pt>
                <c:pt idx="628">
                  <c:v>0.28000000000000003</c:v>
                </c:pt>
                <c:pt idx="629">
                  <c:v>0.3</c:v>
                </c:pt>
                <c:pt idx="630">
                  <c:v>0.02</c:v>
                </c:pt>
                <c:pt idx="631">
                  <c:v>0.04</c:v>
                </c:pt>
                <c:pt idx="632">
                  <c:v>0.06</c:v>
                </c:pt>
                <c:pt idx="633">
                  <c:v>0.08</c:v>
                </c:pt>
                <c:pt idx="634">
                  <c:v>0.1</c:v>
                </c:pt>
                <c:pt idx="635">
                  <c:v>0.12</c:v>
                </c:pt>
                <c:pt idx="636">
                  <c:v>0.14000000000000001</c:v>
                </c:pt>
                <c:pt idx="637">
                  <c:v>0.16</c:v>
                </c:pt>
                <c:pt idx="638">
                  <c:v>0.18</c:v>
                </c:pt>
                <c:pt idx="639">
                  <c:v>0.2</c:v>
                </c:pt>
                <c:pt idx="640">
                  <c:v>0.22</c:v>
                </c:pt>
                <c:pt idx="641">
                  <c:v>0.24</c:v>
                </c:pt>
                <c:pt idx="642">
                  <c:v>0.26</c:v>
                </c:pt>
                <c:pt idx="643">
                  <c:v>0.28000000000000003</c:v>
                </c:pt>
                <c:pt idx="644">
                  <c:v>0.3</c:v>
                </c:pt>
                <c:pt idx="645">
                  <c:v>0.02</c:v>
                </c:pt>
                <c:pt idx="646">
                  <c:v>0.04</c:v>
                </c:pt>
                <c:pt idx="647">
                  <c:v>0.06</c:v>
                </c:pt>
                <c:pt idx="648">
                  <c:v>0.08</c:v>
                </c:pt>
                <c:pt idx="649">
                  <c:v>0.1</c:v>
                </c:pt>
                <c:pt idx="650">
                  <c:v>0.12</c:v>
                </c:pt>
                <c:pt idx="651">
                  <c:v>0.14000000000000001</c:v>
                </c:pt>
                <c:pt idx="652">
                  <c:v>0.16</c:v>
                </c:pt>
                <c:pt idx="653">
                  <c:v>0.18</c:v>
                </c:pt>
                <c:pt idx="654">
                  <c:v>0.2</c:v>
                </c:pt>
                <c:pt idx="655">
                  <c:v>0.22</c:v>
                </c:pt>
                <c:pt idx="656">
                  <c:v>0.24</c:v>
                </c:pt>
                <c:pt idx="657">
                  <c:v>0.26</c:v>
                </c:pt>
                <c:pt idx="658">
                  <c:v>0.28000000000000003</c:v>
                </c:pt>
                <c:pt idx="659">
                  <c:v>0.3</c:v>
                </c:pt>
                <c:pt idx="660">
                  <c:v>0.02</c:v>
                </c:pt>
                <c:pt idx="661">
                  <c:v>0.04</c:v>
                </c:pt>
                <c:pt idx="662">
                  <c:v>0.06</c:v>
                </c:pt>
                <c:pt idx="663">
                  <c:v>0.08</c:v>
                </c:pt>
                <c:pt idx="664">
                  <c:v>0.1</c:v>
                </c:pt>
                <c:pt idx="665">
                  <c:v>0.12</c:v>
                </c:pt>
                <c:pt idx="666">
                  <c:v>0.14000000000000001</c:v>
                </c:pt>
                <c:pt idx="667">
                  <c:v>0.16</c:v>
                </c:pt>
                <c:pt idx="668">
                  <c:v>0.18</c:v>
                </c:pt>
                <c:pt idx="669">
                  <c:v>0.2</c:v>
                </c:pt>
                <c:pt idx="670">
                  <c:v>0.22</c:v>
                </c:pt>
                <c:pt idx="671">
                  <c:v>0.24</c:v>
                </c:pt>
                <c:pt idx="672">
                  <c:v>0.26</c:v>
                </c:pt>
                <c:pt idx="673">
                  <c:v>0.28000000000000003</c:v>
                </c:pt>
                <c:pt idx="674">
                  <c:v>0.3</c:v>
                </c:pt>
                <c:pt idx="675">
                  <c:v>0.02</c:v>
                </c:pt>
                <c:pt idx="676">
                  <c:v>0.04</c:v>
                </c:pt>
                <c:pt idx="677">
                  <c:v>0.06</c:v>
                </c:pt>
                <c:pt idx="678">
                  <c:v>0.08</c:v>
                </c:pt>
                <c:pt idx="679">
                  <c:v>0.1</c:v>
                </c:pt>
                <c:pt idx="680">
                  <c:v>0.12</c:v>
                </c:pt>
                <c:pt idx="681">
                  <c:v>0.14000000000000001</c:v>
                </c:pt>
                <c:pt idx="682">
                  <c:v>0.16</c:v>
                </c:pt>
                <c:pt idx="683">
                  <c:v>0.18</c:v>
                </c:pt>
                <c:pt idx="684">
                  <c:v>0.2</c:v>
                </c:pt>
                <c:pt idx="685">
                  <c:v>0.22</c:v>
                </c:pt>
                <c:pt idx="686">
                  <c:v>0.24</c:v>
                </c:pt>
                <c:pt idx="687">
                  <c:v>0.26</c:v>
                </c:pt>
                <c:pt idx="688">
                  <c:v>0.28000000000000003</c:v>
                </c:pt>
                <c:pt idx="689">
                  <c:v>0.3</c:v>
                </c:pt>
                <c:pt idx="690">
                  <c:v>0.02</c:v>
                </c:pt>
                <c:pt idx="691">
                  <c:v>0.04</c:v>
                </c:pt>
                <c:pt idx="692">
                  <c:v>0.06</c:v>
                </c:pt>
                <c:pt idx="693">
                  <c:v>0.08</c:v>
                </c:pt>
                <c:pt idx="694">
                  <c:v>0.1</c:v>
                </c:pt>
                <c:pt idx="695">
                  <c:v>0.12</c:v>
                </c:pt>
                <c:pt idx="696">
                  <c:v>0.14000000000000001</c:v>
                </c:pt>
                <c:pt idx="697">
                  <c:v>0.16</c:v>
                </c:pt>
                <c:pt idx="698">
                  <c:v>0.18</c:v>
                </c:pt>
                <c:pt idx="699">
                  <c:v>0.2</c:v>
                </c:pt>
                <c:pt idx="700">
                  <c:v>0.22</c:v>
                </c:pt>
                <c:pt idx="701">
                  <c:v>0.24</c:v>
                </c:pt>
                <c:pt idx="702">
                  <c:v>0.26</c:v>
                </c:pt>
                <c:pt idx="703">
                  <c:v>0.28000000000000003</c:v>
                </c:pt>
                <c:pt idx="704">
                  <c:v>0.3</c:v>
                </c:pt>
                <c:pt idx="705">
                  <c:v>0.02</c:v>
                </c:pt>
                <c:pt idx="706">
                  <c:v>0.04</c:v>
                </c:pt>
                <c:pt idx="707">
                  <c:v>0.06</c:v>
                </c:pt>
                <c:pt idx="708">
                  <c:v>0.08</c:v>
                </c:pt>
                <c:pt idx="709">
                  <c:v>0.1</c:v>
                </c:pt>
                <c:pt idx="710">
                  <c:v>0.12</c:v>
                </c:pt>
                <c:pt idx="711">
                  <c:v>0.14000000000000001</c:v>
                </c:pt>
                <c:pt idx="712">
                  <c:v>0.16</c:v>
                </c:pt>
                <c:pt idx="713">
                  <c:v>0.18</c:v>
                </c:pt>
                <c:pt idx="714">
                  <c:v>0.2</c:v>
                </c:pt>
                <c:pt idx="715">
                  <c:v>0.22</c:v>
                </c:pt>
                <c:pt idx="716">
                  <c:v>0.24</c:v>
                </c:pt>
                <c:pt idx="717">
                  <c:v>0.26</c:v>
                </c:pt>
                <c:pt idx="718">
                  <c:v>0.28000000000000003</c:v>
                </c:pt>
                <c:pt idx="719">
                  <c:v>0.3</c:v>
                </c:pt>
                <c:pt idx="720">
                  <c:v>0.02</c:v>
                </c:pt>
                <c:pt idx="721">
                  <c:v>0.04</c:v>
                </c:pt>
                <c:pt idx="722">
                  <c:v>0.06</c:v>
                </c:pt>
                <c:pt idx="723">
                  <c:v>0.08</c:v>
                </c:pt>
                <c:pt idx="724">
                  <c:v>0.1</c:v>
                </c:pt>
                <c:pt idx="725">
                  <c:v>0.12</c:v>
                </c:pt>
                <c:pt idx="726">
                  <c:v>0.14000000000000001</c:v>
                </c:pt>
                <c:pt idx="727">
                  <c:v>0.16</c:v>
                </c:pt>
                <c:pt idx="728">
                  <c:v>0.18</c:v>
                </c:pt>
                <c:pt idx="729">
                  <c:v>0.2</c:v>
                </c:pt>
                <c:pt idx="730">
                  <c:v>0.22</c:v>
                </c:pt>
                <c:pt idx="731">
                  <c:v>0.24</c:v>
                </c:pt>
                <c:pt idx="732">
                  <c:v>0.26</c:v>
                </c:pt>
                <c:pt idx="733">
                  <c:v>0.28000000000000003</c:v>
                </c:pt>
                <c:pt idx="734">
                  <c:v>0.3</c:v>
                </c:pt>
                <c:pt idx="735">
                  <c:v>0.02</c:v>
                </c:pt>
                <c:pt idx="736">
                  <c:v>0.04</c:v>
                </c:pt>
                <c:pt idx="737">
                  <c:v>0.06</c:v>
                </c:pt>
                <c:pt idx="738">
                  <c:v>0.08</c:v>
                </c:pt>
                <c:pt idx="739">
                  <c:v>0.1</c:v>
                </c:pt>
                <c:pt idx="740">
                  <c:v>0.12</c:v>
                </c:pt>
                <c:pt idx="741">
                  <c:v>0.14000000000000001</c:v>
                </c:pt>
                <c:pt idx="742">
                  <c:v>0.16</c:v>
                </c:pt>
                <c:pt idx="743">
                  <c:v>0.18</c:v>
                </c:pt>
                <c:pt idx="744">
                  <c:v>0.2</c:v>
                </c:pt>
                <c:pt idx="745">
                  <c:v>0.22</c:v>
                </c:pt>
                <c:pt idx="746">
                  <c:v>0.24</c:v>
                </c:pt>
                <c:pt idx="747">
                  <c:v>0.26</c:v>
                </c:pt>
                <c:pt idx="748">
                  <c:v>0.28000000000000003</c:v>
                </c:pt>
                <c:pt idx="749">
                  <c:v>0.3</c:v>
                </c:pt>
              </c:numCache>
            </c:numRef>
          </c:xVal>
          <c:yVal>
            <c:numRef>
              <c:f>Sheet1!$B$2:$B$751</c:f>
              <c:numCache>
                <c:formatCode>General</c:formatCode>
                <c:ptCount val="750"/>
                <c:pt idx="0">
                  <c:v>2.4369918699187001E-2</c:v>
                </c:pt>
                <c:pt idx="1">
                  <c:v>4.8739837398374002E-2</c:v>
                </c:pt>
                <c:pt idx="2">
                  <c:v>7.1075203252032496E-2</c:v>
                </c:pt>
                <c:pt idx="3">
                  <c:v>9.2565040650406494E-2</c:v>
                </c:pt>
                <c:pt idx="4">
                  <c:v>0.11140243902439</c:v>
                </c:pt>
                <c:pt idx="5">
                  <c:v>0.12646747967479699</c:v>
                </c:pt>
                <c:pt idx="6">
                  <c:v>0.14525813008130101</c:v>
                </c:pt>
                <c:pt idx="7">
                  <c:v>0.19156097560975599</c:v>
                </c:pt>
                <c:pt idx="8">
                  <c:v>0.237863821138211</c:v>
                </c:pt>
                <c:pt idx="9">
                  <c:v>0.24684959349593499</c:v>
                </c:pt>
                <c:pt idx="10">
                  <c:v>0.28276829268292702</c:v>
                </c:pt>
                <c:pt idx="11">
                  <c:v>0.32220325203251998</c:v>
                </c:pt>
                <c:pt idx="12">
                  <c:v>0.34025813008130101</c:v>
                </c:pt>
                <c:pt idx="13">
                  <c:v>0.34491056910569101</c:v>
                </c:pt>
                <c:pt idx="14">
                  <c:v>0.35440040650406501</c:v>
                </c:pt>
                <c:pt idx="15">
                  <c:v>1.4964028776978401E-2</c:v>
                </c:pt>
                <c:pt idx="16">
                  <c:v>2.9928057553956802E-2</c:v>
                </c:pt>
                <c:pt idx="17">
                  <c:v>4.4892086330935298E-2</c:v>
                </c:pt>
                <c:pt idx="18">
                  <c:v>5.3812949640287801E-2</c:v>
                </c:pt>
                <c:pt idx="19">
                  <c:v>6.1870503597122303E-2</c:v>
                </c:pt>
                <c:pt idx="20">
                  <c:v>6.9928057553956799E-2</c:v>
                </c:pt>
                <c:pt idx="21">
                  <c:v>7.28057553956835E-2</c:v>
                </c:pt>
                <c:pt idx="22">
                  <c:v>7.3956834532374102E-2</c:v>
                </c:pt>
                <c:pt idx="23">
                  <c:v>7.5107913669064802E-2</c:v>
                </c:pt>
                <c:pt idx="24">
                  <c:v>7.6019184652278193E-2</c:v>
                </c:pt>
                <c:pt idx="25">
                  <c:v>7.6786570743405294E-2</c:v>
                </c:pt>
                <c:pt idx="26">
                  <c:v>7.7553956834532395E-2</c:v>
                </c:pt>
                <c:pt idx="27">
                  <c:v>0.100575539568345</c:v>
                </c:pt>
                <c:pt idx="28">
                  <c:v>0.14585131894484399</c:v>
                </c:pt>
                <c:pt idx="29">
                  <c:v>0.191127098321343</c:v>
                </c:pt>
                <c:pt idx="30">
                  <c:v>2.08340425531915E-2</c:v>
                </c:pt>
                <c:pt idx="31">
                  <c:v>4.1668085106383E-2</c:v>
                </c:pt>
                <c:pt idx="32">
                  <c:v>6.2263829787234E-2</c:v>
                </c:pt>
                <c:pt idx="33">
                  <c:v>7.9046808510638306E-2</c:v>
                </c:pt>
                <c:pt idx="34">
                  <c:v>9.5829787234042493E-2</c:v>
                </c:pt>
                <c:pt idx="35">
                  <c:v>0.113668085106383</c:v>
                </c:pt>
                <c:pt idx="36">
                  <c:v>0.13942127659574499</c:v>
                </c:pt>
                <c:pt idx="37">
                  <c:v>0.165174468085106</c:v>
                </c:pt>
                <c:pt idx="38">
                  <c:v>0.190927659574468</c:v>
                </c:pt>
                <c:pt idx="39">
                  <c:v>0.21668085106383</c:v>
                </c:pt>
                <c:pt idx="40">
                  <c:v>0.24243404255319201</c:v>
                </c:pt>
                <c:pt idx="41">
                  <c:v>0.26212765957446799</c:v>
                </c:pt>
                <c:pt idx="42">
                  <c:v>0.26212765957446799</c:v>
                </c:pt>
                <c:pt idx="43">
                  <c:v>0.26212765957446799</c:v>
                </c:pt>
                <c:pt idx="44">
                  <c:v>0.27012765957446799</c:v>
                </c:pt>
                <c:pt idx="45">
                  <c:v>3.44805194805195E-2</c:v>
                </c:pt>
                <c:pt idx="46">
                  <c:v>6.8961038961039001E-2</c:v>
                </c:pt>
                <c:pt idx="47">
                  <c:v>0.103441558441558</c:v>
                </c:pt>
                <c:pt idx="48">
                  <c:v>0.137922077922078</c:v>
                </c:pt>
                <c:pt idx="49">
                  <c:v>0.172402597402597</c:v>
                </c:pt>
                <c:pt idx="50">
                  <c:v>0.206883116883117</c:v>
                </c:pt>
                <c:pt idx="51">
                  <c:v>0.241363636363636</c:v>
                </c:pt>
                <c:pt idx="52">
                  <c:v>0.275844155844156</c:v>
                </c:pt>
                <c:pt idx="53">
                  <c:v>0.29502597402597402</c:v>
                </c:pt>
                <c:pt idx="54">
                  <c:v>0.30038961038960998</c:v>
                </c:pt>
                <c:pt idx="55">
                  <c:v>0.305753246753247</c:v>
                </c:pt>
                <c:pt idx="56">
                  <c:v>0.31111688311688301</c:v>
                </c:pt>
                <c:pt idx="57">
                  <c:v>0.31648051948051897</c:v>
                </c:pt>
                <c:pt idx="58">
                  <c:v>0.32184415584415599</c:v>
                </c:pt>
                <c:pt idx="59">
                  <c:v>0.327207792207792</c:v>
                </c:pt>
                <c:pt idx="60">
                  <c:v>3.43347639484979E-3</c:v>
                </c:pt>
                <c:pt idx="61">
                  <c:v>6.8669527896995696E-3</c:v>
                </c:pt>
                <c:pt idx="62">
                  <c:v>1.03004291845494E-2</c:v>
                </c:pt>
                <c:pt idx="63">
                  <c:v>1.3733905579399099E-2</c:v>
                </c:pt>
                <c:pt idx="64">
                  <c:v>1.7167381974248899E-2</c:v>
                </c:pt>
                <c:pt idx="65">
                  <c:v>2.0600858369098699E-2</c:v>
                </c:pt>
                <c:pt idx="66">
                  <c:v>3.8454935622317603E-2</c:v>
                </c:pt>
                <c:pt idx="67">
                  <c:v>6.1115879828326197E-2</c:v>
                </c:pt>
                <c:pt idx="68">
                  <c:v>8.3776824034334799E-2</c:v>
                </c:pt>
                <c:pt idx="69">
                  <c:v>0.106437768240343</c:v>
                </c:pt>
                <c:pt idx="70">
                  <c:v>0.12909871244635199</c:v>
                </c:pt>
                <c:pt idx="71">
                  <c:v>0.15175965665236099</c:v>
                </c:pt>
                <c:pt idx="72">
                  <c:v>0.175107296137339</c:v>
                </c:pt>
                <c:pt idx="73">
                  <c:v>0.199141630901288</c:v>
                </c:pt>
                <c:pt idx="74">
                  <c:v>0.22317596566523601</c:v>
                </c:pt>
                <c:pt idx="75">
                  <c:v>1.7586206896551701E-2</c:v>
                </c:pt>
                <c:pt idx="76">
                  <c:v>3.5172413793103499E-2</c:v>
                </c:pt>
                <c:pt idx="77">
                  <c:v>5.27586206896552E-2</c:v>
                </c:pt>
                <c:pt idx="78">
                  <c:v>7.0344827586206901E-2</c:v>
                </c:pt>
                <c:pt idx="79">
                  <c:v>8.7931034482758602E-2</c:v>
                </c:pt>
                <c:pt idx="80">
                  <c:v>0.105862068965517</c:v>
                </c:pt>
                <c:pt idx="81">
                  <c:v>0.12637931034482799</c:v>
                </c:pt>
                <c:pt idx="82">
                  <c:v>0.14689655172413801</c:v>
                </c:pt>
                <c:pt idx="83">
                  <c:v>0.16741379310344801</c:v>
                </c:pt>
                <c:pt idx="84">
                  <c:v>0.187931034482759</c:v>
                </c:pt>
                <c:pt idx="85">
                  <c:v>0.20844827586206899</c:v>
                </c:pt>
                <c:pt idx="86">
                  <c:v>0.22896551724137901</c:v>
                </c:pt>
                <c:pt idx="87">
                  <c:v>0.24948275862069</c:v>
                </c:pt>
                <c:pt idx="88">
                  <c:v>0.27</c:v>
                </c:pt>
                <c:pt idx="89">
                  <c:v>0.29051724137931001</c:v>
                </c:pt>
                <c:pt idx="90">
                  <c:v>1.3570274636510501E-2</c:v>
                </c:pt>
                <c:pt idx="91">
                  <c:v>2.7140549273021002E-2</c:v>
                </c:pt>
                <c:pt idx="92">
                  <c:v>4.0710823909531499E-2</c:v>
                </c:pt>
                <c:pt idx="93">
                  <c:v>5.4281098546042003E-2</c:v>
                </c:pt>
                <c:pt idx="94">
                  <c:v>6.7851373182552494E-2</c:v>
                </c:pt>
                <c:pt idx="95">
                  <c:v>8.1421647819062998E-2</c:v>
                </c:pt>
                <c:pt idx="96">
                  <c:v>9.4991922455573502E-2</c:v>
                </c:pt>
                <c:pt idx="97">
                  <c:v>0.10856219709208401</c:v>
                </c:pt>
                <c:pt idx="98">
                  <c:v>0.12833602584814199</c:v>
                </c:pt>
                <c:pt idx="99">
                  <c:v>0.151211631663974</c:v>
                </c:pt>
                <c:pt idx="100">
                  <c:v>0.17408723747980601</c:v>
                </c:pt>
                <c:pt idx="101">
                  <c:v>0.19696284329563801</c:v>
                </c:pt>
                <c:pt idx="102">
                  <c:v>0.213957996768982</c:v>
                </c:pt>
                <c:pt idx="103">
                  <c:v>0.225072697899838</c:v>
                </c:pt>
                <c:pt idx="104">
                  <c:v>0.23618739903069499</c:v>
                </c:pt>
                <c:pt idx="105">
                  <c:v>1.27272727272727E-2</c:v>
                </c:pt>
                <c:pt idx="106">
                  <c:v>2.54545454545455E-2</c:v>
                </c:pt>
                <c:pt idx="107">
                  <c:v>3.8181818181818199E-2</c:v>
                </c:pt>
                <c:pt idx="108">
                  <c:v>5.0909090909090897E-2</c:v>
                </c:pt>
                <c:pt idx="109">
                  <c:v>6.3636363636363602E-2</c:v>
                </c:pt>
                <c:pt idx="110">
                  <c:v>7.6363636363636397E-2</c:v>
                </c:pt>
                <c:pt idx="111">
                  <c:v>8.9090909090909096E-2</c:v>
                </c:pt>
                <c:pt idx="112">
                  <c:v>0.12133971291866</c:v>
                </c:pt>
                <c:pt idx="113">
                  <c:v>0.156842105263158</c:v>
                </c:pt>
                <c:pt idx="114">
                  <c:v>0.19234449760765601</c:v>
                </c:pt>
                <c:pt idx="115">
                  <c:v>0.22784688995215299</c:v>
                </c:pt>
                <c:pt idx="116">
                  <c:v>0.263349282296651</c:v>
                </c:pt>
                <c:pt idx="117">
                  <c:v>0.29885167464114798</c:v>
                </c:pt>
                <c:pt idx="118">
                  <c:v>0.33435406698564601</c:v>
                </c:pt>
                <c:pt idx="119">
                  <c:v>0.35789473684210499</c:v>
                </c:pt>
                <c:pt idx="120">
                  <c:v>2.12389380530973E-2</c:v>
                </c:pt>
                <c:pt idx="121">
                  <c:v>4.2477876106194697E-2</c:v>
                </c:pt>
                <c:pt idx="122">
                  <c:v>6.3716814159292007E-2</c:v>
                </c:pt>
                <c:pt idx="123">
                  <c:v>8.4955752212389393E-2</c:v>
                </c:pt>
                <c:pt idx="124">
                  <c:v>0.106194690265487</c:v>
                </c:pt>
                <c:pt idx="125">
                  <c:v>0.13451327433628299</c:v>
                </c:pt>
                <c:pt idx="126">
                  <c:v>0.16283185840708</c:v>
                </c:pt>
                <c:pt idx="127">
                  <c:v>0.19115044247787599</c:v>
                </c:pt>
                <c:pt idx="128">
                  <c:v>0.21946902654867301</c:v>
                </c:pt>
                <c:pt idx="129">
                  <c:v>0.247787610619469</c:v>
                </c:pt>
                <c:pt idx="130">
                  <c:v>0.26902654867256598</c:v>
                </c:pt>
                <c:pt idx="131">
                  <c:v>0.29026548672566399</c:v>
                </c:pt>
                <c:pt idx="132">
                  <c:v>0.311504424778761</c:v>
                </c:pt>
                <c:pt idx="133">
                  <c:v>0.33274336283185801</c:v>
                </c:pt>
                <c:pt idx="134">
                  <c:v>0.35398230088495602</c:v>
                </c:pt>
                <c:pt idx="135">
                  <c:v>1.1145510835913299E-2</c:v>
                </c:pt>
                <c:pt idx="136">
                  <c:v>2.2291021671826599E-2</c:v>
                </c:pt>
                <c:pt idx="137">
                  <c:v>3.3436532507739897E-2</c:v>
                </c:pt>
                <c:pt idx="138">
                  <c:v>4.4582043343653302E-2</c:v>
                </c:pt>
                <c:pt idx="139">
                  <c:v>5.5727554179566603E-2</c:v>
                </c:pt>
                <c:pt idx="140">
                  <c:v>6.9969040247677999E-2</c:v>
                </c:pt>
                <c:pt idx="141">
                  <c:v>8.42105263157895E-2</c:v>
                </c:pt>
                <c:pt idx="142">
                  <c:v>9.7832817337461297E-2</c:v>
                </c:pt>
                <c:pt idx="143">
                  <c:v>0.110835913312693</c:v>
                </c:pt>
                <c:pt idx="144">
                  <c:v>0.123839009287926</c:v>
                </c:pt>
                <c:pt idx="145">
                  <c:v>0.131269349845201</c:v>
                </c:pt>
                <c:pt idx="146">
                  <c:v>0.13869969040247701</c:v>
                </c:pt>
                <c:pt idx="147">
                  <c:v>0.14891640866873099</c:v>
                </c:pt>
                <c:pt idx="148">
                  <c:v>0.16191950464396301</c:v>
                </c:pt>
                <c:pt idx="149">
                  <c:v>0.17492260061919501</c:v>
                </c:pt>
                <c:pt idx="150">
                  <c:v>1.38483547925608E-2</c:v>
                </c:pt>
                <c:pt idx="151">
                  <c:v>2.76967095851216E-2</c:v>
                </c:pt>
                <c:pt idx="152">
                  <c:v>5.5507868383404803E-2</c:v>
                </c:pt>
                <c:pt idx="153">
                  <c:v>8.8555078683834096E-2</c:v>
                </c:pt>
                <c:pt idx="154">
                  <c:v>0.119027181688126</c:v>
                </c:pt>
                <c:pt idx="155">
                  <c:v>0.146409155937053</c:v>
                </c:pt>
                <c:pt idx="156">
                  <c:v>0.17379113018598</c:v>
                </c:pt>
                <c:pt idx="157">
                  <c:v>0.20117310443490699</c:v>
                </c:pt>
                <c:pt idx="158">
                  <c:v>0.22855507868383401</c:v>
                </c:pt>
                <c:pt idx="159">
                  <c:v>0.24306151645207399</c:v>
                </c:pt>
                <c:pt idx="160">
                  <c:v>0.25628040057224599</c:v>
                </c:pt>
                <c:pt idx="161">
                  <c:v>0.26509298998569403</c:v>
                </c:pt>
                <c:pt idx="162">
                  <c:v>0.27138769670958501</c:v>
                </c:pt>
                <c:pt idx="163">
                  <c:v>0.28660944206008598</c:v>
                </c:pt>
                <c:pt idx="164">
                  <c:v>0.31745350500715303</c:v>
                </c:pt>
                <c:pt idx="165">
                  <c:v>1.5802469135802501E-2</c:v>
                </c:pt>
                <c:pt idx="166">
                  <c:v>3.1604938271604897E-2</c:v>
                </c:pt>
                <c:pt idx="167">
                  <c:v>4.7407407407407398E-2</c:v>
                </c:pt>
                <c:pt idx="168">
                  <c:v>6.3209876543209906E-2</c:v>
                </c:pt>
                <c:pt idx="169">
                  <c:v>7.9012345679012302E-2</c:v>
                </c:pt>
                <c:pt idx="170">
                  <c:v>9.4814814814814796E-2</c:v>
                </c:pt>
                <c:pt idx="171">
                  <c:v>0.117283950617284</c:v>
                </c:pt>
                <c:pt idx="172">
                  <c:v>0.141975308641975</c:v>
                </c:pt>
                <c:pt idx="173">
                  <c:v>0.16666666666666699</c:v>
                </c:pt>
                <c:pt idx="174">
                  <c:v>0.19135802469135799</c:v>
                </c:pt>
                <c:pt idx="175">
                  <c:v>0.21604938271604901</c:v>
                </c:pt>
                <c:pt idx="176">
                  <c:v>0.240740740740741</c:v>
                </c:pt>
                <c:pt idx="177">
                  <c:v>0.26395061728395097</c:v>
                </c:pt>
                <c:pt idx="178">
                  <c:v>0.285679012345679</c:v>
                </c:pt>
                <c:pt idx="179">
                  <c:v>0.30740740740740702</c:v>
                </c:pt>
                <c:pt idx="180">
                  <c:v>4.4256899803687601E-3</c:v>
                </c:pt>
                <c:pt idx="181">
                  <c:v>8.8513799607375203E-3</c:v>
                </c:pt>
                <c:pt idx="182">
                  <c:v>1.6888347065747399E-2</c:v>
                </c:pt>
                <c:pt idx="183">
                  <c:v>4.4345047923322702E-2</c:v>
                </c:pt>
                <c:pt idx="184">
                  <c:v>6.8899284953598094E-2</c:v>
                </c:pt>
                <c:pt idx="185">
                  <c:v>0.103784345047923</c:v>
                </c:pt>
                <c:pt idx="186">
                  <c:v>0.12312380191693301</c:v>
                </c:pt>
                <c:pt idx="187">
                  <c:v>0.143143769968051</c:v>
                </c:pt>
                <c:pt idx="188">
                  <c:v>0.161162939297125</c:v>
                </c:pt>
                <c:pt idx="189">
                  <c:v>0.171581469648562</c:v>
                </c:pt>
                <c:pt idx="190">
                  <c:v>0.18872364217252399</c:v>
                </c:pt>
                <c:pt idx="191">
                  <c:v>0.21652934252564299</c:v>
                </c:pt>
                <c:pt idx="192">
                  <c:v>0.242215654952077</c:v>
                </c:pt>
                <c:pt idx="193">
                  <c:v>0.25653674121405801</c:v>
                </c:pt>
                <c:pt idx="194">
                  <c:v>0.26713258785942501</c:v>
                </c:pt>
                <c:pt idx="195">
                  <c:v>2.16938444463417E-2</c:v>
                </c:pt>
                <c:pt idx="196">
                  <c:v>3.1309655937846799E-2</c:v>
                </c:pt>
                <c:pt idx="197">
                  <c:v>5.47613762486127E-2</c:v>
                </c:pt>
                <c:pt idx="198">
                  <c:v>8.3320029027576195E-2</c:v>
                </c:pt>
                <c:pt idx="199">
                  <c:v>0.10561502177068199</c:v>
                </c:pt>
                <c:pt idx="200">
                  <c:v>0.124888158456416</c:v>
                </c:pt>
                <c:pt idx="201">
                  <c:v>0.147067523671297</c:v>
                </c:pt>
                <c:pt idx="202">
                  <c:v>0.16575817264496501</c:v>
                </c:pt>
                <c:pt idx="203">
                  <c:v>0.17779725354471401</c:v>
                </c:pt>
                <c:pt idx="204">
                  <c:v>0.186510550407503</c:v>
                </c:pt>
                <c:pt idx="205">
                  <c:v>0.203314693076069</c:v>
                </c:pt>
                <c:pt idx="206">
                  <c:v>0.21296924645981299</c:v>
                </c:pt>
                <c:pt idx="207">
                  <c:v>0.21973286784607499</c:v>
                </c:pt>
                <c:pt idx="208">
                  <c:v>0.22649648923233801</c:v>
                </c:pt>
                <c:pt idx="209">
                  <c:v>0.232378553743704</c:v>
                </c:pt>
                <c:pt idx="210">
                  <c:v>8.4229095893676706E-2</c:v>
                </c:pt>
                <c:pt idx="211">
                  <c:v>0.168458191787353</c:v>
                </c:pt>
                <c:pt idx="212">
                  <c:v>0.25268728768102999</c:v>
                </c:pt>
                <c:pt idx="213">
                  <c:v>0.29011398176291803</c:v>
                </c:pt>
                <c:pt idx="214">
                  <c:v>0.31937689969604899</c:v>
                </c:pt>
                <c:pt idx="215">
                  <c:v>0.34533890577507598</c:v>
                </c:pt>
                <c:pt idx="216">
                  <c:v>0.36753559430491101</c:v>
                </c:pt>
                <c:pt idx="217">
                  <c:v>0.38803905314543602</c:v>
                </c:pt>
                <c:pt idx="218">
                  <c:v>0.40172193055171801</c:v>
                </c:pt>
                <c:pt idx="219">
                  <c:v>0.41528115501519702</c:v>
                </c:pt>
                <c:pt idx="220">
                  <c:v>0.42565425531914902</c:v>
                </c:pt>
                <c:pt idx="221">
                  <c:v>0.43602735562310002</c:v>
                </c:pt>
                <c:pt idx="222">
                  <c:v>0.45265773233858297</c:v>
                </c:pt>
                <c:pt idx="223">
                  <c:v>0.474476374689141</c:v>
                </c:pt>
                <c:pt idx="224">
                  <c:v>0.49595218611176101</c:v>
                </c:pt>
                <c:pt idx="225">
                  <c:v>0.206841046277666</c:v>
                </c:pt>
                <c:pt idx="226">
                  <c:v>0.21827593009034599</c:v>
                </c:pt>
                <c:pt idx="227">
                  <c:v>0.24060125458634199</c:v>
                </c:pt>
                <c:pt idx="228">
                  <c:v>0.268789205823174</c:v>
                </c:pt>
                <c:pt idx="229">
                  <c:v>0.29433069002248802</c:v>
                </c:pt>
                <c:pt idx="230">
                  <c:v>0.32688980944490498</c:v>
                </c:pt>
                <c:pt idx="231">
                  <c:v>0.33953525072000601</c:v>
                </c:pt>
                <c:pt idx="232">
                  <c:v>0.363645401822701</c:v>
                </c:pt>
                <c:pt idx="233">
                  <c:v>0.41883678541839298</c:v>
                </c:pt>
                <c:pt idx="234">
                  <c:v>0.43551505109085897</c:v>
                </c:pt>
                <c:pt idx="235">
                  <c:v>0.45839933719966902</c:v>
                </c:pt>
                <c:pt idx="236">
                  <c:v>0.488586578293289</c:v>
                </c:pt>
                <c:pt idx="237">
                  <c:v>0.51390223695111903</c:v>
                </c:pt>
                <c:pt idx="238">
                  <c:v>0.52796780684104605</c:v>
                </c:pt>
                <c:pt idx="239">
                  <c:v>0.53514498757249396</c:v>
                </c:pt>
                <c:pt idx="240">
                  <c:v>2.5013043931962901E-2</c:v>
                </c:pt>
                <c:pt idx="241">
                  <c:v>5.0026087863925699E-2</c:v>
                </c:pt>
                <c:pt idx="242">
                  <c:v>7.3579702151130702E-2</c:v>
                </c:pt>
                <c:pt idx="243">
                  <c:v>9.7554697554697603E-2</c:v>
                </c:pt>
                <c:pt idx="244">
                  <c:v>0.12709137709137699</c:v>
                </c:pt>
                <c:pt idx="245">
                  <c:v>0.15544401544401501</c:v>
                </c:pt>
                <c:pt idx="246">
                  <c:v>0.18366795366795399</c:v>
                </c:pt>
                <c:pt idx="247">
                  <c:v>0.201081081081081</c:v>
                </c:pt>
                <c:pt idx="248">
                  <c:v>0.217818532818533</c:v>
                </c:pt>
                <c:pt idx="249">
                  <c:v>0.236526705276705</c:v>
                </c:pt>
                <c:pt idx="250">
                  <c:v>0.259294562419562</c:v>
                </c:pt>
                <c:pt idx="251">
                  <c:v>0.285373853115789</c:v>
                </c:pt>
                <c:pt idx="252">
                  <c:v>0.32221530286046401</c:v>
                </c:pt>
                <c:pt idx="253">
                  <c:v>0.352571619238286</c:v>
                </c:pt>
                <c:pt idx="254">
                  <c:v>0.35840602507269198</c:v>
                </c:pt>
                <c:pt idx="255">
                  <c:v>1.71764705882353E-2</c:v>
                </c:pt>
                <c:pt idx="256">
                  <c:v>3.43529411764706E-2</c:v>
                </c:pt>
                <c:pt idx="257">
                  <c:v>5.15294117647059E-2</c:v>
                </c:pt>
                <c:pt idx="258">
                  <c:v>7.2598930481283394E-2</c:v>
                </c:pt>
                <c:pt idx="259">
                  <c:v>0.12256684491978601</c:v>
                </c:pt>
                <c:pt idx="260">
                  <c:v>0.17253475935828899</c:v>
                </c:pt>
                <c:pt idx="261">
                  <c:v>0.22250267379679101</c:v>
                </c:pt>
                <c:pt idx="262">
                  <c:v>0.27429885057471298</c:v>
                </c:pt>
                <c:pt idx="263">
                  <c:v>0.33196656217345899</c:v>
                </c:pt>
                <c:pt idx="264">
                  <c:v>0.389634273772205</c:v>
                </c:pt>
                <c:pt idx="265">
                  <c:v>0.44730198537095101</c:v>
                </c:pt>
                <c:pt idx="266">
                  <c:v>0.50496969696969696</c:v>
                </c:pt>
                <c:pt idx="267">
                  <c:v>0.56263740856844302</c:v>
                </c:pt>
                <c:pt idx="268">
                  <c:v>0.62030512016718897</c:v>
                </c:pt>
                <c:pt idx="269">
                  <c:v>0.648484848484848</c:v>
                </c:pt>
                <c:pt idx="270">
                  <c:v>1.76046671242279E-2</c:v>
                </c:pt>
                <c:pt idx="271">
                  <c:v>4.1489361702127601E-2</c:v>
                </c:pt>
                <c:pt idx="272">
                  <c:v>7.9411764705882307E-2</c:v>
                </c:pt>
                <c:pt idx="273">
                  <c:v>9.5244055068836E-2</c:v>
                </c:pt>
                <c:pt idx="274">
                  <c:v>0.123122653316646</c:v>
                </c:pt>
                <c:pt idx="275">
                  <c:v>0.155851063829787</c:v>
                </c:pt>
                <c:pt idx="276">
                  <c:v>0.17793538219070101</c:v>
                </c:pt>
                <c:pt idx="277">
                  <c:v>0.20219023779724701</c:v>
                </c:pt>
                <c:pt idx="278">
                  <c:v>0.223121139327385</c:v>
                </c:pt>
                <c:pt idx="279">
                  <c:v>0.245384856070088</c:v>
                </c:pt>
                <c:pt idx="280">
                  <c:v>0.26749061326658302</c:v>
                </c:pt>
                <c:pt idx="281">
                  <c:v>0.28761398176291803</c:v>
                </c:pt>
                <c:pt idx="282">
                  <c:v>0.308130699088146</c:v>
                </c:pt>
                <c:pt idx="283">
                  <c:v>0.32781155015197599</c:v>
                </c:pt>
                <c:pt idx="284">
                  <c:v>0.335888610763454</c:v>
                </c:pt>
                <c:pt idx="285">
                  <c:v>2.6297358715493799E-2</c:v>
                </c:pt>
                <c:pt idx="286">
                  <c:v>5.3244421264389198E-2</c:v>
                </c:pt>
                <c:pt idx="287">
                  <c:v>7.6457176917632194E-2</c:v>
                </c:pt>
                <c:pt idx="288">
                  <c:v>9.3759541348621703E-2</c:v>
                </c:pt>
                <c:pt idx="289">
                  <c:v>0.119625642108226</c:v>
                </c:pt>
                <c:pt idx="290">
                  <c:v>0.13450144254450799</c:v>
                </c:pt>
                <c:pt idx="291">
                  <c:v>0.14944752821964799</c:v>
                </c:pt>
                <c:pt idx="292">
                  <c:v>0.169410416478181</c:v>
                </c:pt>
                <c:pt idx="293">
                  <c:v>0.17768524382520601</c:v>
                </c:pt>
                <c:pt idx="294">
                  <c:v>0.20744775174160901</c:v>
                </c:pt>
                <c:pt idx="295">
                  <c:v>0.21794473517549401</c:v>
                </c:pt>
                <c:pt idx="296">
                  <c:v>0.22780973967534399</c:v>
                </c:pt>
                <c:pt idx="297">
                  <c:v>0.24254740528256899</c:v>
                </c:pt>
                <c:pt idx="298">
                  <c:v>0.26343255224825801</c:v>
                </c:pt>
                <c:pt idx="299">
                  <c:v>0.28732630480944799</c:v>
                </c:pt>
                <c:pt idx="300">
                  <c:v>9.6387724112951493E-3</c:v>
                </c:pt>
                <c:pt idx="301">
                  <c:v>2.7502333421562199E-2</c:v>
                </c:pt>
                <c:pt idx="302">
                  <c:v>4.1470224744816299E-2</c:v>
                </c:pt>
                <c:pt idx="303">
                  <c:v>5.6581223966677398E-2</c:v>
                </c:pt>
                <c:pt idx="304">
                  <c:v>7.81579732402303E-2</c:v>
                </c:pt>
                <c:pt idx="305">
                  <c:v>9.4686716238164201E-2</c:v>
                </c:pt>
                <c:pt idx="306">
                  <c:v>9.8045498237744305E-2</c:v>
                </c:pt>
                <c:pt idx="307">
                  <c:v>9.8045498237744305E-2</c:v>
                </c:pt>
                <c:pt idx="308">
                  <c:v>9.8045498237744305E-2</c:v>
                </c:pt>
                <c:pt idx="309">
                  <c:v>0.10779711073652599</c:v>
                </c:pt>
                <c:pt idx="310">
                  <c:v>0.19897468760012901</c:v>
                </c:pt>
                <c:pt idx="311">
                  <c:v>0.21018904197372601</c:v>
                </c:pt>
                <c:pt idx="312">
                  <c:v>0.218840115347645</c:v>
                </c:pt>
                <c:pt idx="313">
                  <c:v>0.232617750720923</c:v>
                </c:pt>
                <c:pt idx="314">
                  <c:v>0.23495587865982001</c:v>
                </c:pt>
                <c:pt idx="315">
                  <c:v>2.3314836322966399E-2</c:v>
                </c:pt>
                <c:pt idx="316">
                  <c:v>4.6122080268421697E-2</c:v>
                </c:pt>
                <c:pt idx="317">
                  <c:v>6.4773949326794894E-2</c:v>
                </c:pt>
                <c:pt idx="318">
                  <c:v>8.1029982363315697E-2</c:v>
                </c:pt>
                <c:pt idx="319">
                  <c:v>9.1222935194566507E-2</c:v>
                </c:pt>
                <c:pt idx="320">
                  <c:v>0.107493714585913</c:v>
                </c:pt>
                <c:pt idx="321">
                  <c:v>0.12574955908289301</c:v>
                </c:pt>
                <c:pt idx="322">
                  <c:v>0.15761316872428</c:v>
                </c:pt>
                <c:pt idx="323">
                  <c:v>0.18710758377425099</c:v>
                </c:pt>
                <c:pt idx="324">
                  <c:v>0.21527129370266601</c:v>
                </c:pt>
                <c:pt idx="325">
                  <c:v>0.23776325344952801</c:v>
                </c:pt>
                <c:pt idx="326">
                  <c:v>0.26025521319639</c:v>
                </c:pt>
                <c:pt idx="327">
                  <c:v>0.28811803673592301</c:v>
                </c:pt>
                <c:pt idx="328">
                  <c:v>0.31796102722932001</c:v>
                </c:pt>
                <c:pt idx="329">
                  <c:v>0.347207524985303</c:v>
                </c:pt>
                <c:pt idx="330">
                  <c:v>3.0451612903225799E-2</c:v>
                </c:pt>
                <c:pt idx="331">
                  <c:v>6.0903225806451598E-2</c:v>
                </c:pt>
                <c:pt idx="332">
                  <c:v>9.1354838709677394E-2</c:v>
                </c:pt>
                <c:pt idx="333">
                  <c:v>0.121806451612903</c:v>
                </c:pt>
                <c:pt idx="334">
                  <c:v>0.152258064516129</c:v>
                </c:pt>
                <c:pt idx="335">
                  <c:v>0.18270967741935501</c:v>
                </c:pt>
                <c:pt idx="336">
                  <c:v>0.21316129032258099</c:v>
                </c:pt>
                <c:pt idx="337">
                  <c:v>0.243612903225806</c:v>
                </c:pt>
                <c:pt idx="338">
                  <c:v>0.27406451612903199</c:v>
                </c:pt>
                <c:pt idx="339">
                  <c:v>0.304516129032258</c:v>
                </c:pt>
                <c:pt idx="340">
                  <c:v>0.33496774193548401</c:v>
                </c:pt>
                <c:pt idx="341">
                  <c:v>0.36541935483871002</c:v>
                </c:pt>
                <c:pt idx="342">
                  <c:v>0.39587096774193598</c:v>
                </c:pt>
                <c:pt idx="343">
                  <c:v>0.42632258064516099</c:v>
                </c:pt>
                <c:pt idx="344">
                  <c:v>0.456774193548387</c:v>
                </c:pt>
                <c:pt idx="345">
                  <c:v>2.3772609819121399E-2</c:v>
                </c:pt>
                <c:pt idx="346">
                  <c:v>4.7545219638242903E-2</c:v>
                </c:pt>
                <c:pt idx="347">
                  <c:v>7.1317829457364298E-2</c:v>
                </c:pt>
                <c:pt idx="348">
                  <c:v>9.5090439276485694E-2</c:v>
                </c:pt>
                <c:pt idx="349">
                  <c:v>0.11886304909560701</c:v>
                </c:pt>
                <c:pt idx="350">
                  <c:v>0.138242894056848</c:v>
                </c:pt>
                <c:pt idx="351">
                  <c:v>0.15762273901808799</c:v>
                </c:pt>
                <c:pt idx="352">
                  <c:v>0.177002583979328</c:v>
                </c:pt>
                <c:pt idx="353">
                  <c:v>0.19638242894056801</c:v>
                </c:pt>
                <c:pt idx="354">
                  <c:v>0.21576227390180899</c:v>
                </c:pt>
                <c:pt idx="355">
                  <c:v>0.24444444444444399</c:v>
                </c:pt>
                <c:pt idx="356">
                  <c:v>0.27312661498708002</c:v>
                </c:pt>
                <c:pt idx="357">
                  <c:v>0.30180878552971602</c:v>
                </c:pt>
                <c:pt idx="358">
                  <c:v>0.33049095607235102</c:v>
                </c:pt>
                <c:pt idx="359">
                  <c:v>0.35917312661498701</c:v>
                </c:pt>
                <c:pt idx="360">
                  <c:v>1.5384615384615399E-2</c:v>
                </c:pt>
                <c:pt idx="361">
                  <c:v>3.0769230769230799E-2</c:v>
                </c:pt>
                <c:pt idx="362">
                  <c:v>4.6153846153846101E-2</c:v>
                </c:pt>
                <c:pt idx="363">
                  <c:v>6.15384615384615E-2</c:v>
                </c:pt>
                <c:pt idx="364">
                  <c:v>7.69230769230769E-2</c:v>
                </c:pt>
                <c:pt idx="365">
                  <c:v>0.13493589743589701</c:v>
                </c:pt>
                <c:pt idx="366">
                  <c:v>0.19294871794871801</c:v>
                </c:pt>
                <c:pt idx="367">
                  <c:v>0.25096153846153801</c:v>
                </c:pt>
                <c:pt idx="368">
                  <c:v>0.30897435897435899</c:v>
                </c:pt>
                <c:pt idx="369">
                  <c:v>0.36698717948717902</c:v>
                </c:pt>
                <c:pt idx="370">
                  <c:v>0.38205128205128203</c:v>
                </c:pt>
                <c:pt idx="371">
                  <c:v>0.39711538461538498</c:v>
                </c:pt>
                <c:pt idx="372">
                  <c:v>0.41217948717948699</c:v>
                </c:pt>
                <c:pt idx="373">
                  <c:v>0.42724358974359</c:v>
                </c:pt>
                <c:pt idx="374">
                  <c:v>0.44230769230769201</c:v>
                </c:pt>
                <c:pt idx="375">
                  <c:v>2.7366621067031398E-2</c:v>
                </c:pt>
                <c:pt idx="376">
                  <c:v>5.3815169478644197E-2</c:v>
                </c:pt>
                <c:pt idx="377">
                  <c:v>7.0049399604803095E-2</c:v>
                </c:pt>
                <c:pt idx="378">
                  <c:v>9.6002431980544103E-2</c:v>
                </c:pt>
                <c:pt idx="379">
                  <c:v>0.11781330749354001</c:v>
                </c:pt>
                <c:pt idx="380">
                  <c:v>0.15306885544915599</c:v>
                </c:pt>
                <c:pt idx="381">
                  <c:v>0.17224426204590401</c:v>
                </c:pt>
                <c:pt idx="382">
                  <c:v>0.19434108527131799</c:v>
                </c:pt>
                <c:pt idx="383">
                  <c:v>0.21614788312462699</c:v>
                </c:pt>
                <c:pt idx="384">
                  <c:v>0.23980088159294699</c:v>
                </c:pt>
                <c:pt idx="385">
                  <c:v>0.28067107463140301</c:v>
                </c:pt>
                <c:pt idx="386">
                  <c:v>0.29983204134366898</c:v>
                </c:pt>
                <c:pt idx="387">
                  <c:v>0.322015503875969</c:v>
                </c:pt>
                <c:pt idx="388">
                  <c:v>0.361129350965192</c:v>
                </c:pt>
                <c:pt idx="389">
                  <c:v>0.37490633074935398</c:v>
                </c:pt>
                <c:pt idx="390">
                  <c:v>3.01392007184553E-2</c:v>
                </c:pt>
                <c:pt idx="391">
                  <c:v>5.6846395634002199E-2</c:v>
                </c:pt>
                <c:pt idx="392">
                  <c:v>8.8587613553935907E-2</c:v>
                </c:pt>
                <c:pt idx="393">
                  <c:v>0.107659148215951</c:v>
                </c:pt>
                <c:pt idx="394">
                  <c:v>0.125657144830921</c:v>
                </c:pt>
                <c:pt idx="395">
                  <c:v>0.146400469759248</c:v>
                </c:pt>
                <c:pt idx="396">
                  <c:v>0.17579565472695199</c:v>
                </c:pt>
                <c:pt idx="397">
                  <c:v>0.19918482953956701</c:v>
                </c:pt>
                <c:pt idx="398">
                  <c:v>0.21949668651958701</c:v>
                </c:pt>
                <c:pt idx="399">
                  <c:v>0.24330173643150699</c:v>
                </c:pt>
                <c:pt idx="400">
                  <c:v>0.257703015439881</c:v>
                </c:pt>
                <c:pt idx="401">
                  <c:v>0.26569519607687497</c:v>
                </c:pt>
                <c:pt idx="402">
                  <c:v>0.27288536922124701</c:v>
                </c:pt>
                <c:pt idx="403">
                  <c:v>0.28444889641117699</c:v>
                </c:pt>
                <c:pt idx="404">
                  <c:v>0.29614175676142401</c:v>
                </c:pt>
                <c:pt idx="405">
                  <c:v>2.4997964997965E-2</c:v>
                </c:pt>
                <c:pt idx="406">
                  <c:v>4.999592999593E-2</c:v>
                </c:pt>
                <c:pt idx="407">
                  <c:v>7.4993894993894999E-2</c:v>
                </c:pt>
                <c:pt idx="408">
                  <c:v>9.9991859991859999E-2</c:v>
                </c:pt>
                <c:pt idx="409">
                  <c:v>0.124989824989825</c:v>
                </c:pt>
                <c:pt idx="410">
                  <c:v>0.14998778998779</c:v>
                </c:pt>
                <c:pt idx="411">
                  <c:v>0.174985754985755</c:v>
                </c:pt>
                <c:pt idx="412">
                  <c:v>0.19998371998372</c:v>
                </c:pt>
                <c:pt idx="413">
                  <c:v>0.224981684981685</c:v>
                </c:pt>
                <c:pt idx="414">
                  <c:v>0.24997964997965</c:v>
                </c:pt>
                <c:pt idx="415">
                  <c:v>0.27497761497761503</c:v>
                </c:pt>
                <c:pt idx="416">
                  <c:v>0.29997557997558</c:v>
                </c:pt>
                <c:pt idx="417">
                  <c:v>0.32590598290598299</c:v>
                </c:pt>
                <c:pt idx="418">
                  <c:v>0.35357264957265</c:v>
                </c:pt>
                <c:pt idx="419">
                  <c:v>0.38123931623931601</c:v>
                </c:pt>
                <c:pt idx="420">
                  <c:v>1.9506945145124899E-2</c:v>
                </c:pt>
                <c:pt idx="421">
                  <c:v>4.2024013722126899E-2</c:v>
                </c:pt>
                <c:pt idx="422">
                  <c:v>6.86106346483705E-2</c:v>
                </c:pt>
                <c:pt idx="423">
                  <c:v>8.8172833455852306E-2</c:v>
                </c:pt>
                <c:pt idx="424">
                  <c:v>0.10498856489422501</c:v>
                </c:pt>
                <c:pt idx="425">
                  <c:v>0.126290653482662</c:v>
                </c:pt>
                <c:pt idx="426">
                  <c:v>0.15323041738136101</c:v>
                </c:pt>
                <c:pt idx="427">
                  <c:v>0.182389937106918</c:v>
                </c:pt>
                <c:pt idx="428">
                  <c:v>0.22672296257201899</c:v>
                </c:pt>
                <c:pt idx="429">
                  <c:v>0.25671812464265298</c:v>
                </c:pt>
                <c:pt idx="430">
                  <c:v>0.262200248881714</c:v>
                </c:pt>
                <c:pt idx="431">
                  <c:v>0.279516866781018</c:v>
                </c:pt>
                <c:pt idx="432">
                  <c:v>0.30174385363064599</c:v>
                </c:pt>
                <c:pt idx="433">
                  <c:v>0.31856859381831598</c:v>
                </c:pt>
                <c:pt idx="434">
                  <c:v>0.34774758508621501</c:v>
                </c:pt>
                <c:pt idx="435">
                  <c:v>1.8243243243243199E-2</c:v>
                </c:pt>
                <c:pt idx="436">
                  <c:v>3.6486486486486502E-2</c:v>
                </c:pt>
                <c:pt idx="437">
                  <c:v>5.4729729729729698E-2</c:v>
                </c:pt>
                <c:pt idx="438">
                  <c:v>7.2972972972973005E-2</c:v>
                </c:pt>
                <c:pt idx="439">
                  <c:v>9.12162162162162E-2</c:v>
                </c:pt>
                <c:pt idx="440">
                  <c:v>0.10945945945945899</c:v>
                </c:pt>
                <c:pt idx="441">
                  <c:v>0.12770270270270301</c:v>
                </c:pt>
                <c:pt idx="442">
                  <c:v>0.14594594594594601</c:v>
                </c:pt>
                <c:pt idx="443">
                  <c:v>0.16418918918918901</c:v>
                </c:pt>
                <c:pt idx="444">
                  <c:v>0.168918918918919</c:v>
                </c:pt>
                <c:pt idx="445">
                  <c:v>0.168918918918919</c:v>
                </c:pt>
                <c:pt idx="446">
                  <c:v>0.168918918918919</c:v>
                </c:pt>
                <c:pt idx="447">
                  <c:v>0.168918918918919</c:v>
                </c:pt>
                <c:pt idx="448">
                  <c:v>0.168918918918919</c:v>
                </c:pt>
                <c:pt idx="449">
                  <c:v>0.168918918918919</c:v>
                </c:pt>
                <c:pt idx="450">
                  <c:v>2.9099656357388301E-2</c:v>
                </c:pt>
                <c:pt idx="451">
                  <c:v>5.5690721649484499E-2</c:v>
                </c:pt>
                <c:pt idx="452">
                  <c:v>8.7274711946634206E-2</c:v>
                </c:pt>
                <c:pt idx="453">
                  <c:v>0.105969072164948</c:v>
                </c:pt>
                <c:pt idx="454">
                  <c:v>0.115803517283202</c:v>
                </c:pt>
                <c:pt idx="455">
                  <c:v>0.13169453990072499</c:v>
                </c:pt>
                <c:pt idx="456">
                  <c:v>0.151699558173785</c:v>
                </c:pt>
                <c:pt idx="457">
                  <c:v>0.166163735597332</c:v>
                </c:pt>
                <c:pt idx="458">
                  <c:v>0.183051546391752</c:v>
                </c:pt>
                <c:pt idx="459">
                  <c:v>0.20724075197089101</c:v>
                </c:pt>
                <c:pt idx="460">
                  <c:v>0.24003534609720201</c:v>
                </c:pt>
                <c:pt idx="461">
                  <c:v>0.26581148748159</c:v>
                </c:pt>
                <c:pt idx="462">
                  <c:v>0.28513839425179599</c:v>
                </c:pt>
                <c:pt idx="463">
                  <c:v>0.29665229615745098</c:v>
                </c:pt>
                <c:pt idx="464">
                  <c:v>0.30816619806310502</c:v>
                </c:pt>
                <c:pt idx="465">
                  <c:v>5.5558682803264897E-3</c:v>
                </c:pt>
                <c:pt idx="466">
                  <c:v>1.1111736560653E-2</c:v>
                </c:pt>
                <c:pt idx="467">
                  <c:v>1.66676048409795E-2</c:v>
                </c:pt>
                <c:pt idx="468">
                  <c:v>2.22234731213059E-2</c:v>
                </c:pt>
                <c:pt idx="469">
                  <c:v>2.77793414016324E-2</c:v>
                </c:pt>
                <c:pt idx="470">
                  <c:v>3.3335209681958897E-2</c:v>
                </c:pt>
                <c:pt idx="471">
                  <c:v>5.6628201519842401E-2</c:v>
                </c:pt>
                <c:pt idx="472">
                  <c:v>8.0439065578384497E-2</c:v>
                </c:pt>
                <c:pt idx="473">
                  <c:v>0.104249929636927</c:v>
                </c:pt>
                <c:pt idx="474">
                  <c:v>0.12806079369546899</c:v>
                </c:pt>
                <c:pt idx="475">
                  <c:v>0.15187165775401101</c:v>
                </c:pt>
                <c:pt idx="476">
                  <c:v>0.17568252181255301</c:v>
                </c:pt>
                <c:pt idx="477">
                  <c:v>0.20248803827751199</c:v>
                </c:pt>
                <c:pt idx="478">
                  <c:v>0.229473684210526</c:v>
                </c:pt>
                <c:pt idx="479">
                  <c:v>0.256459330143541</c:v>
                </c:pt>
                <c:pt idx="480">
                  <c:v>7.9562419562419495E-3</c:v>
                </c:pt>
                <c:pt idx="481">
                  <c:v>1.5912483912483899E-2</c:v>
                </c:pt>
                <c:pt idx="482">
                  <c:v>2.2244833068362498E-2</c:v>
                </c:pt>
                <c:pt idx="483">
                  <c:v>2.7010068892421801E-2</c:v>
                </c:pt>
                <c:pt idx="484">
                  <c:v>3.1775304716481198E-2</c:v>
                </c:pt>
                <c:pt idx="485">
                  <c:v>4.7207207207207197E-2</c:v>
                </c:pt>
                <c:pt idx="486">
                  <c:v>7.4011658717541104E-2</c:v>
                </c:pt>
                <c:pt idx="487">
                  <c:v>0.100816110227875</c:v>
                </c:pt>
                <c:pt idx="488">
                  <c:v>0.132542660307366</c:v>
                </c:pt>
                <c:pt idx="489">
                  <c:v>0.17006889242183401</c:v>
                </c:pt>
                <c:pt idx="490">
                  <c:v>0.207595124536301</c:v>
                </c:pt>
                <c:pt idx="491">
                  <c:v>0.23296661367249599</c:v>
                </c:pt>
                <c:pt idx="492">
                  <c:v>0.24249708532061501</c:v>
                </c:pt>
                <c:pt idx="493">
                  <c:v>0.25202755696873302</c:v>
                </c:pt>
                <c:pt idx="494">
                  <c:v>0.26350821409644898</c:v>
                </c:pt>
                <c:pt idx="495">
                  <c:v>9.6123188405797203E-3</c:v>
                </c:pt>
                <c:pt idx="496">
                  <c:v>2.7340153452685499E-2</c:v>
                </c:pt>
                <c:pt idx="497">
                  <c:v>5.3841432225063997E-2</c:v>
                </c:pt>
                <c:pt idx="498">
                  <c:v>7.6897698209718798E-2</c:v>
                </c:pt>
                <c:pt idx="499">
                  <c:v>0.112352941176471</c:v>
                </c:pt>
                <c:pt idx="500">
                  <c:v>0.140462915601023</c:v>
                </c:pt>
                <c:pt idx="501">
                  <c:v>0.161350383631714</c:v>
                </c:pt>
                <c:pt idx="502">
                  <c:v>0.183570652173913</c:v>
                </c:pt>
                <c:pt idx="503">
                  <c:v>0.20668542199488499</c:v>
                </c:pt>
                <c:pt idx="504">
                  <c:v>0.22626598465473199</c:v>
                </c:pt>
                <c:pt idx="505">
                  <c:v>0.25115601023017903</c:v>
                </c:pt>
                <c:pt idx="506">
                  <c:v>0.27935805626598498</c:v>
                </c:pt>
                <c:pt idx="507">
                  <c:v>0.29720823798627</c:v>
                </c:pt>
                <c:pt idx="508">
                  <c:v>0.30299008390541599</c:v>
                </c:pt>
                <c:pt idx="509">
                  <c:v>0.30877192982456098</c:v>
                </c:pt>
                <c:pt idx="510">
                  <c:v>1.9882673755127301E-2</c:v>
                </c:pt>
                <c:pt idx="511">
                  <c:v>3.7558147528586897E-2</c:v>
                </c:pt>
                <c:pt idx="512">
                  <c:v>6.4543183849309196E-2</c:v>
                </c:pt>
                <c:pt idx="513">
                  <c:v>0.10990444327321899</c:v>
                </c:pt>
                <c:pt idx="514">
                  <c:v>0.13922179701643</c:v>
                </c:pt>
                <c:pt idx="515">
                  <c:v>0.164119594857811</c:v>
                </c:pt>
                <c:pt idx="516">
                  <c:v>0.19283714108939301</c:v>
                </c:pt>
                <c:pt idx="517">
                  <c:v>0.22279978917940399</c:v>
                </c:pt>
                <c:pt idx="518">
                  <c:v>0.255189165654575</c:v>
                </c:pt>
                <c:pt idx="519">
                  <c:v>0.279626022594469</c:v>
                </c:pt>
                <c:pt idx="520">
                  <c:v>0.30369027704576201</c:v>
                </c:pt>
                <c:pt idx="521">
                  <c:v>0.326900249776576</c:v>
                </c:pt>
                <c:pt idx="522">
                  <c:v>0.35414697862004202</c:v>
                </c:pt>
                <c:pt idx="523">
                  <c:v>0.37521391415935301</c:v>
                </c:pt>
                <c:pt idx="524">
                  <c:v>0.40152844932285398</c:v>
                </c:pt>
                <c:pt idx="525">
                  <c:v>2.0351935646053299E-2</c:v>
                </c:pt>
                <c:pt idx="526">
                  <c:v>3.8149824032177003E-2</c:v>
                </c:pt>
                <c:pt idx="527">
                  <c:v>5.2951231774761201E-2</c:v>
                </c:pt>
                <c:pt idx="528">
                  <c:v>7.4563432210491096E-2</c:v>
                </c:pt>
                <c:pt idx="529">
                  <c:v>9.9932964638847099E-2</c:v>
                </c:pt>
                <c:pt idx="530">
                  <c:v>0.13046086810792701</c:v>
                </c:pt>
                <c:pt idx="531">
                  <c:v>0.153212669683258</c:v>
                </c:pt>
                <c:pt idx="532">
                  <c:v>0.178106251047428</c:v>
                </c:pt>
                <c:pt idx="533">
                  <c:v>0.21140941846824199</c:v>
                </c:pt>
                <c:pt idx="534">
                  <c:v>0.243304843304844</c:v>
                </c:pt>
                <c:pt idx="535">
                  <c:v>0.27353108764873502</c:v>
                </c:pt>
                <c:pt idx="536">
                  <c:v>0.29943355119825699</c:v>
                </c:pt>
                <c:pt idx="537">
                  <c:v>0.32470588235294201</c:v>
                </c:pt>
                <c:pt idx="538">
                  <c:v>0.34769230769230802</c:v>
                </c:pt>
                <c:pt idx="539">
                  <c:v>0.35857988165680499</c:v>
                </c:pt>
                <c:pt idx="540">
                  <c:v>7.2800000000000004E-2</c:v>
                </c:pt>
                <c:pt idx="541">
                  <c:v>0.14560000000000001</c:v>
                </c:pt>
                <c:pt idx="542">
                  <c:v>0.21840000000000001</c:v>
                </c:pt>
                <c:pt idx="543">
                  <c:v>0.29120000000000001</c:v>
                </c:pt>
                <c:pt idx="544">
                  <c:v>0.36399999999999999</c:v>
                </c:pt>
                <c:pt idx="545">
                  <c:v>0.43680000000000002</c:v>
                </c:pt>
                <c:pt idx="546">
                  <c:v>0.50960000000000005</c:v>
                </c:pt>
                <c:pt idx="547">
                  <c:v>0.55359999999999998</c:v>
                </c:pt>
                <c:pt idx="548">
                  <c:v>0.59279999999999999</c:v>
                </c:pt>
                <c:pt idx="549">
                  <c:v>0.63200000000000001</c:v>
                </c:pt>
                <c:pt idx="550">
                  <c:v>0.67120000000000002</c:v>
                </c:pt>
                <c:pt idx="551">
                  <c:v>0.71040000000000003</c:v>
                </c:pt>
                <c:pt idx="552">
                  <c:v>0.74960000000000004</c:v>
                </c:pt>
                <c:pt idx="553">
                  <c:v>0.78879999999999995</c:v>
                </c:pt>
                <c:pt idx="554">
                  <c:v>0.80800000000000005</c:v>
                </c:pt>
                <c:pt idx="555">
                  <c:v>2.4228528472091702E-2</c:v>
                </c:pt>
                <c:pt idx="556">
                  <c:v>5.4508551024243602E-2</c:v>
                </c:pt>
                <c:pt idx="557">
                  <c:v>8.9504792332268407E-2</c:v>
                </c:pt>
                <c:pt idx="558">
                  <c:v>0.122268370607029</c:v>
                </c:pt>
                <c:pt idx="559">
                  <c:v>0.165344859988724</c:v>
                </c:pt>
                <c:pt idx="560">
                  <c:v>0.18296560796842701</c:v>
                </c:pt>
                <c:pt idx="561">
                  <c:v>0.19756436760007501</c:v>
                </c:pt>
                <c:pt idx="562">
                  <c:v>0.211298628077429</c:v>
                </c:pt>
                <c:pt idx="563">
                  <c:v>0.22671678255966901</c:v>
                </c:pt>
                <c:pt idx="564">
                  <c:v>0.240405938733321</c:v>
                </c:pt>
                <c:pt idx="565">
                  <c:v>0.25877842510806198</c:v>
                </c:pt>
                <c:pt idx="566">
                  <c:v>0.28741214057508002</c:v>
                </c:pt>
                <c:pt idx="567">
                  <c:v>0.34719789513249399</c:v>
                </c:pt>
                <c:pt idx="568">
                  <c:v>0.39866190565683102</c:v>
                </c:pt>
                <c:pt idx="569">
                  <c:v>0.43390340161623703</c:v>
                </c:pt>
                <c:pt idx="570">
                  <c:v>1.93708044146092E-2</c:v>
                </c:pt>
                <c:pt idx="571">
                  <c:v>2.8368794326241099E-2</c:v>
                </c:pt>
                <c:pt idx="572">
                  <c:v>4.0941328175370703E-2</c:v>
                </c:pt>
                <c:pt idx="573">
                  <c:v>4.2553191489361701E-2</c:v>
                </c:pt>
                <c:pt idx="574">
                  <c:v>4.6421663442939999E-2</c:v>
                </c:pt>
                <c:pt idx="575">
                  <c:v>4.6421663442939999E-2</c:v>
                </c:pt>
                <c:pt idx="576">
                  <c:v>4.6421663442939999E-2</c:v>
                </c:pt>
                <c:pt idx="577">
                  <c:v>4.6421663442939999E-2</c:v>
                </c:pt>
                <c:pt idx="578">
                  <c:v>5.4243941290249197E-2</c:v>
                </c:pt>
                <c:pt idx="579">
                  <c:v>5.7059961315280502E-2</c:v>
                </c:pt>
                <c:pt idx="580">
                  <c:v>5.7145295255432903E-2</c:v>
                </c:pt>
                <c:pt idx="581">
                  <c:v>6.3626183447012194E-2</c:v>
                </c:pt>
                <c:pt idx="582">
                  <c:v>8.4953680138450602E-2</c:v>
                </c:pt>
                <c:pt idx="583">
                  <c:v>9.5882840563691701E-2</c:v>
                </c:pt>
                <c:pt idx="584">
                  <c:v>0.10348162475822099</c:v>
                </c:pt>
                <c:pt idx="585">
                  <c:v>2.44343891402715E-2</c:v>
                </c:pt>
                <c:pt idx="586">
                  <c:v>4.8868778280543E-2</c:v>
                </c:pt>
                <c:pt idx="587">
                  <c:v>7.3303167420814497E-2</c:v>
                </c:pt>
                <c:pt idx="588">
                  <c:v>9.7737556561086E-2</c:v>
                </c:pt>
                <c:pt idx="589">
                  <c:v>0.122171945701357</c:v>
                </c:pt>
                <c:pt idx="590">
                  <c:v>0.144072398190045</c:v>
                </c:pt>
                <c:pt idx="591">
                  <c:v>0.162805429864253</c:v>
                </c:pt>
                <c:pt idx="592">
                  <c:v>0.18153846153846201</c:v>
                </c:pt>
                <c:pt idx="593">
                  <c:v>0.20027149321266999</c:v>
                </c:pt>
                <c:pt idx="594">
                  <c:v>0.21900452488687799</c:v>
                </c:pt>
                <c:pt idx="595">
                  <c:v>0.237737556561086</c:v>
                </c:pt>
                <c:pt idx="596">
                  <c:v>0.26081447963800902</c:v>
                </c:pt>
                <c:pt idx="597">
                  <c:v>0.28443438914027203</c:v>
                </c:pt>
                <c:pt idx="598">
                  <c:v>0.30805429864253397</c:v>
                </c:pt>
                <c:pt idx="599">
                  <c:v>0.33167420814479598</c:v>
                </c:pt>
                <c:pt idx="600">
                  <c:v>1.66051660516605E-2</c:v>
                </c:pt>
                <c:pt idx="601">
                  <c:v>3.3210332103321E-2</c:v>
                </c:pt>
                <c:pt idx="602">
                  <c:v>4.9815498154981597E-2</c:v>
                </c:pt>
                <c:pt idx="603">
                  <c:v>6.6420664206642097E-2</c:v>
                </c:pt>
                <c:pt idx="604">
                  <c:v>8.3025830258302596E-2</c:v>
                </c:pt>
                <c:pt idx="605">
                  <c:v>0.100516605166052</c:v>
                </c:pt>
                <c:pt idx="606">
                  <c:v>0.11911439114391099</c:v>
                </c:pt>
                <c:pt idx="607">
                  <c:v>0.137712177121771</c:v>
                </c:pt>
                <c:pt idx="608">
                  <c:v>0.15630996309963099</c:v>
                </c:pt>
                <c:pt idx="609">
                  <c:v>0.17490774907749099</c:v>
                </c:pt>
                <c:pt idx="610">
                  <c:v>0.19350553505535101</c:v>
                </c:pt>
                <c:pt idx="611">
                  <c:v>0.21092250922509201</c:v>
                </c:pt>
                <c:pt idx="612">
                  <c:v>0.22819188191881901</c:v>
                </c:pt>
                <c:pt idx="613">
                  <c:v>0.245461254612546</c:v>
                </c:pt>
                <c:pt idx="614">
                  <c:v>0.262730627306273</c:v>
                </c:pt>
                <c:pt idx="615">
                  <c:v>2.2745098039215698E-2</c:v>
                </c:pt>
                <c:pt idx="616">
                  <c:v>4.5490196078431397E-2</c:v>
                </c:pt>
                <c:pt idx="617">
                  <c:v>6.8235294117647102E-2</c:v>
                </c:pt>
                <c:pt idx="618">
                  <c:v>9.0980392156862794E-2</c:v>
                </c:pt>
                <c:pt idx="619">
                  <c:v>0.113725490196078</c:v>
                </c:pt>
                <c:pt idx="620">
                  <c:v>0.13647058823529401</c:v>
                </c:pt>
                <c:pt idx="621">
                  <c:v>0.15921568627450999</c:v>
                </c:pt>
                <c:pt idx="622">
                  <c:v>0.181960784313725</c:v>
                </c:pt>
                <c:pt idx="623">
                  <c:v>0.20470588235294099</c:v>
                </c:pt>
                <c:pt idx="624">
                  <c:v>0.227450980392157</c:v>
                </c:pt>
                <c:pt idx="625">
                  <c:v>0.25019607843137198</c:v>
                </c:pt>
                <c:pt idx="626">
                  <c:v>0.27294117647058802</c:v>
                </c:pt>
                <c:pt idx="627">
                  <c:v>0.295686274509804</c:v>
                </c:pt>
                <c:pt idx="628">
                  <c:v>0.31843137254901999</c:v>
                </c:pt>
                <c:pt idx="629">
                  <c:v>0.34117647058823503</c:v>
                </c:pt>
                <c:pt idx="630">
                  <c:v>2.1333333333333301E-2</c:v>
                </c:pt>
                <c:pt idx="631">
                  <c:v>4.26666666666667E-2</c:v>
                </c:pt>
                <c:pt idx="632">
                  <c:v>6.4000000000000001E-2</c:v>
                </c:pt>
                <c:pt idx="633">
                  <c:v>8.5333333333333303E-2</c:v>
                </c:pt>
                <c:pt idx="634">
                  <c:v>0.10666666666666701</c:v>
                </c:pt>
                <c:pt idx="635">
                  <c:v>0.128</c:v>
                </c:pt>
                <c:pt idx="636">
                  <c:v>0.14933333333333301</c:v>
                </c:pt>
                <c:pt idx="637">
                  <c:v>0.17066666666666699</c:v>
                </c:pt>
                <c:pt idx="638">
                  <c:v>0.192</c:v>
                </c:pt>
                <c:pt idx="639">
                  <c:v>0.21333333333333299</c:v>
                </c:pt>
                <c:pt idx="640">
                  <c:v>0.234666666666667</c:v>
                </c:pt>
                <c:pt idx="641">
                  <c:v>0.25600000000000001</c:v>
                </c:pt>
                <c:pt idx="642">
                  <c:v>0.266666666666667</c:v>
                </c:pt>
                <c:pt idx="643">
                  <c:v>0.266666666666667</c:v>
                </c:pt>
                <c:pt idx="644">
                  <c:v>0.266666666666667</c:v>
                </c:pt>
                <c:pt idx="645">
                  <c:v>2.84409136047666E-2</c:v>
                </c:pt>
                <c:pt idx="646">
                  <c:v>5.6881827209533303E-2</c:v>
                </c:pt>
                <c:pt idx="647">
                  <c:v>8.5322740814299899E-2</c:v>
                </c:pt>
                <c:pt idx="648">
                  <c:v>0.113763654419067</c:v>
                </c:pt>
                <c:pt idx="649">
                  <c:v>0.14220456802383299</c:v>
                </c:pt>
                <c:pt idx="650">
                  <c:v>0.159132075471698</c:v>
                </c:pt>
                <c:pt idx="651">
                  <c:v>0.17095283018867899</c:v>
                </c:pt>
                <c:pt idx="652">
                  <c:v>0.18277358490566001</c:v>
                </c:pt>
                <c:pt idx="653">
                  <c:v>0.194594339622642</c:v>
                </c:pt>
                <c:pt idx="654">
                  <c:v>0.20641509433962299</c:v>
                </c:pt>
                <c:pt idx="655">
                  <c:v>0.22110377358490599</c:v>
                </c:pt>
                <c:pt idx="656">
                  <c:v>0.25994339622641499</c:v>
                </c:pt>
                <c:pt idx="657">
                  <c:v>0.29878301886792402</c:v>
                </c:pt>
                <c:pt idx="658">
                  <c:v>0.337622641509434</c:v>
                </c:pt>
                <c:pt idx="659">
                  <c:v>0.37646226415094303</c:v>
                </c:pt>
                <c:pt idx="660">
                  <c:v>1.8891553656303201E-2</c:v>
                </c:pt>
                <c:pt idx="661">
                  <c:v>5.6085117516242997E-2</c:v>
                </c:pt>
                <c:pt idx="662">
                  <c:v>8.7716391226616702E-2</c:v>
                </c:pt>
                <c:pt idx="663">
                  <c:v>0.10186717830201</c:v>
                </c:pt>
                <c:pt idx="664">
                  <c:v>0.126996031919069</c:v>
                </c:pt>
                <c:pt idx="665">
                  <c:v>0.15114987136440899</c:v>
                </c:pt>
                <c:pt idx="666">
                  <c:v>0.16730650154798801</c:v>
                </c:pt>
                <c:pt idx="667">
                  <c:v>0.18693934504862</c:v>
                </c:pt>
                <c:pt idx="668">
                  <c:v>0.20695417084550699</c:v>
                </c:pt>
                <c:pt idx="669">
                  <c:v>0.219910173112981</c:v>
                </c:pt>
                <c:pt idx="670">
                  <c:v>0.229881829677757</c:v>
                </c:pt>
                <c:pt idx="671">
                  <c:v>0.240514542362534</c:v>
                </c:pt>
                <c:pt idx="672">
                  <c:v>0.25585662582305002</c:v>
                </c:pt>
                <c:pt idx="673">
                  <c:v>0.26758470326603601</c:v>
                </c:pt>
                <c:pt idx="674">
                  <c:v>0.29170191427200998</c:v>
                </c:pt>
                <c:pt idx="675">
                  <c:v>1.2078431372548999E-2</c:v>
                </c:pt>
                <c:pt idx="676">
                  <c:v>2.7832679738562099E-2</c:v>
                </c:pt>
                <c:pt idx="677">
                  <c:v>6.2860130718954299E-2</c:v>
                </c:pt>
                <c:pt idx="678">
                  <c:v>9.1696732026143798E-2</c:v>
                </c:pt>
                <c:pt idx="679">
                  <c:v>0.107398692810458</c:v>
                </c:pt>
                <c:pt idx="680">
                  <c:v>0.116716339869281</c:v>
                </c:pt>
                <c:pt idx="681">
                  <c:v>0.11913202614379099</c:v>
                </c:pt>
                <c:pt idx="682">
                  <c:v>0.13470326797385601</c:v>
                </c:pt>
                <c:pt idx="683">
                  <c:v>0.157652287581699</c:v>
                </c:pt>
                <c:pt idx="684">
                  <c:v>0.17286274509803901</c:v>
                </c:pt>
                <c:pt idx="685">
                  <c:v>0.186149019607843</c:v>
                </c:pt>
                <c:pt idx="686">
                  <c:v>0.20291764705882401</c:v>
                </c:pt>
                <c:pt idx="687">
                  <c:v>0.22304836601307201</c:v>
                </c:pt>
                <c:pt idx="688">
                  <c:v>0.26653071895424901</c:v>
                </c:pt>
                <c:pt idx="689">
                  <c:v>0.30831372549019598</c:v>
                </c:pt>
                <c:pt idx="690">
                  <c:v>3.18364983788791E-2</c:v>
                </c:pt>
                <c:pt idx="691">
                  <c:v>6.1299212598425197E-2</c:v>
                </c:pt>
                <c:pt idx="692">
                  <c:v>7.9645669291338594E-2</c:v>
                </c:pt>
                <c:pt idx="693">
                  <c:v>9.4763779527559003E-2</c:v>
                </c:pt>
                <c:pt idx="694">
                  <c:v>0.103937007874016</c:v>
                </c:pt>
                <c:pt idx="695">
                  <c:v>0.112825382121352</c:v>
                </c:pt>
                <c:pt idx="696">
                  <c:v>0.121459008800371</c:v>
                </c:pt>
                <c:pt idx="697">
                  <c:v>0.13161185734136199</c:v>
                </c:pt>
                <c:pt idx="698">
                  <c:v>0.14240389069013401</c:v>
                </c:pt>
                <c:pt idx="699">
                  <c:v>0.15889300602130599</c:v>
                </c:pt>
                <c:pt idx="700">
                  <c:v>0.17760537285780501</c:v>
                </c:pt>
                <c:pt idx="701">
                  <c:v>0.22077350625289499</c:v>
                </c:pt>
                <c:pt idx="702">
                  <c:v>0.262065771190366</c:v>
                </c:pt>
                <c:pt idx="703">
                  <c:v>0.297139879573877</c:v>
                </c:pt>
                <c:pt idx="704">
                  <c:v>0.33265400648448401</c:v>
                </c:pt>
                <c:pt idx="705">
                  <c:v>9.5356037151702808E-3</c:v>
                </c:pt>
                <c:pt idx="706">
                  <c:v>1.9410618048388999E-2</c:v>
                </c:pt>
                <c:pt idx="707">
                  <c:v>3.10652448113749E-2</c:v>
                </c:pt>
                <c:pt idx="708">
                  <c:v>5.1205137025570502E-2</c:v>
                </c:pt>
                <c:pt idx="709">
                  <c:v>8.9347551886251597E-2</c:v>
                </c:pt>
                <c:pt idx="710">
                  <c:v>0.129526430455223</c:v>
                </c:pt>
                <c:pt idx="711">
                  <c:v>0.17190689141153501</c:v>
                </c:pt>
                <c:pt idx="712">
                  <c:v>0.206141497534686</c:v>
                </c:pt>
                <c:pt idx="713">
                  <c:v>0.23580782020410501</c:v>
                </c:pt>
                <c:pt idx="714">
                  <c:v>0.26462561632840298</c:v>
                </c:pt>
                <c:pt idx="715">
                  <c:v>0.29323242747391398</c:v>
                </c:pt>
                <c:pt idx="716">
                  <c:v>0.31165692007797302</c:v>
                </c:pt>
                <c:pt idx="717">
                  <c:v>0.33159500057332902</c:v>
                </c:pt>
                <c:pt idx="718">
                  <c:v>0.36549936933837901</c:v>
                </c:pt>
                <c:pt idx="719">
                  <c:v>0.40149065474142898</c:v>
                </c:pt>
                <c:pt idx="720">
                  <c:v>3.2388867413993001E-2</c:v>
                </c:pt>
                <c:pt idx="721">
                  <c:v>6.47777348279861E-2</c:v>
                </c:pt>
                <c:pt idx="722">
                  <c:v>9.7166602241979094E-2</c:v>
                </c:pt>
                <c:pt idx="723">
                  <c:v>0.12955546965597201</c:v>
                </c:pt>
                <c:pt idx="724">
                  <c:v>0.161944337069965</c:v>
                </c:pt>
                <c:pt idx="725">
                  <c:v>0.19433320448395799</c:v>
                </c:pt>
                <c:pt idx="726">
                  <c:v>0.22672207189795099</c:v>
                </c:pt>
                <c:pt idx="727">
                  <c:v>0.25911093931194401</c:v>
                </c:pt>
                <c:pt idx="728">
                  <c:v>0.29149980672593701</c:v>
                </c:pt>
                <c:pt idx="729">
                  <c:v>0.32491871120307397</c:v>
                </c:pt>
                <c:pt idx="730">
                  <c:v>0.36187407626367102</c:v>
                </c:pt>
                <c:pt idx="731">
                  <c:v>0.39882944132426801</c:v>
                </c:pt>
                <c:pt idx="732">
                  <c:v>0.435784806384866</c:v>
                </c:pt>
                <c:pt idx="733">
                  <c:v>0.47274017144546299</c:v>
                </c:pt>
                <c:pt idx="734">
                  <c:v>0.50969553650606003</c:v>
                </c:pt>
                <c:pt idx="735">
                  <c:v>1.11764705882353E-2</c:v>
                </c:pt>
                <c:pt idx="736">
                  <c:v>2.23529411764706E-2</c:v>
                </c:pt>
                <c:pt idx="737">
                  <c:v>3.5588235294117601E-2</c:v>
                </c:pt>
                <c:pt idx="738">
                  <c:v>5.2352941176470602E-2</c:v>
                </c:pt>
                <c:pt idx="739">
                  <c:v>6.9117647058823506E-2</c:v>
                </c:pt>
                <c:pt idx="740">
                  <c:v>8.5882352941176507E-2</c:v>
                </c:pt>
                <c:pt idx="741">
                  <c:v>0.10264705882352899</c:v>
                </c:pt>
                <c:pt idx="742">
                  <c:v>0.11823529411764699</c:v>
                </c:pt>
                <c:pt idx="743">
                  <c:v>0.123823529411765</c:v>
                </c:pt>
                <c:pt idx="744">
                  <c:v>0.129411764705882</c:v>
                </c:pt>
                <c:pt idx="745">
                  <c:v>0.13500000000000001</c:v>
                </c:pt>
                <c:pt idx="746">
                  <c:v>0.14058823529411801</c:v>
                </c:pt>
                <c:pt idx="747">
                  <c:v>0.14617647058823499</c:v>
                </c:pt>
                <c:pt idx="748">
                  <c:v>0.161176470588235</c:v>
                </c:pt>
                <c:pt idx="749">
                  <c:v>0.17794117647058799</c:v>
                </c:pt>
              </c:numCache>
            </c:numRef>
          </c:yVal>
          <c:smooth val="0"/>
        </c:ser>
        <c:ser>
          <c:idx val="1"/>
          <c:order val="1"/>
          <c:tx>
            <c:v>P10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Sheet2!$E$2:$E$3</c:f>
              <c:numCache>
                <c:formatCode>General</c:formatCode>
                <c:ptCount val="2"/>
                <c:pt idx="0">
                  <c:v>0.3</c:v>
                </c:pt>
                <c:pt idx="1">
                  <c:v>0.63083834107154402</c:v>
                </c:pt>
              </c:numCache>
            </c:numRef>
          </c:xVal>
          <c:yVal>
            <c:numRef>
              <c:f>Sheet2!$F$2:$F$3</c:f>
              <c:numCache>
                <c:formatCode>General</c:formatCode>
                <c:ptCount val="2"/>
                <c:pt idx="0">
                  <c:v>0.47636318983007397</c:v>
                </c:pt>
                <c:pt idx="1">
                  <c:v>1</c:v>
                </c:pt>
              </c:numCache>
            </c:numRef>
          </c:yVal>
          <c:smooth val="0"/>
        </c:ser>
        <c:ser>
          <c:idx val="2"/>
          <c:order val="2"/>
          <c:tx>
            <c:v>P90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Sheet2!$G$2:$G$3</c:f>
              <c:numCache>
                <c:formatCode>General</c:formatCode>
                <c:ptCount val="2"/>
                <c:pt idx="0">
                  <c:v>0.3</c:v>
                </c:pt>
                <c:pt idx="1">
                  <c:v>1.4569334523694619</c:v>
                </c:pt>
              </c:numCache>
            </c:numRef>
          </c:xVal>
          <c:yVal>
            <c:numRef>
              <c:f>Sheet2!$H$2:$H$3</c:f>
              <c:numCache>
                <c:formatCode>General</c:formatCode>
                <c:ptCount val="2"/>
                <c:pt idx="0">
                  <c:v>0.20715153199328901</c:v>
                </c:pt>
                <c:pt idx="1">
                  <c:v>1</c:v>
                </c:pt>
              </c:numCache>
            </c:numRef>
          </c:yVal>
          <c:smooth val="0"/>
        </c:ser>
        <c:ser>
          <c:idx val="3"/>
          <c:order val="3"/>
          <c:spPr>
            <a:ln w="25400" cap="rnd">
              <a:solidFill>
                <a:schemeClr val="accent1"/>
              </a:solidFill>
              <a:round/>
            </a:ln>
            <a:effectLst/>
          </c:spPr>
          <c:marker>
            <c:symbol val="circle"/>
            <c:size val="5"/>
            <c:spPr>
              <a:solidFill>
                <a:schemeClr val="accent4"/>
              </a:solidFill>
              <a:ln w="9525">
                <a:solidFill>
                  <a:schemeClr val="accent4"/>
                </a:solidFill>
              </a:ln>
              <a:effectLst/>
            </c:spPr>
          </c:marker>
          <c:xVal>
            <c:numRef>
              <c:f>Sheet2!$E$5:$E$6</c:f>
              <c:numCache>
                <c:formatCode>General</c:formatCode>
                <c:ptCount val="2"/>
                <c:pt idx="0">
                  <c:v>0.63083834107154402</c:v>
                </c:pt>
                <c:pt idx="1">
                  <c:v>0.63083834107154402</c:v>
                </c:pt>
              </c:numCache>
            </c:numRef>
          </c:xVal>
          <c:yVal>
            <c:numRef>
              <c:f>Sheet2!$F$5:$F$6</c:f>
              <c:numCache>
                <c:formatCode>General</c:formatCode>
                <c:ptCount val="2"/>
                <c:pt idx="0">
                  <c:v>0</c:v>
                </c:pt>
                <c:pt idx="1">
                  <c:v>1</c:v>
                </c:pt>
              </c:numCache>
            </c:numRef>
          </c:yVal>
          <c:smooth val="0"/>
        </c:ser>
        <c:ser>
          <c:idx val="4"/>
          <c:order val="4"/>
          <c:spPr>
            <a:ln w="25400" cap="rnd">
              <a:solidFill>
                <a:schemeClr val="accent1"/>
              </a:solidFill>
              <a:round/>
            </a:ln>
            <a:effectLst/>
          </c:spPr>
          <c:marker>
            <c:symbol val="circle"/>
            <c:size val="5"/>
            <c:spPr>
              <a:solidFill>
                <a:schemeClr val="accent5"/>
              </a:solidFill>
              <a:ln w="9525">
                <a:solidFill>
                  <a:schemeClr val="accent5"/>
                </a:solidFill>
              </a:ln>
              <a:effectLst/>
            </c:spPr>
          </c:marker>
          <c:xVal>
            <c:numRef>
              <c:f>Sheet2!$G$5:$G$6</c:f>
              <c:numCache>
                <c:formatCode>General</c:formatCode>
                <c:ptCount val="2"/>
                <c:pt idx="0">
                  <c:v>1.4569334523694619</c:v>
                </c:pt>
                <c:pt idx="1">
                  <c:v>1.4569334523694619</c:v>
                </c:pt>
              </c:numCache>
            </c:numRef>
          </c:xVal>
          <c:yVal>
            <c:numRef>
              <c:f>Sheet2!$H$5:$H$6</c:f>
              <c:numCache>
                <c:formatCode>General</c:formatCode>
                <c:ptCount val="2"/>
                <c:pt idx="0">
                  <c:v>0</c:v>
                </c:pt>
                <c:pt idx="1">
                  <c:v>1</c:v>
                </c:pt>
              </c:numCache>
            </c:numRef>
          </c:yVal>
          <c:smooth val="0"/>
        </c:ser>
        <c:dLbls>
          <c:showLegendKey val="0"/>
          <c:showVal val="0"/>
          <c:showCatName val="0"/>
          <c:showSerName val="0"/>
          <c:showPercent val="0"/>
          <c:showBubbleSize val="0"/>
        </c:dLbls>
        <c:axId val="-427958432"/>
        <c:axId val="-427961152"/>
      </c:scatterChart>
      <c:valAx>
        <c:axId val="-427958432"/>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7961152"/>
        <c:crosses val="autoZero"/>
        <c:crossBetween val="midCat"/>
      </c:valAx>
      <c:valAx>
        <c:axId val="-4279611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Cumulative Story Points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7958432"/>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Projection of </a:t>
            </a:r>
            <a:r>
              <a:rPr lang="en-US" sz="2000" b="0" i="0" u="none" strike="noStrike" kern="1200" spc="0" baseline="0">
                <a:solidFill>
                  <a:sysClr val="windowText" lastClr="000000">
                    <a:lumMod val="65000"/>
                    <a:lumOff val="35000"/>
                  </a:sysClr>
                </a:solidFill>
                <a:latin typeface="+mn-lt"/>
                <a:ea typeface="+mn-ea"/>
                <a:cs typeface="+mn-cs"/>
              </a:rPr>
              <a:t>P90/P10</a:t>
            </a:r>
            <a:r>
              <a:rPr lang="en-US" sz="2000"/>
              <a:t> ratios for Velocity and Throughput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2"/>
          <c:tx>
            <c:strRef>
              <c:f>'CDF-Remain'!$K$24</c:f>
              <c:strCache>
                <c:ptCount val="1"/>
                <c:pt idx="0">
                  <c:v>Throughput-p90/p10</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'CDF-Remain'!$K$25:$K$32</c:f>
              <c:numCache>
                <c:formatCode>0.00</c:formatCode>
                <c:ptCount val="8"/>
                <c:pt idx="0">
                  <c:v>3.3303710899124108</c:v>
                </c:pt>
                <c:pt idx="1">
                  <c:v>2.8921151327492431</c:v>
                </c:pt>
                <c:pt idx="2">
                  <c:v>3.3330437768679602</c:v>
                </c:pt>
                <c:pt idx="3">
                  <c:v>3.0714103942423572</c:v>
                </c:pt>
                <c:pt idx="4">
                  <c:v>3.492306413324477</c:v>
                </c:pt>
                <c:pt idx="5">
                  <c:v>3.4069437419684241</c:v>
                </c:pt>
                <c:pt idx="6">
                  <c:v>3.4249085130979728</c:v>
                </c:pt>
                <c:pt idx="7">
                  <c:v>4.2955964914281557</c:v>
                </c:pt>
              </c:numCache>
            </c:numRef>
          </c:yVal>
          <c:smooth val="0"/>
          <c:extLst xmlns:c16r2="http://schemas.microsoft.com/office/drawing/2015/06/chart">
            <c:ext xmlns:c16="http://schemas.microsoft.com/office/drawing/2014/chart" uri="{C3380CC4-5D6E-409C-BE32-E72D297353CC}">
              <c16:uniqueId val="{00000000-DFE5-4757-9DD6-EF5520A385DA}"/>
            </c:ext>
          </c:extLst>
        </c:ser>
        <c:ser>
          <c:idx val="5"/>
          <c:order val="5"/>
          <c:tx>
            <c:strRef>
              <c:f>'CDF-Remain'!$N$24</c:f>
              <c:strCache>
                <c:ptCount val="1"/>
                <c:pt idx="0">
                  <c:v>Velocity-p90/p10</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'CDF-Remain'!$N$25:$N$32</c:f>
              <c:numCache>
                <c:formatCode>0.00</c:formatCode>
                <c:ptCount val="8"/>
                <c:pt idx="0">
                  <c:v>3.2521490141033542</c:v>
                </c:pt>
                <c:pt idx="1">
                  <c:v>4.2263867016914176</c:v>
                </c:pt>
                <c:pt idx="2">
                  <c:v>3.4295096643466141</c:v>
                </c:pt>
                <c:pt idx="3">
                  <c:v>3.339199874494104</c:v>
                </c:pt>
                <c:pt idx="4">
                  <c:v>4.0521266850184343</c:v>
                </c:pt>
                <c:pt idx="5">
                  <c:v>3.881361061398577</c:v>
                </c:pt>
                <c:pt idx="6">
                  <c:v>3.8383693845336571</c:v>
                </c:pt>
                <c:pt idx="7">
                  <c:v>3.8791694632500571</c:v>
                </c:pt>
              </c:numCache>
            </c:numRef>
          </c:yVal>
          <c:smooth val="0"/>
          <c:extLst xmlns:c16r2="http://schemas.microsoft.com/office/drawing/2015/06/chart">
            <c:ext xmlns:c16="http://schemas.microsoft.com/office/drawing/2014/chart" uri="{C3380CC4-5D6E-409C-BE32-E72D297353CC}">
              <c16:uniqueId val="{00000001-DFE5-4757-9DD6-EF5520A385DA}"/>
            </c:ext>
          </c:extLst>
        </c:ser>
        <c:ser>
          <c:idx val="6"/>
          <c:order val="6"/>
          <c:tx>
            <c:strRef>
              <c:f>'CDF-Remain'!$O$24</c:f>
              <c:strCache>
                <c:ptCount val="1"/>
                <c:pt idx="0">
                  <c:v>T/V</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'CDF-Remain'!$O$25:$O$32</c:f>
              <c:numCache>
                <c:formatCode>0.00</c:formatCode>
                <c:ptCount val="8"/>
                <c:pt idx="0">
                  <c:v>1.0240524267091811</c:v>
                </c:pt>
                <c:pt idx="1">
                  <c:v>0.68429969543293701</c:v>
                </c:pt>
                <c:pt idx="2">
                  <c:v>0.971871813489398</c:v>
                </c:pt>
                <c:pt idx="3">
                  <c:v>0.91980429734164404</c:v>
                </c:pt>
                <c:pt idx="4">
                  <c:v>0.86184531846851398</c:v>
                </c:pt>
                <c:pt idx="5">
                  <c:v>0.87777037180374895</c:v>
                </c:pt>
                <c:pt idx="6">
                  <c:v>0.89228215681854595</c:v>
                </c:pt>
                <c:pt idx="7">
                  <c:v>1.1073495324510001</c:v>
                </c:pt>
              </c:numCache>
            </c:numRef>
          </c:yVal>
          <c:smooth val="0"/>
          <c:extLst xmlns:c16r2="http://schemas.microsoft.com/office/drawing/2015/06/chart">
            <c:ext xmlns:c16="http://schemas.microsoft.com/office/drawing/2014/chart" uri="{C3380CC4-5D6E-409C-BE32-E72D297353CC}">
              <c16:uniqueId val="{00000002-DFE5-4757-9DD6-EF5520A385DA}"/>
            </c:ext>
          </c:extLst>
        </c:ser>
        <c:dLbls>
          <c:showLegendKey val="0"/>
          <c:showVal val="0"/>
          <c:showCatName val="0"/>
          <c:showSerName val="0"/>
          <c:showPercent val="0"/>
          <c:showBubbleSize val="0"/>
        </c:dLbls>
        <c:axId val="-427960064"/>
        <c:axId val="-427957344"/>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'CDF-Remain'!$I$24</c15:sqref>
                        </c15:formulaRef>
                      </c:ext>
                    </c:extLst>
                    <c:strCache>
                      <c:ptCount val="1"/>
                      <c:pt idx="0">
                        <c:v>Throughput-P90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xmlns:c16r2="http://schemas.microsoft.com/office/drawing/2015/06/chart">
                      <c:ex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c:ext uri="{02D57815-91ED-43cb-92C2-25804820EDAC}">
                        <c15:formulaRef>
                          <c15:sqref>'CDF-Remain'!$I$25:$I$32</c15:sqref>
                        </c15:formulaRef>
                      </c:ext>
                    </c:extLst>
                    <c:numCache>
                      <c:formatCode>0.00</c:formatCode>
                      <c:ptCount val="8"/>
                      <c:pt idx="0">
                        <c:v>1.928445583048259</c:v>
                      </c:pt>
                      <c:pt idx="1">
                        <c:v>1.9369147524063184</c:v>
                      </c:pt>
                      <c:pt idx="2">
                        <c:v>2.0741698487235052</c:v>
                      </c:pt>
                      <c:pt idx="3">
                        <c:v>2.0994182260019141</c:v>
                      </c:pt>
                      <c:pt idx="4">
                        <c:v>2.338061037133774</c:v>
                      </c:pt>
                      <c:pt idx="5">
                        <c:v>2.262301844031672</c:v>
                      </c:pt>
                      <c:pt idx="6">
                        <c:v>2.4848771630637829</c:v>
                      </c:pt>
                      <c:pt idx="7">
                        <c:v>3.1551395134057407</c:v>
                      </c:pt>
                    </c:numCache>
                  </c:numRef>
                </c:yVal>
                <c:smooth val="0"/>
                <c:extLst xmlns:c16r2="http://schemas.microsoft.com/office/drawing/2015/06/chart">
                  <c:ext xmlns:c16="http://schemas.microsoft.com/office/drawing/2014/chart" uri="{C3380CC4-5D6E-409C-BE32-E72D297353CC}">
                    <c16:uniqueId val="{00000003-DFE5-4757-9DD6-EF5520A385DA}"/>
                  </c:ext>
                </c:extLst>
              </c15:ser>
            </c15:filteredScatterSeries>
            <c15:filteredScatte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'CDF-Remain'!$J$24</c15:sqref>
                        </c15:formulaRef>
                      </c:ext>
                    </c:extLst>
                    <c:strCache>
                      <c:ptCount val="1"/>
                      <c:pt idx="0">
                        <c:v>Throughput-P10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'CDF-Remain'!$J$25:$J$32</c15:sqref>
                        </c15:formulaRef>
                      </c:ext>
                    </c:extLst>
                    <c:numCache>
                      <c:formatCode>0.00</c:formatCode>
                      <c:ptCount val="8"/>
                      <c:pt idx="0">
                        <c:v>0.57904825948359329</c:v>
                      </c:pt>
                      <c:pt idx="1">
                        <c:v>0.66972256065237723</c:v>
                      </c:pt>
                      <c:pt idx="2">
                        <c:v>0.6223050123489795</c:v>
                      </c:pt>
                      <c:pt idx="3">
                        <c:v>0.68353556071095811</c:v>
                      </c:pt>
                      <c:pt idx="4">
                        <c:v>0.66948908841823895</c:v>
                      </c:pt>
                      <c:pt idx="5">
                        <c:v>0.66402676867349331</c:v>
                      </c:pt>
                      <c:pt idx="6">
                        <c:v>0.72553096047990728</c:v>
                      </c:pt>
                      <c:pt idx="7">
                        <c:v>0.73450556161450642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4-DFE5-4757-9DD6-EF5520A385DA}"/>
                  </c:ext>
                </c:extLst>
              </c15:ser>
            </c15:filteredScatterSeries>
            <c15:filteredScatte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'CDF-Remain'!$L$24</c15:sqref>
                        </c15:formulaRef>
                      </c:ext>
                    </c:extLst>
                    <c:strCache>
                      <c:ptCount val="1"/>
                      <c:pt idx="0">
                        <c:v>Velocity-P90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'CDF-Remain'!$L$25:$L$32</c15:sqref>
                        </c15:formulaRef>
                      </c:ext>
                    </c:extLst>
                    <c:numCache>
                      <c:formatCode>0.00</c:formatCode>
                      <c:ptCount val="8"/>
                      <c:pt idx="0">
                        <c:v>1.8288785368516325</c:v>
                      </c:pt>
                      <c:pt idx="1">
                        <c:v>2.4362228581816829</c:v>
                      </c:pt>
                      <c:pt idx="2">
                        <c:v>2.3607418478991118</c:v>
                      </c:pt>
                      <c:pt idx="3">
                        <c:v>2.1446820668979232</c:v>
                      </c:pt>
                      <c:pt idx="4">
                        <c:v>2.3301587589448487</c:v>
                      </c:pt>
                      <c:pt idx="5">
                        <c:v>2.4483183721295516</c:v>
                      </c:pt>
                      <c:pt idx="6">
                        <c:v>2.6328927593362081</c:v>
                      </c:pt>
                      <c:pt idx="7">
                        <c:v>2.8216942938773615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5-DFE5-4757-9DD6-EF5520A385DA}"/>
                  </c:ext>
                </c:extLst>
              </c15:ser>
            </c15:filteredScatterSeries>
            <c15:filteredScatte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'CDF-Remain'!$M$24</c15:sqref>
                        </c15:formulaRef>
                      </c:ext>
                    </c:extLst>
                    <c:strCache>
                      <c:ptCount val="1"/>
                      <c:pt idx="0">
                        <c:v>Velocity-P10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'CDF-Remain'!$M$25:$M$32</c15:sqref>
                        </c15:formulaRef>
                      </c:ext>
                    </c:extLst>
                    <c:numCache>
                      <c:formatCode>0.00</c:formatCode>
                      <c:ptCount val="8"/>
                      <c:pt idx="0">
                        <c:v>0.56236000531355423</c:v>
                      </c:pt>
                      <c:pt idx="1">
                        <c:v>0.57643160224943346</c:v>
                      </c:pt>
                      <c:pt idx="2">
                        <c:v>0.68836133411184808</c:v>
                      </c:pt>
                      <c:pt idx="3">
                        <c:v>0.64227424158694513</c:v>
                      </c:pt>
                      <c:pt idx="4">
                        <c:v>0.575045880860521</c:v>
                      </c:pt>
                      <c:pt idx="5">
                        <c:v>0.63078861600351743</c:v>
                      </c:pt>
                      <c:pt idx="6">
                        <c:v>0.68594043344165745</c:v>
                      </c:pt>
                      <c:pt idx="7">
                        <c:v>0.72739650087709129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6-DFE5-4757-9DD6-EF5520A385DA}"/>
                  </c:ext>
                </c:extLst>
              </c15:ser>
            </c15:filteredScatterSeries>
          </c:ext>
        </c:extLst>
      </c:scatterChart>
      <c:valAx>
        <c:axId val="-427960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57344"/>
        <c:crosses val="autoZero"/>
        <c:crossBetween val="midCat"/>
      </c:valAx>
      <c:valAx>
        <c:axId val="-427957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9600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TabSum!$A$42</c:f>
          <c:strCache>
            <c:ptCount val="1"/>
            <c:pt idx="0">
              <c:v>Relative Projection of Data vs. Simulation for Base Case Scenario #4
</c:v>
            </c:pt>
          </c:strCache>
        </c:strRef>
      </c:tx>
      <c:layout>
        <c:manualLayout>
          <c:xMode val="edge"/>
          <c:yMode val="edge"/>
          <c:x val="0.10648102846367501"/>
          <c:y val="4.4709440616797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653441378080197E-2"/>
          <c:y val="9.9973958333333293E-2"/>
          <c:w val="0.93894694595214401"/>
          <c:h val="0.69689201935695499"/>
        </c:manualLayout>
      </c:layout>
      <c:scatterChart>
        <c:scatterStyle val="lineMarker"/>
        <c:varyColors val="0"/>
        <c:ser>
          <c:idx val="0"/>
          <c:order val="0"/>
          <c:tx>
            <c:strRef>
              <c:f>TabSum!$B$43</c:f>
              <c:strCache>
                <c:ptCount val="1"/>
                <c:pt idx="0">
                  <c:v>P90/P10 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TabSum!$B$44:$B$52</c:f>
              <c:numCache>
                <c:formatCode>General</c:formatCode>
                <c:ptCount val="9"/>
                <c:pt idx="0">
                  <c:v>3.12723573803276</c:v>
                </c:pt>
                <c:pt idx="1">
                  <c:v>3.6774658209684361</c:v>
                </c:pt>
                <c:pt idx="2">
                  <c:v>3.4832825073733811</c:v>
                </c:pt>
                <c:pt idx="3">
                  <c:v>3.232959409190816</c:v>
                </c:pt>
                <c:pt idx="4">
                  <c:v>3.368653502620448</c:v>
                </c:pt>
                <c:pt idx="5">
                  <c:v>3.6561490978662801</c:v>
                </c:pt>
                <c:pt idx="6">
                  <c:v>3.5150846229500332</c:v>
                </c:pt>
                <c:pt idx="7">
                  <c:v>3.7228910819142542</c:v>
                </c:pt>
                <c:pt idx="8">
                  <c:v>13.160583846798181</c:v>
                </c:pt>
              </c:numCache>
            </c:numRef>
          </c:yVal>
          <c:smooth val="0"/>
          <c:extLst xmlns:c16r2="http://schemas.microsoft.com/office/drawing/2015/06/chart">
            <c:ext xmlns:c16="http://schemas.microsoft.com/office/drawing/2014/chart" uri="{C3380CC4-5D6E-409C-BE32-E72D297353CC}">
              <c16:uniqueId val="{00000000-3765-48DA-9388-DE5C347CBC12}"/>
            </c:ext>
          </c:extLst>
        </c:ser>
        <c:ser>
          <c:idx val="1"/>
          <c:order val="1"/>
          <c:tx>
            <c:strRef>
              <c:f>TabSum!$C$43</c:f>
              <c:strCache>
                <c:ptCount val="1"/>
                <c:pt idx="0">
                  <c:v>P90/P10 TH-Data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TabSum!$C$44:$C$52</c:f>
              <c:numCache>
                <c:formatCode>General</c:formatCode>
                <c:ptCount val="9"/>
                <c:pt idx="0">
                  <c:v>3.105046838695197</c:v>
                </c:pt>
                <c:pt idx="1">
                  <c:v>2.8237827763063641</c:v>
                </c:pt>
                <c:pt idx="2">
                  <c:v>3.2809914114823</c:v>
                </c:pt>
                <c:pt idx="3">
                  <c:v>2.823714085518751</c:v>
                </c:pt>
                <c:pt idx="4">
                  <c:v>3.0793003390032019</c:v>
                </c:pt>
                <c:pt idx="5">
                  <c:v>3.3790413190870678</c:v>
                </c:pt>
                <c:pt idx="6">
                  <c:v>3.3706221641749421</c:v>
                </c:pt>
                <c:pt idx="7">
                  <c:v>4.1307702981699652</c:v>
                </c:pt>
                <c:pt idx="8">
                  <c:v>13.059567360216001</c:v>
                </c:pt>
              </c:numCache>
            </c:numRef>
          </c:yVal>
          <c:smooth val="0"/>
          <c:extLst xmlns:c16r2="http://schemas.microsoft.com/office/drawing/2015/06/chart">
            <c:ext xmlns:c16="http://schemas.microsoft.com/office/drawing/2014/chart" uri="{C3380CC4-5D6E-409C-BE32-E72D297353CC}">
              <c16:uniqueId val="{00000001-3765-48DA-9388-DE5C347CBC12}"/>
            </c:ext>
          </c:extLst>
        </c:ser>
        <c:ser>
          <c:idx val="2"/>
          <c:order val="2"/>
          <c:tx>
            <c:strRef>
              <c:f>TabSum!$D$43</c:f>
              <c:strCache>
                <c:ptCount val="1"/>
                <c:pt idx="0">
                  <c:v>T/V Data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TabSum!$D$44:$D$52</c:f>
              <c:numCache>
                <c:formatCode>General</c:formatCode>
                <c:ptCount val="9"/>
                <c:pt idx="0">
                  <c:v>0.99290462849739602</c:v>
                </c:pt>
                <c:pt idx="1">
                  <c:v>0.76786105263182003</c:v>
                </c:pt>
                <c:pt idx="2">
                  <c:v>0.94192515379878805</c:v>
                </c:pt>
                <c:pt idx="3">
                  <c:v>0.87341464216697495</c:v>
                </c:pt>
                <c:pt idx="4">
                  <c:v>0.91410420709872398</c:v>
                </c:pt>
                <c:pt idx="5">
                  <c:v>0.92420774663130401</c:v>
                </c:pt>
                <c:pt idx="6">
                  <c:v>0.95890213913147604</c:v>
                </c:pt>
                <c:pt idx="7">
                  <c:v>1.1095598037334971</c:v>
                </c:pt>
                <c:pt idx="8">
                  <c:v>0.99232431571743995</c:v>
                </c:pt>
              </c:numCache>
            </c:numRef>
          </c:yVal>
          <c:smooth val="0"/>
          <c:extLst xmlns:c16r2="http://schemas.microsoft.com/office/drawing/2015/06/chart">
            <c:ext xmlns:c16="http://schemas.microsoft.com/office/drawing/2014/chart" uri="{C3380CC4-5D6E-409C-BE32-E72D297353CC}">
              <c16:uniqueId val="{00000002-3765-48DA-9388-DE5C347CBC12}"/>
            </c:ext>
          </c:extLst>
        </c:ser>
        <c:ser>
          <c:idx val="3"/>
          <c:order val="3"/>
          <c:tx>
            <c:strRef>
              <c:f>TabSum!$F$43</c:f>
              <c:strCache>
                <c:ptCount val="1"/>
                <c:pt idx="0">
                  <c:v>P90/P10 V-Sim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TabSum!$F$44:$F$52</c:f>
              <c:numCache>
                <c:formatCode>General</c:formatCode>
                <c:ptCount val="9"/>
                <c:pt idx="0">
                  <c:v>3.3596665455709531</c:v>
                </c:pt>
                <c:pt idx="1">
                  <c:v>2.9570900612387772</c:v>
                </c:pt>
                <c:pt idx="2">
                  <c:v>2.7214796744517189</c:v>
                </c:pt>
                <c:pt idx="3">
                  <c:v>2.7185593343267191</c:v>
                </c:pt>
                <c:pt idx="4">
                  <c:v>2.8723109375945102</c:v>
                </c:pt>
                <c:pt idx="5">
                  <c:v>2.9287356782530578</c:v>
                </c:pt>
                <c:pt idx="6">
                  <c:v>2.977286841966583</c:v>
                </c:pt>
                <c:pt idx="7">
                  <c:v>3.97716105979943</c:v>
                </c:pt>
              </c:numCache>
            </c:numRef>
          </c:yVal>
          <c:smooth val="0"/>
          <c:extLst xmlns:c16r2="http://schemas.microsoft.com/office/drawing/2015/06/chart">
            <c:ext xmlns:c16="http://schemas.microsoft.com/office/drawing/2014/chart" uri="{C3380CC4-5D6E-409C-BE32-E72D297353CC}">
              <c16:uniqueId val="{00000003-3765-48DA-9388-DE5C347CBC12}"/>
            </c:ext>
          </c:extLst>
        </c:ser>
        <c:ser>
          <c:idx val="4"/>
          <c:order val="4"/>
          <c:tx>
            <c:strRef>
              <c:f>TabSum!$G$43</c:f>
              <c:strCache>
                <c:ptCount val="1"/>
                <c:pt idx="0">
                  <c:v>P90/P10 TH-Sim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TabSum!$G$44:$G$52</c:f>
              <c:numCache>
                <c:formatCode>General</c:formatCode>
                <c:ptCount val="9"/>
                <c:pt idx="0">
                  <c:v>3.667260479216667</c:v>
                </c:pt>
                <c:pt idx="1">
                  <c:v>3.206176936657601</c:v>
                </c:pt>
                <c:pt idx="2">
                  <c:v>3.0060319537491171</c:v>
                </c:pt>
                <c:pt idx="3">
                  <c:v>3.0927218989046361</c:v>
                </c:pt>
                <c:pt idx="4">
                  <c:v>3.0855923726406469</c:v>
                </c:pt>
                <c:pt idx="5">
                  <c:v>3.1885085508187201</c:v>
                </c:pt>
                <c:pt idx="6">
                  <c:v>3.2088819600682812</c:v>
                </c:pt>
                <c:pt idx="7">
                  <c:v>4.7014026501150212</c:v>
                </c:pt>
              </c:numCache>
            </c:numRef>
          </c:yVal>
          <c:smooth val="0"/>
          <c:extLst xmlns:c16r2="http://schemas.microsoft.com/office/drawing/2015/06/chart">
            <c:ext xmlns:c16="http://schemas.microsoft.com/office/drawing/2014/chart" uri="{C3380CC4-5D6E-409C-BE32-E72D297353CC}">
              <c16:uniqueId val="{00000004-3765-48DA-9388-DE5C347CBC12}"/>
            </c:ext>
          </c:extLst>
        </c:ser>
        <c:ser>
          <c:idx val="5"/>
          <c:order val="5"/>
          <c:tx>
            <c:strRef>
              <c:f>TabSum!$H$43</c:f>
              <c:strCache>
                <c:ptCount val="1"/>
                <c:pt idx="0">
                  <c:v>T/V Sim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TabSum!$A$44:$A$52</c:f>
              <c:numCache>
                <c:formatCode>General</c:formatCode>
                <c:ptCount val="9"/>
                <c:pt idx="0">
                  <c:v>0.1</c:v>
                </c:pt>
                <c:pt idx="1">
                  <c:v>0.2</c:v>
                </c:pt>
                <c:pt idx="2">
                  <c:v>0.3</c:v>
                </c:pt>
                <c:pt idx="3">
                  <c:v>0.4</c:v>
                </c:pt>
                <c:pt idx="4">
                  <c:v>0.5</c:v>
                </c:pt>
                <c:pt idx="5">
                  <c:v>0.6</c:v>
                </c:pt>
                <c:pt idx="6">
                  <c:v>0.7</c:v>
                </c:pt>
                <c:pt idx="7">
                  <c:v>0.8</c:v>
                </c:pt>
                <c:pt idx="8">
                  <c:v>0.9</c:v>
                </c:pt>
              </c:numCache>
            </c:numRef>
          </c:xVal>
          <c:yVal>
            <c:numRef>
              <c:f>TabSum!$H$44:$H$52</c:f>
              <c:numCache>
                <c:formatCode>General</c:formatCode>
                <c:ptCount val="9"/>
                <c:pt idx="0">
                  <c:v>1.0915548997120601</c:v>
                </c:pt>
                <c:pt idx="1">
                  <c:v>1.0842337805952651</c:v>
                </c:pt>
                <c:pt idx="2">
                  <c:v>1.1045579292649781</c:v>
                </c:pt>
                <c:pt idx="3">
                  <c:v>1.137632664423925</c:v>
                </c:pt>
                <c:pt idx="4">
                  <c:v>1.0742542989530071</c:v>
                </c:pt>
                <c:pt idx="5">
                  <c:v>1.0886979574478399</c:v>
                </c:pt>
                <c:pt idx="6">
                  <c:v>1.077787304480452</c:v>
                </c:pt>
                <c:pt idx="7">
                  <c:v>1.1821001411373859</c:v>
                </c:pt>
              </c:numCache>
            </c:numRef>
          </c:yVal>
          <c:smooth val="0"/>
          <c:extLst xmlns:c16r2="http://schemas.microsoft.com/office/drawing/2015/06/chart">
            <c:ext xmlns:c16="http://schemas.microsoft.com/office/drawing/2014/chart" uri="{C3380CC4-5D6E-409C-BE32-E72D297353CC}">
              <c16:uniqueId val="{00000005-3765-48DA-9388-DE5C347CBC12}"/>
            </c:ext>
          </c:extLst>
        </c:ser>
        <c:dLbls>
          <c:showLegendKey val="0"/>
          <c:showVal val="0"/>
          <c:showCatName val="0"/>
          <c:showSerName val="0"/>
          <c:showPercent val="0"/>
          <c:showBubbleSize val="0"/>
        </c:dLbls>
        <c:axId val="-427964416"/>
        <c:axId val="-427963872"/>
      </c:scatterChart>
      <c:valAx>
        <c:axId val="-427964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7963872"/>
        <c:crosses val="autoZero"/>
        <c:crossBetween val="midCat"/>
      </c:valAx>
      <c:valAx>
        <c:axId val="-42796387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7964416"/>
        <c:crosses val="autoZero"/>
        <c:crossBetween val="midCat"/>
      </c:valAx>
      <c:spPr>
        <a:noFill/>
        <a:ln>
          <a:noFill/>
        </a:ln>
        <a:effectLst/>
      </c:spPr>
    </c:plotArea>
    <c:legend>
      <c:legendPos val="b"/>
      <c:layout>
        <c:manualLayout>
          <c:xMode val="edge"/>
          <c:yMode val="edge"/>
          <c:x val="2.8568152281935599E-2"/>
          <c:y val="0.85739214238845096"/>
          <c:w val="0.936391076115486"/>
          <c:h val="0.1275586450131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extLst xmlns:c16r2="http://schemas.microsoft.com/office/drawing/2015/06/chart">
            <c:ext xmlns:c16="http://schemas.microsoft.com/office/drawing/2014/chart" uri="{C3380CC4-5D6E-409C-BE32-E72D297353CC}">
              <c16:uniqueId val="{00000000-AA32-44C7-8BBF-8B88327F1A7D}"/>
            </c:ext>
          </c:extLst>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extLst xmlns:c16r2="http://schemas.microsoft.com/office/drawing/2015/06/chart">
            <c:ext xmlns:c16="http://schemas.microsoft.com/office/drawing/2014/chart" uri="{C3380CC4-5D6E-409C-BE32-E72D297353CC}">
              <c16:uniqueId val="{00000001-AA32-44C7-8BBF-8B88327F1A7D}"/>
            </c:ext>
          </c:extLst>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extLst xmlns:c16r2="http://schemas.microsoft.com/office/drawing/2015/06/chart">
            <c:ext xmlns:c16="http://schemas.microsoft.com/office/drawing/2014/chart" uri="{C3380CC4-5D6E-409C-BE32-E72D297353CC}">
              <c16:uniqueId val="{00000002-AA32-44C7-8BBF-8B88327F1A7D}"/>
            </c:ext>
          </c:extLst>
        </c:ser>
        <c:dLbls>
          <c:showLegendKey val="0"/>
          <c:showVal val="0"/>
          <c:showCatName val="0"/>
          <c:showSerName val="0"/>
          <c:showPercent val="0"/>
          <c:showBubbleSize val="0"/>
        </c:dLbls>
        <c:axId val="-426043584"/>
        <c:axId val="-426054464"/>
      </c:scatterChart>
      <c:valAx>
        <c:axId val="-426043584"/>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426054464"/>
        <c:crosses val="autoZero"/>
        <c:crossBetween val="midCat"/>
      </c:valAx>
      <c:valAx>
        <c:axId val="-426054464"/>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426043584"/>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B10A-894D-4093-AA33-D06F2358A3C6}" type="doc">
      <dgm:prSet loTypeId="urn:microsoft.com/office/officeart/2005/8/layout/gear1" loCatId="process" qsTypeId="urn:microsoft.com/office/officeart/2005/8/quickstyle/simple1" qsCatId="simple" csTypeId="urn:microsoft.com/office/officeart/2005/8/colors/accent1_2" csCatId="accent1" phldr="1"/>
      <dgm:spPr/>
    </dgm:pt>
    <dgm:pt modelId="{A43B0813-02B8-4C98-8F79-EBC9EBBBEEC2}">
      <dgm:prSet phldrT="[Text]"/>
      <dgm:spPr/>
      <dgm:t>
        <a:bodyPr/>
        <a:lstStyle/>
        <a:p>
          <a:r>
            <a:rPr lang="en-US" dirty="0" smtClean="0"/>
            <a:t>Monte Carlo Engine</a:t>
          </a:r>
          <a:endParaRPr lang="en-US" dirty="0"/>
        </a:p>
      </dgm:t>
    </dgm:pt>
    <dgm:pt modelId="{225718C3-E01F-49AC-975B-9231FBDA9D5D}" type="parTrans" cxnId="{E6DDCD44-15A5-4C64-8C5B-8C98ABC50AAF}">
      <dgm:prSet/>
      <dgm:spPr/>
      <dgm:t>
        <a:bodyPr/>
        <a:lstStyle/>
        <a:p>
          <a:endParaRPr lang="en-US"/>
        </a:p>
      </dgm:t>
    </dgm:pt>
    <dgm:pt modelId="{3C4834E5-EDAA-47E8-81F1-C82B2EC02811}" type="sibTrans" cxnId="{E6DDCD44-15A5-4C64-8C5B-8C98ABC50AAF}">
      <dgm:prSet/>
      <dgm:spPr/>
      <dgm:t>
        <a:bodyPr/>
        <a:lstStyle/>
        <a:p>
          <a:endParaRPr lang="en-US"/>
        </a:p>
      </dgm:t>
    </dgm:pt>
    <dgm:pt modelId="{27B0BCA5-3D5D-4A02-BF60-82275D54333D}">
      <dgm:prSet phldrT="[Text]"/>
      <dgm:spPr/>
      <dgm:t>
        <a:bodyPr/>
        <a:lstStyle/>
        <a:p>
          <a:r>
            <a:rPr lang="en-US" dirty="0" smtClean="0"/>
            <a:t>SP Distribution</a:t>
          </a:r>
          <a:endParaRPr lang="en-US" dirty="0"/>
        </a:p>
      </dgm:t>
    </dgm:pt>
    <dgm:pt modelId="{6B5F4EC2-5F82-4D51-8C24-43856BEEC862}" type="parTrans" cxnId="{7444DB24-F70D-452A-8665-975D65C3A158}">
      <dgm:prSet/>
      <dgm:spPr/>
      <dgm:t>
        <a:bodyPr/>
        <a:lstStyle/>
        <a:p>
          <a:endParaRPr lang="en-US"/>
        </a:p>
      </dgm:t>
    </dgm:pt>
    <dgm:pt modelId="{C8A8B743-BFFF-44E0-ACB3-F9EC0095433F}" type="sibTrans" cxnId="{7444DB24-F70D-452A-8665-975D65C3A158}">
      <dgm:prSet/>
      <dgm:spPr/>
      <dgm:t>
        <a:bodyPr/>
        <a:lstStyle/>
        <a:p>
          <a:endParaRPr lang="en-US"/>
        </a:p>
      </dgm:t>
    </dgm:pt>
    <dgm:pt modelId="{86929461-FA83-4203-B5F2-EFE92D19ADEF}">
      <dgm:prSet phldrT="[Text]"/>
      <dgm:spPr/>
      <dgm:t>
        <a:bodyPr/>
        <a:lstStyle/>
        <a:p>
          <a:r>
            <a:rPr lang="en-US" dirty="0" smtClean="0"/>
            <a:t>Estimation Accuracy</a:t>
          </a:r>
          <a:endParaRPr lang="en-US" dirty="0"/>
        </a:p>
      </dgm:t>
    </dgm:pt>
    <dgm:pt modelId="{CC464CF2-3BEC-4987-ABDB-64BF28840D79}" type="parTrans" cxnId="{8C3160CC-EDE4-499D-8136-0EBCF19C8457}">
      <dgm:prSet/>
      <dgm:spPr/>
      <dgm:t>
        <a:bodyPr/>
        <a:lstStyle/>
        <a:p>
          <a:endParaRPr lang="en-US"/>
        </a:p>
      </dgm:t>
    </dgm:pt>
    <dgm:pt modelId="{E7E6EF32-50E4-40EF-B197-27DBBD0F5383}" type="sibTrans" cxnId="{8C3160CC-EDE4-499D-8136-0EBCF19C8457}">
      <dgm:prSet/>
      <dgm:spPr/>
      <dgm:t>
        <a:bodyPr/>
        <a:lstStyle/>
        <a:p>
          <a:endParaRPr lang="en-US"/>
        </a:p>
      </dgm:t>
    </dgm:pt>
    <dgm:pt modelId="{B949B4F8-927E-4661-8CAC-B6FDC0AEFABC}" type="pres">
      <dgm:prSet presAssocID="{8F7FB10A-894D-4093-AA33-D06F2358A3C6}" presName="composite" presStyleCnt="0">
        <dgm:presLayoutVars>
          <dgm:chMax val="3"/>
          <dgm:animLvl val="lvl"/>
          <dgm:resizeHandles val="exact"/>
        </dgm:presLayoutVars>
      </dgm:prSet>
      <dgm:spPr/>
    </dgm:pt>
    <dgm:pt modelId="{FA497455-F1FE-4325-9807-A1A335962B8E}" type="pres">
      <dgm:prSet presAssocID="{A43B0813-02B8-4C98-8F79-EBC9EBBBEEC2}" presName="gear1" presStyleLbl="node1" presStyleIdx="0" presStyleCnt="3">
        <dgm:presLayoutVars>
          <dgm:chMax val="1"/>
          <dgm:bulletEnabled val="1"/>
        </dgm:presLayoutVars>
      </dgm:prSet>
      <dgm:spPr/>
      <dgm:t>
        <a:bodyPr/>
        <a:lstStyle/>
        <a:p>
          <a:endParaRPr lang="en-US"/>
        </a:p>
      </dgm:t>
    </dgm:pt>
    <dgm:pt modelId="{27ADAC7F-159B-4B54-8A37-52D7055E82C3}" type="pres">
      <dgm:prSet presAssocID="{A43B0813-02B8-4C98-8F79-EBC9EBBBEEC2}" presName="gear1srcNode" presStyleLbl="node1" presStyleIdx="0" presStyleCnt="3"/>
      <dgm:spPr/>
      <dgm:t>
        <a:bodyPr/>
        <a:lstStyle/>
        <a:p>
          <a:endParaRPr lang="en-US"/>
        </a:p>
      </dgm:t>
    </dgm:pt>
    <dgm:pt modelId="{E3B62EEB-440A-41FE-8D49-8A85AE4C73E1}" type="pres">
      <dgm:prSet presAssocID="{A43B0813-02B8-4C98-8F79-EBC9EBBBEEC2}" presName="gear1dstNode" presStyleLbl="node1" presStyleIdx="0" presStyleCnt="3"/>
      <dgm:spPr/>
      <dgm:t>
        <a:bodyPr/>
        <a:lstStyle/>
        <a:p>
          <a:endParaRPr lang="en-US"/>
        </a:p>
      </dgm:t>
    </dgm:pt>
    <dgm:pt modelId="{0FB1D746-B88F-456A-B579-11DCF3BB7AF7}" type="pres">
      <dgm:prSet presAssocID="{27B0BCA5-3D5D-4A02-BF60-82275D54333D}" presName="gear2" presStyleLbl="node1" presStyleIdx="1" presStyleCnt="3">
        <dgm:presLayoutVars>
          <dgm:chMax val="1"/>
          <dgm:bulletEnabled val="1"/>
        </dgm:presLayoutVars>
      </dgm:prSet>
      <dgm:spPr/>
      <dgm:t>
        <a:bodyPr/>
        <a:lstStyle/>
        <a:p>
          <a:endParaRPr lang="en-US"/>
        </a:p>
      </dgm:t>
    </dgm:pt>
    <dgm:pt modelId="{76DB4E6A-33B6-4075-95AD-90D5F67F40FC}" type="pres">
      <dgm:prSet presAssocID="{27B0BCA5-3D5D-4A02-BF60-82275D54333D}" presName="gear2srcNode" presStyleLbl="node1" presStyleIdx="1" presStyleCnt="3"/>
      <dgm:spPr/>
      <dgm:t>
        <a:bodyPr/>
        <a:lstStyle/>
        <a:p>
          <a:endParaRPr lang="en-US"/>
        </a:p>
      </dgm:t>
    </dgm:pt>
    <dgm:pt modelId="{9880BA2F-D69E-43B2-A3E0-AFBBB7BFDE49}" type="pres">
      <dgm:prSet presAssocID="{27B0BCA5-3D5D-4A02-BF60-82275D54333D}" presName="gear2dstNode" presStyleLbl="node1" presStyleIdx="1" presStyleCnt="3"/>
      <dgm:spPr/>
      <dgm:t>
        <a:bodyPr/>
        <a:lstStyle/>
        <a:p>
          <a:endParaRPr lang="en-US"/>
        </a:p>
      </dgm:t>
    </dgm:pt>
    <dgm:pt modelId="{7C0B83A8-F52F-4B28-9F02-2226F3D35D64}" type="pres">
      <dgm:prSet presAssocID="{86929461-FA83-4203-B5F2-EFE92D19ADEF}" presName="gear3" presStyleLbl="node1" presStyleIdx="2" presStyleCnt="3"/>
      <dgm:spPr/>
      <dgm:t>
        <a:bodyPr/>
        <a:lstStyle/>
        <a:p>
          <a:endParaRPr lang="en-US"/>
        </a:p>
      </dgm:t>
    </dgm:pt>
    <dgm:pt modelId="{EA6259AB-8C50-44E0-8658-8107761393D1}" type="pres">
      <dgm:prSet presAssocID="{86929461-FA83-4203-B5F2-EFE92D19ADEF}" presName="gear3tx" presStyleLbl="node1" presStyleIdx="2" presStyleCnt="3">
        <dgm:presLayoutVars>
          <dgm:chMax val="1"/>
          <dgm:bulletEnabled val="1"/>
        </dgm:presLayoutVars>
      </dgm:prSet>
      <dgm:spPr/>
      <dgm:t>
        <a:bodyPr/>
        <a:lstStyle/>
        <a:p>
          <a:endParaRPr lang="en-US"/>
        </a:p>
      </dgm:t>
    </dgm:pt>
    <dgm:pt modelId="{F82D66F2-5FCD-405A-9991-3213A7C2D0BD}" type="pres">
      <dgm:prSet presAssocID="{86929461-FA83-4203-B5F2-EFE92D19ADEF}" presName="gear3srcNode" presStyleLbl="node1" presStyleIdx="2" presStyleCnt="3"/>
      <dgm:spPr/>
      <dgm:t>
        <a:bodyPr/>
        <a:lstStyle/>
        <a:p>
          <a:endParaRPr lang="en-US"/>
        </a:p>
      </dgm:t>
    </dgm:pt>
    <dgm:pt modelId="{1EC55174-3FE5-4404-A75E-84BBC2EBCFC6}" type="pres">
      <dgm:prSet presAssocID="{86929461-FA83-4203-B5F2-EFE92D19ADEF}" presName="gear3dstNode" presStyleLbl="node1" presStyleIdx="2" presStyleCnt="3"/>
      <dgm:spPr/>
      <dgm:t>
        <a:bodyPr/>
        <a:lstStyle/>
        <a:p>
          <a:endParaRPr lang="en-US"/>
        </a:p>
      </dgm:t>
    </dgm:pt>
    <dgm:pt modelId="{9C49A2AC-57C2-4286-9386-172329360B77}" type="pres">
      <dgm:prSet presAssocID="{3C4834E5-EDAA-47E8-81F1-C82B2EC02811}" presName="connector1" presStyleLbl="sibTrans2D1" presStyleIdx="0" presStyleCnt="3"/>
      <dgm:spPr/>
      <dgm:t>
        <a:bodyPr/>
        <a:lstStyle/>
        <a:p>
          <a:endParaRPr lang="en-US"/>
        </a:p>
      </dgm:t>
    </dgm:pt>
    <dgm:pt modelId="{54C56761-17EE-499F-B79C-928E0A97F0F0}" type="pres">
      <dgm:prSet presAssocID="{C8A8B743-BFFF-44E0-ACB3-F9EC0095433F}" presName="connector2" presStyleLbl="sibTrans2D1" presStyleIdx="1" presStyleCnt="3"/>
      <dgm:spPr/>
      <dgm:t>
        <a:bodyPr/>
        <a:lstStyle/>
        <a:p>
          <a:endParaRPr lang="en-US"/>
        </a:p>
      </dgm:t>
    </dgm:pt>
    <dgm:pt modelId="{39568772-5577-458D-B241-FBA4E3A8BC01}" type="pres">
      <dgm:prSet presAssocID="{E7E6EF32-50E4-40EF-B197-27DBBD0F5383}" presName="connector3" presStyleLbl="sibTrans2D1" presStyleIdx="2" presStyleCnt="3"/>
      <dgm:spPr/>
      <dgm:t>
        <a:bodyPr/>
        <a:lstStyle/>
        <a:p>
          <a:endParaRPr lang="en-US"/>
        </a:p>
      </dgm:t>
    </dgm:pt>
  </dgm:ptLst>
  <dgm:cxnLst>
    <dgm:cxn modelId="{4C4B3AD1-36AC-4C92-8FE8-7C7E787B3FBF}" type="presOf" srcId="{27B0BCA5-3D5D-4A02-BF60-82275D54333D}" destId="{0FB1D746-B88F-456A-B579-11DCF3BB7AF7}" srcOrd="0" destOrd="0" presId="urn:microsoft.com/office/officeart/2005/8/layout/gear1"/>
    <dgm:cxn modelId="{CEA15DA6-C37C-4BF0-8E66-0E11E8F34C3A}" type="presOf" srcId="{A43B0813-02B8-4C98-8F79-EBC9EBBBEEC2}" destId="{27ADAC7F-159B-4B54-8A37-52D7055E82C3}" srcOrd="1" destOrd="0" presId="urn:microsoft.com/office/officeart/2005/8/layout/gear1"/>
    <dgm:cxn modelId="{20392B25-2828-40D0-92E0-4B2B121AC238}" type="presOf" srcId="{3C4834E5-EDAA-47E8-81F1-C82B2EC02811}" destId="{9C49A2AC-57C2-4286-9386-172329360B77}" srcOrd="0" destOrd="0" presId="urn:microsoft.com/office/officeart/2005/8/layout/gear1"/>
    <dgm:cxn modelId="{427BBF7E-184F-45DA-B050-E1BF2965890E}" type="presOf" srcId="{C8A8B743-BFFF-44E0-ACB3-F9EC0095433F}" destId="{54C56761-17EE-499F-B79C-928E0A97F0F0}" srcOrd="0" destOrd="0" presId="urn:microsoft.com/office/officeart/2005/8/layout/gear1"/>
    <dgm:cxn modelId="{1EE9BAA5-4BA6-4E17-99EA-42E6A2A7BBC9}" type="presOf" srcId="{86929461-FA83-4203-B5F2-EFE92D19ADEF}" destId="{EA6259AB-8C50-44E0-8658-8107761393D1}" srcOrd="1" destOrd="0" presId="urn:microsoft.com/office/officeart/2005/8/layout/gear1"/>
    <dgm:cxn modelId="{164E127F-C717-49F1-8147-EEB5C118785F}" type="presOf" srcId="{27B0BCA5-3D5D-4A02-BF60-82275D54333D}" destId="{76DB4E6A-33B6-4075-95AD-90D5F67F40FC}" srcOrd="1" destOrd="0" presId="urn:microsoft.com/office/officeart/2005/8/layout/gear1"/>
    <dgm:cxn modelId="{166C9F4D-AB7C-49D7-A0C7-713F95834DE0}" type="presOf" srcId="{A43B0813-02B8-4C98-8F79-EBC9EBBBEEC2}" destId="{E3B62EEB-440A-41FE-8D49-8A85AE4C73E1}" srcOrd="2" destOrd="0" presId="urn:microsoft.com/office/officeart/2005/8/layout/gear1"/>
    <dgm:cxn modelId="{7444DB24-F70D-452A-8665-975D65C3A158}" srcId="{8F7FB10A-894D-4093-AA33-D06F2358A3C6}" destId="{27B0BCA5-3D5D-4A02-BF60-82275D54333D}" srcOrd="1" destOrd="0" parTransId="{6B5F4EC2-5F82-4D51-8C24-43856BEEC862}" sibTransId="{C8A8B743-BFFF-44E0-ACB3-F9EC0095433F}"/>
    <dgm:cxn modelId="{C3348CC1-1F98-4FF0-B5AA-4225BB558D51}" type="presOf" srcId="{27B0BCA5-3D5D-4A02-BF60-82275D54333D}" destId="{9880BA2F-D69E-43B2-A3E0-AFBBB7BFDE49}" srcOrd="2" destOrd="0" presId="urn:microsoft.com/office/officeart/2005/8/layout/gear1"/>
    <dgm:cxn modelId="{0CC8F81F-A532-4C2C-900B-74D67E47923D}" type="presOf" srcId="{86929461-FA83-4203-B5F2-EFE92D19ADEF}" destId="{7C0B83A8-F52F-4B28-9F02-2226F3D35D64}" srcOrd="0" destOrd="0" presId="urn:microsoft.com/office/officeart/2005/8/layout/gear1"/>
    <dgm:cxn modelId="{4A79A44B-7D4B-4796-AAE1-468FFA12D567}" type="presOf" srcId="{86929461-FA83-4203-B5F2-EFE92D19ADEF}" destId="{F82D66F2-5FCD-405A-9991-3213A7C2D0BD}" srcOrd="2" destOrd="0" presId="urn:microsoft.com/office/officeart/2005/8/layout/gear1"/>
    <dgm:cxn modelId="{A47561CE-0EEF-4FFE-A3CA-A527ED7F9397}" type="presOf" srcId="{E7E6EF32-50E4-40EF-B197-27DBBD0F5383}" destId="{39568772-5577-458D-B241-FBA4E3A8BC01}" srcOrd="0" destOrd="0" presId="urn:microsoft.com/office/officeart/2005/8/layout/gear1"/>
    <dgm:cxn modelId="{8C3160CC-EDE4-499D-8136-0EBCF19C8457}" srcId="{8F7FB10A-894D-4093-AA33-D06F2358A3C6}" destId="{86929461-FA83-4203-B5F2-EFE92D19ADEF}" srcOrd="2" destOrd="0" parTransId="{CC464CF2-3BEC-4987-ABDB-64BF28840D79}" sibTransId="{E7E6EF32-50E4-40EF-B197-27DBBD0F5383}"/>
    <dgm:cxn modelId="{E6DDCD44-15A5-4C64-8C5B-8C98ABC50AAF}" srcId="{8F7FB10A-894D-4093-AA33-D06F2358A3C6}" destId="{A43B0813-02B8-4C98-8F79-EBC9EBBBEEC2}" srcOrd="0" destOrd="0" parTransId="{225718C3-E01F-49AC-975B-9231FBDA9D5D}" sibTransId="{3C4834E5-EDAA-47E8-81F1-C82B2EC02811}"/>
    <dgm:cxn modelId="{3CDCA5E1-71BE-4ADF-93F0-F7C94A061169}" type="presOf" srcId="{A43B0813-02B8-4C98-8F79-EBC9EBBBEEC2}" destId="{FA497455-F1FE-4325-9807-A1A335962B8E}" srcOrd="0" destOrd="0" presId="urn:microsoft.com/office/officeart/2005/8/layout/gear1"/>
    <dgm:cxn modelId="{FBD1A650-C85B-4B96-98F9-507C27CD8059}" type="presOf" srcId="{86929461-FA83-4203-B5F2-EFE92D19ADEF}" destId="{1EC55174-3FE5-4404-A75E-84BBC2EBCFC6}" srcOrd="3" destOrd="0" presId="urn:microsoft.com/office/officeart/2005/8/layout/gear1"/>
    <dgm:cxn modelId="{E0304F4D-409F-461E-86FC-9B9AA1730EA6}" type="presOf" srcId="{8F7FB10A-894D-4093-AA33-D06F2358A3C6}" destId="{B949B4F8-927E-4661-8CAC-B6FDC0AEFABC}" srcOrd="0" destOrd="0" presId="urn:microsoft.com/office/officeart/2005/8/layout/gear1"/>
    <dgm:cxn modelId="{891F28AC-8B26-436F-8E96-D5A95BADEA01}" type="presParOf" srcId="{B949B4F8-927E-4661-8CAC-B6FDC0AEFABC}" destId="{FA497455-F1FE-4325-9807-A1A335962B8E}" srcOrd="0" destOrd="0" presId="urn:microsoft.com/office/officeart/2005/8/layout/gear1"/>
    <dgm:cxn modelId="{73360507-B55B-4E99-9672-3D148AC976F7}" type="presParOf" srcId="{B949B4F8-927E-4661-8CAC-B6FDC0AEFABC}" destId="{27ADAC7F-159B-4B54-8A37-52D7055E82C3}" srcOrd="1" destOrd="0" presId="urn:microsoft.com/office/officeart/2005/8/layout/gear1"/>
    <dgm:cxn modelId="{BBCA2A54-CA32-419F-A710-D07D895DEDA6}" type="presParOf" srcId="{B949B4F8-927E-4661-8CAC-B6FDC0AEFABC}" destId="{E3B62EEB-440A-41FE-8D49-8A85AE4C73E1}" srcOrd="2" destOrd="0" presId="urn:microsoft.com/office/officeart/2005/8/layout/gear1"/>
    <dgm:cxn modelId="{B690CD7E-FF2A-405A-89CD-76930A6DB125}" type="presParOf" srcId="{B949B4F8-927E-4661-8CAC-B6FDC0AEFABC}" destId="{0FB1D746-B88F-456A-B579-11DCF3BB7AF7}" srcOrd="3" destOrd="0" presId="urn:microsoft.com/office/officeart/2005/8/layout/gear1"/>
    <dgm:cxn modelId="{E9D7D562-F629-4CE9-9346-C0C711598575}" type="presParOf" srcId="{B949B4F8-927E-4661-8CAC-B6FDC0AEFABC}" destId="{76DB4E6A-33B6-4075-95AD-90D5F67F40FC}" srcOrd="4" destOrd="0" presId="urn:microsoft.com/office/officeart/2005/8/layout/gear1"/>
    <dgm:cxn modelId="{CD4FEC6A-4699-40B7-949B-3CEBAD7A71B1}" type="presParOf" srcId="{B949B4F8-927E-4661-8CAC-B6FDC0AEFABC}" destId="{9880BA2F-D69E-43B2-A3E0-AFBBB7BFDE49}" srcOrd="5" destOrd="0" presId="urn:microsoft.com/office/officeart/2005/8/layout/gear1"/>
    <dgm:cxn modelId="{08A4519F-1F0C-4768-8037-909018F44E14}" type="presParOf" srcId="{B949B4F8-927E-4661-8CAC-B6FDC0AEFABC}" destId="{7C0B83A8-F52F-4B28-9F02-2226F3D35D64}" srcOrd="6" destOrd="0" presId="urn:microsoft.com/office/officeart/2005/8/layout/gear1"/>
    <dgm:cxn modelId="{9B960970-80FE-4FFE-B7AC-AFFC7AC47A5C}" type="presParOf" srcId="{B949B4F8-927E-4661-8CAC-B6FDC0AEFABC}" destId="{EA6259AB-8C50-44E0-8658-8107761393D1}" srcOrd="7" destOrd="0" presId="urn:microsoft.com/office/officeart/2005/8/layout/gear1"/>
    <dgm:cxn modelId="{5F2B4F55-A5AB-40A0-BA35-C52F6EC88081}" type="presParOf" srcId="{B949B4F8-927E-4661-8CAC-B6FDC0AEFABC}" destId="{F82D66F2-5FCD-405A-9991-3213A7C2D0BD}" srcOrd="8" destOrd="0" presId="urn:microsoft.com/office/officeart/2005/8/layout/gear1"/>
    <dgm:cxn modelId="{7D5FC7CB-4BC0-44DC-BA20-23B77BEAEBAD}" type="presParOf" srcId="{B949B4F8-927E-4661-8CAC-B6FDC0AEFABC}" destId="{1EC55174-3FE5-4404-A75E-84BBC2EBCFC6}" srcOrd="9" destOrd="0" presId="urn:microsoft.com/office/officeart/2005/8/layout/gear1"/>
    <dgm:cxn modelId="{98D22015-BD6E-4C10-BE70-781BBDBFC34D}" type="presParOf" srcId="{B949B4F8-927E-4661-8CAC-B6FDC0AEFABC}" destId="{9C49A2AC-57C2-4286-9386-172329360B77}" srcOrd="10" destOrd="0" presId="urn:microsoft.com/office/officeart/2005/8/layout/gear1"/>
    <dgm:cxn modelId="{957453A2-3BE6-4035-BC4D-E01F93330412}" type="presParOf" srcId="{B949B4F8-927E-4661-8CAC-B6FDC0AEFABC}" destId="{54C56761-17EE-499F-B79C-928E0A97F0F0}" srcOrd="11" destOrd="0" presId="urn:microsoft.com/office/officeart/2005/8/layout/gear1"/>
    <dgm:cxn modelId="{096CE304-CE4C-4785-B2CC-BB23D2E4435A}" type="presParOf" srcId="{B949B4F8-927E-4661-8CAC-B6FDC0AEFABC}" destId="{39568772-5577-458D-B241-FBA4E3A8BC0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4964855" y="117052"/>
            <a:ext cx="4033943" cy="351155"/>
          </a:xfrm>
          <a:prstGeom prst="rect">
            <a:avLst/>
          </a:prstGeom>
        </p:spPr>
        <p:txBody>
          <a:bodyPr vert="horz" lIns="93315" tIns="46658" rIns="93315" bIns="46658"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6/23/2016</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0305" y="6554894"/>
            <a:ext cx="4033943" cy="351155"/>
          </a:xfrm>
          <a:prstGeom prst="rect">
            <a:avLst/>
          </a:prstGeom>
        </p:spPr>
        <p:txBody>
          <a:bodyPr vert="horz" lIns="93315" tIns="46658" rIns="93315" bIns="46658"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2012 IHS Inc. All Rights Reserved.</a:t>
            </a:r>
          </a:p>
        </p:txBody>
      </p:sp>
      <p:sp>
        <p:nvSpPr>
          <p:cNvPr id="5" name="Slide Number Placeholder 4"/>
          <p:cNvSpPr>
            <a:spLocks noGrp="1"/>
          </p:cNvSpPr>
          <p:nvPr>
            <p:ph type="sldNum" sz="quarter" idx="3"/>
          </p:nvPr>
        </p:nvSpPr>
        <p:spPr>
          <a:xfrm>
            <a:off x="4964855" y="6554894"/>
            <a:ext cx="4033943" cy="351155"/>
          </a:xfrm>
          <a:prstGeom prst="rect">
            <a:avLst/>
          </a:prstGeom>
        </p:spPr>
        <p:txBody>
          <a:bodyPr vert="horz" lIns="93315" tIns="46658" rIns="93315" bIns="46658"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4964855" y="117052"/>
            <a:ext cx="4033943" cy="351155"/>
          </a:xfrm>
          <a:prstGeom prst="rect">
            <a:avLst/>
          </a:prstGeom>
        </p:spPr>
        <p:txBody>
          <a:bodyPr vert="horz" lIns="93315" tIns="46658" rIns="93315" bIns="46658" rtlCol="0"/>
          <a:lstStyle>
            <a:lvl1pPr algn="r">
              <a:defRPr sz="1000">
                <a:solidFill>
                  <a:srgbClr val="666666"/>
                </a:solidFill>
              </a:defRPr>
            </a:lvl1pPr>
          </a:lstStyle>
          <a:p>
            <a:fld id="{4893E39E-9981-4D6A-B4AC-34D0BB6D3124}" type="datetimeFigureOut">
              <a:rPr lang="en-US" smtClean="0"/>
              <a:pPr/>
              <a:t>6/23/2016</a:t>
            </a:fld>
            <a:endParaRPr lang="en-US"/>
          </a:p>
        </p:txBody>
      </p:sp>
      <p:sp>
        <p:nvSpPr>
          <p:cNvPr id="4" name="Slide Image Placeholder 3"/>
          <p:cNvSpPr>
            <a:spLocks noGrp="1" noRot="1" noChangeAspect="1"/>
          </p:cNvSpPr>
          <p:nvPr>
            <p:ph type="sldImg" idx="2"/>
          </p:nvPr>
        </p:nvSpPr>
        <p:spPr>
          <a:xfrm>
            <a:off x="2898775" y="527050"/>
            <a:ext cx="3513138" cy="263366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0305" y="6554894"/>
            <a:ext cx="4033943" cy="351155"/>
          </a:xfrm>
          <a:prstGeom prst="rect">
            <a:avLst/>
          </a:prstGeom>
        </p:spPr>
        <p:txBody>
          <a:bodyPr vert="horz" lIns="93315" tIns="46658" rIns="93315" bIns="46658"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4964855" y="6554894"/>
            <a:ext cx="4033943" cy="351155"/>
          </a:xfrm>
          <a:prstGeom prst="rect">
            <a:avLst/>
          </a:prstGeom>
        </p:spPr>
        <p:txBody>
          <a:bodyPr vert="horz" lIns="93315" tIns="46658" rIns="93315" bIns="46658"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20" indent="-291586" eaLnBrk="0" hangingPunct="0">
              <a:defRPr>
                <a:solidFill>
                  <a:schemeClr val="tx1"/>
                </a:solidFill>
                <a:latin typeface="Arial" charset="0"/>
                <a:cs typeface="Arial" charset="0"/>
              </a:defRPr>
            </a:lvl2pPr>
            <a:lvl3pPr marL="1166340" indent="-233268" eaLnBrk="0" hangingPunct="0">
              <a:defRPr>
                <a:solidFill>
                  <a:schemeClr val="tx1"/>
                </a:solidFill>
                <a:latin typeface="Arial" charset="0"/>
                <a:cs typeface="Arial" charset="0"/>
              </a:defRPr>
            </a:lvl3pPr>
            <a:lvl4pPr marL="1632875" indent="-233268" eaLnBrk="0" hangingPunct="0">
              <a:defRPr>
                <a:solidFill>
                  <a:schemeClr val="tx1"/>
                </a:solidFill>
                <a:latin typeface="Arial" charset="0"/>
                <a:cs typeface="Arial" charset="0"/>
              </a:defRPr>
            </a:lvl4pPr>
            <a:lvl5pPr marL="2099411" indent="-233268" eaLnBrk="0" hangingPunct="0">
              <a:defRPr>
                <a:solidFill>
                  <a:schemeClr val="tx1"/>
                </a:solidFill>
                <a:latin typeface="Arial" charset="0"/>
                <a:cs typeface="Arial" charset="0"/>
              </a:defRPr>
            </a:lvl5pPr>
            <a:lvl6pPr marL="2565948" indent="-233268" eaLnBrk="0" fontAlgn="base" hangingPunct="0">
              <a:spcBef>
                <a:spcPct val="0"/>
              </a:spcBef>
              <a:spcAft>
                <a:spcPct val="0"/>
              </a:spcAft>
              <a:defRPr>
                <a:solidFill>
                  <a:schemeClr val="tx1"/>
                </a:solidFill>
                <a:latin typeface="Arial" charset="0"/>
                <a:cs typeface="Arial" charset="0"/>
              </a:defRPr>
            </a:lvl6pPr>
            <a:lvl7pPr marL="3032483" indent="-233268" eaLnBrk="0" fontAlgn="base" hangingPunct="0">
              <a:spcBef>
                <a:spcPct val="0"/>
              </a:spcBef>
              <a:spcAft>
                <a:spcPct val="0"/>
              </a:spcAft>
              <a:defRPr>
                <a:solidFill>
                  <a:schemeClr val="tx1"/>
                </a:solidFill>
                <a:latin typeface="Arial" charset="0"/>
                <a:cs typeface="Arial" charset="0"/>
              </a:defRPr>
            </a:lvl7pPr>
            <a:lvl8pPr marL="3499019" indent="-233268" eaLnBrk="0" fontAlgn="base" hangingPunct="0">
              <a:spcBef>
                <a:spcPct val="0"/>
              </a:spcBef>
              <a:spcAft>
                <a:spcPct val="0"/>
              </a:spcAft>
              <a:defRPr>
                <a:solidFill>
                  <a:schemeClr val="tx1"/>
                </a:solidFill>
                <a:latin typeface="Arial" charset="0"/>
                <a:cs typeface="Arial" charset="0"/>
              </a:defRPr>
            </a:lvl8pPr>
            <a:lvl9pPr marL="3965555" indent="-233268" eaLnBrk="0" fontAlgn="base" hangingPunct="0">
              <a:spcBef>
                <a:spcPct val="0"/>
              </a:spcBef>
              <a:spcAft>
                <a:spcPct val="0"/>
              </a:spcAft>
              <a:defRPr>
                <a:solidFill>
                  <a:schemeClr val="tx1"/>
                </a:solidFill>
                <a:latin typeface="Arial" charset="0"/>
                <a:cs typeface="Arial" charset="0"/>
              </a:defRPr>
            </a:lvl9pPr>
          </a:lstStyle>
          <a:p>
            <a:pPr defTabSz="933073" eaLnBrk="1" hangingPunct="1"/>
            <a:fld id="{8E4843B1-B885-40CE-A886-0195A3E5C259}" type="slidenum">
              <a:rPr lang="en-US" smtClean="0"/>
              <a:pPr defTabSz="933073" eaLnBrk="1" hangingPunct="1"/>
              <a:t>3</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932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and Throughput projection error bounds are nearly identical.  The ratio of P90/p10 is roughly 4 for both.  The ratio of the Velocity P90/P10 to the Throughput P90/P10 is basically 1.0.  </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26</a:t>
            </a:fld>
            <a:endParaRPr lang="en-US"/>
          </a:p>
        </p:txBody>
      </p:sp>
    </p:spTree>
    <p:extLst>
      <p:ext uri="{BB962C8B-B14F-4D97-AF65-F5344CB8AC3E}">
        <p14:creationId xmlns:p14="http://schemas.microsoft.com/office/powerpoint/2010/main" val="73381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 here is that we were able to come close</a:t>
            </a:r>
            <a:r>
              <a:rPr lang="en-US" baseline="0" dirty="0" smtClean="0"/>
              <a:t> to matching the raw data with the simulation,.  That let’s us explore some of the parameters to see which ones influence the results.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29</a:t>
            </a:fld>
            <a:endParaRPr lang="en-US"/>
          </a:p>
        </p:txBody>
      </p:sp>
    </p:spTree>
    <p:extLst>
      <p:ext uri="{BB962C8B-B14F-4D97-AF65-F5344CB8AC3E}">
        <p14:creationId xmlns:p14="http://schemas.microsoft.com/office/powerpoint/2010/main" val="375195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37808ABF-FED7-4659-AAC4-9D9436CF8931}" type="slidenum">
              <a:rPr lang="en-US" smtClean="0"/>
              <a:pPr defTabSz="942212" eaLnBrk="1" hangingPunct="1"/>
              <a:t>36</a:t>
            </a:fld>
            <a:endParaRPr lang="en-US" smtClean="0"/>
          </a:p>
        </p:txBody>
      </p:sp>
      <p:sp>
        <p:nvSpPr>
          <p:cNvPr id="102403" name="Rectangle 2"/>
          <p:cNvSpPr>
            <a:spLocks noGrp="1" noRot="1" noChangeAspect="1" noChangeArrowheads="1" noTextEdit="1"/>
          </p:cNvSpPr>
          <p:nvPr>
            <p:ph type="sldImg"/>
          </p:nvPr>
        </p:nvSpPr>
        <p:spPr>
          <a:xfrm>
            <a:off x="2909888" y="522288"/>
            <a:ext cx="3560762" cy="2671762"/>
          </a:xfrm>
          <a:ln/>
        </p:spPr>
      </p:sp>
      <p:sp>
        <p:nvSpPr>
          <p:cNvPr id="102404" name="Rectangle 3"/>
          <p:cNvSpPr>
            <a:spLocks noGrp="1" noChangeArrowheads="1"/>
          </p:cNvSpPr>
          <p:nvPr>
            <p:ph type="body" idx="1"/>
          </p:nvPr>
        </p:nvSpPr>
        <p:spPr>
          <a:xfrm>
            <a:off x="1251799" y="3372033"/>
            <a:ext cx="6870212" cy="31977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362199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F5B99DD1-55B4-43EC-90D8-B4DD5E82BEE8}" type="slidenum">
              <a:rPr lang="en-US" smtClean="0"/>
              <a:pPr defTabSz="942212" eaLnBrk="1" hangingPunct="1"/>
              <a:t>37</a:t>
            </a:fld>
            <a:endParaRPr lang="en-US" smtClean="0"/>
          </a:p>
        </p:txBody>
      </p:sp>
    </p:spTree>
    <p:extLst>
      <p:ext uri="{BB962C8B-B14F-4D97-AF65-F5344CB8AC3E}">
        <p14:creationId xmlns:p14="http://schemas.microsoft.com/office/powerpoint/2010/main" val="291248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42</a:t>
            </a:fld>
            <a:endParaRPr lang="en-US"/>
          </a:p>
        </p:txBody>
      </p:sp>
    </p:spTree>
    <p:extLst>
      <p:ext uri="{BB962C8B-B14F-4D97-AF65-F5344CB8AC3E}">
        <p14:creationId xmlns:p14="http://schemas.microsoft.com/office/powerpoint/2010/main" val="43546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51</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63863" y="704850"/>
            <a:ext cx="3535362" cy="2652713"/>
          </a:xfrm>
          <a:ln/>
        </p:spPr>
      </p:sp>
      <p:sp>
        <p:nvSpPr>
          <p:cNvPr id="14340" name="Rectangle 3"/>
          <p:cNvSpPr>
            <a:spLocks noGrp="1" noChangeArrowheads="1"/>
          </p:cNvSpPr>
          <p:nvPr>
            <p:ph type="body" idx="1"/>
          </p:nvPr>
        </p:nvSpPr>
        <p:spPr>
          <a:xfrm>
            <a:off x="208012" y="3431013"/>
            <a:ext cx="8866893" cy="3373985"/>
          </a:xfrm>
          <a:noFill/>
        </p:spPr>
        <p:txBody>
          <a:bodyPr/>
          <a:lstStyle/>
          <a:p>
            <a:pPr eaLnBrk="1" hangingPunct="1"/>
            <a:r>
              <a:rPr lang="en-US" sz="1200" dirty="0" smtClean="0"/>
              <a:t>(</a:t>
            </a:r>
            <a:r>
              <a:rPr lang="en-US" sz="1200" dirty="0" err="1" smtClean="0"/>
              <a:t>MoSCoW</a:t>
            </a:r>
            <a:r>
              <a:rPr lang="en-US" sz="1200" dirty="0" smtClean="0"/>
              <a:t> for Pre-Schoolers)  But actually an improvement on </a:t>
            </a:r>
            <a:r>
              <a:rPr lang="en-US" sz="1200" dirty="0" err="1" smtClean="0"/>
              <a:t>MoSCoW</a:t>
            </a:r>
            <a:r>
              <a:rPr lang="en-US" sz="1200" dirty="0" smtClean="0"/>
              <a:t>.</a:t>
            </a:r>
            <a:r>
              <a:rPr lang="en-US" sz="1200" baseline="0" dirty="0" smtClean="0"/>
              <a:t>  The English language is loaded.  “Should” implies that if I don’t deliver it is a failure.  On the other hand, by calling a “B” a “wish” I’m actually happy if it is delivered.  The definition of “A” is critical.  It is the Product Owner that is taking the heat for a schedule slip.  This is a huge change for many teams.</a:t>
            </a:r>
            <a:endParaRPr lang="en-US" dirty="0" smtClean="0">
              <a:cs typeface="Arial" pitchFamily="34" charset="0"/>
            </a:endParaRPr>
          </a:p>
        </p:txBody>
      </p:sp>
    </p:spTree>
    <p:extLst>
      <p:ext uri="{BB962C8B-B14F-4D97-AF65-F5344CB8AC3E}">
        <p14:creationId xmlns:p14="http://schemas.microsoft.com/office/powerpoint/2010/main" val="3911929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52</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526429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53</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188393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62</a:t>
            </a:fld>
            <a:endParaRPr lang="en-US"/>
          </a:p>
        </p:txBody>
      </p:sp>
    </p:spTree>
    <p:extLst>
      <p:ext uri="{BB962C8B-B14F-4D97-AF65-F5344CB8AC3E}">
        <p14:creationId xmlns:p14="http://schemas.microsoft.com/office/powerpoint/2010/main" val="426793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process is end-to-end: feature development includes frequent release schedules, daily collaboration to ensure alignment, user stories and requirement validation.  Test engineering and automation happen in parallel with development to ensure each release is production-ready.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Synerzip, you have a dedicated team of fully functioning software professionals who are already used to working together.  You direct resources, product roadmap, schedule and priorities.  The Synerzip team fully integrates with your in-house team; and, we have very low attrition, which ensures business continuity.   Teams easily adjust to changing business needs - no change requests are required. All of our clients are references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64</a:t>
            </a:fld>
            <a:endParaRPr lang="en-US"/>
          </a:p>
        </p:txBody>
      </p:sp>
    </p:spTree>
    <p:extLst>
      <p:ext uri="{BB962C8B-B14F-4D97-AF65-F5344CB8AC3E}">
        <p14:creationId xmlns:p14="http://schemas.microsoft.com/office/powerpoint/2010/main" val="22266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5</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248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65</a:t>
            </a:fld>
            <a:endParaRPr lang="en-US"/>
          </a:p>
        </p:txBody>
      </p:sp>
    </p:spTree>
    <p:extLst>
      <p:ext uri="{BB962C8B-B14F-4D97-AF65-F5344CB8AC3E}">
        <p14:creationId xmlns:p14="http://schemas.microsoft.com/office/powerpoint/2010/main" val="153638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6</a:t>
            </a:fld>
            <a:endParaRPr lang="en-US"/>
          </a:p>
        </p:txBody>
      </p:sp>
    </p:spTree>
    <p:extLst>
      <p:ext uri="{BB962C8B-B14F-4D97-AF65-F5344CB8AC3E}">
        <p14:creationId xmlns:p14="http://schemas.microsoft.com/office/powerpoint/2010/main" val="124526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8</a:t>
            </a:fld>
            <a:endParaRPr lang="en-US"/>
          </a:p>
        </p:txBody>
      </p:sp>
    </p:spTree>
    <p:extLst>
      <p:ext uri="{BB962C8B-B14F-4D97-AF65-F5344CB8AC3E}">
        <p14:creationId xmlns:p14="http://schemas.microsoft.com/office/powerpoint/2010/main" val="13718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16</a:t>
            </a:fld>
            <a:endParaRPr lang="en-US"/>
          </a:p>
        </p:txBody>
      </p:sp>
    </p:spTree>
    <p:extLst>
      <p:ext uri="{BB962C8B-B14F-4D97-AF65-F5344CB8AC3E}">
        <p14:creationId xmlns:p14="http://schemas.microsoft.com/office/powerpoint/2010/main" val="129332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17</a:t>
            </a:fld>
            <a:endParaRPr lang="en-US"/>
          </a:p>
        </p:txBody>
      </p:sp>
    </p:spTree>
    <p:extLst>
      <p:ext uri="{BB962C8B-B14F-4D97-AF65-F5344CB8AC3E}">
        <p14:creationId xmlns:p14="http://schemas.microsoft.com/office/powerpoint/2010/main" val="218586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19</a:t>
            </a:fld>
            <a:endParaRPr lang="en-US"/>
          </a:p>
        </p:txBody>
      </p:sp>
    </p:spTree>
    <p:extLst>
      <p:ext uri="{BB962C8B-B14F-4D97-AF65-F5344CB8AC3E}">
        <p14:creationId xmlns:p14="http://schemas.microsoft.com/office/powerpoint/2010/main" val="7396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predictability</a:t>
            </a:r>
            <a:r>
              <a:rPr lang="en-US" baseline="0" dirty="0" smtClean="0"/>
              <a:t> </a:t>
            </a:r>
            <a:r>
              <a:rPr lang="en-US" dirty="0" smtClean="0"/>
              <a:t>does not get better over time.  It starts out</a:t>
            </a:r>
            <a:r>
              <a:rPr lang="en-US" baseline="0" dirty="0" smtClean="0"/>
              <a:t> sucking (P90/P10 of 4.0 and actually gets a bit worse at 6.0+  This is counter to what we have been led to believe by the Cone of Uncertainty.</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22</a:t>
            </a:fld>
            <a:endParaRPr lang="en-US"/>
          </a:p>
        </p:txBody>
      </p:sp>
    </p:spTree>
    <p:extLst>
      <p:ext uri="{BB962C8B-B14F-4D97-AF65-F5344CB8AC3E}">
        <p14:creationId xmlns:p14="http://schemas.microsoft.com/office/powerpoint/2010/main" val="10619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25</a:t>
            </a:fld>
            <a:endParaRPr lang="en-US"/>
          </a:p>
        </p:txBody>
      </p:sp>
    </p:spTree>
    <p:extLst>
      <p:ext uri="{BB962C8B-B14F-4D97-AF65-F5344CB8AC3E}">
        <p14:creationId xmlns:p14="http://schemas.microsoft.com/office/powerpoint/2010/main" val="2525304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6096000"/>
            <a:ext cx="9144000" cy="0"/>
          </a:xfrm>
          <a:prstGeom prst="line">
            <a:avLst/>
          </a:prstGeom>
          <a:noFill/>
          <a:ln w="6350">
            <a:solidFill>
              <a:schemeClr val="accent1"/>
            </a:solidFill>
            <a:round/>
            <a:headEnd/>
            <a:tailEnd/>
          </a:ln>
        </p:spPr>
        <p:txBody>
          <a:bodyPr/>
          <a:lstStyle/>
          <a:p>
            <a:endParaRPr lang="en-US"/>
          </a:p>
        </p:txBody>
      </p:sp>
      <p:sp>
        <p:nvSpPr>
          <p:cNvPr id="19" name="TextBox 18"/>
          <p:cNvSpPr txBox="1"/>
          <p:nvPr userDrawn="1"/>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20" name="TextBox 19"/>
          <p:cNvSpPr txBox="1"/>
          <p:nvPr userDrawn="1"/>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a:t>
            </a:fld>
            <a:endParaRPr lang="en-US" sz="1200" dirty="0">
              <a:solidFill>
                <a:schemeClr val="tx1">
                  <a:lumMod val="65000"/>
                  <a:lumOff val="35000"/>
                </a:schemeClr>
              </a:solidFill>
            </a:endParaRPr>
          </a:p>
        </p:txBody>
      </p:sp>
      <p:pic>
        <p:nvPicPr>
          <p:cNvPr id="21" name="Picture 20" descr="Synerzip-with-notagline-small-Feb-20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22" name="TextBox 21"/>
          <p:cNvSpPr txBox="1"/>
          <p:nvPr userDrawn="1"/>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65447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62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15749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3063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187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54521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4467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5482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85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680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108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7562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39158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32316" y="2547975"/>
            <a:ext cx="9144000" cy="1470025"/>
          </a:xfrm>
        </p:spPr>
        <p:txBody>
          <a:bodyPr/>
          <a:lstStyle>
            <a:lvl1pPr algn="ctr">
              <a:defRPr sz="8800"/>
            </a:lvl1pPr>
          </a:lstStyle>
          <a:p>
            <a:r>
              <a:rPr lang="en-US" dirty="0" smtClean="0"/>
              <a:t>Click to edit Master title style</a:t>
            </a:r>
            <a:endParaRPr lang="en-US" dirty="0"/>
          </a:p>
        </p:txBody>
      </p:sp>
    </p:spTree>
    <p:extLst>
      <p:ext uri="{BB962C8B-B14F-4D97-AF65-F5344CB8AC3E}">
        <p14:creationId xmlns:p14="http://schemas.microsoft.com/office/powerpoint/2010/main" val="3372604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70883" y="480302"/>
            <a:ext cx="9144000" cy="2611143"/>
          </a:xfrm>
        </p:spPr>
        <p:txBody>
          <a:bodyPr/>
          <a:lstStyle>
            <a:lvl1pPr algn="l">
              <a:defRPr sz="8800"/>
            </a:lvl1pPr>
          </a:lstStyle>
          <a:p>
            <a:r>
              <a:rPr lang="en-US" dirty="0" smtClean="0"/>
              <a:t>Click to edit Master title style</a:t>
            </a:r>
            <a:endParaRPr lang="en-US" dirty="0"/>
          </a:p>
        </p:txBody>
      </p:sp>
      <p:sp>
        <p:nvSpPr>
          <p:cNvPr id="6" name="Text Placeholder 2"/>
          <p:cNvSpPr>
            <a:spLocks noGrp="1"/>
          </p:cNvSpPr>
          <p:nvPr>
            <p:ph idx="1" hasCustomPrompt="1"/>
          </p:nvPr>
        </p:nvSpPr>
        <p:spPr>
          <a:xfrm rot="21285742">
            <a:off x="890436" y="2788033"/>
            <a:ext cx="8159080" cy="2521508"/>
          </a:xfrm>
          <a:prstGeom prst="rect">
            <a:avLst/>
          </a:prstGeom>
        </p:spPr>
        <p:txBody>
          <a:bodyPr vert="horz" lIns="91440" tIns="45720" rIns="91440" bIns="45720" rtlCol="0">
            <a:normAutofit/>
          </a:bodyPr>
          <a:lstStyle>
            <a:lvl1pPr marL="0" indent="0">
              <a:buNone/>
              <a:defRPr sz="7200">
                <a:solidFill>
                  <a:schemeClr val="tx2">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823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Line 26"/>
          <p:cNvSpPr>
            <a:spLocks noChangeShapeType="1"/>
          </p:cNvSpPr>
          <p:nvPr/>
        </p:nvSpPr>
        <p:spPr bwMode="auto">
          <a:xfrm>
            <a:off x="0" y="6248400"/>
            <a:ext cx="9144000" cy="0"/>
          </a:xfrm>
          <a:prstGeom prst="line">
            <a:avLst/>
          </a:prstGeom>
          <a:noFill/>
          <a:ln w="6350">
            <a:solidFill>
              <a:schemeClr val="accent1"/>
            </a:solidFill>
            <a:round/>
            <a:headEnd/>
            <a:tailEnd/>
          </a:ln>
        </p:spPr>
        <p:txBody>
          <a:bodyPr/>
          <a:lstStyle/>
          <a:p>
            <a:endParaRPr lang="en-US"/>
          </a:p>
        </p:txBody>
      </p:sp>
      <p:sp>
        <p:nvSpPr>
          <p:cNvPr id="10" name="TextBox 9"/>
          <p:cNvSpPr txBox="1"/>
          <p:nvPr userDrawn="1"/>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1" name="TextBox 10"/>
          <p:cNvSpPr txBox="1"/>
          <p:nvPr userDrawn="1"/>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a:t>
            </a:fld>
            <a:endParaRPr lang="en-US" sz="1200" dirty="0">
              <a:solidFill>
                <a:schemeClr val="tx1">
                  <a:lumMod val="65000"/>
                  <a:lumOff val="35000"/>
                </a:schemeClr>
              </a:solidFill>
            </a:endParaRPr>
          </a:p>
        </p:txBody>
      </p:sp>
      <p:pic>
        <p:nvPicPr>
          <p:cNvPr id="5" name="Picture 4" descr="Synerzip-with-notagline-small-Feb-2016.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6" name="TextBox 5"/>
          <p:cNvSpPr txBox="1"/>
          <p:nvPr userDrawn="1"/>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4" r:id="rId11"/>
    <p:sldLayoutId id="2147483665" r:id="rId12"/>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6"/>
          <p:cNvSpPr/>
          <p:nvPr userDrawn="1"/>
        </p:nvSpPr>
        <p:spPr>
          <a:xfrm>
            <a:off x="0" y="6248400"/>
            <a:ext cx="91440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2" name="TextBox 11"/>
          <p:cNvSpPr txBox="1"/>
          <p:nvPr userDrawn="1"/>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HIS       </a:t>
            </a:r>
            <a:fld id="{9CDC4074-D3C2-BB45-B545-C8EB5B0353F7}" type="slidenum">
              <a:rPr lang="en-US" sz="1200" smtClean="0">
                <a:solidFill>
                  <a:schemeClr val="tx1">
                    <a:lumMod val="65000"/>
                    <a:lumOff val="35000"/>
                  </a:schemeClr>
                </a:solidFill>
              </a:rPr>
              <a:t>‹#›</a:t>
            </a:fld>
            <a:endParaRPr lang="en-US" sz="1200" dirty="0">
              <a:solidFill>
                <a:schemeClr val="tx1">
                  <a:lumMod val="65000"/>
                  <a:lumOff val="35000"/>
                </a:schemeClr>
              </a:solidFill>
            </a:endParaRPr>
          </a:p>
        </p:txBody>
      </p:sp>
      <p:pic>
        <p:nvPicPr>
          <p:cNvPr id="13" name="Picture 12" descr="Synerzip-with-notagline-small-Feb-2016.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14" name="TextBox 13"/>
          <p:cNvSpPr txBox="1"/>
          <p:nvPr userDrawn="1"/>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extLst>
      <p:ext uri="{BB962C8B-B14F-4D97-AF65-F5344CB8AC3E}">
        <p14:creationId xmlns:p14="http://schemas.microsoft.com/office/powerpoint/2010/main" val="5496211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914400" rtl="0" eaLnBrk="1" latinLnBrk="0" hangingPunct="1">
        <a:spcBef>
          <a:spcPct val="0"/>
        </a:spcBef>
        <a:buNone/>
        <a:defRPr sz="7200" kern="1200" cap="all" baseline="0">
          <a:solidFill>
            <a:srgbClr val="BEE395"/>
          </a:solidFill>
          <a:effectLst>
            <a:outerShdw blurRad="38100" dist="38100" dir="2700000" algn="tl">
              <a:srgbClr val="000000">
                <a:alpha val="43137"/>
              </a:srgbClr>
            </a:outerShdw>
          </a:effectLst>
          <a:latin typeface="Bodoni MT Condensed" panose="02070606080606020203" pitchFamily="18" charset="0"/>
          <a:ea typeface="+mj-ea"/>
          <a:cs typeface="Segoe WP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8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44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40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bitly.com/NoEstimatesProjectsDB"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mailto:toddelittle@gmail.com" TargetMode="External"/><Relationship Id="rId7" Type="http://schemas.openxmlformats.org/officeDocument/2006/relationships/hyperlink" Target="http://www.linkedin.com/in/toddelittl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hyperlink" Target="http://www.toddlittleweb.com/Downloads/books/StandBackAndDeliver.pdf" TargetMode="External"/><Relationship Id="rId4" Type="http://schemas.openxmlformats.org/officeDocument/2006/relationships/hyperlink" Target="http://www.toddlittleweb.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6" Type="http://schemas.openxmlformats.org/officeDocument/2006/relationships/image" Target="../media/image55.jpeg"/><Relationship Id="rId21" Type="http://schemas.openxmlformats.org/officeDocument/2006/relationships/image" Target="../media/image51.png"/><Relationship Id="rId42" Type="http://schemas.openxmlformats.org/officeDocument/2006/relationships/image" Target="../media/image66.jpeg"/><Relationship Id="rId47" Type="http://schemas.openxmlformats.org/officeDocument/2006/relationships/hyperlink" Target="http://www.neofirma.com/Default.aspx" TargetMode="External"/><Relationship Id="rId63" Type="http://schemas.openxmlformats.org/officeDocument/2006/relationships/hyperlink" Target="http://www.coretrace.com/" TargetMode="External"/><Relationship Id="rId68" Type="http://schemas.openxmlformats.org/officeDocument/2006/relationships/image" Target="../media/image85.png"/><Relationship Id="rId84" Type="http://schemas.openxmlformats.org/officeDocument/2006/relationships/image" Target="../media/image101.png"/><Relationship Id="rId89" Type="http://schemas.openxmlformats.org/officeDocument/2006/relationships/image" Target="../media/image106.png"/><Relationship Id="rId16" Type="http://schemas.openxmlformats.org/officeDocument/2006/relationships/image" Target="../media/image46.png"/><Relationship Id="rId107" Type="http://schemas.openxmlformats.org/officeDocument/2006/relationships/image" Target="../media/image124.jpeg"/><Relationship Id="rId11" Type="http://schemas.openxmlformats.org/officeDocument/2006/relationships/image" Target="../media/image42.jpeg"/><Relationship Id="rId32" Type="http://schemas.openxmlformats.org/officeDocument/2006/relationships/image" Target="../media/image60.png"/><Relationship Id="rId37" Type="http://schemas.openxmlformats.org/officeDocument/2006/relationships/image" Target="../media/image63.png"/><Relationship Id="rId53" Type="http://schemas.openxmlformats.org/officeDocument/2006/relationships/image" Target="../media/image74.png"/><Relationship Id="rId58" Type="http://schemas.openxmlformats.org/officeDocument/2006/relationships/image" Target="../media/image79.jpeg"/><Relationship Id="rId74" Type="http://schemas.openxmlformats.org/officeDocument/2006/relationships/image" Target="../media/image91.jpeg"/><Relationship Id="rId79" Type="http://schemas.openxmlformats.org/officeDocument/2006/relationships/image" Target="../media/image96.png"/><Relationship Id="rId102" Type="http://schemas.openxmlformats.org/officeDocument/2006/relationships/image" Target="../media/image119.jpeg"/><Relationship Id="rId5" Type="http://schemas.openxmlformats.org/officeDocument/2006/relationships/hyperlink" Target="http://www.healthcarepayment.com/home.cfm" TargetMode="External"/><Relationship Id="rId90" Type="http://schemas.openxmlformats.org/officeDocument/2006/relationships/image" Target="../media/image107.png"/><Relationship Id="rId95" Type="http://schemas.openxmlformats.org/officeDocument/2006/relationships/image" Target="../media/image112.jpeg"/><Relationship Id="rId22" Type="http://schemas.openxmlformats.org/officeDocument/2006/relationships/image" Target="../media/image52.png"/><Relationship Id="rId27" Type="http://schemas.openxmlformats.org/officeDocument/2006/relationships/hyperlink" Target="http://www.clearorbit.com/index.php?sess_id=b0a39bdaf17f0f7c5cd34f8cc3d49d10" TargetMode="External"/><Relationship Id="rId43" Type="http://schemas.openxmlformats.org/officeDocument/2006/relationships/hyperlink" Target="http://www.broadlane.com/index.html" TargetMode="External"/><Relationship Id="rId48" Type="http://schemas.openxmlformats.org/officeDocument/2006/relationships/image" Target="../media/image70.jpeg"/><Relationship Id="rId64" Type="http://schemas.openxmlformats.org/officeDocument/2006/relationships/image" Target="../media/image82.png"/><Relationship Id="rId69" Type="http://schemas.openxmlformats.org/officeDocument/2006/relationships/image" Target="../media/image86.png"/><Relationship Id="rId80" Type="http://schemas.openxmlformats.org/officeDocument/2006/relationships/image" Target="../media/image97.png"/><Relationship Id="rId85" Type="http://schemas.openxmlformats.org/officeDocument/2006/relationships/image" Target="../media/image102.png"/><Relationship Id="rId12" Type="http://schemas.openxmlformats.org/officeDocument/2006/relationships/image" Target="../media/image43.png"/><Relationship Id="rId17" Type="http://schemas.openxmlformats.org/officeDocument/2006/relationships/image" Target="../media/image47.png"/><Relationship Id="rId33" Type="http://schemas.openxmlformats.org/officeDocument/2006/relationships/image" Target="../media/image61.png"/><Relationship Id="rId38" Type="http://schemas.openxmlformats.org/officeDocument/2006/relationships/image" Target="../media/image64.png"/><Relationship Id="rId59" Type="http://schemas.openxmlformats.org/officeDocument/2006/relationships/hyperlink" Target="http://www.fuelquest.com/" TargetMode="External"/><Relationship Id="rId103" Type="http://schemas.openxmlformats.org/officeDocument/2006/relationships/image" Target="../media/image120.png"/><Relationship Id="rId108" Type="http://schemas.openxmlformats.org/officeDocument/2006/relationships/image" Target="../media/image125.png"/><Relationship Id="rId54" Type="http://schemas.openxmlformats.org/officeDocument/2006/relationships/image" Target="../media/image75.png"/><Relationship Id="rId70" Type="http://schemas.openxmlformats.org/officeDocument/2006/relationships/image" Target="../media/image87.png"/><Relationship Id="rId75" Type="http://schemas.openxmlformats.org/officeDocument/2006/relationships/image" Target="../media/image92.png"/><Relationship Id="rId91" Type="http://schemas.openxmlformats.org/officeDocument/2006/relationships/image" Target="../media/image108.png"/><Relationship Id="rId96"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37.jpe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6.png"/><Relationship Id="rId36" Type="http://schemas.openxmlformats.org/officeDocument/2006/relationships/hyperlink" Target="http://www.hallsettlementsystems.com/Default.aspx" TargetMode="External"/><Relationship Id="rId49" Type="http://schemas.openxmlformats.org/officeDocument/2006/relationships/image" Target="../media/image71.png"/><Relationship Id="rId57" Type="http://schemas.openxmlformats.org/officeDocument/2006/relationships/image" Target="../media/image78.jpeg"/><Relationship Id="rId106" Type="http://schemas.openxmlformats.org/officeDocument/2006/relationships/image" Target="../media/image123.png"/><Relationship Id="rId10" Type="http://schemas.openxmlformats.org/officeDocument/2006/relationships/image" Target="../media/image41.png"/><Relationship Id="rId31" Type="http://schemas.openxmlformats.org/officeDocument/2006/relationships/image" Target="../media/image59.png"/><Relationship Id="rId44" Type="http://schemas.openxmlformats.org/officeDocument/2006/relationships/image" Target="../media/image67.png"/><Relationship Id="rId52" Type="http://schemas.openxmlformats.org/officeDocument/2006/relationships/hyperlink" Target="http://www.sevayatra.com/index.html" TargetMode="External"/><Relationship Id="rId60" Type="http://schemas.openxmlformats.org/officeDocument/2006/relationships/image" Target="../media/image80.png"/><Relationship Id="rId65" Type="http://schemas.openxmlformats.org/officeDocument/2006/relationships/hyperlink" Target="http://www.sourcecorp.com/Home.aspx" TargetMode="External"/><Relationship Id="rId73" Type="http://schemas.openxmlformats.org/officeDocument/2006/relationships/image" Target="../media/image90.png"/><Relationship Id="rId78" Type="http://schemas.openxmlformats.org/officeDocument/2006/relationships/image" Target="../media/image95.jpeg"/><Relationship Id="rId81" Type="http://schemas.openxmlformats.org/officeDocument/2006/relationships/image" Target="../media/image98.png"/><Relationship Id="rId86" Type="http://schemas.openxmlformats.org/officeDocument/2006/relationships/image" Target="../media/image103.png"/><Relationship Id="rId94" Type="http://schemas.openxmlformats.org/officeDocument/2006/relationships/image" Target="../media/image111.png"/><Relationship Id="rId99" Type="http://schemas.openxmlformats.org/officeDocument/2006/relationships/image" Target="../media/image116.png"/><Relationship Id="rId101" Type="http://schemas.openxmlformats.org/officeDocument/2006/relationships/image" Target="../media/image118.png"/><Relationship Id="rId4" Type="http://schemas.openxmlformats.org/officeDocument/2006/relationships/image" Target="../media/image36.jpeg"/><Relationship Id="rId9" Type="http://schemas.openxmlformats.org/officeDocument/2006/relationships/image" Target="../media/image40.png"/><Relationship Id="rId13" Type="http://schemas.openxmlformats.org/officeDocument/2006/relationships/image" Target="../media/image44.jpeg"/><Relationship Id="rId18" Type="http://schemas.openxmlformats.org/officeDocument/2006/relationships/image" Target="../media/image48.png"/><Relationship Id="rId39" Type="http://schemas.openxmlformats.org/officeDocument/2006/relationships/hyperlink" Target="http://www.fd2s.com/home.php" TargetMode="External"/><Relationship Id="rId109" Type="http://schemas.openxmlformats.org/officeDocument/2006/relationships/image" Target="../media/image126.png"/><Relationship Id="rId34" Type="http://schemas.openxmlformats.org/officeDocument/2006/relationships/hyperlink" Target="http://www.zafesoft.com/index.asp" TargetMode="External"/><Relationship Id="rId50" Type="http://schemas.openxmlformats.org/officeDocument/2006/relationships/image" Target="../media/image72.jpeg"/><Relationship Id="rId55" Type="http://schemas.openxmlformats.org/officeDocument/2006/relationships/image" Target="../media/image76.jpeg"/><Relationship Id="rId76" Type="http://schemas.openxmlformats.org/officeDocument/2006/relationships/image" Target="../media/image93.jpeg"/><Relationship Id="rId97" Type="http://schemas.openxmlformats.org/officeDocument/2006/relationships/image" Target="../media/image114.png"/><Relationship Id="rId104" Type="http://schemas.openxmlformats.org/officeDocument/2006/relationships/image" Target="../media/image121.png"/><Relationship Id="rId7" Type="http://schemas.openxmlformats.org/officeDocument/2006/relationships/image" Target="../media/image38.png"/><Relationship Id="rId71" Type="http://schemas.openxmlformats.org/officeDocument/2006/relationships/image" Target="../media/image88.png"/><Relationship Id="rId92" Type="http://schemas.openxmlformats.org/officeDocument/2006/relationships/image" Target="../media/image109.png"/><Relationship Id="rId2" Type="http://schemas.openxmlformats.org/officeDocument/2006/relationships/notesSlide" Target="../notesSlides/notesSlide20.xml"/><Relationship Id="rId29" Type="http://schemas.openxmlformats.org/officeDocument/2006/relationships/image" Target="../media/image57.png"/><Relationship Id="rId24" Type="http://schemas.openxmlformats.org/officeDocument/2006/relationships/image" Target="../media/image54.png"/><Relationship Id="rId40" Type="http://schemas.openxmlformats.org/officeDocument/2006/relationships/image" Target="../media/image65.png"/><Relationship Id="rId45" Type="http://schemas.openxmlformats.org/officeDocument/2006/relationships/image" Target="../media/image68.png"/><Relationship Id="rId66" Type="http://schemas.openxmlformats.org/officeDocument/2006/relationships/image" Target="../media/image83.png"/><Relationship Id="rId87" Type="http://schemas.openxmlformats.org/officeDocument/2006/relationships/image" Target="../media/image104.png"/><Relationship Id="rId110" Type="http://schemas.openxmlformats.org/officeDocument/2006/relationships/image" Target="../media/image127.png"/><Relationship Id="rId61" Type="http://schemas.openxmlformats.org/officeDocument/2006/relationships/hyperlink" Target="http://www.hartic.com/index.php" TargetMode="External"/><Relationship Id="rId82" Type="http://schemas.openxmlformats.org/officeDocument/2006/relationships/image" Target="../media/image99.png"/><Relationship Id="rId19" Type="http://schemas.openxmlformats.org/officeDocument/2006/relationships/image" Target="../media/image49.png"/><Relationship Id="rId14" Type="http://schemas.openxmlformats.org/officeDocument/2006/relationships/hyperlink" Target="http://www.itko.com/" TargetMode="External"/><Relationship Id="rId30" Type="http://schemas.openxmlformats.org/officeDocument/2006/relationships/image" Target="../media/image58.png"/><Relationship Id="rId35" Type="http://schemas.openxmlformats.org/officeDocument/2006/relationships/image" Target="../media/image62.jpeg"/><Relationship Id="rId56" Type="http://schemas.openxmlformats.org/officeDocument/2006/relationships/image" Target="../media/image77.png"/><Relationship Id="rId77" Type="http://schemas.openxmlformats.org/officeDocument/2006/relationships/image" Target="../media/image94.png"/><Relationship Id="rId100" Type="http://schemas.openxmlformats.org/officeDocument/2006/relationships/image" Target="../media/image117.png"/><Relationship Id="rId105" Type="http://schemas.openxmlformats.org/officeDocument/2006/relationships/image" Target="../media/image122.png"/><Relationship Id="rId8" Type="http://schemas.openxmlformats.org/officeDocument/2006/relationships/image" Target="../media/image39.png"/><Relationship Id="rId51" Type="http://schemas.openxmlformats.org/officeDocument/2006/relationships/image" Target="../media/image73.png"/><Relationship Id="rId72" Type="http://schemas.openxmlformats.org/officeDocument/2006/relationships/image" Target="../media/image89.png"/><Relationship Id="rId93" Type="http://schemas.openxmlformats.org/officeDocument/2006/relationships/image" Target="../media/image110.png"/><Relationship Id="rId98" Type="http://schemas.openxmlformats.org/officeDocument/2006/relationships/image" Target="../media/image115.png"/><Relationship Id="rId3" Type="http://schemas.openxmlformats.org/officeDocument/2006/relationships/image" Target="../media/image35.jpeg"/><Relationship Id="rId25" Type="http://schemas.openxmlformats.org/officeDocument/2006/relationships/hyperlink" Target="http://www.yagnaiq.com/index.htm" TargetMode="External"/><Relationship Id="rId46" Type="http://schemas.openxmlformats.org/officeDocument/2006/relationships/image" Target="../media/image69.png"/><Relationship Id="rId67" Type="http://schemas.openxmlformats.org/officeDocument/2006/relationships/image" Target="../media/image84.png"/><Relationship Id="rId20" Type="http://schemas.openxmlformats.org/officeDocument/2006/relationships/image" Target="../media/image50.png"/><Relationship Id="rId41" Type="http://schemas.openxmlformats.org/officeDocument/2006/relationships/hyperlink" Target="http://www.repliqa.com/" TargetMode="External"/><Relationship Id="rId62" Type="http://schemas.openxmlformats.org/officeDocument/2006/relationships/image" Target="../media/image81.png"/><Relationship Id="rId83" Type="http://schemas.openxmlformats.org/officeDocument/2006/relationships/image" Target="../media/image100.jpeg"/><Relationship Id="rId88" Type="http://schemas.openxmlformats.org/officeDocument/2006/relationships/image" Target="../media/image105.png"/><Relationship Id="rId111" Type="http://schemas.openxmlformats.org/officeDocument/2006/relationships/image" Target="../media/image128.png"/></Relationships>
</file>

<file path=ppt/slides/_rels/slide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5638800" cy="6096000"/>
          </a:xfrm>
          <a:prstGeom prst="rect">
            <a:avLst/>
          </a:prstGeom>
        </p:spPr>
      </p:pic>
      <p:sp>
        <p:nvSpPr>
          <p:cNvPr id="6" name="TextBox 5"/>
          <p:cNvSpPr txBox="1"/>
          <p:nvPr/>
        </p:nvSpPr>
        <p:spPr>
          <a:xfrm>
            <a:off x="4800600" y="11430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191000" y="46482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
        <p:nvSpPr>
          <p:cNvPr id="11" name="Rectangle 10"/>
          <p:cNvSpPr/>
          <p:nvPr/>
        </p:nvSpPr>
        <p:spPr>
          <a:xfrm>
            <a:off x="0" y="6248400"/>
            <a:ext cx="91440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389768"/>
            <a:ext cx="3448050" cy="338554"/>
          </a:xfrm>
          <a:prstGeom prst="rect">
            <a:avLst/>
          </a:prstGeom>
          <a:noFill/>
        </p:spPr>
        <p:txBody>
          <a:bodyPr wrap="square" rtlCol="0">
            <a:spAutoFit/>
          </a:bodyPr>
          <a:lstStyle/>
          <a:p>
            <a:pPr algn="ctr"/>
            <a:r>
              <a:rPr lang="en-US" sz="1600" dirty="0" smtClean="0">
                <a:solidFill>
                  <a:schemeClr val="bg1"/>
                </a:solidFill>
              </a:rPr>
              <a:t>Webinar Presenter: Todd Little, IHS</a:t>
            </a:r>
            <a:endParaRPr lang="en-US" sz="1600" dirty="0">
              <a:solidFill>
                <a:schemeClr val="bg1"/>
              </a:solidFill>
            </a:endParaRPr>
          </a:p>
        </p:txBody>
      </p:sp>
      <p:sp>
        <p:nvSpPr>
          <p:cNvPr id="14" name="TextBox 13"/>
          <p:cNvSpPr txBox="1"/>
          <p:nvPr/>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5" name="TextBox 14"/>
          <p:cNvSpPr txBox="1"/>
          <p:nvPr/>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1</a:t>
            </a:fld>
            <a:endParaRPr lang="en-US" sz="1200" dirty="0">
              <a:solidFill>
                <a:schemeClr val="tx1">
                  <a:lumMod val="65000"/>
                  <a:lumOff val="35000"/>
                </a:schemeClr>
              </a:solidFill>
            </a:endParaRPr>
          </a:p>
        </p:txBody>
      </p:sp>
      <p:pic>
        <p:nvPicPr>
          <p:cNvPr id="16" name="Picture 15" descr="Synerzip-with-notagline-small-Feb-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17" name="TextBox 16"/>
          <p:cNvSpPr txBox="1"/>
          <p:nvPr/>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extLst>
      <p:ext uri="{BB962C8B-B14F-4D97-AF65-F5344CB8AC3E}">
        <p14:creationId xmlns:p14="http://schemas.microsoft.com/office/powerpoint/2010/main" val="26405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err="1" smtClean="0"/>
              <a:t>NoEstimates</a:t>
            </a:r>
            <a:endParaRPr lang="en-US" dirty="0"/>
          </a:p>
        </p:txBody>
      </p:sp>
      <p:sp>
        <p:nvSpPr>
          <p:cNvPr id="2" name="Content Placeholder 1"/>
          <p:cNvSpPr>
            <a:spLocks noGrp="1"/>
          </p:cNvSpPr>
          <p:nvPr>
            <p:ph idx="1"/>
          </p:nvPr>
        </p:nvSpPr>
        <p:spPr/>
        <p:txBody>
          <a:bodyPr/>
          <a:lstStyle/>
          <a:p>
            <a:pPr marL="0" indent="0">
              <a:buNone/>
            </a:pPr>
            <a:r>
              <a:rPr lang="en-US" i="1" dirty="0"/>
              <a:t>“#</a:t>
            </a:r>
            <a:r>
              <a:rPr lang="en-US" i="1" dirty="0" err="1"/>
              <a:t>NoEstimates</a:t>
            </a:r>
            <a:r>
              <a:rPr lang="en-US" i="1" dirty="0"/>
              <a:t> is a hashtag for the topic of exploring alternatives to estimates [of time, effort, cost] for making decisions in software development.  That is, ways to make decisions with ‘No Estimates</a:t>
            </a:r>
            <a:r>
              <a:rPr lang="en-US" i="1" dirty="0" smtClean="0"/>
              <a:t>’.”            </a:t>
            </a:r>
          </a:p>
          <a:p>
            <a:endParaRPr lang="en-US" i="1" dirty="0"/>
          </a:p>
          <a:p>
            <a:pPr marL="0" indent="0">
              <a:buNone/>
            </a:pPr>
            <a:r>
              <a:rPr lang="en-US" dirty="0" smtClean="0"/>
              <a:t>Woody </a:t>
            </a:r>
            <a:r>
              <a:rPr lang="en-US" dirty="0" err="1"/>
              <a:t>Z</a:t>
            </a:r>
            <a:r>
              <a:rPr lang="en-US" dirty="0" err="1" smtClean="0"/>
              <a:t>uill</a:t>
            </a:r>
            <a:endParaRPr lang="en-US" dirty="0"/>
          </a:p>
        </p:txBody>
      </p:sp>
      <p:sp>
        <p:nvSpPr>
          <p:cNvPr id="9"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65" y="2458247"/>
            <a:ext cx="2482850" cy="3750529"/>
          </a:xfrm>
          <a:prstGeom prst="rect">
            <a:avLst/>
          </a:prstGeom>
        </p:spPr>
      </p:pic>
    </p:spTree>
    <p:extLst>
      <p:ext uri="{BB962C8B-B14F-4D97-AF65-F5344CB8AC3E}">
        <p14:creationId xmlns:p14="http://schemas.microsoft.com/office/powerpoint/2010/main" val="385924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One Approach Suggested by #</a:t>
            </a:r>
            <a:r>
              <a:rPr lang="en-CA" sz="2800" dirty="0" err="1" smtClean="0"/>
              <a:t>NoEstimates</a:t>
            </a:r>
            <a:endParaRPr lang="en-CA" sz="2800" dirty="0"/>
          </a:p>
        </p:txBody>
      </p:sp>
      <p:sp>
        <p:nvSpPr>
          <p:cNvPr id="3" name="Content Placeholder 2"/>
          <p:cNvSpPr>
            <a:spLocks noGrp="1"/>
          </p:cNvSpPr>
          <p:nvPr>
            <p:ph idx="1"/>
          </p:nvPr>
        </p:nvSpPr>
        <p:spPr/>
        <p:txBody>
          <a:bodyPr>
            <a:normAutofit/>
          </a:bodyPr>
          <a:lstStyle/>
          <a:p>
            <a:r>
              <a:rPr lang="en-CA" sz="3600" dirty="0" smtClean="0"/>
              <a:t>Discontinue estimating story points</a:t>
            </a:r>
          </a:p>
          <a:p>
            <a:r>
              <a:rPr lang="en-CA" sz="3600" dirty="0" smtClean="0"/>
              <a:t>Instead simply count number of completed stories per iteration (throughput)</a:t>
            </a:r>
          </a:p>
          <a:p>
            <a:r>
              <a:rPr lang="en-CA" sz="3600" dirty="0" smtClean="0"/>
              <a:t>Forecast using a burnup or burndown based on throughput</a:t>
            </a:r>
            <a:endParaRPr lang="en-CA" sz="3600" dirty="0"/>
          </a:p>
        </p:txBody>
      </p:sp>
    </p:spTree>
    <p:extLst>
      <p:ext uri="{BB962C8B-B14F-4D97-AF65-F5344CB8AC3E}">
        <p14:creationId xmlns:p14="http://schemas.microsoft.com/office/powerpoint/2010/main" val="96526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a:p>
        </p:txBody>
      </p:sp>
      <p:sp>
        <p:nvSpPr>
          <p:cNvPr id="4" name="Title 3"/>
          <p:cNvSpPr>
            <a:spLocks noGrp="1"/>
          </p:cNvSpPr>
          <p:nvPr>
            <p:ph type="title"/>
          </p:nvPr>
        </p:nvSpPr>
        <p:spPr>
          <a:xfrm>
            <a:off x="1676400" y="2651760"/>
            <a:ext cx="6452616" cy="1371600"/>
          </a:xfrm>
        </p:spPr>
        <p:txBody>
          <a:bodyPr>
            <a:normAutofit/>
          </a:bodyPr>
          <a:lstStyle/>
          <a:p>
            <a:r>
              <a:rPr lang="en-CA" sz="4000" dirty="0" smtClean="0"/>
              <a:t>We collected and analyzed some real data</a:t>
            </a:r>
            <a:endParaRPr lang="en-CA" sz="4000" dirty="0"/>
          </a:p>
        </p:txBody>
      </p:sp>
      <p:sp>
        <p:nvSpPr>
          <p:cNvPr id="10" name="TextBox 9"/>
          <p:cNvSpPr txBox="1"/>
          <p:nvPr/>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1" name="TextBox 10"/>
          <p:cNvSpPr txBox="1"/>
          <p:nvPr/>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12</a:t>
            </a:fld>
            <a:endParaRPr lang="en-US" sz="1200" dirty="0">
              <a:solidFill>
                <a:schemeClr val="tx1">
                  <a:lumMod val="65000"/>
                  <a:lumOff val="35000"/>
                </a:schemeClr>
              </a:solidFill>
            </a:endParaRPr>
          </a:p>
        </p:txBody>
      </p:sp>
      <p:pic>
        <p:nvPicPr>
          <p:cNvPr id="12" name="Picture 11" descr="Synerzip-with-notagline-small-Feb-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13" name="TextBox 12"/>
          <p:cNvSpPr txBox="1"/>
          <p:nvPr/>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extLst>
      <p:ext uri="{BB962C8B-B14F-4D97-AF65-F5344CB8AC3E}">
        <p14:creationId xmlns:p14="http://schemas.microsoft.com/office/powerpoint/2010/main" val="3733968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a:bodyPr>
          <a:lstStyle/>
          <a:p>
            <a:r>
              <a:rPr lang="en-US" sz="3200" dirty="0" smtClean="0"/>
              <a:t>Data collected anonymously by Vasco Duarte</a:t>
            </a:r>
          </a:p>
          <a:p>
            <a:r>
              <a:rPr lang="en-US" sz="3200" dirty="0" smtClean="0"/>
              <a:t>55 Projects from 9 companies</a:t>
            </a:r>
          </a:p>
          <a:p>
            <a:pPr lvl="0"/>
            <a:r>
              <a:rPr lang="en-US" sz="3200" u="sng" dirty="0" smtClean="0">
                <a:hlinkClick r:id="rId2"/>
              </a:rPr>
              <a:t>https</a:t>
            </a:r>
            <a:r>
              <a:rPr lang="en-US" sz="3200" u="sng" dirty="0">
                <a:hlinkClick r:id="rId2"/>
              </a:rPr>
              <a:t>://bitly.com/NoEstimatesProjectsDB</a:t>
            </a:r>
            <a:endParaRPr lang="en-US" sz="3200" dirty="0"/>
          </a:p>
          <a:p>
            <a:endParaRPr lang="en-US" sz="3200" dirty="0"/>
          </a:p>
        </p:txBody>
      </p:sp>
    </p:spTree>
    <p:extLst>
      <p:ext uri="{BB962C8B-B14F-4D97-AF65-F5344CB8AC3E}">
        <p14:creationId xmlns:p14="http://schemas.microsoft.com/office/powerpoint/2010/main" val="322287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3418226"/>
              </p:ext>
            </p:extLst>
          </p:nvPr>
        </p:nvGraphicFramePr>
        <p:xfrm>
          <a:off x="219074" y="1143000"/>
          <a:ext cx="8620125" cy="4968240"/>
        </p:xfrm>
        <a:graphic>
          <a:graphicData uri="http://schemas.openxmlformats.org/drawingml/2006/table">
            <a:tbl>
              <a:tblPr firstRow="1" bandRow="1">
                <a:tableStyleId>{5C22544A-7EE6-4342-B048-85BDC9FD1C3A}</a:tableStyleId>
              </a:tblPr>
              <a:tblGrid>
                <a:gridCol w="2873375">
                  <a:extLst>
                    <a:ext uri="{9D8B030D-6E8A-4147-A177-3AD203B41FA5}">
                      <a16:colId xmlns:a16="http://schemas.microsoft.com/office/drawing/2014/main" xmlns="" val="20000"/>
                    </a:ext>
                  </a:extLst>
                </a:gridCol>
                <a:gridCol w="2873375">
                  <a:extLst>
                    <a:ext uri="{9D8B030D-6E8A-4147-A177-3AD203B41FA5}">
                      <a16:colId xmlns:a16="http://schemas.microsoft.com/office/drawing/2014/main" xmlns="" val="20001"/>
                    </a:ext>
                  </a:extLst>
                </a:gridCol>
                <a:gridCol w="2873375">
                  <a:extLst>
                    <a:ext uri="{9D8B030D-6E8A-4147-A177-3AD203B41FA5}">
                      <a16:colId xmlns:a16="http://schemas.microsoft.com/office/drawing/2014/main" xmlns="" val="20002"/>
                    </a:ext>
                  </a:extLst>
                </a:gridCol>
              </a:tblGrid>
              <a:tr h="370840">
                <a:tc>
                  <a:txBody>
                    <a:bodyPr/>
                    <a:lstStyle/>
                    <a:p>
                      <a:endParaRPr lang="en-US" sz="2800" dirty="0"/>
                    </a:p>
                  </a:txBody>
                  <a:tcPr/>
                </a:tc>
                <a:tc>
                  <a:txBody>
                    <a:bodyPr/>
                    <a:lstStyle/>
                    <a:p>
                      <a:r>
                        <a:rPr lang="en-US" sz="2800" dirty="0" smtClean="0"/>
                        <a:t>Instantaneous</a:t>
                      </a:r>
                      <a:endParaRPr lang="en-US" sz="2800" dirty="0"/>
                    </a:p>
                  </a:txBody>
                  <a:tcPr/>
                </a:tc>
                <a:tc>
                  <a:txBody>
                    <a:bodyPr/>
                    <a:lstStyle/>
                    <a:p>
                      <a:r>
                        <a:rPr lang="en-US" sz="2800" dirty="0" smtClean="0"/>
                        <a:t>Average</a:t>
                      </a:r>
                      <a:endParaRPr lang="en-US" sz="2800" dirty="0"/>
                    </a:p>
                  </a:txBody>
                  <a:tcPr/>
                </a:tc>
                <a:extLst>
                  <a:ext uri="{0D108BD9-81ED-4DB2-BD59-A6C34878D82A}">
                    <a16:rowId xmlns:a16="http://schemas.microsoft.com/office/drawing/2014/main" xmlns="" val="10000"/>
                  </a:ext>
                </a:extLst>
              </a:tr>
              <a:tr h="370840">
                <a:tc>
                  <a:txBody>
                    <a:bodyPr/>
                    <a:lstStyle/>
                    <a:p>
                      <a:r>
                        <a:rPr lang="en-US" sz="2800" dirty="0" smtClean="0"/>
                        <a:t>Velocity</a:t>
                      </a:r>
                      <a:endParaRPr lang="en-US" sz="2800" dirty="0"/>
                    </a:p>
                  </a:txBody>
                  <a:tcPr/>
                </a:tc>
                <a:tc>
                  <a:txBody>
                    <a:bodyPr/>
                    <a:lstStyle/>
                    <a:p>
                      <a:r>
                        <a:rPr lang="en-US" sz="2800" dirty="0" smtClean="0"/>
                        <a:t>Story</a:t>
                      </a:r>
                      <a:r>
                        <a:rPr lang="en-US" sz="2800" baseline="0" dirty="0" smtClean="0"/>
                        <a:t> points 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Average</a:t>
                      </a:r>
                      <a:r>
                        <a:rPr lang="en-US" sz="2800" baseline="0" dirty="0" smtClean="0"/>
                        <a:t> s</a:t>
                      </a:r>
                      <a:r>
                        <a:rPr lang="en-US" sz="2800" dirty="0" smtClean="0"/>
                        <a:t>tory</a:t>
                      </a:r>
                      <a:r>
                        <a:rPr lang="en-US" sz="2800" baseline="0" dirty="0" smtClean="0"/>
                        <a:t> points delivered over all iterations</a:t>
                      </a:r>
                      <a:endParaRPr lang="en-US" sz="2800" dirty="0" smtClean="0"/>
                    </a:p>
                    <a:p>
                      <a:endParaRPr lang="en-US" sz="2800" dirty="0"/>
                    </a:p>
                  </a:txBody>
                  <a:tcPr/>
                </a:tc>
                <a:extLst>
                  <a:ext uri="{0D108BD9-81ED-4DB2-BD59-A6C34878D82A}">
                    <a16:rowId xmlns:a16="http://schemas.microsoft.com/office/drawing/2014/main" xmlns="" val="10001"/>
                  </a:ext>
                </a:extLst>
              </a:tr>
              <a:tr h="370840">
                <a:tc>
                  <a:txBody>
                    <a:bodyPr/>
                    <a:lstStyle/>
                    <a:p>
                      <a:r>
                        <a:rPr lang="en-US" sz="2800" dirty="0" smtClean="0"/>
                        <a:t>Throughput</a:t>
                      </a:r>
                      <a:endParaRPr lang="en-US" sz="2800" dirty="0"/>
                    </a:p>
                  </a:txBody>
                  <a:tcPr/>
                </a:tc>
                <a:tc>
                  <a:txBody>
                    <a:bodyPr/>
                    <a:lstStyle/>
                    <a:p>
                      <a:r>
                        <a:rPr lang="en-US" sz="2800" dirty="0" smtClean="0"/>
                        <a:t>Number of stories</a:t>
                      </a:r>
                      <a:r>
                        <a:rPr lang="en-US" sz="2800" baseline="0" dirty="0" smtClean="0"/>
                        <a:t> </a:t>
                      </a:r>
                      <a:r>
                        <a:rPr lang="en-US" sz="2800" dirty="0" smtClean="0"/>
                        <a:t>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Average number of stories delivered over all iterations</a:t>
                      </a:r>
                      <a:endParaRPr lang="en-US" sz="2800" dirty="0" smtClean="0"/>
                    </a:p>
                    <a:p>
                      <a:endParaRPr lang="en-US" sz="2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1084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844779285"/>
              </p:ext>
            </p:extLst>
          </p:nvPr>
        </p:nvGraphicFramePr>
        <p:xfrm>
          <a:off x="244415" y="14478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349866665"/>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030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724204338"/>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
        <p:nvSpPr>
          <p:cNvPr id="3" name="Oval 2"/>
          <p:cNvSpPr/>
          <p:nvPr/>
        </p:nvSpPr>
        <p:spPr>
          <a:xfrm>
            <a:off x="7467600" y="2627531"/>
            <a:ext cx="990600" cy="5728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 statistics </a:t>
            </a:r>
            <a:r>
              <a:rPr lang="en-US" dirty="0" smtClean="0"/>
              <a:t>ahead</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6" y="2133600"/>
            <a:ext cx="9001125" cy="3200400"/>
          </a:xfrm>
          <a:prstGeom prst="rect">
            <a:avLst/>
          </a:prstGeom>
        </p:spPr>
      </p:pic>
    </p:spTree>
    <p:extLst>
      <p:ext uri="{BB962C8B-B14F-4D97-AF65-F5344CB8AC3E}">
        <p14:creationId xmlns:p14="http://schemas.microsoft.com/office/powerpoint/2010/main" val="350866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 and P10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114791"/>
              </p:ext>
            </p:extLst>
          </p:nvPr>
        </p:nvGraphicFramePr>
        <p:xfrm>
          <a:off x="457200" y="1143000"/>
          <a:ext cx="3590925" cy="5029200"/>
        </p:xfrm>
        <a:graphic>
          <a:graphicData uri="http://schemas.openxmlformats.org/drawingml/2006/table">
            <a:tbl>
              <a:tblPr firstRow="1" bandRow="1">
                <a:tableStyleId>{5C22544A-7EE6-4342-B048-85BDC9FD1C3A}</a:tableStyleId>
              </a:tblPr>
              <a:tblGrid>
                <a:gridCol w="1381125"/>
                <a:gridCol w="2209800"/>
              </a:tblGrid>
              <a:tr h="370840">
                <a:tc>
                  <a:txBody>
                    <a:bodyPr/>
                    <a:lstStyle/>
                    <a:p>
                      <a:endParaRPr lang="en-US" sz="2400" dirty="0"/>
                    </a:p>
                  </a:txBody>
                  <a:tcPr/>
                </a:tc>
                <a:tc>
                  <a:txBody>
                    <a:bodyPr/>
                    <a:lstStyle/>
                    <a:p>
                      <a:endParaRPr lang="en-US" sz="2400" dirty="0"/>
                    </a:p>
                  </a:txBody>
                  <a:tcPr/>
                </a:tc>
              </a:tr>
              <a:tr h="370840">
                <a:tc>
                  <a:txBody>
                    <a:bodyPr/>
                    <a:lstStyle/>
                    <a:p>
                      <a:pPr algn="ctr"/>
                      <a:r>
                        <a:rPr lang="en-US" sz="2400" dirty="0" smtClean="0"/>
                        <a:t>20</a:t>
                      </a:r>
                      <a:endParaRPr lang="en-US" sz="2400" dirty="0"/>
                    </a:p>
                  </a:txBody>
                  <a:tcPr/>
                </a:tc>
                <a:tc>
                  <a:txBody>
                    <a:bodyPr/>
                    <a:lstStyle/>
                    <a:p>
                      <a:endParaRPr lang="en-US" sz="2400" dirty="0"/>
                    </a:p>
                  </a:txBody>
                  <a:tcPr/>
                </a:tc>
              </a:tr>
              <a:tr h="370840">
                <a:tc>
                  <a:txBody>
                    <a:bodyPr/>
                    <a:lstStyle/>
                    <a:p>
                      <a:pPr algn="ctr"/>
                      <a:r>
                        <a:rPr lang="en-US" sz="2400" dirty="0" smtClean="0"/>
                        <a:t>12</a:t>
                      </a:r>
                      <a:endParaRPr lang="en-US" sz="2400" dirty="0"/>
                    </a:p>
                  </a:txBody>
                  <a:tcPr/>
                </a:tc>
                <a:tc>
                  <a:txBody>
                    <a:bodyPr/>
                    <a:lstStyle/>
                    <a:p>
                      <a:r>
                        <a:rPr lang="en-US" sz="2400" dirty="0" smtClean="0"/>
                        <a:t>P90</a:t>
                      </a:r>
                      <a:endParaRPr lang="en-US" sz="2400" dirty="0"/>
                    </a:p>
                  </a:txBody>
                  <a:tcPr/>
                </a:tc>
              </a:tr>
              <a:tr h="370840">
                <a:tc>
                  <a:txBody>
                    <a:bodyPr/>
                    <a:lstStyle/>
                    <a:p>
                      <a:pPr algn="ctr"/>
                      <a:r>
                        <a:rPr lang="en-US" sz="2400" dirty="0" smtClean="0"/>
                        <a:t>10</a:t>
                      </a:r>
                      <a:endParaRPr lang="en-US" sz="2400" dirty="0"/>
                    </a:p>
                  </a:txBody>
                  <a:tcPr/>
                </a:tc>
                <a:tc>
                  <a:txBody>
                    <a:bodyPr/>
                    <a:lstStyle/>
                    <a:p>
                      <a:endParaRPr lang="en-US" sz="2400" dirty="0"/>
                    </a:p>
                  </a:txBody>
                  <a:tcPr/>
                </a:tc>
              </a:tr>
              <a:tr h="370840">
                <a:tc>
                  <a:txBody>
                    <a:bodyPr/>
                    <a:lstStyle/>
                    <a:p>
                      <a:pPr algn="ctr"/>
                      <a:r>
                        <a:rPr lang="en-US" sz="2400" dirty="0" smtClean="0"/>
                        <a:t>8</a:t>
                      </a:r>
                      <a:endParaRPr lang="en-US" sz="2400" dirty="0"/>
                    </a:p>
                  </a:txBody>
                  <a:tcPr/>
                </a:tc>
                <a:tc>
                  <a:txBody>
                    <a:bodyPr/>
                    <a:lstStyle/>
                    <a:p>
                      <a:endParaRPr lang="en-US" sz="2400" dirty="0"/>
                    </a:p>
                  </a:txBody>
                  <a:tcPr/>
                </a:tc>
              </a:tr>
              <a:tr h="370840">
                <a:tc>
                  <a:txBody>
                    <a:bodyPr/>
                    <a:lstStyle/>
                    <a:p>
                      <a:pPr algn="ctr"/>
                      <a:r>
                        <a:rPr lang="en-US" sz="2400" dirty="0" smtClean="0"/>
                        <a:t>7</a:t>
                      </a:r>
                      <a:endParaRPr lang="en-US" sz="2400" dirty="0"/>
                    </a:p>
                  </a:txBody>
                  <a:tcPr/>
                </a:tc>
                <a:tc>
                  <a:txBody>
                    <a:bodyPr/>
                    <a:lstStyle/>
                    <a:p>
                      <a:endParaRPr lang="en-US" sz="2400" dirty="0"/>
                    </a:p>
                  </a:txBody>
                  <a:tcPr/>
                </a:tc>
              </a:tr>
              <a:tr h="370840">
                <a:tc>
                  <a:txBody>
                    <a:bodyPr/>
                    <a:lstStyle/>
                    <a:p>
                      <a:pPr algn="ctr"/>
                      <a:r>
                        <a:rPr lang="en-US" sz="2400" dirty="0" smtClean="0"/>
                        <a:t>6</a:t>
                      </a:r>
                      <a:endParaRPr lang="en-US" sz="2400" dirty="0"/>
                    </a:p>
                  </a:txBody>
                  <a:tcPr/>
                </a:tc>
                <a:tc>
                  <a:txBody>
                    <a:bodyPr/>
                    <a:lstStyle/>
                    <a:p>
                      <a:endParaRPr lang="en-US" sz="2400" dirty="0"/>
                    </a:p>
                  </a:txBody>
                  <a:tcPr/>
                </a:tc>
              </a:tr>
              <a:tr h="370840">
                <a:tc>
                  <a:txBody>
                    <a:bodyPr/>
                    <a:lstStyle/>
                    <a:p>
                      <a:pPr algn="ctr"/>
                      <a:r>
                        <a:rPr lang="en-US" sz="2400" dirty="0" smtClean="0"/>
                        <a:t>5</a:t>
                      </a:r>
                      <a:endParaRPr lang="en-US" sz="2400" dirty="0"/>
                    </a:p>
                  </a:txBody>
                  <a:tcPr/>
                </a:tc>
                <a:tc>
                  <a:txBody>
                    <a:bodyPr/>
                    <a:lstStyle/>
                    <a:p>
                      <a:endParaRPr lang="en-US" sz="2400" dirty="0"/>
                    </a:p>
                  </a:txBody>
                  <a:tcPr/>
                </a:tc>
              </a:tr>
              <a:tr h="370840">
                <a:tc>
                  <a:txBody>
                    <a:bodyPr/>
                    <a:lstStyle/>
                    <a:p>
                      <a:pPr algn="ctr"/>
                      <a:r>
                        <a:rPr lang="en-US" sz="2400" dirty="0" smtClean="0"/>
                        <a:t>3</a:t>
                      </a:r>
                      <a:endParaRPr lang="en-US" sz="2400" dirty="0"/>
                    </a:p>
                  </a:txBody>
                  <a:tcPr/>
                </a:tc>
                <a:tc>
                  <a:txBody>
                    <a:bodyPr/>
                    <a:lstStyle/>
                    <a:p>
                      <a:endParaRPr lang="en-US" sz="2400" dirty="0"/>
                    </a:p>
                  </a:txBody>
                  <a:tcPr/>
                </a:tc>
              </a:tr>
              <a:tr h="370840">
                <a:tc>
                  <a:txBody>
                    <a:bodyPr/>
                    <a:lstStyle/>
                    <a:p>
                      <a:pPr algn="ctr"/>
                      <a:r>
                        <a:rPr lang="en-US" sz="2400" dirty="0" smtClean="0"/>
                        <a:t>2</a:t>
                      </a:r>
                      <a:endParaRPr lang="en-US" sz="2400" dirty="0"/>
                    </a:p>
                  </a:txBody>
                  <a:tcPr/>
                </a:tc>
                <a:tc>
                  <a:txBody>
                    <a:bodyPr/>
                    <a:lstStyle/>
                    <a:p>
                      <a:r>
                        <a:rPr lang="en-US" sz="2400" dirty="0" smtClean="0"/>
                        <a:t>P10</a:t>
                      </a:r>
                      <a:endParaRPr lang="en-US" sz="2400" dirty="0"/>
                    </a:p>
                  </a:txBody>
                  <a:tcPr/>
                </a:tc>
              </a:tr>
              <a:tr h="370840">
                <a:tc>
                  <a:txBody>
                    <a:bodyPr/>
                    <a:lstStyle/>
                    <a:p>
                      <a:pPr algn="ctr"/>
                      <a:r>
                        <a:rPr lang="en-US" sz="2400" dirty="0" smtClean="0"/>
                        <a:t>1</a:t>
                      </a:r>
                      <a:endParaRPr lang="en-US" sz="2400" dirty="0"/>
                    </a:p>
                  </a:txBody>
                  <a:tcPr/>
                </a:tc>
                <a:tc>
                  <a:txBody>
                    <a:bodyPr/>
                    <a:lstStyle/>
                    <a:p>
                      <a:endParaRPr lang="en-US" sz="2400" dirty="0"/>
                    </a:p>
                  </a:txBody>
                  <a:tcPr/>
                </a:tc>
              </a:tr>
            </a:tbl>
          </a:graphicData>
        </a:graphic>
      </p:graphicFrame>
      <p:sp>
        <p:nvSpPr>
          <p:cNvPr id="3" name="TextBox 2"/>
          <p:cNvSpPr txBox="1"/>
          <p:nvPr/>
        </p:nvSpPr>
        <p:spPr>
          <a:xfrm>
            <a:off x="4495800" y="3629891"/>
            <a:ext cx="4343400" cy="646331"/>
          </a:xfrm>
          <a:prstGeom prst="rect">
            <a:avLst/>
          </a:prstGeom>
          <a:noFill/>
        </p:spPr>
        <p:txBody>
          <a:bodyPr wrap="square" rtlCol="0">
            <a:spAutoFit/>
          </a:bodyPr>
          <a:lstStyle/>
          <a:p>
            <a:r>
              <a:rPr lang="en-US" sz="3600" dirty="0" smtClean="0"/>
              <a:t>P90/P10 = 12/2 = 6</a:t>
            </a:r>
            <a:endParaRPr lang="en-US" sz="3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0300"/>
          <a:stretch/>
        </p:blipFill>
        <p:spPr>
          <a:xfrm>
            <a:off x="4472940" y="1524000"/>
            <a:ext cx="2124456" cy="175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940" y="4495800"/>
            <a:ext cx="2112917" cy="14063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799" y="5029200"/>
            <a:ext cx="2286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1066800"/>
            <a:ext cx="2336800" cy="1752600"/>
          </a:xfrm>
          <a:prstGeom prst="rect">
            <a:avLst/>
          </a:prstGeom>
        </p:spPr>
      </p:pic>
    </p:spTree>
    <p:extLst>
      <p:ext uri="{BB962C8B-B14F-4D97-AF65-F5344CB8AC3E}">
        <p14:creationId xmlns:p14="http://schemas.microsoft.com/office/powerpoint/2010/main" val="30789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9" name="Content Placeholder 8"/>
          <p:cNvSpPr>
            <a:spLocks noGrp="1"/>
          </p:cNvSpPr>
          <p:nvPr>
            <p:ph idx="1"/>
          </p:nvPr>
        </p:nvSpPr>
        <p:spPr>
          <a:xfrm>
            <a:off x="192258" y="1353312"/>
            <a:ext cx="8302518" cy="4855464"/>
          </a:xfrm>
        </p:spPr>
        <p:txBody>
          <a:bodyPr>
            <a:normAutofit fontScale="92500" lnSpcReduction="10000"/>
          </a:bodyPr>
          <a:lstStyle/>
          <a:p>
            <a:pPr marL="0" indent="0">
              <a:buNone/>
            </a:pPr>
            <a:r>
              <a:rPr lang="en-US" i="1" dirty="0" smtClean="0">
                <a:latin typeface="HamletOrNot" panose="02000603090000020003" pitchFamily="2" charset="0"/>
              </a:rPr>
              <a:t>To Estimate</a:t>
            </a:r>
            <a:r>
              <a:rPr lang="en-US" i="1" dirty="0">
                <a:latin typeface="HamletOrNot" panose="02000603090000020003" pitchFamily="2" charset="0"/>
              </a:rPr>
              <a:t>, or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that is the question:</a:t>
            </a:r>
          </a:p>
          <a:p>
            <a:pPr marL="0" indent="0">
              <a:buNone/>
            </a:pPr>
            <a:r>
              <a:rPr lang="en-US" i="1" dirty="0">
                <a:latin typeface="HamletOrNot" panose="02000603090000020003" pitchFamily="2" charset="0"/>
              </a:rPr>
              <a:t>Whether ‘tis nobler in the mind to suffer</a:t>
            </a:r>
          </a:p>
          <a:p>
            <a:pPr marL="0" indent="0">
              <a:buNone/>
            </a:pPr>
            <a:r>
              <a:rPr lang="en-US" i="1" dirty="0">
                <a:latin typeface="HamletOrNot" panose="02000603090000020003" pitchFamily="2" charset="0"/>
              </a:rPr>
              <a:t>The Slings and Arrows of outrageous errors,</a:t>
            </a:r>
          </a:p>
          <a:p>
            <a:pPr marL="0" indent="0">
              <a:buNone/>
            </a:pPr>
            <a:r>
              <a:rPr lang="en-US" i="1" dirty="0">
                <a:latin typeface="HamletOrNot" panose="02000603090000020003" pitchFamily="2" charset="0"/>
              </a:rPr>
              <a:t>Or to take Arms against a Sea of troubles,</a:t>
            </a:r>
          </a:p>
          <a:p>
            <a:pPr marL="0" indent="0">
              <a:buNone/>
            </a:pPr>
            <a:r>
              <a:rPr lang="en-US" i="1" dirty="0">
                <a:latin typeface="HamletOrNot" panose="02000603090000020003" pitchFamily="2" charset="0"/>
              </a:rPr>
              <a:t>And by opposing, end them?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No more; and by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a:latin typeface="HamletOrNot" panose="02000603090000020003" pitchFamily="2" charset="0"/>
              </a:rPr>
              <a:t>, focus on value and end</a:t>
            </a:r>
          </a:p>
          <a:p>
            <a:pPr marL="0" indent="0">
              <a:buNone/>
            </a:pPr>
            <a:r>
              <a:rPr lang="en-US" i="1" dirty="0">
                <a:latin typeface="HamletOrNot" panose="02000603090000020003" pitchFamily="2" charset="0"/>
              </a:rPr>
              <a:t>The headaches and the thousands of natural unknowns</a:t>
            </a:r>
          </a:p>
          <a:p>
            <a:pPr marL="0" indent="0">
              <a:buNone/>
            </a:pPr>
            <a:r>
              <a:rPr lang="en-US" i="1" dirty="0">
                <a:latin typeface="HamletOrNot" panose="02000603090000020003" pitchFamily="2" charset="0"/>
              </a:rPr>
              <a:t>That estimation is prone to, ‘tis a consumption</a:t>
            </a:r>
          </a:p>
          <a:p>
            <a:pPr marL="0" indent="0">
              <a:buNone/>
            </a:pPr>
            <a:r>
              <a:rPr lang="en-US" i="1" dirty="0">
                <a:latin typeface="HamletOrNot" panose="02000603090000020003" pitchFamily="2" charset="0"/>
              </a:rPr>
              <a:t>Devouring all resources.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So easy; perchance it seems: ay, there’s the rub;</a:t>
            </a:r>
          </a:p>
          <a:p>
            <a:pPr marL="0" indent="0">
              <a:buNone/>
            </a:pPr>
            <a:r>
              <a:rPr lang="en-US" i="1" dirty="0">
                <a:latin typeface="HamletOrNot" panose="02000603090000020003" pitchFamily="2" charset="0"/>
              </a:rPr>
              <a:t>For in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smtClean="0">
                <a:latin typeface="HamletOrNot" panose="02000603090000020003" pitchFamily="2" charset="0"/>
              </a:rPr>
              <a:t> </a:t>
            </a:r>
            <a:r>
              <a:rPr lang="en-US" i="1" dirty="0">
                <a:latin typeface="HamletOrNot" panose="02000603090000020003" pitchFamily="2" charset="0"/>
              </a:rPr>
              <a:t>what surprises may come,</a:t>
            </a:r>
          </a:p>
          <a:p>
            <a:pPr marL="0" indent="0">
              <a:buNone/>
            </a:pPr>
            <a:r>
              <a:rPr lang="en-US" i="1" dirty="0">
                <a:latin typeface="HamletOrNot" panose="02000603090000020003" pitchFamily="2" charset="0"/>
              </a:rPr>
              <a:t>When we develop in earnest and begin our toil.</a:t>
            </a:r>
          </a:p>
          <a:p>
            <a:pPr marL="0" indent="0">
              <a:buNone/>
            </a:pPr>
            <a:r>
              <a:rPr lang="en-US" i="1" dirty="0">
                <a:latin typeface="HamletOrNot" panose="02000603090000020003" pitchFamily="2" charset="0"/>
              </a:rPr>
              <a:t>Must give us pause. There’s the respect</a:t>
            </a:r>
          </a:p>
          <a:p>
            <a:pPr marL="0" indent="0">
              <a:buNone/>
            </a:pPr>
            <a:r>
              <a:rPr lang="en-US" i="1" dirty="0">
                <a:latin typeface="HamletOrNot" panose="02000603090000020003" pitchFamily="2" charset="0"/>
              </a:rPr>
              <a:t>That makes calamity of software’s life;</a:t>
            </a:r>
          </a:p>
          <a:p>
            <a:endParaRPr lang="en-US" dirty="0">
              <a:latin typeface="HamletOrNot" panose="02000603090000020003" pitchFamily="2"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66080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P90/P10 Ratio</a:t>
            </a:r>
            <a:endParaRPr lang="en-US" dirty="0"/>
          </a:p>
        </p:txBody>
      </p:sp>
      <p:sp>
        <p:nvSpPr>
          <p:cNvPr id="3" name="Content Placeholder 2"/>
          <p:cNvSpPr>
            <a:spLocks noGrp="1"/>
          </p:cNvSpPr>
          <p:nvPr>
            <p:ph idx="1"/>
          </p:nvPr>
        </p:nvSpPr>
        <p:spPr>
          <a:xfrm>
            <a:off x="219456" y="1353312"/>
            <a:ext cx="3209544" cy="4855464"/>
          </a:xfrm>
        </p:spPr>
        <p:txBody>
          <a:bodyPr/>
          <a:lstStyle/>
          <a:p>
            <a:pPr marL="0" indent="0">
              <a:buNone/>
            </a:pPr>
            <a:r>
              <a:rPr lang="en-US" dirty="0" smtClean="0"/>
              <a:t>P10=10% confidence</a:t>
            </a:r>
          </a:p>
          <a:p>
            <a:pPr marL="0" indent="0">
              <a:buNone/>
            </a:pPr>
            <a:r>
              <a:rPr lang="en-US" dirty="0" smtClean="0"/>
              <a:t>P90=90% confidence</a:t>
            </a:r>
          </a:p>
          <a:p>
            <a:endParaRPr lang="en-US" dirty="0" smtClean="0"/>
          </a:p>
          <a:p>
            <a:r>
              <a:rPr lang="en-US" dirty="0" smtClean="0"/>
              <a:t>Example</a:t>
            </a:r>
            <a:endParaRPr lang="en-US" dirty="0"/>
          </a:p>
          <a:p>
            <a:pPr marL="0" indent="0">
              <a:buNone/>
            </a:pPr>
            <a:r>
              <a:rPr lang="en-US" dirty="0" smtClean="0"/>
              <a:t>P10 = 6 months</a:t>
            </a:r>
          </a:p>
          <a:p>
            <a:pPr marL="0" indent="0">
              <a:buNone/>
            </a:pPr>
            <a:r>
              <a:rPr lang="en-US" dirty="0" smtClean="0"/>
              <a:t>P90 =12 months</a:t>
            </a:r>
          </a:p>
          <a:p>
            <a:pPr marL="0" indent="0">
              <a:buNone/>
            </a:pPr>
            <a:endParaRPr lang="en-US" dirty="0" smtClean="0"/>
          </a:p>
          <a:p>
            <a:pPr marL="0" indent="0">
              <a:buNone/>
            </a:pPr>
            <a:r>
              <a:rPr lang="en-US" dirty="0" smtClean="0"/>
              <a:t>P90/P10 =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06" y="2438400"/>
            <a:ext cx="5829494" cy="3623446"/>
          </a:xfrm>
          <a:prstGeom prst="rect">
            <a:avLst/>
          </a:prstGeom>
        </p:spPr>
      </p:pic>
      <p:sp>
        <p:nvSpPr>
          <p:cNvPr id="5" name="Rectangle 4"/>
          <p:cNvSpPr/>
          <p:nvPr/>
        </p:nvSpPr>
        <p:spPr>
          <a:xfrm>
            <a:off x="7849203" y="5726693"/>
            <a:ext cx="1005403"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P90</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81818" y="5738680"/>
            <a:ext cx="1415773"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P10</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0461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br>
              <a:rPr lang="en-CA" dirty="0" smtClean="0"/>
            </a:br>
            <a:r>
              <a:rPr lang="en-CA" dirty="0" smtClean="0"/>
              <a:t>Do we get better at estimating the further we go in a project?</a:t>
            </a:r>
            <a:br>
              <a:rPr lang="en-CA" dirty="0" smtClean="0"/>
            </a:br>
            <a:r>
              <a:rPr lang="en-CA" dirty="0" smtClean="0"/>
              <a:t>(or: does our velocity become more stable over time?)</a:t>
            </a:r>
            <a:endParaRPr lang="en-CA" dirty="0"/>
          </a:p>
        </p:txBody>
      </p:sp>
    </p:spTree>
    <p:extLst>
      <p:ext uri="{BB962C8B-B14F-4D97-AF65-F5344CB8AC3E}">
        <p14:creationId xmlns:p14="http://schemas.microsoft.com/office/powerpoint/2010/main" val="52967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we see in Velocity?</a:t>
            </a:r>
            <a:endParaRPr lang="en-US" dirty="0"/>
          </a:p>
        </p:txBody>
      </p:sp>
      <p:graphicFrame>
        <p:nvGraphicFramePr>
          <p:cNvPr id="5" name="Chart 4"/>
          <p:cNvGraphicFramePr/>
          <p:nvPr>
            <p:extLst>
              <p:ext uri="{D42A27DB-BD31-4B8C-83A1-F6EECF244321}">
                <p14:modId xmlns:p14="http://schemas.microsoft.com/office/powerpoint/2010/main" val="792153119"/>
              </p:ext>
            </p:extLst>
          </p:nvPr>
        </p:nvGraphicFramePr>
        <p:xfrm>
          <a:off x="685800" y="1295400"/>
          <a:ext cx="78486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81400" y="3695005"/>
            <a:ext cx="4876800" cy="830997"/>
          </a:xfrm>
          <a:prstGeom prst="rect">
            <a:avLst/>
          </a:prstGeom>
          <a:solidFill>
            <a:schemeClr val="bg1"/>
          </a:solidFill>
        </p:spPr>
        <p:txBody>
          <a:bodyPr wrap="square" rtlCol="0">
            <a:spAutoFit/>
          </a:bodyPr>
          <a:lstStyle/>
          <a:p>
            <a:r>
              <a:rPr lang="en-CA" sz="2400" dirty="0" smtClean="0"/>
              <a:t>Discovery: Velocity predictability does not get better over time. </a:t>
            </a:r>
            <a:endParaRPr lang="en-CA" sz="2400" dirty="0"/>
          </a:p>
        </p:txBody>
      </p:sp>
    </p:spTree>
    <p:extLst>
      <p:ext uri="{BB962C8B-B14F-4D97-AF65-F5344CB8AC3E}">
        <p14:creationId xmlns:p14="http://schemas.microsoft.com/office/powerpoint/2010/main" val="275632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r>
              <a:rPr lang="en-CA" dirty="0"/>
              <a:t/>
            </a:r>
            <a:br>
              <a:rPr lang="en-CA" dirty="0"/>
            </a:br>
            <a:r>
              <a:rPr lang="en-CA" dirty="0" smtClean="0"/>
              <a:t>If we just use throughput (story count) to forecast completion,</a:t>
            </a:r>
            <a:br>
              <a:rPr lang="en-CA" dirty="0" smtClean="0"/>
            </a:br>
            <a:r>
              <a:rPr lang="en-CA" dirty="0" smtClean="0"/>
              <a:t>is it any more/less accurate than using velocity (story points)?</a:t>
            </a:r>
            <a:endParaRPr lang="en-CA" dirty="0"/>
          </a:p>
        </p:txBody>
      </p:sp>
    </p:spTree>
    <p:extLst>
      <p:ext uri="{BB962C8B-B14F-4D97-AF65-F5344CB8AC3E}">
        <p14:creationId xmlns:p14="http://schemas.microsoft.com/office/powerpoint/2010/main" val="215129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845795944"/>
              </p:ext>
            </p:extLst>
          </p:nvPr>
        </p:nvGraphicFramePr>
        <p:xfrm>
          <a:off x="304800" y="12192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22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762106058"/>
              </p:ext>
            </p:extLst>
          </p:nvPr>
        </p:nvGraphicFramePr>
        <p:xfrm>
          <a:off x="616271" y="1143000"/>
          <a:ext cx="7689529" cy="525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Burnup Projection to P10 and P90</a:t>
            </a:r>
            <a:endParaRPr lang="en-US" dirty="0"/>
          </a:p>
        </p:txBody>
      </p:sp>
      <p:sp>
        <p:nvSpPr>
          <p:cNvPr id="5" name="Rectangle 4"/>
          <p:cNvSpPr/>
          <p:nvPr/>
        </p:nvSpPr>
        <p:spPr>
          <a:xfrm>
            <a:off x="33848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8900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4343400" y="1899118"/>
            <a:ext cx="1676400" cy="923330"/>
          </a:xfrm>
          <a:prstGeom prst="rect">
            <a:avLst/>
          </a:prstGeom>
          <a:noFill/>
        </p:spPr>
        <p:txBody>
          <a:bodyPr wrap="square" rtlCol="0">
            <a:spAutoFit/>
          </a:bodyPr>
          <a:lstStyle/>
          <a:p>
            <a:r>
              <a:rPr lang="en-US" sz="1800" kern="1200" dirty="0" smtClean="0">
                <a:solidFill>
                  <a:schemeClr val="tx1"/>
                </a:solidFill>
                <a:latin typeface="+mn-lt"/>
                <a:ea typeface="+mn-ea"/>
                <a:cs typeface="+mn-cs"/>
              </a:rPr>
              <a:t>@t = 0.3</a:t>
            </a:r>
          </a:p>
          <a:p>
            <a:r>
              <a:rPr lang="en-US" sz="1800" kern="1200" dirty="0" smtClean="0">
                <a:solidFill>
                  <a:schemeClr val="tx1"/>
                </a:solidFill>
                <a:latin typeface="+mn-lt"/>
                <a:ea typeface="+mn-ea"/>
                <a:cs typeface="+mn-cs"/>
              </a:rPr>
              <a:t>P90 = 1.5</a:t>
            </a:r>
          </a:p>
          <a:p>
            <a:r>
              <a:rPr lang="en-US" dirty="0" smtClean="0"/>
              <a:t>P10 = 0.6</a:t>
            </a:r>
            <a:endParaRPr lang="en-US" sz="18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5165035" y="3370348"/>
                <a:ext cx="2209800" cy="1732590"/>
              </a:xfrm>
              <a:prstGeom prst="rect">
                <a:avLst/>
              </a:prstGeom>
              <a:noFill/>
            </p:spPr>
            <p:txBody>
              <a:bodyPr wrap="square" rtlCol="0">
                <a:spAutoFit/>
              </a:bodyPr>
              <a:lstStyle/>
              <a:p>
                <a:r>
                  <a:rPr lang="en-US" dirty="0" smtClean="0"/>
                  <a:t>@t = 0.3</a:t>
                </a:r>
              </a:p>
              <a:p>
                <a:endParaRPr lang="en-US" dirty="0" smtClean="0"/>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latin typeface="Cambria Math" panose="02040503050406030204" pitchFamily="18" charset="0"/>
                              <a:ea typeface="Cambria Math" panose="02040503050406030204" pitchFamily="18" charset="0"/>
                            </a:rPr>
                          </m:ctrlPr>
                        </m:fPr>
                        <m:num>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90</m:t>
                          </m:r>
                        </m:num>
                        <m:den>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10</m:t>
                          </m:r>
                        </m:den>
                      </m:f>
                      <m:r>
                        <a:rPr lang="en-US" sz="1800" b="0" i="1" kern="1200" smtClean="0">
                          <a:solidFill>
                            <a:schemeClr val="tx1"/>
                          </a:solidFill>
                          <a:latin typeface="Cambria Math" panose="02040503050406030204" pitchFamily="18" charset="0"/>
                          <a:ea typeface="Cambria Math" panose="02040503050406030204" pitchFamily="18" charset="0"/>
                        </a:rPr>
                        <m:t>=</m:t>
                      </m:r>
                      <m:f>
                        <m:fPr>
                          <m:ctrlPr>
                            <a:rPr lang="en-US" sz="1800" b="0" i="1" kern="1200" smtClean="0">
                              <a:solidFill>
                                <a:schemeClr val="tx1"/>
                              </a:solidFill>
                              <a:latin typeface="Cambria Math" panose="02040503050406030204" pitchFamily="18" charset="0"/>
                              <a:ea typeface="+mn-ea"/>
                              <a:cs typeface="+mn-cs"/>
                            </a:rPr>
                          </m:ctrlPr>
                        </m:fPr>
                        <m:num>
                          <m:r>
                            <a:rPr lang="en-US" sz="1800" b="0" i="1" kern="1200" smtClean="0">
                              <a:solidFill>
                                <a:schemeClr val="tx1"/>
                              </a:solidFill>
                              <a:latin typeface="Cambria Math" panose="02040503050406030204" pitchFamily="18" charset="0"/>
                              <a:ea typeface="+mn-ea"/>
                              <a:cs typeface="+mn-cs"/>
                            </a:rPr>
                            <m:t>(1.5−0.3)</m:t>
                          </m:r>
                        </m:num>
                        <m:den>
                          <m:eqArr>
                            <m:eqArrPr>
                              <m:ctrlPr>
                                <a:rPr lang="en-US" sz="1800" b="0" i="1" kern="1200" smtClean="0">
                                  <a:solidFill>
                                    <a:schemeClr val="tx1"/>
                                  </a:solidFill>
                                  <a:latin typeface="Cambria Math" panose="02040503050406030204" pitchFamily="18" charset="0"/>
                                  <a:ea typeface="+mn-ea"/>
                                  <a:cs typeface="+mn-cs"/>
                                </a:rPr>
                              </m:ctrlPr>
                            </m:eqArrPr>
                            <m:e>
                              <m:r>
                                <a:rPr lang="en-US" sz="1800" b="0" i="1" kern="1200" smtClean="0">
                                  <a:solidFill>
                                    <a:schemeClr val="tx1"/>
                                  </a:solidFill>
                                  <a:latin typeface="Cambria Math" panose="02040503050406030204" pitchFamily="18" charset="0"/>
                                  <a:ea typeface="+mn-ea"/>
                                  <a:cs typeface="+mn-cs"/>
                                </a:rPr>
                                <m:t>(0.6 −0.3)</m:t>
                              </m:r>
                            </m:e>
                            <m:e/>
                          </m:eqArr>
                        </m:den>
                      </m:f>
                    </m:oMath>
                  </m:oMathPara>
                </a14:m>
                <a:endParaRPr lang="en-US" sz="1800" b="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P90/P10 = 4X</a:t>
                </a:r>
              </a:p>
            </p:txBody>
          </p:sp>
        </mc:Choice>
        <mc:Fallback xmlns="">
          <p:sp>
            <p:nvSpPr>
              <p:cNvPr id="8" name="TextBox 7"/>
              <p:cNvSpPr txBox="1">
                <a:spLocks noRot="1" noChangeAspect="1" noMove="1" noResize="1" noEditPoints="1" noAdjustHandles="1" noChangeArrowheads="1" noChangeShapeType="1" noTextEdit="1"/>
              </p:cNvSpPr>
              <p:nvPr/>
            </p:nvSpPr>
            <p:spPr>
              <a:xfrm>
                <a:off x="5165035" y="3370348"/>
                <a:ext cx="2209800" cy="1732590"/>
              </a:xfrm>
              <a:prstGeom prst="rect">
                <a:avLst/>
              </a:prstGeom>
              <a:blipFill rotWithShape="0">
                <a:blip r:embed="rId4"/>
                <a:stretch>
                  <a:fillRect l="-2204" t="-2113" b="-4930"/>
                </a:stretch>
              </a:blipFill>
            </p:spPr>
            <p:txBody>
              <a:bodyPr/>
              <a:lstStyle/>
              <a:p>
                <a:r>
                  <a:rPr lang="en-US">
                    <a:noFill/>
                  </a:rPr>
                  <a:t> </a:t>
                </a:r>
              </a:p>
            </p:txBody>
          </p:sp>
        </mc:Fallback>
      </mc:AlternateContent>
    </p:spTree>
    <p:extLst>
      <p:ext uri="{BB962C8B-B14F-4D97-AF65-F5344CB8AC3E}">
        <p14:creationId xmlns:p14="http://schemas.microsoft.com/office/powerpoint/2010/main" val="21068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see in Projections?</a:t>
            </a:r>
            <a:endParaRPr lang="en-US" dirty="0"/>
          </a:p>
        </p:txBody>
      </p:sp>
      <p:graphicFrame>
        <p:nvGraphicFramePr>
          <p:cNvPr id="5" name="Chart 4"/>
          <p:cNvGraphicFramePr/>
          <p:nvPr>
            <p:extLst>
              <p:ext uri="{D42A27DB-BD31-4B8C-83A1-F6EECF244321}">
                <p14:modId xmlns:p14="http://schemas.microsoft.com/office/powerpoint/2010/main" val="3799138755"/>
              </p:ext>
            </p:extLst>
          </p:nvPr>
        </p:nvGraphicFramePr>
        <p:xfrm>
          <a:off x="381000" y="13716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51513" y="3505200"/>
            <a:ext cx="5638800" cy="1200329"/>
          </a:xfrm>
          <a:prstGeom prst="rect">
            <a:avLst/>
          </a:prstGeom>
          <a:solidFill>
            <a:schemeClr val="bg1"/>
          </a:solidFill>
        </p:spPr>
        <p:txBody>
          <a:bodyPr wrap="square" rtlCol="0">
            <a:spAutoFit/>
          </a:bodyPr>
          <a:lstStyle/>
          <a:p>
            <a:r>
              <a:rPr lang="en-CA" sz="2400" dirty="0" smtClean="0"/>
              <a:t>Discovery: Velocity and Throughput provide comparable accuracy in forecasting release date</a:t>
            </a:r>
            <a:endParaRPr lang="en-CA" sz="2400" dirty="0"/>
          </a:p>
        </p:txBody>
      </p:sp>
    </p:spTree>
    <p:extLst>
      <p:ext uri="{BB962C8B-B14F-4D97-AF65-F5344CB8AC3E}">
        <p14:creationId xmlns:p14="http://schemas.microsoft.com/office/powerpoint/2010/main" val="1661278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the Data</a:t>
            </a:r>
            <a:endParaRPr lang="en-US" dirty="0"/>
          </a:p>
        </p:txBody>
      </p:sp>
      <p:sp>
        <p:nvSpPr>
          <p:cNvPr id="3" name="Content Placeholder 2"/>
          <p:cNvSpPr>
            <a:spLocks noGrp="1"/>
          </p:cNvSpPr>
          <p:nvPr>
            <p:ph idx="1"/>
          </p:nvPr>
        </p:nvSpPr>
        <p:spPr/>
        <p:txBody>
          <a:bodyPr/>
          <a:lstStyle/>
          <a:p>
            <a:r>
              <a:rPr lang="en-US" dirty="0" smtClean="0"/>
              <a:t>Story point estimations did not provide any improvement in predictive power over just counting stories.</a:t>
            </a:r>
          </a:p>
          <a:p>
            <a:r>
              <a:rPr lang="en-US" dirty="0" smtClean="0"/>
              <a:t>Velocity and throughput both showed a high variance and that variance did not decrease (actually increased) over time.</a:t>
            </a:r>
          </a:p>
          <a:p>
            <a:r>
              <a:rPr lang="en-US" dirty="0" smtClean="0"/>
              <a:t>About 50% of the projects required a “hardening” phase of from 2-12%.</a:t>
            </a:r>
          </a:p>
          <a:p>
            <a:r>
              <a:rPr lang="en-US" dirty="0" smtClean="0"/>
              <a:t>While throughput is as good of a predictor as velocity, neither is a great predictor as the P90/P10 ratio is about 3.5.</a:t>
            </a:r>
          </a:p>
          <a:p>
            <a:pPr lvl="1"/>
            <a:r>
              <a:rPr lang="en-US" dirty="0"/>
              <a:t>if </a:t>
            </a:r>
            <a:r>
              <a:rPr lang="en-US" dirty="0" smtClean="0"/>
              <a:t>the burnup forecasts 6 </a:t>
            </a:r>
            <a:r>
              <a:rPr lang="en-US" dirty="0"/>
              <a:t>months remaining, the P10 to P90 bands </a:t>
            </a:r>
            <a:r>
              <a:rPr lang="en-US" dirty="0" smtClean="0"/>
              <a:t>are </a:t>
            </a:r>
            <a:r>
              <a:rPr lang="en-US" dirty="0"/>
              <a:t>roughly 3.2 to 11.2 months.</a:t>
            </a:r>
            <a:endParaRPr lang="en-US" dirty="0" smtClean="0"/>
          </a:p>
          <a:p>
            <a:endParaRPr lang="en-US" dirty="0"/>
          </a:p>
        </p:txBody>
      </p:sp>
    </p:spTree>
    <p:extLst>
      <p:ext uri="{BB962C8B-B14F-4D97-AF65-F5344CB8AC3E}">
        <p14:creationId xmlns:p14="http://schemas.microsoft.com/office/powerpoint/2010/main" val="17901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a:xfrm>
            <a:off x="304799" y="1219200"/>
            <a:ext cx="5029201" cy="4855464"/>
          </a:xfrm>
        </p:spPr>
        <p:txBody>
          <a:bodyPr>
            <a:normAutofit/>
          </a:bodyPr>
          <a:lstStyle/>
          <a:p>
            <a:r>
              <a:rPr lang="en-US" sz="2800" dirty="0" smtClean="0"/>
              <a:t>Simulated 1000 </a:t>
            </a:r>
            <a:r>
              <a:rPr lang="en-US" sz="2800" dirty="0"/>
              <a:t>projects with 50 stories per project</a:t>
            </a:r>
          </a:p>
          <a:p>
            <a:pPr lvl="1"/>
            <a:r>
              <a:rPr lang="en-US" sz="2400" dirty="0" smtClean="0"/>
              <a:t>Story Point Distribution</a:t>
            </a:r>
          </a:p>
          <a:p>
            <a:pPr lvl="1"/>
            <a:r>
              <a:rPr lang="en-US" sz="2400" dirty="0" smtClean="0"/>
              <a:t>Estimation Accuracy</a:t>
            </a:r>
          </a:p>
          <a:p>
            <a:pPr lvl="1"/>
            <a:r>
              <a:rPr lang="en-US" sz="2400" dirty="0" smtClean="0"/>
              <a:t>Bucketing Approach</a:t>
            </a:r>
          </a:p>
          <a:p>
            <a:pPr lvl="1"/>
            <a:r>
              <a:rPr lang="en-US" sz="2400" dirty="0" smtClean="0"/>
              <a:t>Hardening Effort</a:t>
            </a:r>
          </a:p>
          <a:p>
            <a:r>
              <a:rPr lang="en-US" sz="2800" dirty="0" smtClean="0"/>
              <a:t>Output</a:t>
            </a:r>
          </a:p>
          <a:p>
            <a:pPr lvl="1"/>
            <a:r>
              <a:rPr lang="en-US" sz="2400" dirty="0" smtClean="0"/>
              <a:t>Distribution of Projections</a:t>
            </a:r>
          </a:p>
          <a:p>
            <a:pPr lvl="2"/>
            <a:r>
              <a:rPr lang="en-US" sz="2200" dirty="0" smtClean="0"/>
              <a:t>Velocity</a:t>
            </a:r>
          </a:p>
          <a:p>
            <a:pPr lvl="2"/>
            <a:r>
              <a:rPr lang="en-US" sz="2200" dirty="0" smtClean="0"/>
              <a:t>Throughput</a:t>
            </a:r>
          </a:p>
        </p:txBody>
      </p:sp>
      <p:graphicFrame>
        <p:nvGraphicFramePr>
          <p:cNvPr id="4" name="Diagram 3"/>
          <p:cNvGraphicFramePr/>
          <p:nvPr>
            <p:extLst>
              <p:ext uri="{D42A27DB-BD31-4B8C-83A1-F6EECF244321}">
                <p14:modId xmlns:p14="http://schemas.microsoft.com/office/powerpoint/2010/main" val="1906051427"/>
              </p:ext>
            </p:extLst>
          </p:nvPr>
        </p:nvGraphicFramePr>
        <p:xfrm>
          <a:off x="3505200" y="2010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967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graphicFrame>
        <p:nvGraphicFramePr>
          <p:cNvPr id="4" name="Chart 3"/>
          <p:cNvGraphicFramePr/>
          <p:nvPr>
            <p:extLst>
              <p:ext uri="{D42A27DB-BD31-4B8C-83A1-F6EECF244321}">
                <p14:modId xmlns:p14="http://schemas.microsoft.com/office/powerpoint/2010/main" val="718796374"/>
              </p:ext>
            </p:extLst>
          </p:nvPr>
        </p:nvGraphicFramePr>
        <p:xfrm>
          <a:off x="609600" y="1295401"/>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71800" y="2971800"/>
            <a:ext cx="5257800" cy="1015663"/>
          </a:xfrm>
          <a:prstGeom prst="rect">
            <a:avLst/>
          </a:prstGeom>
          <a:solidFill>
            <a:schemeClr val="bg1"/>
          </a:solidFill>
        </p:spPr>
        <p:txBody>
          <a:bodyPr wrap="square" rtlCol="0">
            <a:spAutoFit/>
          </a:bodyPr>
          <a:lstStyle/>
          <a:p>
            <a:pPr algn="r"/>
            <a:r>
              <a:rPr lang="en-CA" sz="2000" dirty="0" smtClean="0"/>
              <a:t>Discovery: We can run a computer</a:t>
            </a:r>
            <a:br>
              <a:rPr lang="en-CA" sz="2000" dirty="0" smtClean="0"/>
            </a:br>
            <a:r>
              <a:rPr lang="en-CA" sz="2000" dirty="0" smtClean="0"/>
              <a:t>simulation that produces results similar to the measured data. </a:t>
            </a:r>
            <a:endParaRPr lang="en-CA" sz="2000" dirty="0"/>
          </a:p>
        </p:txBody>
      </p:sp>
    </p:spTree>
    <p:extLst>
      <p:ext uri="{BB962C8B-B14F-4D97-AF65-F5344CB8AC3E}">
        <p14:creationId xmlns:p14="http://schemas.microsoft.com/office/powerpoint/2010/main" val="281452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normAutofit fontScale="90000"/>
          </a:bodyPr>
          <a:lstStyle/>
          <a:p>
            <a:pPr algn="l" eaLnBrk="1" hangingPunct="1"/>
            <a:r>
              <a:rPr lang="en-US" sz="3600" b="1" dirty="0" smtClean="0">
                <a:solidFill>
                  <a:schemeClr val="tx1"/>
                </a:solidFill>
              </a:rPr>
              <a:t>To Estimate or #</a:t>
            </a:r>
            <a:r>
              <a:rPr lang="en-US" sz="3600" b="1" dirty="0" err="1" smtClean="0">
                <a:solidFill>
                  <a:schemeClr val="tx1"/>
                </a:solidFill>
              </a:rPr>
              <a:t>NoEstimates</a:t>
            </a:r>
            <a:r>
              <a:rPr lang="en-US" sz="3600" b="1" dirty="0" smtClean="0">
                <a:solidFill>
                  <a:schemeClr val="tx1"/>
                </a:solidFill>
              </a:rPr>
              <a:t>, That is the Question</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1430" y="3311698"/>
            <a:ext cx="5039497" cy="2693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endParaRPr lang="en-US" sz="2400" b="1" dirty="0" smtClean="0"/>
          </a:p>
          <a:p>
            <a:pPr algn="r" eaLnBrk="1" hangingPunct="1">
              <a:spcBef>
                <a:spcPts val="600"/>
              </a:spcBef>
            </a:pPr>
            <a:r>
              <a:rPr lang="en-US" sz="2400" b="1" dirty="0" smtClean="0"/>
              <a:t>Todd </a:t>
            </a:r>
            <a:r>
              <a:rPr lang="en-US" sz="2400" b="1" dirty="0"/>
              <a:t>Little</a:t>
            </a:r>
          </a:p>
          <a:p>
            <a:pPr algn="r" eaLnBrk="1" hangingPunct="1">
              <a:spcBef>
                <a:spcPts val="600"/>
              </a:spcBef>
            </a:pPr>
            <a:r>
              <a:rPr lang="en-US" sz="2400" b="1" dirty="0" smtClean="0"/>
              <a:t>VP Product Development, IHS</a:t>
            </a:r>
          </a:p>
          <a:p>
            <a:pPr algn="r">
              <a:spcBef>
                <a:spcPts val="600"/>
              </a:spcBef>
            </a:pPr>
            <a:r>
              <a:rPr lang="en-US" sz="2400" b="1" dirty="0" smtClean="0"/>
              <a:t>Chris </a:t>
            </a:r>
            <a:r>
              <a:rPr lang="en-US" sz="2400" b="1" dirty="0"/>
              <a:t>Verhoef</a:t>
            </a:r>
          </a:p>
          <a:p>
            <a:pPr algn="r">
              <a:spcBef>
                <a:spcPts val="600"/>
              </a:spcBef>
            </a:pPr>
            <a:r>
              <a:rPr lang="en-US" sz="2400" b="1" dirty="0" smtClean="0"/>
              <a:t>CS Professor, VU</a:t>
            </a:r>
            <a:r>
              <a:rPr lang="en-US" sz="2400" b="1" dirty="0"/>
              <a:t>, Amsterdam</a:t>
            </a:r>
          </a:p>
          <a:p>
            <a:pPr algn="r" eaLnBrk="1" hangingPunct="1">
              <a:spcBef>
                <a:spcPts val="600"/>
              </a:spcBef>
            </a:pPr>
            <a:endParaRPr lang="en-US" sz="24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067" y="1210360"/>
            <a:ext cx="3865529" cy="2595830"/>
          </a:xfrm>
          <a:prstGeom prst="rect">
            <a:avLst/>
          </a:prstGeom>
        </p:spPr>
      </p:pic>
      <p:sp>
        <p:nvSpPr>
          <p:cNvPr id="2" name="Rectangle 1"/>
          <p:cNvSpPr/>
          <p:nvPr/>
        </p:nvSpPr>
        <p:spPr>
          <a:xfrm>
            <a:off x="5867400" y="4130787"/>
            <a:ext cx="2545341" cy="523220"/>
          </a:xfrm>
          <a:prstGeom prst="rect">
            <a:avLst/>
          </a:prstGeom>
        </p:spPr>
        <p:txBody>
          <a:bodyPr wrap="square">
            <a:spAutoFit/>
          </a:bodyPr>
          <a:lstStyle/>
          <a:p>
            <a:pPr marL="0" lvl="1"/>
            <a:r>
              <a:rPr lang="en-US" sz="2800" dirty="0"/>
              <a:t>@</a:t>
            </a:r>
            <a:r>
              <a:rPr lang="en-US" sz="2800" dirty="0" err="1"/>
              <a:t>toddelittle</a:t>
            </a:r>
            <a:endParaRPr lang="en-US" sz="2800" dirty="0"/>
          </a:p>
        </p:txBody>
      </p:sp>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 What If?</a:t>
            </a:r>
            <a:endParaRPr lang="en-US" dirty="0"/>
          </a:p>
        </p:txBody>
      </p:sp>
      <p:sp>
        <p:nvSpPr>
          <p:cNvPr id="3" name="Content Placeholder 2"/>
          <p:cNvSpPr>
            <a:spLocks noGrp="1"/>
          </p:cNvSpPr>
          <p:nvPr>
            <p:ph idx="1"/>
          </p:nvPr>
        </p:nvSpPr>
        <p:spPr/>
        <p:txBody>
          <a:bodyPr/>
          <a:lstStyle/>
          <a:p>
            <a:r>
              <a:rPr lang="en-US" dirty="0" smtClean="0"/>
              <a:t>What if we look at the observed data?</a:t>
            </a:r>
          </a:p>
          <a:p>
            <a:pPr lvl="1"/>
            <a:r>
              <a:rPr lang="en-US" dirty="0" smtClean="0"/>
              <a:t>Throughput and Velocity give nearly identical results (Throughput slightly better)</a:t>
            </a:r>
          </a:p>
          <a:p>
            <a:r>
              <a:rPr lang="en-US" dirty="0" smtClean="0"/>
              <a:t>What if we have a large distribution in story size?</a:t>
            </a:r>
          </a:p>
          <a:p>
            <a:pPr lvl="1"/>
            <a:r>
              <a:rPr lang="en-US" dirty="0" smtClean="0"/>
              <a:t>Velocity is better</a:t>
            </a:r>
          </a:p>
          <a:p>
            <a:r>
              <a:rPr lang="en-US" dirty="0" smtClean="0"/>
              <a:t>What if we are really good at estimation?</a:t>
            </a:r>
          </a:p>
          <a:p>
            <a:pPr lvl="1"/>
            <a:r>
              <a:rPr lang="en-US" dirty="0"/>
              <a:t>Somewhat surprisingly, if Story Point Distribution is not large, improving Estimation Accuracy helps Throughput as much as it helps Velocity</a:t>
            </a:r>
          </a:p>
          <a:p>
            <a:r>
              <a:rPr lang="en-US" dirty="0" smtClean="0"/>
              <a:t>What if we use buckets such at Fibonacci (planning poker) or 2X etc.?</a:t>
            </a:r>
          </a:p>
          <a:p>
            <a:pPr lvl="1"/>
            <a:r>
              <a:rPr lang="en-US" dirty="0"/>
              <a:t>Using buckets, such as Planning Poker modified Fibonacci, power of 2, or even power of 4 did not significantly impact the difference between velocity and throughput accuracy</a:t>
            </a:r>
            <a:r>
              <a:rPr lang="en-US" dirty="0" smtClean="0"/>
              <a:t>.</a:t>
            </a:r>
          </a:p>
          <a:p>
            <a:pPr lvl="1"/>
            <a:endParaRPr lang="en-US" dirty="0" smtClean="0"/>
          </a:p>
        </p:txBody>
      </p:sp>
    </p:spTree>
    <p:extLst>
      <p:ext uri="{BB962C8B-B14F-4D97-AF65-F5344CB8AC3E}">
        <p14:creationId xmlns:p14="http://schemas.microsoft.com/office/powerpoint/2010/main" val="1948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simulations tell us</a:t>
            </a:r>
            <a:endParaRPr lang="en-US" dirty="0"/>
          </a:p>
        </p:txBody>
      </p:sp>
      <p:sp>
        <p:nvSpPr>
          <p:cNvPr id="4" name="Content Placeholder 3"/>
          <p:cNvSpPr>
            <a:spLocks noGrp="1"/>
          </p:cNvSpPr>
          <p:nvPr>
            <p:ph idx="1"/>
          </p:nvPr>
        </p:nvSpPr>
        <p:spPr/>
        <p:txBody>
          <a:bodyPr/>
          <a:lstStyle/>
          <a:p>
            <a:r>
              <a:rPr lang="en-US" dirty="0" smtClean="0"/>
              <a:t>Estimating Mixed nuts…..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4" y="2895599"/>
            <a:ext cx="3852022" cy="26193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05400" y="2057400"/>
            <a:ext cx="3903614" cy="3698191"/>
          </a:xfrm>
          <a:prstGeom prst="rect">
            <a:avLst/>
          </a:prstGeom>
        </p:spPr>
      </p:pic>
    </p:spTree>
    <p:extLst>
      <p:ext uri="{BB962C8B-B14F-4D97-AF65-F5344CB8AC3E}">
        <p14:creationId xmlns:p14="http://schemas.microsoft.com/office/powerpoint/2010/main" val="413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8095775"/>
              </p:ext>
            </p:extLst>
          </p:nvPr>
        </p:nvGraphicFramePr>
        <p:xfrm>
          <a:off x="609600" y="1219200"/>
          <a:ext cx="7391400" cy="12954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295400">
                <a:tc>
                  <a:txBody>
                    <a:bodyPr/>
                    <a:lstStyle/>
                    <a:p>
                      <a:pPr marL="0" marR="0">
                        <a:spcBef>
                          <a:spcPts val="0"/>
                        </a:spcBef>
                        <a:spcAft>
                          <a:spcPts val="0"/>
                        </a:spcAft>
                      </a:pPr>
                      <a:r>
                        <a:rPr lang="en-US" sz="2000" dirty="0">
                          <a:solidFill>
                            <a:schemeClr val="tx1"/>
                          </a:solidFill>
                          <a:effectLst/>
                        </a:rPr>
                        <a:t>Decisions to steer towards the release</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Velocity and Throughput are equally good AND</a:t>
                      </a:r>
                      <a:r>
                        <a:rPr lang="en-US" sz="2000" b="1" kern="1200" baseline="0" dirty="0" smtClean="0">
                          <a:solidFill>
                            <a:schemeClr val="tx1"/>
                          </a:solidFill>
                          <a:effectLst/>
                          <a:latin typeface="+mn-lt"/>
                          <a:ea typeface="+mn-ea"/>
                          <a:cs typeface="+mn-cs"/>
                        </a:rPr>
                        <a:t> equally </a:t>
                      </a:r>
                      <a:r>
                        <a:rPr lang="en-US" sz="2000" b="1" kern="1200" dirty="0" smtClean="0">
                          <a:solidFill>
                            <a:schemeClr val="tx1"/>
                          </a:solidFill>
                          <a:effectLst/>
                          <a:latin typeface="+mn-lt"/>
                          <a:ea typeface="+mn-ea"/>
                          <a:cs typeface="+mn-cs"/>
                        </a:rPr>
                        <a:t>bad predictors, but better than nothing.</a:t>
                      </a:r>
                    </a:p>
                    <a:p>
                      <a:pPr marL="0" marR="0" algn="l" defTabSz="914400" rtl="0" eaLnBrk="1" latinLnBrk="0" hangingPunct="1">
                        <a:spcBef>
                          <a:spcPts val="0"/>
                        </a:spcBef>
                        <a:spcAft>
                          <a:spcPts val="0"/>
                        </a:spcAft>
                      </a:pP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grpSp>
        <p:nvGrpSpPr>
          <p:cNvPr id="6" name="Group 5"/>
          <p:cNvGrpSpPr/>
          <p:nvPr/>
        </p:nvGrpSpPr>
        <p:grpSpPr>
          <a:xfrm>
            <a:off x="463851" y="2590801"/>
            <a:ext cx="7537149" cy="3505199"/>
            <a:chOff x="921051" y="3221234"/>
            <a:chExt cx="6858000" cy="3802095"/>
          </a:xfrm>
        </p:grpSpPr>
        <p:pic>
          <p:nvPicPr>
            <p:cNvPr id="7" name="Picture 6"/>
            <p:cNvPicPr>
              <a:picLocks noChangeAspect="1"/>
            </p:cNvPicPr>
            <p:nvPr/>
          </p:nvPicPr>
          <p:blipFill>
            <a:blip r:embed="rId2"/>
            <a:stretch>
              <a:fillRect/>
            </a:stretch>
          </p:blipFill>
          <p:spPr>
            <a:xfrm>
              <a:off x="921051" y="3686175"/>
              <a:ext cx="6858000" cy="3171825"/>
            </a:xfrm>
            <a:prstGeom prst="rect">
              <a:avLst/>
            </a:prstGeom>
          </p:spPr>
        </p:pic>
        <p:cxnSp>
          <p:nvCxnSpPr>
            <p:cNvPr id="8" name="Straight Arrow Connector 7"/>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63950">
              <a:off x="3277646" y="4940110"/>
              <a:ext cx="3571664"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flipV="1">
              <a:off x="2337229" y="4061126"/>
              <a:ext cx="4452061" cy="879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1723557" y="3493905"/>
              <a:ext cx="5658964" cy="894995"/>
            </a:xfrm>
            <a:prstGeom prst="rect">
              <a:avLst/>
            </a:prstGeom>
            <a:noFill/>
          </p:spPr>
          <p:txBody>
            <a:bodyPr wrap="square" rtlCol="0">
              <a:spAutoFit/>
            </a:bodyPr>
            <a:lstStyle/>
            <a:p>
              <a:r>
                <a:rPr lang="en-US" sz="2800" dirty="0" smtClean="0"/>
                <a:t>Scope Creep</a:t>
              </a:r>
              <a:endParaRPr lang="en-US" sz="2800" dirty="0"/>
            </a:p>
          </p:txBody>
        </p:sp>
      </p:grpSp>
    </p:spTree>
    <p:extLst>
      <p:ext uri="{BB962C8B-B14F-4D97-AF65-F5344CB8AC3E}">
        <p14:creationId xmlns:p14="http://schemas.microsoft.com/office/powerpoint/2010/main" val="1188467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096429"/>
              </p:ext>
            </p:extLst>
          </p:nvPr>
        </p:nvGraphicFramePr>
        <p:xfrm>
          <a:off x="609600" y="1219200"/>
          <a:ext cx="7391400" cy="17526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752600">
                <a:tc>
                  <a:txBody>
                    <a:bodyPr/>
                    <a:lstStyle/>
                    <a:p>
                      <a:pPr marL="0" marR="0">
                        <a:spcBef>
                          <a:spcPts val="0"/>
                        </a:spcBef>
                        <a:spcAft>
                          <a:spcPts val="0"/>
                        </a:spcAft>
                      </a:pPr>
                      <a:r>
                        <a:rPr lang="en-US" sz="2000" dirty="0" smtClean="0">
                          <a:solidFill>
                            <a:schemeClr val="tx1"/>
                          </a:solidFill>
                          <a:effectLst/>
                        </a:rPr>
                        <a:t>Decisions to help with managing iterations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Do</a:t>
                      </a:r>
                      <a:r>
                        <a:rPr lang="en-US" sz="2000" b="1" kern="1200" baseline="0" dirty="0" smtClean="0">
                          <a:solidFill>
                            <a:schemeClr val="tx1"/>
                          </a:solidFill>
                          <a:effectLst/>
                          <a:latin typeface="+mn-lt"/>
                          <a:ea typeface="+mn-ea"/>
                          <a:cs typeface="+mn-cs"/>
                        </a:rPr>
                        <a:t> task estimates add value?  </a:t>
                      </a:r>
                    </a:p>
                    <a:p>
                      <a:pPr marL="0" marR="0" algn="l" defTabSz="914400" rtl="0" eaLnBrk="1" latinLnBrk="0" hangingPunct="1">
                        <a:spcBef>
                          <a:spcPts val="0"/>
                        </a:spcBef>
                        <a:spcAft>
                          <a:spcPts val="0"/>
                        </a:spcAft>
                      </a:pPr>
                      <a:r>
                        <a:rPr lang="en-US" sz="2000" b="1" kern="1200" baseline="0" dirty="0" smtClean="0">
                          <a:solidFill>
                            <a:schemeClr val="tx1"/>
                          </a:solidFill>
                          <a:effectLst/>
                          <a:latin typeface="+mn-lt"/>
                          <a:ea typeface="+mn-ea"/>
                          <a:cs typeface="+mn-cs"/>
                        </a:rPr>
                        <a:t>What decisions are you making based on what you assume?</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0"/>
            <a:ext cx="5550243" cy="2858794"/>
          </a:xfrm>
          <a:prstGeom prst="rect">
            <a:avLst/>
          </a:prstGeom>
        </p:spPr>
      </p:pic>
    </p:spTree>
    <p:extLst>
      <p:ext uri="{BB962C8B-B14F-4D97-AF65-F5344CB8AC3E}">
        <p14:creationId xmlns:p14="http://schemas.microsoft.com/office/powerpoint/2010/main" val="2552863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nvPr>
        </p:nvGraphicFramePr>
        <p:xfrm>
          <a:off x="609600" y="1219200"/>
          <a:ext cx="7391400" cy="1776645"/>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776645">
                <a:tc>
                  <a:txBody>
                    <a:bodyPr/>
                    <a:lstStyle/>
                    <a:p>
                      <a:pPr marL="0" marR="0">
                        <a:spcBef>
                          <a:spcPts val="0"/>
                        </a:spcBef>
                        <a:spcAft>
                          <a:spcPts val="0"/>
                        </a:spcAft>
                      </a:pPr>
                      <a:r>
                        <a:rPr lang="en-US" sz="2000" dirty="0">
                          <a:solidFill>
                            <a:schemeClr val="tx1"/>
                          </a:solidFill>
                          <a:effectLst/>
                        </a:rPr>
                        <a:t>Decisions at project sanction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Some level of macro-estimation of costs and benefits is likely necessary for business decisions. </a:t>
                      </a:r>
                    </a:p>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In general it is waste to spend more time on cost estimation than on benefits.</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18349"/>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034158"/>
            <a:ext cx="6193536" cy="3061842"/>
          </a:xfrm>
          <a:prstGeom prst="rect">
            <a:avLst/>
          </a:prstGeom>
        </p:spPr>
      </p:pic>
    </p:spTree>
    <p:extLst>
      <p:ext uri="{BB962C8B-B14F-4D97-AF65-F5344CB8AC3E}">
        <p14:creationId xmlns:p14="http://schemas.microsoft.com/office/powerpoint/2010/main" val="840303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smtClean="0"/>
              <a:t>Comparison to other Research</a:t>
            </a:r>
            <a:endParaRPr lang="en-US" sz="8000" dirty="0"/>
          </a:p>
        </p:txBody>
      </p:sp>
    </p:spTree>
    <p:extLst>
      <p:ext uri="{BB962C8B-B14F-4D97-AF65-F5344CB8AC3E}">
        <p14:creationId xmlns:p14="http://schemas.microsoft.com/office/powerpoint/2010/main" val="424875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529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24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95400"/>
            <a:ext cx="5766154" cy="4844623"/>
          </a:xfrm>
        </p:spPr>
      </p:pic>
    </p:spTree>
    <p:extLst>
      <p:ext uri="{BB962C8B-B14F-4D97-AF65-F5344CB8AC3E}">
        <p14:creationId xmlns:p14="http://schemas.microsoft.com/office/powerpoint/2010/main" val="2195540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371600" y="1752600"/>
            <a:ext cx="40126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P90/P10 = 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452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143000"/>
            <a:ext cx="8171688" cy="4267200"/>
          </a:xfrm>
        </p:spPr>
        <p:txBody>
          <a:bodyPr>
            <a:normAutofit/>
          </a:bodyPr>
          <a:lstStyle/>
          <a:p>
            <a:r>
              <a:rPr lang="en-US" sz="4400" dirty="0"/>
              <a:t>How many of you consider it to be a major part of your job to either create estimates or deliver against someone’s estimates?</a:t>
            </a:r>
            <a:br>
              <a:rPr lang="en-US" sz="4400" dirty="0"/>
            </a:br>
            <a:endParaRPr lang="en-US" sz="4400" dirty="0"/>
          </a:p>
        </p:txBody>
      </p:sp>
    </p:spTree>
    <p:extLst>
      <p:ext uri="{BB962C8B-B14F-4D97-AF65-F5344CB8AC3E}">
        <p14:creationId xmlns:p14="http://schemas.microsoft.com/office/powerpoint/2010/main" val="3765087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1994105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810038859"/>
              </p:ext>
            </p:extLst>
          </p:nvPr>
        </p:nvGraphicFramePr>
        <p:xfrm>
          <a:off x="304800" y="320040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5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340" y="1117259"/>
            <a:ext cx="3477649" cy="49241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2066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Jellybean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2206513"/>
              </p:ext>
            </p:extLst>
          </p:nvPr>
        </p:nvGraphicFramePr>
        <p:xfrm>
          <a:off x="457200" y="1143000"/>
          <a:ext cx="8229600" cy="2804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3200" dirty="0" smtClean="0">
                          <a:solidFill>
                            <a:schemeClr val="tx1"/>
                          </a:solidFill>
                        </a:rPr>
                        <a:t>Type of Estimate</a:t>
                      </a:r>
                      <a:endParaRPr lang="en-US" sz="3200" dirty="0">
                        <a:solidFill>
                          <a:schemeClr val="tx1"/>
                        </a:solidFill>
                      </a:endParaRPr>
                    </a:p>
                  </a:txBody>
                  <a:tcPr>
                    <a:solidFill>
                      <a:schemeClr val="accent4">
                        <a:lumMod val="20000"/>
                        <a:lumOff val="80000"/>
                      </a:schemeClr>
                    </a:solidFill>
                  </a:tcPr>
                </a:tc>
                <a:tc>
                  <a:txBody>
                    <a:bodyPr/>
                    <a:lstStyle/>
                    <a:p>
                      <a:r>
                        <a:rPr lang="en-US" sz="3200" dirty="0" smtClean="0">
                          <a:solidFill>
                            <a:schemeClr val="tx1"/>
                          </a:solidFill>
                        </a:rPr>
                        <a:t>Typical</a:t>
                      </a:r>
                      <a:r>
                        <a:rPr lang="en-US" sz="3200" baseline="0" dirty="0" smtClean="0">
                          <a:solidFill>
                            <a:schemeClr val="tx1"/>
                          </a:solidFill>
                        </a:rPr>
                        <a:t> Ranges</a:t>
                      </a:r>
                      <a:endParaRPr lang="en-US" sz="3200" dirty="0">
                        <a:solidFill>
                          <a:schemeClr val="tx1"/>
                        </a:solidFill>
                      </a:endParaRPr>
                    </a:p>
                  </a:txBody>
                  <a:tcPr>
                    <a:solidFill>
                      <a:schemeClr val="accent4">
                        <a:lumMod val="20000"/>
                        <a:lumOff val="80000"/>
                      </a:schemeClr>
                    </a:solidFill>
                  </a:tcPr>
                </a:tc>
              </a:tr>
              <a:tr h="370840">
                <a:tc>
                  <a:txBody>
                    <a:bodyPr/>
                    <a:lstStyle/>
                    <a:p>
                      <a:r>
                        <a:rPr lang="en-US" sz="3200" dirty="0" smtClean="0"/>
                        <a:t>Individual Estimates</a:t>
                      </a:r>
                      <a:endParaRPr lang="en-US" sz="3200" dirty="0"/>
                    </a:p>
                  </a:txBody>
                  <a:tcPr/>
                </a:tc>
                <a:tc>
                  <a:txBody>
                    <a:bodyPr/>
                    <a:lstStyle/>
                    <a:p>
                      <a:r>
                        <a:rPr lang="en-US" sz="3200" dirty="0" smtClean="0"/>
                        <a:t>0.30 – 1.8   (6X)</a:t>
                      </a:r>
                      <a:endParaRPr lang="en-US" sz="3200" dirty="0"/>
                    </a:p>
                  </a:txBody>
                  <a:tcPr/>
                </a:tc>
              </a:tr>
              <a:tr h="370840">
                <a:tc>
                  <a:txBody>
                    <a:bodyPr/>
                    <a:lstStyle/>
                    <a:p>
                      <a:r>
                        <a:rPr lang="en-US" sz="3200" dirty="0" smtClean="0"/>
                        <a:t>Groups (of</a:t>
                      </a:r>
                      <a:r>
                        <a:rPr lang="en-US" sz="3200" baseline="0" dirty="0" smtClean="0"/>
                        <a:t> ~6)</a:t>
                      </a:r>
                    </a:p>
                  </a:txBody>
                  <a:tcPr/>
                </a:tc>
                <a:tc>
                  <a:txBody>
                    <a:bodyPr/>
                    <a:lstStyle/>
                    <a:p>
                      <a:r>
                        <a:rPr lang="en-US" sz="3200" dirty="0" smtClean="0"/>
                        <a:t>0.75 – 1.50 (2X)</a:t>
                      </a:r>
                      <a:endParaRPr lang="en-US" sz="3200" dirty="0"/>
                    </a:p>
                  </a:txBody>
                  <a:tcPr/>
                </a:tc>
              </a:tr>
              <a:tr h="370840">
                <a:tc>
                  <a:txBody>
                    <a:bodyPr/>
                    <a:lstStyle/>
                    <a:p>
                      <a:r>
                        <a:rPr lang="en-US" sz="3200" dirty="0" smtClean="0"/>
                        <a:t>Average</a:t>
                      </a:r>
                      <a:r>
                        <a:rPr lang="en-US" sz="3200" baseline="0" dirty="0" smtClean="0"/>
                        <a:t> of the Individuals</a:t>
                      </a:r>
                      <a:endParaRPr lang="en-US" sz="3200" dirty="0"/>
                    </a:p>
                  </a:txBody>
                  <a:tcPr/>
                </a:tc>
                <a:tc>
                  <a:txBody>
                    <a:bodyPr/>
                    <a:lstStyle/>
                    <a:p>
                      <a:r>
                        <a:rPr lang="en-US" sz="3200" dirty="0" smtClean="0"/>
                        <a:t>0.80 – 1.20 </a:t>
                      </a:r>
                      <a:endParaRPr lang="en-US" sz="3200" dirty="0"/>
                    </a:p>
                  </a:txBody>
                  <a:tcPr/>
                </a:tc>
              </a:tr>
            </a:tbl>
          </a:graphicData>
        </a:graphic>
      </p:graphicFrame>
      <p:pic>
        <p:nvPicPr>
          <p:cNvPr id="5" name="Picture 2" descr="http://ecx.images-amazon.com/images/I/51YSE0YH9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290" y="2895600"/>
            <a:ext cx="2117725" cy="3268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7336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Now What</a:t>
            </a:r>
            <a:r>
              <a:rPr lang="en-US" dirty="0" smtClean="0"/>
              <a:t>?</a:t>
            </a:r>
            <a:endParaRPr lang="en-US" dirty="0"/>
          </a:p>
        </p:txBody>
      </p:sp>
    </p:spTree>
    <p:extLst>
      <p:ext uri="{BB962C8B-B14F-4D97-AF65-F5344CB8AC3E}">
        <p14:creationId xmlns:p14="http://schemas.microsoft.com/office/powerpoint/2010/main" val="2688679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a:t>
            </a:r>
            <a:endParaRPr lang="en-US" dirty="0"/>
          </a:p>
        </p:txBody>
      </p:sp>
      <p:sp>
        <p:nvSpPr>
          <p:cNvPr id="4" name="Content Placeholder 3"/>
          <p:cNvSpPr>
            <a:spLocks noGrp="1"/>
          </p:cNvSpPr>
          <p:nvPr>
            <p:ph idx="1"/>
          </p:nvPr>
        </p:nvSpPr>
        <p:spPr>
          <a:xfrm>
            <a:off x="457200" y="1371600"/>
            <a:ext cx="8229600" cy="4525963"/>
          </a:xfrm>
        </p:spPr>
        <p:txBody>
          <a:bodyPr/>
          <a:lstStyle/>
          <a:p>
            <a:r>
              <a:rPr lang="en-US" dirty="0" smtClean="0"/>
              <a:t>Continue to do the same thing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58594"/>
            <a:ext cx="6562344" cy="3937406"/>
          </a:xfrm>
          <a:prstGeom prst="rect">
            <a:avLst/>
          </a:prstGeom>
        </p:spPr>
      </p:pic>
    </p:spTree>
    <p:extLst>
      <p:ext uri="{BB962C8B-B14F-4D97-AF65-F5344CB8AC3E}">
        <p14:creationId xmlns:p14="http://schemas.microsoft.com/office/powerpoint/2010/main" val="10086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2:</a:t>
            </a:r>
            <a:endParaRPr lang="en-US" dirty="0"/>
          </a:p>
        </p:txBody>
      </p:sp>
      <p:sp>
        <p:nvSpPr>
          <p:cNvPr id="5" name="Content Placeholder 4"/>
          <p:cNvSpPr>
            <a:spLocks noGrp="1"/>
          </p:cNvSpPr>
          <p:nvPr>
            <p:ph idx="1"/>
          </p:nvPr>
        </p:nvSpPr>
        <p:spPr/>
        <p:txBody>
          <a:bodyPr/>
          <a:lstStyle/>
          <a:p>
            <a:r>
              <a:rPr lang="en-US" dirty="0" smtClean="0"/>
              <a:t>What about giving a distribution range?</a:t>
            </a:r>
            <a:endParaRPr lang="en-US" dirty="0"/>
          </a:p>
        </p:txBody>
      </p:sp>
    </p:spTree>
    <p:extLst>
      <p:ext uri="{BB962C8B-B14F-4D97-AF65-F5344CB8AC3E}">
        <p14:creationId xmlns:p14="http://schemas.microsoft.com/office/powerpoint/2010/main" val="559124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cap="none" dirty="0" smtClean="0">
                <a:effectLst/>
              </a:rPr>
              <a:t>Probability Distribution</a:t>
            </a:r>
            <a:br>
              <a:rPr lang="en-CA" sz="3600" b="1" cap="none" dirty="0" smtClean="0">
                <a:effectLst/>
              </a:rPr>
            </a:br>
            <a:r>
              <a:rPr lang="en-CA" sz="3600" b="1" cap="none" dirty="0" smtClean="0">
                <a:effectLst/>
              </a:rPr>
              <a:t>Estimate/Actual</a:t>
            </a:r>
            <a:endParaRPr lang="en-CA" sz="3600" b="1" cap="none" dirty="0">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700440"/>
            <a:ext cx="7418387" cy="4395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994" y="2311032"/>
            <a:ext cx="5595763" cy="357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718" y="6501211"/>
            <a:ext cx="15087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Bodoni MT Condensed" panose="02070606080606020203" pitchFamily="18" charset="0"/>
              </a:rPr>
              <a:t>DeMarco, Little (approximated)</a:t>
            </a:r>
            <a:endParaRPr kumimoji="0" lang="en-CA" sz="12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5" name="TextBox 4"/>
          <p:cNvSpPr txBox="1"/>
          <p:nvPr/>
        </p:nvSpPr>
        <p:spPr>
          <a:xfrm rot="16200000">
            <a:off x="-104988" y="3274380"/>
            <a:ext cx="10823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Frequency</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8" name="TextBox 7"/>
          <p:cNvSpPr txBox="1"/>
          <p:nvPr/>
        </p:nvSpPr>
        <p:spPr>
          <a:xfrm>
            <a:off x="3528223" y="6178046"/>
            <a:ext cx="166904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Actual/Estimated</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9783" y="2600809"/>
            <a:ext cx="612931" cy="149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085952" y="1101304"/>
            <a:ext cx="2998099" cy="2308324"/>
            <a:chOff x="6085952" y="1101304"/>
            <a:chExt cx="2998099" cy="2308324"/>
          </a:xfrm>
        </p:grpSpPr>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5952" y="1450724"/>
              <a:ext cx="2998099" cy="1570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1046162">
              <a:off x="6331358" y="1101304"/>
              <a:ext cx="2647581"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TELL ME HOW LONG</a:t>
              </a:r>
              <a:b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b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IT IS GOING TO TAKE</a:t>
              </a:r>
              <a:endParaRPr kumimoji="0" lang="en-CA"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endParaRPr>
            </a:p>
          </p:txBody>
        </p:sp>
      </p:grpSp>
      <p:grpSp>
        <p:nvGrpSpPr>
          <p:cNvPr id="19" name="Group 18"/>
          <p:cNvGrpSpPr/>
          <p:nvPr/>
        </p:nvGrpSpPr>
        <p:grpSpPr>
          <a:xfrm>
            <a:off x="1677295" y="1600200"/>
            <a:ext cx="2208905" cy="707886"/>
            <a:chOff x="1426991" y="1632723"/>
            <a:chExt cx="2208905" cy="707886"/>
          </a:xfrm>
        </p:grpSpPr>
        <p:cxnSp>
          <p:nvCxnSpPr>
            <p:cNvPr id="6" name="Straight Arrow Connector 5"/>
            <p:cNvCxnSpPr/>
            <p:nvPr/>
          </p:nvCxnSpPr>
          <p:spPr>
            <a:xfrm>
              <a:off x="2700470" y="1817389"/>
              <a:ext cx="935426" cy="493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6991" y="1632723"/>
              <a:ext cx="83548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MEDIAN?</a:t>
              </a:r>
            </a:p>
            <a:p>
              <a:pPr marL="0" marR="0" lvl="0" indent="0" algn="ctr" defTabSz="914400" eaLnBrk="1" fontAlgn="auto" latinLnBrk="0" hangingPunct="1">
                <a:lnSpc>
                  <a:spcPct val="100000"/>
                </a:lnSpc>
                <a:spcBef>
                  <a:spcPts val="0"/>
                </a:spcBef>
                <a:spcAft>
                  <a:spcPts val="0"/>
                </a:spcAft>
                <a:buClrTx/>
                <a:buSzTx/>
                <a:buFontTx/>
                <a:buNone/>
                <a:tabLst/>
                <a:defRPr/>
              </a:pPr>
              <a:r>
                <a:rPr lang="en-CA" sz="2000" kern="0" dirty="0" smtClean="0">
                  <a:solidFill>
                    <a:schemeClr val="bg1"/>
                  </a:solidFill>
                  <a:latin typeface="Bodoni MT Condensed" panose="02070606080606020203" pitchFamily="18" charset="0"/>
                </a:rPr>
                <a:t>P50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2" name="Group 21"/>
          <p:cNvGrpSpPr/>
          <p:nvPr/>
        </p:nvGrpSpPr>
        <p:grpSpPr>
          <a:xfrm>
            <a:off x="3781234" y="3505212"/>
            <a:ext cx="790766" cy="2082241"/>
            <a:chOff x="3781234" y="3505212"/>
            <a:chExt cx="790766" cy="2082241"/>
          </a:xfrm>
        </p:grpSpPr>
        <p:cxnSp>
          <p:nvCxnSpPr>
            <p:cNvPr id="15" name="Straight Arrow Connector 14"/>
            <p:cNvCxnSpPr/>
            <p:nvPr/>
          </p:nvCxnSpPr>
          <p:spPr>
            <a:xfrm flipV="1">
              <a:off x="4303651" y="3505212"/>
              <a:ext cx="268349" cy="13156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234" y="4879567"/>
              <a:ext cx="59182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MEAN</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3" name="Group 22"/>
          <p:cNvGrpSpPr/>
          <p:nvPr/>
        </p:nvGrpSpPr>
        <p:grpSpPr>
          <a:xfrm>
            <a:off x="4683226" y="5309069"/>
            <a:ext cx="1760982" cy="400110"/>
            <a:chOff x="4683226" y="5309069"/>
            <a:chExt cx="1760982" cy="400110"/>
          </a:xfrm>
        </p:grpSpPr>
        <p:cxnSp>
          <p:nvCxnSpPr>
            <p:cNvPr id="20" name="Straight Arrow Connector 19"/>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P90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5" name="Group 24"/>
          <p:cNvGrpSpPr/>
          <p:nvPr/>
        </p:nvGrpSpPr>
        <p:grpSpPr>
          <a:xfrm>
            <a:off x="904906" y="2615667"/>
            <a:ext cx="2154926" cy="785399"/>
            <a:chOff x="2462700" y="952029"/>
            <a:chExt cx="2154926" cy="785399"/>
          </a:xfrm>
        </p:grpSpPr>
        <p:cxnSp>
          <p:nvCxnSpPr>
            <p:cNvPr id="26" name="Straight Arrow Connector 25"/>
            <p:cNvCxnSpPr/>
            <p:nvPr/>
          </p:nvCxnSpPr>
          <p:spPr>
            <a:xfrm flipV="1">
              <a:off x="3259947" y="1682627"/>
              <a:ext cx="1357679" cy="548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700" y="952029"/>
              <a:ext cx="120097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WHAT PEOPLE</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EXPECT</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3" name="Freeform 2"/>
          <p:cNvSpPr/>
          <p:nvPr/>
        </p:nvSpPr>
        <p:spPr>
          <a:xfrm>
            <a:off x="2822529" y="1560522"/>
            <a:ext cx="694006" cy="4337542"/>
          </a:xfrm>
          <a:custGeom>
            <a:avLst/>
            <a:gdLst>
              <a:gd name="connsiteX0" fmla="*/ 0 w 710731"/>
              <a:gd name="connsiteY0" fmla="*/ 4304717 h 4744118"/>
              <a:gd name="connsiteX1" fmla="*/ 581464 w 710731"/>
              <a:gd name="connsiteY1" fmla="*/ 3 h 4744118"/>
              <a:gd name="connsiteX2" fmla="*/ 694006 w 710731"/>
              <a:gd name="connsiteY2" fmla="*/ 4323474 h 4744118"/>
              <a:gd name="connsiteX3" fmla="*/ 708073 w 710731"/>
              <a:gd name="connsiteY3" fmla="*/ 4337542 h 4744118"/>
              <a:gd name="connsiteX0" fmla="*/ 0 w 718398"/>
              <a:gd name="connsiteY0" fmla="*/ 4318785 h 4759173"/>
              <a:gd name="connsiteX1" fmla="*/ 454855 w 718398"/>
              <a:gd name="connsiteY1" fmla="*/ 3 h 4759173"/>
              <a:gd name="connsiteX2" fmla="*/ 694006 w 718398"/>
              <a:gd name="connsiteY2" fmla="*/ 4337542 h 4759173"/>
              <a:gd name="connsiteX3" fmla="*/ 708073 w 718398"/>
              <a:gd name="connsiteY3" fmla="*/ 4351610 h 4759173"/>
              <a:gd name="connsiteX0" fmla="*/ 0 w 694006"/>
              <a:gd name="connsiteY0" fmla="*/ 4318785 h 4337542"/>
              <a:gd name="connsiteX1" fmla="*/ 454855 w 694006"/>
              <a:gd name="connsiteY1" fmla="*/ 3 h 4337542"/>
              <a:gd name="connsiteX2" fmla="*/ 694006 w 694006"/>
              <a:gd name="connsiteY2" fmla="*/ 4337542 h 4337542"/>
            </a:gdLst>
            <a:ahLst/>
            <a:cxnLst>
              <a:cxn ang="0">
                <a:pos x="connsiteX0" y="connsiteY0"/>
              </a:cxn>
              <a:cxn ang="0">
                <a:pos x="connsiteX1" y="connsiteY1"/>
              </a:cxn>
              <a:cxn ang="0">
                <a:pos x="connsiteX2" y="connsiteY2"/>
              </a:cxn>
            </a:cxnLst>
            <a:rect l="l" t="t" r="r" b="b"/>
            <a:pathLst>
              <a:path w="694006" h="4337542">
                <a:moveTo>
                  <a:pt x="0" y="4318785"/>
                </a:moveTo>
                <a:cubicBezTo>
                  <a:pt x="232898" y="2164865"/>
                  <a:pt x="339187" y="-3123"/>
                  <a:pt x="454855" y="3"/>
                </a:cubicBezTo>
                <a:cubicBezTo>
                  <a:pt x="570523" y="3129"/>
                  <a:pt x="651803" y="3612274"/>
                  <a:pt x="694006" y="433754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odoni MT Condensed" panose="02070606080606020203" pitchFamily="18" charset="0"/>
            </a:endParaRPr>
          </a:p>
        </p:txBody>
      </p:sp>
      <p:grpSp>
        <p:nvGrpSpPr>
          <p:cNvPr id="28" name="Group 27"/>
          <p:cNvGrpSpPr/>
          <p:nvPr/>
        </p:nvGrpSpPr>
        <p:grpSpPr>
          <a:xfrm>
            <a:off x="1135994" y="3934145"/>
            <a:ext cx="1760982" cy="400110"/>
            <a:chOff x="4683226" y="5309069"/>
            <a:chExt cx="1760982" cy="400110"/>
          </a:xfrm>
        </p:grpSpPr>
        <p:cxnSp>
          <p:nvCxnSpPr>
            <p:cNvPr id="29" name="Straight Arrow Connector 28"/>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P10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14" name="Rectangle 13"/>
          <p:cNvSpPr/>
          <p:nvPr/>
        </p:nvSpPr>
        <p:spPr>
          <a:xfrm>
            <a:off x="1028729" y="4617057"/>
            <a:ext cx="1828137" cy="646331"/>
          </a:xfrm>
          <a:prstGeom prst="rect">
            <a:avLst/>
          </a:prstGeom>
        </p:spPr>
        <p:txBody>
          <a:bodyPr wrap="square">
            <a:spAutoFit/>
          </a:bodyPr>
          <a:lstStyle/>
          <a:p>
            <a:pPr lvl="0">
              <a:defRPr/>
            </a:pPr>
            <a:r>
              <a:rPr lang="en-CA" kern="0" dirty="0">
                <a:solidFill>
                  <a:schemeClr val="bg1"/>
                </a:solidFill>
                <a:latin typeface="Bodoni MT Condensed" panose="02070606080606020203" pitchFamily="18" charset="0"/>
              </a:rPr>
              <a:t>WHAT PEOPLE</a:t>
            </a:r>
            <a:br>
              <a:rPr lang="en-CA" kern="0" dirty="0">
                <a:solidFill>
                  <a:schemeClr val="bg1"/>
                </a:solidFill>
                <a:latin typeface="Bodoni MT Condensed" panose="02070606080606020203" pitchFamily="18" charset="0"/>
              </a:rPr>
            </a:br>
            <a:r>
              <a:rPr lang="en-CA" kern="0" dirty="0" smtClean="0">
                <a:solidFill>
                  <a:schemeClr val="bg1"/>
                </a:solidFill>
                <a:latin typeface="Bodoni MT Condensed" panose="02070606080606020203" pitchFamily="18" charset="0"/>
              </a:rPr>
              <a:t>HEAR</a:t>
            </a:r>
            <a:endParaRPr lang="en-CA" kern="0" dirty="0">
              <a:solidFill>
                <a:schemeClr val="bg1"/>
              </a:solidFill>
              <a:latin typeface="Bodoni MT Condensed" panose="02070606080606020203" pitchFamily="18" charset="0"/>
            </a:endParaRPr>
          </a:p>
        </p:txBody>
      </p:sp>
      <p:cxnSp>
        <p:nvCxnSpPr>
          <p:cNvPr id="18" name="Straight Arrow Connector 17"/>
          <p:cNvCxnSpPr/>
          <p:nvPr/>
        </p:nvCxnSpPr>
        <p:spPr>
          <a:xfrm>
            <a:off x="1828800" y="5029200"/>
            <a:ext cx="801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3:</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Estimating?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7" y="2133600"/>
            <a:ext cx="7348745" cy="4000500"/>
          </a:xfrm>
          <a:prstGeom prst="rect">
            <a:avLst/>
          </a:prstGeom>
        </p:spPr>
      </p:pic>
    </p:spTree>
    <p:extLst>
      <p:ext uri="{BB962C8B-B14F-4D97-AF65-F5344CB8AC3E}">
        <p14:creationId xmlns:p14="http://schemas.microsoft.com/office/powerpoint/2010/main" val="2631342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4:</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Story Splitting?</a:t>
            </a:r>
            <a:endParaRPr lang="en-US" dirty="0"/>
          </a:p>
        </p:txBody>
      </p:sp>
      <p:sp>
        <p:nvSpPr>
          <p:cNvPr id="2" name="Rectangle 1"/>
          <p:cNvSpPr/>
          <p:nvPr/>
        </p:nvSpPr>
        <p:spPr>
          <a:xfrm>
            <a:off x="457200" y="2286000"/>
            <a:ext cx="8229600" cy="3763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967379"/>
            <a:ext cx="3852022" cy="26193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9418" y="2321609"/>
            <a:ext cx="3903614" cy="3698191"/>
          </a:xfrm>
          <a:prstGeom prst="rect">
            <a:avLst/>
          </a:prstGeom>
        </p:spPr>
      </p:pic>
    </p:spTree>
    <p:extLst>
      <p:ext uri="{BB962C8B-B14F-4D97-AF65-F5344CB8AC3E}">
        <p14:creationId xmlns:p14="http://schemas.microsoft.com/office/powerpoint/2010/main" val="38815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08033" y="1600200"/>
            <a:ext cx="8275320" cy="4855464"/>
          </a:xfrm>
        </p:spPr>
        <p:txBody>
          <a:bodyPr>
            <a:normAutofit/>
          </a:bodyPr>
          <a:lstStyle/>
          <a:p>
            <a:pPr marL="0" indent="0" algn="ctr">
              <a:buNone/>
            </a:pPr>
            <a:r>
              <a:rPr lang="en-US" sz="4800" dirty="0" smtClean="0">
                <a:latin typeface="Baskerville Old Face" panose="02020602080505020303" pitchFamily="18" charset="0"/>
              </a:rPr>
              <a:t>It </a:t>
            </a:r>
            <a:r>
              <a:rPr lang="en-US" sz="4800" dirty="0">
                <a:latin typeface="Baskerville Old Face" panose="02020602080505020303" pitchFamily="18" charset="0"/>
              </a:rPr>
              <a:t>is difficult to get a man to understand something when his salary depends upon his not understanding it</a:t>
            </a:r>
            <a:r>
              <a:rPr lang="en-US" sz="4800" dirty="0" smtClean="0">
                <a:latin typeface="Baskerville Old Face" panose="02020602080505020303" pitchFamily="18" charset="0"/>
              </a:rPr>
              <a:t>.</a:t>
            </a:r>
            <a:endParaRPr lang="en-US" sz="4800" dirty="0">
              <a:latin typeface="Baskerville Old Face" panose="02020602080505020303" pitchFamily="18" charset="0"/>
            </a:endParaRPr>
          </a:p>
        </p:txBody>
      </p:sp>
      <p:sp>
        <p:nvSpPr>
          <p:cNvPr id="2" name="TextBox 1"/>
          <p:cNvSpPr txBox="1"/>
          <p:nvPr/>
        </p:nvSpPr>
        <p:spPr>
          <a:xfrm>
            <a:off x="152400" y="914400"/>
            <a:ext cx="901209" cy="2215991"/>
          </a:xfrm>
          <a:prstGeom prst="rect">
            <a:avLst/>
          </a:prstGeom>
          <a:noFill/>
        </p:spPr>
        <p:txBody>
          <a:bodyPr wrap="none" rtlCol="0">
            <a:spAutoFit/>
          </a:bodyPr>
          <a:lstStyle/>
          <a:p>
            <a:r>
              <a:rPr lang="en-CA" sz="13800" dirty="0" smtClean="0">
                <a:solidFill>
                  <a:schemeClr val="tx1">
                    <a:lumMod val="50000"/>
                    <a:lumOff val="50000"/>
                  </a:schemeClr>
                </a:solidFill>
                <a:latin typeface="Baskerville Old Face" panose="02020602080505020303" pitchFamily="18" charset="0"/>
              </a:rPr>
              <a:t>“</a:t>
            </a:r>
            <a:endParaRPr lang="en-CA" sz="13800" dirty="0">
              <a:solidFill>
                <a:schemeClr val="tx1">
                  <a:lumMod val="50000"/>
                  <a:lumOff val="50000"/>
                </a:schemeClr>
              </a:solidFill>
              <a:latin typeface="Baskerville Old Face" panose="02020602080505020303" pitchFamily="18" charset="0"/>
            </a:endParaRPr>
          </a:p>
        </p:txBody>
      </p:sp>
      <p:sp>
        <p:nvSpPr>
          <p:cNvPr id="3" name="Rectangle 2"/>
          <p:cNvSpPr/>
          <p:nvPr/>
        </p:nvSpPr>
        <p:spPr>
          <a:xfrm>
            <a:off x="7820357" y="3921204"/>
            <a:ext cx="901209" cy="2215991"/>
          </a:xfrm>
          <a:prstGeom prst="rect">
            <a:avLst/>
          </a:prstGeom>
          <a:noFill/>
        </p:spPr>
        <p:txBody>
          <a:bodyPr wrap="none" rtlCol="0">
            <a:spAutoFit/>
          </a:bodyPr>
          <a:lstStyle/>
          <a:p>
            <a:r>
              <a:rPr lang="en-CA" sz="13800" dirty="0">
                <a:solidFill>
                  <a:schemeClr val="tx1">
                    <a:lumMod val="50000"/>
                    <a:lumOff val="50000"/>
                  </a:schemeClr>
                </a:solidFill>
                <a:latin typeface="Baskerville Old Face" panose="02020602080505020303" pitchFamily="18" charset="0"/>
              </a:rPr>
              <a:t>”</a:t>
            </a:r>
          </a:p>
        </p:txBody>
      </p:sp>
      <p:sp>
        <p:nvSpPr>
          <p:cNvPr id="5" name="Rectangle 4"/>
          <p:cNvSpPr/>
          <p:nvPr/>
        </p:nvSpPr>
        <p:spPr>
          <a:xfrm>
            <a:off x="4420474" y="5029200"/>
            <a:ext cx="4270720" cy="523220"/>
          </a:xfrm>
          <a:prstGeom prst="rect">
            <a:avLst/>
          </a:prstGeom>
        </p:spPr>
        <p:txBody>
          <a:bodyPr wrap="none">
            <a:spAutoFit/>
          </a:bodyPr>
          <a:lstStyle/>
          <a:p>
            <a:pPr lvl="4" algn="ctr"/>
            <a:r>
              <a:rPr lang="en-US" sz="2800" i="1" dirty="0"/>
              <a:t>Upton Sinclair</a:t>
            </a:r>
            <a:endParaRPr lang="en-US" sz="2800" dirty="0"/>
          </a:p>
        </p:txBody>
      </p:sp>
      <p:sp>
        <p:nvSpPr>
          <p:cNvPr id="10" name="TextBox 9"/>
          <p:cNvSpPr txBox="1"/>
          <p:nvPr/>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1" name="TextBox 10"/>
          <p:cNvSpPr txBox="1"/>
          <p:nvPr/>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pic>
        <p:nvPicPr>
          <p:cNvPr id="12" name="Picture 11" descr="Synerzip-with-notagline-small-Feb-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13" name="TextBox 12"/>
          <p:cNvSpPr txBox="1"/>
          <p:nvPr/>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extLst>
      <p:ext uri="{BB962C8B-B14F-4D97-AF65-F5344CB8AC3E}">
        <p14:creationId xmlns:p14="http://schemas.microsoft.com/office/powerpoint/2010/main" val="14800060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5:</a:t>
            </a:r>
            <a:endParaRPr lang="en-US" dirty="0"/>
          </a:p>
        </p:txBody>
      </p:sp>
      <p:sp>
        <p:nvSpPr>
          <p:cNvPr id="5" name="Content Placeholder 4"/>
          <p:cNvSpPr>
            <a:spLocks noGrp="1"/>
          </p:cNvSpPr>
          <p:nvPr>
            <p:ph idx="1"/>
          </p:nvPr>
        </p:nvSpPr>
        <p:spPr/>
        <p:txBody>
          <a:bodyPr/>
          <a:lstStyle/>
          <a:p>
            <a:r>
              <a:rPr lang="en-US" dirty="0" smtClean="0"/>
              <a:t>Get Better at Managing Uncertainty?</a:t>
            </a:r>
            <a:endParaRPr lang="en-US" dirty="0"/>
          </a:p>
        </p:txBody>
      </p:sp>
    </p:spTree>
    <p:extLst>
      <p:ext uri="{BB962C8B-B14F-4D97-AF65-F5344CB8AC3E}">
        <p14:creationId xmlns:p14="http://schemas.microsoft.com/office/powerpoint/2010/main" val="2160090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doni MT Condensed" panose="02070606080606020203" pitchFamily="18" charset="0"/>
            </a:endParaRPr>
          </a:p>
          <a:p>
            <a:pPr algn="l" eaLnBrk="1" hangingPunct="1">
              <a:spcAft>
                <a:spcPct val="0"/>
              </a:spcAft>
            </a:pPr>
            <a:endParaRPr lang="en-US" sz="1600" b="0">
              <a:solidFill>
                <a:srgbClr val="D5D5FF"/>
              </a:solidFill>
              <a:latin typeface="Bodoni MT Condensed" panose="02070606080606020203" pitchFamily="18" charset="0"/>
            </a:endParaRPr>
          </a:p>
          <a:p>
            <a:pPr eaLnBrk="1" hangingPunct="1"/>
            <a:endParaRPr lang="en-US" sz="1400">
              <a:solidFill>
                <a:srgbClr val="8EA3FA"/>
              </a:solidFill>
              <a:latin typeface="Bodoni MT Condensed" panose="02070606080606020203" pitchFamily="18" charset="0"/>
            </a:endParaRPr>
          </a:p>
          <a:p>
            <a:pPr eaLnBrk="1" hangingPunct="1"/>
            <a:endParaRPr lang="en-US" sz="1000" b="0">
              <a:solidFill>
                <a:srgbClr val="3333CC"/>
              </a:solidFill>
              <a:latin typeface="Bodoni MT Condensed" panose="02070606080606020203" pitchFamily="18" charset="0"/>
            </a:endParaRPr>
          </a:p>
        </p:txBody>
      </p:sp>
      <p:sp>
        <p:nvSpPr>
          <p:cNvPr id="9219" name="Rectangle 2"/>
          <p:cNvSpPr>
            <a:spLocks noGrp="1" noChangeArrowheads="1"/>
          </p:cNvSpPr>
          <p:nvPr>
            <p:ph type="title"/>
          </p:nvPr>
        </p:nvSpPr>
        <p:spPr/>
        <p:txBody>
          <a:bodyPr>
            <a:noAutofit/>
          </a:bodyPr>
          <a:lstStyle/>
          <a:p>
            <a:pPr indent="0" eaLnBrk="1" hangingPunct="1"/>
            <a:r>
              <a:rPr lang="en-US" sz="4800" dirty="0" smtClean="0"/>
              <a:t>The A/B/C List sets proper expectations</a:t>
            </a:r>
          </a:p>
        </p:txBody>
      </p:sp>
      <p:graphicFrame>
        <p:nvGraphicFramePr>
          <p:cNvPr id="125955" name="Group 3"/>
          <p:cNvGraphicFramePr>
            <a:graphicFrameLocks noGrp="1"/>
          </p:cNvGraphicFramePr>
          <p:nvPr>
            <p:ph idx="4294967295"/>
            <p:extLst>
              <p:ext uri="{D42A27DB-BD31-4B8C-83A1-F6EECF244321}">
                <p14:modId xmlns:p14="http://schemas.microsoft.com/office/powerpoint/2010/main" val="3180292053"/>
              </p:ext>
            </p:extLst>
          </p:nvPr>
        </p:nvGraphicFramePr>
        <p:xfrm>
          <a:off x="366713" y="1628775"/>
          <a:ext cx="8382000" cy="2989445"/>
        </p:xfrm>
        <a:graphic>
          <a:graphicData uri="http://schemas.openxmlformats.org/drawingml/2006/table">
            <a:tbl>
              <a:tblPr/>
              <a:tblGrid>
                <a:gridCol w="1319212">
                  <a:extLst>
                    <a:ext uri="{9D8B030D-6E8A-4147-A177-3AD203B41FA5}">
                      <a16:colId xmlns:a16="http://schemas.microsoft.com/office/drawing/2014/main" xmlns="" val="20000"/>
                    </a:ext>
                  </a:extLst>
                </a:gridCol>
                <a:gridCol w="7062788">
                  <a:extLst>
                    <a:ext uri="{9D8B030D-6E8A-4147-A177-3AD203B41FA5}">
                      <a16:colId xmlns:a16="http://schemas.microsoft.com/office/drawing/2014/main" xmlns="" val="20001"/>
                    </a:ext>
                  </a:extLst>
                </a:gridCol>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chemeClr val="bg1"/>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MUST be completed in order to ship the product and the schedule will be slipped if necessary to make this commitment.  The Product Owner will take the heat for the schedule slippage.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9234" name="Text Box 17"/>
          <p:cNvSpPr txBox="1">
            <a:spLocks noChangeArrowheads="1"/>
          </p:cNvSpPr>
          <p:nvPr/>
        </p:nvSpPr>
        <p:spPr bwMode="auto">
          <a:xfrm>
            <a:off x="468313" y="4648200"/>
            <a:ext cx="82296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rgbClr val="CCCC00"/>
                </a:solidFill>
                <a:latin typeface="Bodoni MT Condensed" panose="02070606080606020203" pitchFamily="18" charset="0"/>
              </a:rPr>
              <a:t>Only “A” features may be committed to customers. </a:t>
            </a:r>
          </a:p>
          <a:p>
            <a:pPr eaLnBrk="1" hangingPunct="1">
              <a:spcBef>
                <a:spcPct val="50000"/>
              </a:spcBef>
              <a:buClrTx/>
              <a:buFontTx/>
              <a:buNone/>
            </a:pPr>
            <a:r>
              <a:rPr lang="en-US" sz="2400" dirty="0">
                <a:solidFill>
                  <a:srgbClr val="CCCC00"/>
                </a:solidFill>
                <a:latin typeface="Bodoni MT Condensed" panose="02070606080606020203" pitchFamily="18" charset="0"/>
              </a:rPr>
              <a:t>If more than 50% of the planned effort is allocated to “A” items the project is at risk.</a:t>
            </a:r>
          </a:p>
        </p:txBody>
      </p:sp>
    </p:spTree>
    <p:extLst>
      <p:ext uri="{BB962C8B-B14F-4D97-AF65-F5344CB8AC3E}">
        <p14:creationId xmlns:p14="http://schemas.microsoft.com/office/powerpoint/2010/main" val="284676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4294967295"/>
          </p:nvPr>
        </p:nvSpPr>
        <p:spPr>
          <a:xfrm>
            <a:off x="524827" y="5700713"/>
            <a:ext cx="1813560" cy="310356"/>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doni MT Condensed" panose="02070606080606020203" pitchFamily="18" charset="0"/>
            </a:endParaRPr>
          </a:p>
          <a:p>
            <a:pPr algn="l" eaLnBrk="1" hangingPunct="1">
              <a:spcAft>
                <a:spcPct val="0"/>
              </a:spcAft>
            </a:pPr>
            <a:endParaRPr lang="en-US" sz="1600" b="0">
              <a:solidFill>
                <a:srgbClr val="D5D5FF"/>
              </a:solidFill>
              <a:latin typeface="Bodoni MT Condensed" panose="02070606080606020203" pitchFamily="18" charset="0"/>
            </a:endParaRPr>
          </a:p>
          <a:p>
            <a:pPr eaLnBrk="1" hangingPunct="1"/>
            <a:endParaRPr lang="en-US" sz="1400">
              <a:solidFill>
                <a:srgbClr val="8EA3FA"/>
              </a:solidFill>
              <a:latin typeface="Bodoni MT Condensed" panose="02070606080606020203" pitchFamily="18" charset="0"/>
            </a:endParaRPr>
          </a:p>
          <a:p>
            <a:pPr eaLnBrk="1" hangingPunct="1"/>
            <a:endParaRPr lang="en-US" sz="1000" b="0">
              <a:solidFill>
                <a:srgbClr val="3333CC"/>
              </a:solidFill>
              <a:latin typeface="Bodoni MT Condensed" panose="02070606080606020203" pitchFamily="18" charset="0"/>
            </a:endParaRPr>
          </a:p>
        </p:txBody>
      </p:sp>
      <p:sp>
        <p:nvSpPr>
          <p:cNvPr id="158722" name="AutoShape 2"/>
          <p:cNvSpPr>
            <a:spLocks noChangeArrowheads="1"/>
          </p:cNvSpPr>
          <p:nvPr/>
        </p:nvSpPr>
        <p:spPr bwMode="auto">
          <a:xfrm rot="5400000">
            <a:off x="708341" y="1166812"/>
            <a:ext cx="1522095" cy="1306195"/>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A</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3113323"/>
              </p:ext>
            </p:extLst>
          </p:nvPr>
        </p:nvGraphicFramePr>
        <p:xfrm>
          <a:off x="1396603" y="3090862"/>
          <a:ext cx="4594621" cy="183515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a:xfrm>
            <a:off x="1410651" y="0"/>
            <a:ext cx="6458903" cy="590550"/>
          </a:xfrm>
        </p:spPr>
        <p:txBody>
          <a:bodyPr/>
          <a:lstStyle/>
          <a:p>
            <a:pPr indent="0" eaLnBrk="1" hangingPunct="1"/>
            <a:r>
              <a:rPr lang="en-US" sz="6000" dirty="0" smtClean="0"/>
              <a:t>A/B/C List</a:t>
            </a:r>
          </a:p>
        </p:txBody>
      </p:sp>
      <p:sp>
        <p:nvSpPr>
          <p:cNvPr id="10246" name="Line 5"/>
          <p:cNvSpPr>
            <a:spLocks noChangeShapeType="1"/>
          </p:cNvSpPr>
          <p:nvPr/>
        </p:nvSpPr>
        <p:spPr bwMode="auto">
          <a:xfrm rot="-5400000" flipH="1">
            <a:off x="1357628" y="5189854"/>
            <a:ext cx="1" cy="1047115"/>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0247" name="Line 6"/>
          <p:cNvSpPr>
            <a:spLocks noChangeShapeType="1"/>
          </p:cNvSpPr>
          <p:nvPr/>
        </p:nvSpPr>
        <p:spPr bwMode="auto">
          <a:xfrm rot="-5400000" flipH="1">
            <a:off x="2102483" y="4442459"/>
            <a:ext cx="1" cy="2148205"/>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0248" name="Text Box 7"/>
          <p:cNvSpPr txBox="1">
            <a:spLocks noChangeArrowheads="1"/>
          </p:cNvSpPr>
          <p:nvPr/>
        </p:nvSpPr>
        <p:spPr bwMode="auto">
          <a:xfrm>
            <a:off x="922257" y="5789612"/>
            <a:ext cx="611267"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336721" y="5789612"/>
            <a:ext cx="6112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6068139" y="3687762"/>
            <a:ext cx="2999661"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0251" name="Text Box 10"/>
          <p:cNvSpPr txBox="1">
            <a:spLocks noChangeArrowheads="1"/>
          </p:cNvSpPr>
          <p:nvPr/>
        </p:nvSpPr>
        <p:spPr bwMode="auto">
          <a:xfrm>
            <a:off x="5991939" y="1630362"/>
            <a:ext cx="2999661"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Typical Delivery</a:t>
            </a:r>
          </a:p>
        </p:txBody>
      </p:sp>
      <p:sp>
        <p:nvSpPr>
          <p:cNvPr id="158731" name="Line 11"/>
          <p:cNvSpPr>
            <a:spLocks noChangeShapeType="1"/>
          </p:cNvSpPr>
          <p:nvPr/>
        </p:nvSpPr>
        <p:spPr bwMode="auto">
          <a:xfrm rot="5400000" flipV="1">
            <a:off x="2351048" y="499787"/>
            <a:ext cx="1349" cy="582928"/>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32" name="Text Box 12"/>
          <p:cNvSpPr txBox="1">
            <a:spLocks noChangeArrowheads="1"/>
          </p:cNvSpPr>
          <p:nvPr/>
        </p:nvSpPr>
        <p:spPr bwMode="auto">
          <a:xfrm>
            <a:off x="1981676" y="792162"/>
            <a:ext cx="56943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806648" y="3032005"/>
            <a:ext cx="1522095" cy="1601709"/>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A</a:t>
            </a:r>
          </a:p>
        </p:txBody>
      </p:sp>
      <p:sp>
        <p:nvSpPr>
          <p:cNvPr id="10255" name="AutoShape 14"/>
          <p:cNvSpPr>
            <a:spLocks noChangeArrowheads="1"/>
          </p:cNvSpPr>
          <p:nvPr/>
        </p:nvSpPr>
        <p:spPr bwMode="auto">
          <a:xfrm rot="5400000">
            <a:off x="2040135" y="3032006"/>
            <a:ext cx="1522095" cy="160170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B</a:t>
            </a:r>
          </a:p>
        </p:txBody>
      </p:sp>
      <p:sp>
        <p:nvSpPr>
          <p:cNvPr id="10256" name="AutoShape 15"/>
          <p:cNvSpPr>
            <a:spLocks noChangeArrowheads="1"/>
          </p:cNvSpPr>
          <p:nvPr/>
        </p:nvSpPr>
        <p:spPr bwMode="auto">
          <a:xfrm rot="5400000">
            <a:off x="3994229" y="2452449"/>
            <a:ext cx="1522095" cy="2760821"/>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C</a:t>
            </a:r>
          </a:p>
        </p:txBody>
      </p:sp>
      <p:sp>
        <p:nvSpPr>
          <p:cNvPr id="158736" name="AutoShape 16"/>
          <p:cNvSpPr>
            <a:spLocks noChangeArrowheads="1"/>
          </p:cNvSpPr>
          <p:nvPr/>
        </p:nvSpPr>
        <p:spPr bwMode="auto">
          <a:xfrm rot="5400000">
            <a:off x="1616987" y="1419820"/>
            <a:ext cx="1522095" cy="800180"/>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B</a:t>
            </a:r>
          </a:p>
        </p:txBody>
      </p:sp>
      <p:sp>
        <p:nvSpPr>
          <p:cNvPr id="158737" name="AutoShape 17"/>
          <p:cNvSpPr>
            <a:spLocks noChangeArrowheads="1"/>
          </p:cNvSpPr>
          <p:nvPr/>
        </p:nvSpPr>
        <p:spPr bwMode="auto">
          <a:xfrm rot="5400000">
            <a:off x="2109907" y="1541263"/>
            <a:ext cx="1522094" cy="557292"/>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C </a:t>
            </a:r>
          </a:p>
        </p:txBody>
      </p:sp>
      <p:sp>
        <p:nvSpPr>
          <p:cNvPr id="158738" name="AutoShape 18"/>
          <p:cNvSpPr>
            <a:spLocks noChangeArrowheads="1"/>
          </p:cNvSpPr>
          <p:nvPr/>
        </p:nvSpPr>
        <p:spPr bwMode="auto">
          <a:xfrm rot="5400000">
            <a:off x="2452807" y="1541263"/>
            <a:ext cx="1522094" cy="557292"/>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D  </a:t>
            </a:r>
          </a:p>
        </p:txBody>
      </p:sp>
      <p:sp>
        <p:nvSpPr>
          <p:cNvPr id="158739" name="Line 19"/>
          <p:cNvSpPr>
            <a:spLocks noChangeShapeType="1"/>
          </p:cNvSpPr>
          <p:nvPr/>
        </p:nvSpPr>
        <p:spPr bwMode="auto">
          <a:xfrm rot="-5400000" flipH="1">
            <a:off x="1406841" y="241617"/>
            <a:ext cx="1" cy="110109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40" name="Text Box 20"/>
          <p:cNvSpPr txBox="1">
            <a:spLocks noChangeArrowheads="1"/>
          </p:cNvSpPr>
          <p:nvPr/>
        </p:nvSpPr>
        <p:spPr bwMode="auto">
          <a:xfrm>
            <a:off x="922257" y="760412"/>
            <a:ext cx="611267"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036847" y="501372"/>
            <a:ext cx="1350" cy="58293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42" name="Text Box 22"/>
          <p:cNvSpPr txBox="1">
            <a:spLocks noChangeArrowheads="1"/>
          </p:cNvSpPr>
          <p:nvPr/>
        </p:nvSpPr>
        <p:spPr bwMode="auto">
          <a:xfrm>
            <a:off x="2667476" y="793750"/>
            <a:ext cx="56943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492817" y="5440362"/>
            <a:ext cx="136017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252786" y="4983162"/>
            <a:ext cx="1" cy="299169"/>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Bodoni MT Condensed" panose="02070606080606020203" pitchFamily="18" charset="0"/>
            </a:endParaRPr>
          </a:p>
        </p:txBody>
      </p:sp>
    </p:spTree>
    <p:extLst>
      <p:ext uri="{BB962C8B-B14F-4D97-AF65-F5344CB8AC3E}">
        <p14:creationId xmlns:p14="http://schemas.microsoft.com/office/powerpoint/2010/main" val="160991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4294967295"/>
          </p:nvPr>
        </p:nvSpPr>
        <p:spPr>
          <a:xfrm>
            <a:off x="355918" y="5830571"/>
            <a:ext cx="2133600" cy="365125"/>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doni MT Condensed" panose="02070606080606020203" pitchFamily="18" charset="0"/>
            </a:endParaRPr>
          </a:p>
          <a:p>
            <a:pPr algn="l" eaLnBrk="1" hangingPunct="1">
              <a:spcAft>
                <a:spcPct val="0"/>
              </a:spcAft>
            </a:pPr>
            <a:endParaRPr lang="en-US" sz="1600" b="0">
              <a:solidFill>
                <a:srgbClr val="D5D5FF"/>
              </a:solidFill>
              <a:latin typeface="Bodoni MT Condensed" panose="02070606080606020203" pitchFamily="18" charset="0"/>
            </a:endParaRPr>
          </a:p>
          <a:p>
            <a:pPr eaLnBrk="1" hangingPunct="1"/>
            <a:endParaRPr lang="en-US" sz="1400">
              <a:solidFill>
                <a:srgbClr val="8EA3FA"/>
              </a:solidFill>
              <a:latin typeface="Bodoni MT Condensed" panose="02070606080606020203" pitchFamily="18" charset="0"/>
            </a:endParaRPr>
          </a:p>
          <a:p>
            <a:pPr eaLnBrk="1" hangingPunct="1"/>
            <a:endParaRPr lang="en-US" sz="1000" b="0">
              <a:solidFill>
                <a:srgbClr val="3333CC"/>
              </a:solidFill>
              <a:latin typeface="Bodoni MT Condensed" panose="02070606080606020203" pitchFamily="18" charset="0"/>
            </a:endParaRPr>
          </a:p>
        </p:txBody>
      </p:sp>
      <p:sp>
        <p:nvSpPr>
          <p:cNvPr id="158722" name="AutoShape 2"/>
          <p:cNvSpPr>
            <a:spLocks noChangeArrowheads="1"/>
          </p:cNvSpPr>
          <p:nvPr/>
        </p:nvSpPr>
        <p:spPr bwMode="auto">
          <a:xfrm rot="5400000">
            <a:off x="609918" y="1315721"/>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A</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282728427"/>
              </p:ext>
            </p:extLst>
          </p:nvPr>
        </p:nvGraphicFramePr>
        <p:xfrm>
          <a:off x="736918" y="3220721"/>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a:xfrm>
            <a:off x="355918" y="-76201"/>
            <a:ext cx="8229600" cy="968059"/>
          </a:xfrm>
        </p:spPr>
        <p:txBody>
          <a:bodyPr/>
          <a:lstStyle/>
          <a:p>
            <a:pPr indent="0" eaLnBrk="1" hangingPunct="1"/>
            <a:r>
              <a:rPr lang="en-US" sz="6000" dirty="0" smtClean="0"/>
              <a:t>A/B/C List</a:t>
            </a:r>
          </a:p>
        </p:txBody>
      </p:sp>
      <p:sp>
        <p:nvSpPr>
          <p:cNvPr id="10246" name="Line 5"/>
          <p:cNvSpPr>
            <a:spLocks noChangeShapeType="1"/>
          </p:cNvSpPr>
          <p:nvPr/>
        </p:nvSpPr>
        <p:spPr bwMode="auto">
          <a:xfrm rot="-5400000">
            <a:off x="1416368" y="5227321"/>
            <a:ext cx="0" cy="12319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0247" name="Line 6"/>
          <p:cNvSpPr>
            <a:spLocks noChangeShapeType="1"/>
          </p:cNvSpPr>
          <p:nvPr/>
        </p:nvSpPr>
        <p:spPr bwMode="auto">
          <a:xfrm rot="-5400000">
            <a:off x="2064068" y="4458971"/>
            <a:ext cx="0" cy="25273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0248" name="Text Box 7"/>
          <p:cNvSpPr txBox="1">
            <a:spLocks noChangeArrowheads="1"/>
          </p:cNvSpPr>
          <p:nvPr/>
        </p:nvSpPr>
        <p:spPr bwMode="auto">
          <a:xfrm>
            <a:off x="965518" y="5919471"/>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379981" y="5919471"/>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5689918" y="3817621"/>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58731" name="Line 11"/>
          <p:cNvSpPr>
            <a:spLocks noChangeShapeType="1"/>
          </p:cNvSpPr>
          <p:nvPr/>
        </p:nvSpPr>
        <p:spPr bwMode="auto">
          <a:xfrm rot="5400000" flipV="1">
            <a:off x="2450624" y="578328"/>
            <a:ext cx="1587"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32" name="Text Box 12"/>
          <p:cNvSpPr txBox="1">
            <a:spLocks noChangeArrowheads="1"/>
          </p:cNvSpPr>
          <p:nvPr/>
        </p:nvSpPr>
        <p:spPr bwMode="auto">
          <a:xfrm>
            <a:off x="2032318" y="922021"/>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682150" y="3154839"/>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A</a:t>
            </a:r>
          </a:p>
        </p:txBody>
      </p:sp>
      <p:sp>
        <p:nvSpPr>
          <p:cNvPr id="10255" name="AutoShape 14"/>
          <p:cNvSpPr>
            <a:spLocks noChangeArrowheads="1"/>
          </p:cNvSpPr>
          <p:nvPr/>
        </p:nvSpPr>
        <p:spPr bwMode="auto">
          <a:xfrm rot="5400000">
            <a:off x="1915637" y="3154840"/>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B</a:t>
            </a:r>
          </a:p>
        </p:txBody>
      </p:sp>
      <p:sp>
        <p:nvSpPr>
          <p:cNvPr id="10256" name="AutoShape 15"/>
          <p:cNvSpPr>
            <a:spLocks noChangeArrowheads="1"/>
          </p:cNvSpPr>
          <p:nvPr/>
        </p:nvSpPr>
        <p:spPr bwMode="auto">
          <a:xfrm rot="5400000">
            <a:off x="3767456" y="2473008"/>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C</a:t>
            </a:r>
          </a:p>
        </p:txBody>
      </p:sp>
      <p:sp>
        <p:nvSpPr>
          <p:cNvPr id="158736" name="AutoShape 16"/>
          <p:cNvSpPr>
            <a:spLocks noChangeArrowheads="1"/>
          </p:cNvSpPr>
          <p:nvPr/>
        </p:nvSpPr>
        <p:spPr bwMode="auto">
          <a:xfrm rot="5400000">
            <a:off x="1563212" y="1613377"/>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B</a:t>
            </a:r>
          </a:p>
        </p:txBody>
      </p:sp>
      <p:sp>
        <p:nvSpPr>
          <p:cNvPr id="158737" name="AutoShape 17"/>
          <p:cNvSpPr>
            <a:spLocks noChangeArrowheads="1"/>
          </p:cNvSpPr>
          <p:nvPr/>
        </p:nvSpPr>
        <p:spPr bwMode="auto">
          <a:xfrm rot="5400000">
            <a:off x="2077562" y="1756252"/>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C </a:t>
            </a:r>
          </a:p>
        </p:txBody>
      </p:sp>
      <p:sp>
        <p:nvSpPr>
          <p:cNvPr id="158738" name="AutoShape 18"/>
          <p:cNvSpPr>
            <a:spLocks noChangeArrowheads="1"/>
          </p:cNvSpPr>
          <p:nvPr/>
        </p:nvSpPr>
        <p:spPr bwMode="auto">
          <a:xfrm rot="5400000">
            <a:off x="2420462" y="1756252"/>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D  </a:t>
            </a:r>
          </a:p>
        </p:txBody>
      </p:sp>
      <p:sp>
        <p:nvSpPr>
          <p:cNvPr id="158739" name="Line 19"/>
          <p:cNvSpPr>
            <a:spLocks noChangeShapeType="1"/>
          </p:cNvSpPr>
          <p:nvPr/>
        </p:nvSpPr>
        <p:spPr bwMode="auto">
          <a:xfrm rot="-5400000">
            <a:off x="1460818" y="274321"/>
            <a:ext cx="0" cy="12954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40" name="Text Box 20"/>
          <p:cNvSpPr txBox="1">
            <a:spLocks noChangeArrowheads="1"/>
          </p:cNvSpPr>
          <p:nvPr/>
        </p:nvSpPr>
        <p:spPr bwMode="auto">
          <a:xfrm>
            <a:off x="965518" y="890271"/>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136424" y="579915"/>
            <a:ext cx="1588"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Bodoni MT Condensed" panose="02070606080606020203" pitchFamily="18" charset="0"/>
            </a:endParaRPr>
          </a:p>
        </p:txBody>
      </p:sp>
      <p:sp>
        <p:nvSpPr>
          <p:cNvPr id="158742" name="Text Box 22"/>
          <p:cNvSpPr txBox="1">
            <a:spLocks noChangeArrowheads="1"/>
          </p:cNvSpPr>
          <p:nvPr/>
        </p:nvSpPr>
        <p:spPr bwMode="auto">
          <a:xfrm>
            <a:off x="2718118" y="923609"/>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403918" y="5570221"/>
            <a:ext cx="1600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403918" y="5189221"/>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Bodoni MT Condensed" panose="02070606080606020203" pitchFamily="18" charset="0"/>
            </a:endParaRPr>
          </a:p>
        </p:txBody>
      </p:sp>
      <p:sp>
        <p:nvSpPr>
          <p:cNvPr id="26" name="AutoShape 24"/>
          <p:cNvSpPr>
            <a:spLocks noChangeArrowheads="1"/>
          </p:cNvSpPr>
          <p:nvPr/>
        </p:nvSpPr>
        <p:spPr bwMode="auto">
          <a:xfrm rot="5400000">
            <a:off x="1327468" y="598170"/>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latin typeface="Bodoni MT Condensed" panose="02070606080606020203" pitchFamily="18" charset="0"/>
                <a:cs typeface="Arial" pitchFamily="34" charset="0"/>
              </a:rPr>
              <a:t>A</a:t>
            </a:r>
          </a:p>
        </p:txBody>
      </p:sp>
      <p:sp>
        <p:nvSpPr>
          <p:cNvPr id="27" name="Text Box 9"/>
          <p:cNvSpPr txBox="1">
            <a:spLocks noChangeArrowheads="1"/>
          </p:cNvSpPr>
          <p:nvPr/>
        </p:nvSpPr>
        <p:spPr bwMode="auto">
          <a:xfrm>
            <a:off x="5613718" y="1760221"/>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dirty="0">
                <a:solidFill>
                  <a:schemeClr val="bg1"/>
                </a:solidFill>
                <a:latin typeface="Bodoni MT Condensed" panose="02070606080606020203" pitchFamily="18" charset="0"/>
                <a:cs typeface="Arial" pitchFamily="34" charset="0"/>
              </a:rPr>
              <a:t>Uncertainty Risk</a:t>
            </a:r>
          </a:p>
        </p:txBody>
      </p:sp>
    </p:spTree>
    <p:extLst>
      <p:ext uri="{BB962C8B-B14F-4D97-AF65-F5344CB8AC3E}">
        <p14:creationId xmlns:p14="http://schemas.microsoft.com/office/powerpoint/2010/main" val="83128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6:</a:t>
            </a:r>
            <a:endParaRPr lang="en-US" dirty="0"/>
          </a:p>
        </p:txBody>
      </p:sp>
      <p:sp>
        <p:nvSpPr>
          <p:cNvPr id="5" name="Content Placeholder 4"/>
          <p:cNvSpPr>
            <a:spLocks noGrp="1"/>
          </p:cNvSpPr>
          <p:nvPr>
            <p:ph idx="1"/>
          </p:nvPr>
        </p:nvSpPr>
        <p:spPr/>
        <p:txBody>
          <a:bodyPr/>
          <a:lstStyle/>
          <a:p>
            <a:r>
              <a:rPr lang="en-US" dirty="0" smtClean="0"/>
              <a:t>Get Better at Continuous Delivery (DevOps)?</a:t>
            </a:r>
            <a:endParaRPr lang="en-US" dirty="0"/>
          </a:p>
        </p:txBody>
      </p:sp>
    </p:spTree>
    <p:extLst>
      <p:ext uri="{BB962C8B-B14F-4D97-AF65-F5344CB8AC3E}">
        <p14:creationId xmlns:p14="http://schemas.microsoft.com/office/powerpoint/2010/main" val="1608560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7:</a:t>
            </a:r>
            <a:endParaRPr lang="en-US" dirty="0"/>
          </a:p>
        </p:txBody>
      </p:sp>
      <p:sp>
        <p:nvSpPr>
          <p:cNvPr id="5" name="Content Placeholder 4"/>
          <p:cNvSpPr>
            <a:spLocks noGrp="1"/>
          </p:cNvSpPr>
          <p:nvPr>
            <p:ph idx="1"/>
          </p:nvPr>
        </p:nvSpPr>
        <p:spPr/>
        <p:txBody>
          <a:bodyPr/>
          <a:lstStyle/>
          <a:p>
            <a:r>
              <a:rPr lang="en-US" dirty="0" smtClean="0"/>
              <a:t>Count Stories?</a:t>
            </a:r>
            <a:endParaRPr lang="en-US" dirty="0"/>
          </a:p>
        </p:txBody>
      </p:sp>
    </p:spTree>
    <p:extLst>
      <p:ext uri="{BB962C8B-B14F-4D97-AF65-F5344CB8AC3E}">
        <p14:creationId xmlns:p14="http://schemas.microsoft.com/office/powerpoint/2010/main" val="3638952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smtClean="0"/>
              <a:t>Count Stories</a:t>
            </a:r>
            <a:endParaRPr lang="en-US" dirty="0"/>
          </a:p>
        </p:txBody>
      </p:sp>
      <p:pic>
        <p:nvPicPr>
          <p:cNvPr id="6" name="Content Placeholder 3"/>
          <p:cNvPicPr>
            <a:picLocks noChangeAspect="1"/>
          </p:cNvPicPr>
          <p:nvPr/>
        </p:nvPicPr>
        <p:blipFill>
          <a:blip r:embed="rId2"/>
          <a:stretch>
            <a:fillRect/>
          </a:stretch>
        </p:blipFill>
        <p:spPr>
          <a:xfrm>
            <a:off x="457200" y="2348179"/>
            <a:ext cx="8229600" cy="3824021"/>
          </a:xfrm>
          <a:prstGeom prst="rect">
            <a:avLst/>
          </a:prstGeom>
        </p:spPr>
      </p:pic>
    </p:spTree>
    <p:extLst>
      <p:ext uri="{BB962C8B-B14F-4D97-AF65-F5344CB8AC3E}">
        <p14:creationId xmlns:p14="http://schemas.microsoft.com/office/powerpoint/2010/main" val="4231723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3"/>
          <p:cNvPicPr>
            <a:picLocks noChangeAspect="1"/>
          </p:cNvPicPr>
          <p:nvPr/>
        </p:nvPicPr>
        <p:blipFill>
          <a:blip r:embed="rId2"/>
          <a:stretch>
            <a:fillRect/>
          </a:stretch>
        </p:blipFill>
        <p:spPr>
          <a:xfrm>
            <a:off x="462792" y="2350777"/>
            <a:ext cx="8224008" cy="3821423"/>
          </a:xfrm>
          <a:prstGeom prst="rect">
            <a:avLst/>
          </a:prstGeom>
        </p:spPr>
      </p:pic>
    </p:spTree>
    <p:extLst>
      <p:ext uri="{BB962C8B-B14F-4D97-AF65-F5344CB8AC3E}">
        <p14:creationId xmlns:p14="http://schemas.microsoft.com/office/powerpoint/2010/main" val="3456496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4"/>
          <p:cNvPicPr>
            <a:picLocks noChangeAspect="1"/>
          </p:cNvPicPr>
          <p:nvPr/>
        </p:nvPicPr>
        <p:blipFill>
          <a:blip r:embed="rId2"/>
          <a:stretch>
            <a:fillRect/>
          </a:stretch>
        </p:blipFill>
        <p:spPr>
          <a:xfrm>
            <a:off x="457200" y="2310841"/>
            <a:ext cx="8229600" cy="3824021"/>
          </a:xfrm>
          <a:prstGeom prst="rect">
            <a:avLst/>
          </a:prstGeom>
        </p:spPr>
      </p:pic>
    </p:spTree>
    <p:extLst>
      <p:ext uri="{BB962C8B-B14F-4D97-AF65-F5344CB8AC3E}">
        <p14:creationId xmlns:p14="http://schemas.microsoft.com/office/powerpoint/2010/main" val="20724249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9935378"/>
              </p:ext>
            </p:extLst>
          </p:nvPr>
        </p:nvGraphicFramePr>
        <p:xfrm>
          <a:off x="290576" y="1524000"/>
          <a:ext cx="8548624" cy="1828800"/>
        </p:xfrm>
        <a:graphic>
          <a:graphicData uri="http://schemas.openxmlformats.org/drawingml/2006/table">
            <a:tbl>
              <a:tblPr firstRow="1" firstCol="1" bandRow="1">
                <a:tableStyleId>{5940675A-B579-460E-94D1-54222C63F5DA}</a:tableStyleId>
              </a:tblPr>
              <a:tblGrid>
                <a:gridCol w="6259173"/>
                <a:gridCol w="2289451"/>
              </a:tblGrid>
              <a:tr h="457200">
                <a:tc>
                  <a:txBody>
                    <a:bodyPr/>
                    <a:lstStyle/>
                    <a:p>
                      <a:pPr marL="0" marR="0">
                        <a:lnSpc>
                          <a:spcPct val="107000"/>
                        </a:lnSpc>
                        <a:spcBef>
                          <a:spcPts val="0"/>
                        </a:spcBef>
                        <a:spcAft>
                          <a:spcPts val="0"/>
                        </a:spcAft>
                      </a:pPr>
                      <a:r>
                        <a:rPr lang="en-US" sz="2000" dirty="0">
                          <a:effectLst/>
                        </a:rPr>
                        <a:t>Macro-estimates for cost/value tradeoff decisions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Sometimes useful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7200">
                <a:tc>
                  <a:txBody>
                    <a:bodyPr/>
                    <a:lstStyle/>
                    <a:p>
                      <a:pPr marL="0" marR="0">
                        <a:lnSpc>
                          <a:spcPct val="107000"/>
                        </a:lnSpc>
                        <a:spcBef>
                          <a:spcPts val="0"/>
                        </a:spcBef>
                        <a:spcAft>
                          <a:spcPts val="0"/>
                        </a:spcAft>
                      </a:pPr>
                      <a:r>
                        <a:rPr lang="en-US" sz="2000" dirty="0">
                          <a:effectLst/>
                        </a:rPr>
                        <a:t>Story Point estimates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smtClean="0">
                          <a:effectLst/>
                        </a:rPr>
                        <a:t>Marginal at best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7200">
                <a:tc>
                  <a:txBody>
                    <a:bodyPr/>
                    <a:lstStyle/>
                    <a:p>
                      <a:pPr marL="0" marR="0">
                        <a:lnSpc>
                          <a:spcPct val="107000"/>
                        </a:lnSpc>
                        <a:spcBef>
                          <a:spcPts val="0"/>
                        </a:spcBef>
                        <a:spcAft>
                          <a:spcPts val="0"/>
                        </a:spcAft>
                      </a:pPr>
                      <a:r>
                        <a:rPr lang="en-US" sz="2000" dirty="0">
                          <a:effectLst/>
                        </a:rPr>
                        <a:t>Task estimates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smtClean="0">
                          <a:effectLst/>
                        </a:rPr>
                        <a:t>Probably</a:t>
                      </a:r>
                      <a:r>
                        <a:rPr lang="en-US" sz="2000" baseline="0" dirty="0" smtClean="0">
                          <a:effectLst/>
                        </a:rPr>
                        <a:t> </a:t>
                      </a:r>
                      <a:r>
                        <a:rPr lang="en-US" sz="2000" dirty="0" smtClean="0">
                          <a:effectLst/>
                        </a:rPr>
                        <a:t>Waste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7200">
                <a:tc>
                  <a:txBody>
                    <a:bodyPr/>
                    <a:lstStyle/>
                    <a:p>
                      <a:pPr marL="0" marR="0">
                        <a:lnSpc>
                          <a:spcPct val="107000"/>
                        </a:lnSpc>
                        <a:spcBef>
                          <a:spcPts val="0"/>
                        </a:spcBef>
                        <a:spcAft>
                          <a:spcPts val="0"/>
                        </a:spcAft>
                      </a:pPr>
                      <a:r>
                        <a:rPr lang="en-US" sz="2000">
                          <a:effectLst/>
                        </a:rPr>
                        <a:t>Focus on value and use data to make decisions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Priceless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00076" y="3899982"/>
            <a:ext cx="892962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Rounded MT Bold" panose="020F0704030504030204" pitchFamily="34" charset="0"/>
                <a:ea typeface="Times New Roman" panose="02020603050405020304" pitchFamily="18" charset="0"/>
                <a:cs typeface="Arial" panose="020B0604020202020204" pitchFamily="34" charset="0"/>
              </a:rPr>
              <a:t>There are sometimes that estimates are useful, for everything else there's #</a:t>
            </a:r>
            <a:r>
              <a:rPr kumimoji="0" lang="en-US" altLang="en-US" sz="1600" b="0" i="0" u="none" strike="noStrike" cap="none" normalizeH="0" baseline="0" dirty="0" err="1" smtClean="0">
                <a:ln>
                  <a:noFill/>
                </a:ln>
                <a:solidFill>
                  <a:srgbClr val="000000"/>
                </a:solidFill>
                <a:effectLst/>
                <a:latin typeface="Arial Rounded MT Bold" panose="020F0704030504030204" pitchFamily="34" charset="0"/>
                <a:ea typeface="Times New Roman" panose="02020603050405020304" pitchFamily="18" charset="0"/>
                <a:cs typeface="Arial" panose="020B0604020202020204" pitchFamily="34" charset="0"/>
              </a:rPr>
              <a:t>NoEstimates</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278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Why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8476468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Values</a:t>
            </a:r>
            <a:endParaRPr lang="en-US" dirty="0"/>
          </a:p>
        </p:txBody>
      </p:sp>
      <p:sp>
        <p:nvSpPr>
          <p:cNvPr id="5" name="Rectangle 1"/>
          <p:cNvSpPr>
            <a:spLocks noChangeArrowheads="1"/>
          </p:cNvSpPr>
          <p:nvPr/>
        </p:nvSpPr>
        <p:spPr bwMode="auto">
          <a:xfrm>
            <a:off x="76200" y="1124610"/>
            <a:ext cx="8929624" cy="318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Macro-estimates for cost/value tradeoff decisions</a:t>
            </a:r>
            <a:endParaRPr lang="en-US" sz="1400" dirty="0">
              <a:latin typeface="Arial" panose="020B0604020202020204" pitchFamily="34" charset="0"/>
            </a:endParaRPr>
          </a:p>
          <a:p>
            <a:pPr marL="742950" lvl="1"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Sometimes useful</a:t>
            </a:r>
            <a:endParaRPr lang="en-US" sz="1400" dirty="0">
              <a:latin typeface="Arial" panose="020B0604020202020204" pitchFamily="34" charset="0"/>
            </a:endParaRPr>
          </a:p>
          <a:p>
            <a:pPr marL="285750"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Story Point estimates</a:t>
            </a:r>
            <a:endParaRPr lang="en-US" sz="1400" dirty="0">
              <a:latin typeface="Arial" panose="020B0604020202020204" pitchFamily="34" charset="0"/>
            </a:endParaRPr>
          </a:p>
          <a:p>
            <a:pPr marL="742950" lvl="1"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Marginal at best</a:t>
            </a:r>
            <a:endParaRPr lang="en-US" sz="1400" dirty="0">
              <a:latin typeface="Arial" panose="020B0604020202020204" pitchFamily="34" charset="0"/>
            </a:endParaRPr>
          </a:p>
          <a:p>
            <a:pPr marL="285750"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Task estimates</a:t>
            </a:r>
            <a:endParaRPr lang="en-US" sz="1400" dirty="0">
              <a:latin typeface="Arial" panose="020B0604020202020204" pitchFamily="34" charset="0"/>
            </a:endParaRPr>
          </a:p>
          <a:p>
            <a:pPr marL="742950" lvl="1"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Probably </a:t>
            </a:r>
            <a:r>
              <a:rPr lang="en-US" sz="1600" dirty="0" smtClean="0">
                <a:solidFill>
                  <a:srgbClr val="000000"/>
                </a:solidFill>
                <a:latin typeface="Arial" panose="020B0604020202020204" pitchFamily="34" charset="0"/>
              </a:rPr>
              <a:t>Waste</a:t>
            </a:r>
          </a:p>
          <a:p>
            <a:pPr lvl="1" fontAlgn="t">
              <a:lnSpc>
                <a:spcPct val="107000"/>
              </a:lnSpc>
            </a:pPr>
            <a:endParaRPr lang="en-US" sz="1600" dirty="0">
              <a:solidFill>
                <a:srgbClr val="000000"/>
              </a:solidFill>
              <a:latin typeface="Arial" panose="020B0604020202020204" pitchFamily="34" charset="0"/>
            </a:endParaRPr>
          </a:p>
          <a:p>
            <a:pPr marL="742950" lvl="1" indent="-285750" fontAlgn="t">
              <a:lnSpc>
                <a:spcPct val="107000"/>
              </a:lnSpc>
              <a:buFont typeface="Arial" panose="020B0604020202020204" pitchFamily="34" charset="0"/>
              <a:buChar char="•"/>
            </a:pPr>
            <a:endParaRPr lang="en-US" sz="1400" dirty="0">
              <a:latin typeface="Arial" panose="020B0604020202020204" pitchFamily="34" charset="0"/>
            </a:endParaRPr>
          </a:p>
          <a:p>
            <a:pPr marL="285750"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Focus on value and use data to make decisions</a:t>
            </a:r>
            <a:endParaRPr lang="en-US" sz="1400" dirty="0">
              <a:latin typeface="Arial" panose="020B0604020202020204" pitchFamily="34" charset="0"/>
            </a:endParaRPr>
          </a:p>
          <a:p>
            <a:pPr marL="742950" lvl="1" indent="-285750" fontAlgn="t">
              <a:lnSpc>
                <a:spcPct val="107000"/>
              </a:lnSpc>
              <a:buFont typeface="Arial" panose="020B0604020202020204" pitchFamily="34" charset="0"/>
              <a:buChar char="•"/>
            </a:pPr>
            <a:r>
              <a:rPr lang="en-US" sz="1600" dirty="0">
                <a:solidFill>
                  <a:srgbClr val="000000"/>
                </a:solidFill>
                <a:latin typeface="Arial" panose="020B0604020202020204" pitchFamily="34" charset="0"/>
              </a:rPr>
              <a:t>Priceless</a:t>
            </a:r>
            <a:endParaRPr lang="en-US"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Arial Rounded MT Bold" panose="020F07040305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Rounded MT Bold" panose="020F0704030504030204" pitchFamily="34" charset="0"/>
                <a:ea typeface="Times New Roman" panose="02020603050405020304" pitchFamily="18" charset="0"/>
                <a:cs typeface="Arial" panose="020B0604020202020204" pitchFamily="34" charset="0"/>
              </a:rPr>
              <a:t>There are sometimes that estimates are useful, for everything else there's #</a:t>
            </a:r>
            <a:r>
              <a:rPr kumimoji="0" lang="en-US" altLang="en-US" sz="1600" b="0" i="0" u="none" strike="noStrike" cap="none" normalizeH="0" baseline="0" dirty="0" err="1" smtClean="0">
                <a:ln>
                  <a:noFill/>
                </a:ln>
                <a:solidFill>
                  <a:srgbClr val="000000"/>
                </a:solidFill>
                <a:effectLst/>
                <a:latin typeface="Arial Rounded MT Bold" panose="020F0704030504030204" pitchFamily="34" charset="0"/>
                <a:ea typeface="Times New Roman" panose="02020603050405020304" pitchFamily="18" charset="0"/>
                <a:cs typeface="Arial" panose="020B0604020202020204" pitchFamily="34" charset="0"/>
              </a:rPr>
              <a:t>NoEstimates</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95400"/>
            <a:ext cx="2888605" cy="1733163"/>
          </a:xfrm>
          <a:prstGeom prst="rect">
            <a:avLst/>
          </a:prstGeom>
        </p:spPr>
      </p:pic>
    </p:spTree>
    <p:extLst>
      <p:ext uri="{BB962C8B-B14F-4D97-AF65-F5344CB8AC3E}">
        <p14:creationId xmlns:p14="http://schemas.microsoft.com/office/powerpoint/2010/main" val="36998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1" y="685800"/>
            <a:ext cx="8275320" cy="4855464"/>
          </a:xfrm>
        </p:spPr>
        <p:txBody>
          <a:bodyPr>
            <a:normAutofit fontScale="92500"/>
          </a:bodyPr>
          <a:lstStyle/>
          <a:p>
            <a:pPr marL="0" indent="0" algn="ctr">
              <a:buNone/>
            </a:pPr>
            <a:r>
              <a:rPr lang="en-US" sz="4000" dirty="0" smtClean="0">
                <a:solidFill>
                  <a:schemeClr val="bg1"/>
                </a:solidFill>
                <a:latin typeface="+mj-lt"/>
              </a:rPr>
              <a:t>What would Polonius Say?</a:t>
            </a:r>
            <a:br>
              <a:rPr lang="en-US" sz="4000" dirty="0" smtClean="0">
                <a:solidFill>
                  <a:schemeClr val="bg1"/>
                </a:solidFill>
                <a:latin typeface="+mj-lt"/>
              </a:rPr>
            </a:br>
            <a:endParaRPr lang="en-US" sz="4000" dirty="0" smtClean="0">
              <a:solidFill>
                <a:schemeClr val="bg1"/>
              </a:solidFill>
              <a:latin typeface="+mj-lt"/>
            </a:endParaRPr>
          </a:p>
          <a:p>
            <a:pPr marL="0" indent="0" algn="ctr">
              <a:buNone/>
            </a:pPr>
            <a:r>
              <a:rPr lang="en-US" sz="4000" dirty="0" smtClean="0">
                <a:solidFill>
                  <a:schemeClr val="bg1"/>
                </a:solidFill>
                <a:latin typeface="HamletOrNot" panose="02000603090000020003" pitchFamily="2" charset="0"/>
              </a:rPr>
              <a:t>Neither an Estimator nor a </a:t>
            </a:r>
            <a:r>
              <a:rPr lang="en-US" sz="4000" dirty="0" smtClean="0">
                <a:solidFill>
                  <a:schemeClr val="bg1"/>
                </a:solidFill>
                <a:latin typeface="Book Antiqua" panose="02040602050305030304" pitchFamily="18" charset="0"/>
              </a:rPr>
              <a:t>#</a:t>
            </a:r>
            <a:r>
              <a:rPr lang="en-US" sz="4000" dirty="0" err="1" smtClean="0">
                <a:solidFill>
                  <a:schemeClr val="bg1"/>
                </a:solidFill>
                <a:latin typeface="HamletOrNot" panose="02000603090000020003" pitchFamily="2" charset="0"/>
              </a:rPr>
              <a:t>NoEstimation</a:t>
            </a:r>
            <a:r>
              <a:rPr lang="en-US" sz="4000" dirty="0" smtClean="0">
                <a:solidFill>
                  <a:schemeClr val="bg1"/>
                </a:solidFill>
                <a:latin typeface="HamletOrNot" panose="02000603090000020003" pitchFamily="2" charset="0"/>
              </a:rPr>
              <a:t> bigot be, for estimation oft implies a false sense of both accuracy and certainty, while NO estimates may make suboptimal decisions.  To thine own self (and team) be true.</a:t>
            </a:r>
            <a:endParaRPr lang="en-US" sz="4000" dirty="0">
              <a:solidFill>
                <a:schemeClr val="bg1"/>
              </a:solidFill>
              <a:latin typeface="HamletOrNot" panose="02000603090000020003" pitchFamily="2" charset="0"/>
            </a:endParaRPr>
          </a:p>
        </p:txBody>
      </p:sp>
      <p:sp>
        <p:nvSpPr>
          <p:cNvPr id="5" name="TextBox 4"/>
          <p:cNvSpPr txBox="1"/>
          <p:nvPr/>
        </p:nvSpPr>
        <p:spPr>
          <a:xfrm>
            <a:off x="411481" y="1033552"/>
            <a:ext cx="45719" cy="1862048"/>
          </a:xfrm>
          <a:prstGeom prst="rect">
            <a:avLst/>
          </a:prstGeom>
          <a:noFill/>
        </p:spPr>
        <p:txBody>
          <a:bodyPr wrap="square" rtlCol="0">
            <a:spAutoFit/>
          </a:bodyPr>
          <a:lstStyle/>
          <a:p>
            <a:r>
              <a:rPr lang="en-CA" sz="11500" dirty="0" smtClean="0">
                <a:solidFill>
                  <a:schemeClr val="bg1"/>
                </a:solidFill>
                <a:latin typeface="Baskerville Old Face" panose="02020602080505020303" pitchFamily="18" charset="0"/>
              </a:rPr>
              <a:t>“</a:t>
            </a:r>
            <a:endParaRPr lang="en-CA" sz="11500" dirty="0">
              <a:solidFill>
                <a:schemeClr val="bg1"/>
              </a:solidFill>
              <a:latin typeface="Baskerville Old Face" panose="02020602080505020303" pitchFamily="18" charset="0"/>
            </a:endParaRPr>
          </a:p>
        </p:txBody>
      </p:sp>
      <p:sp>
        <p:nvSpPr>
          <p:cNvPr id="6" name="Rectangle 5"/>
          <p:cNvSpPr/>
          <p:nvPr/>
        </p:nvSpPr>
        <p:spPr>
          <a:xfrm>
            <a:off x="8229600" y="4572000"/>
            <a:ext cx="683200" cy="1569660"/>
          </a:xfrm>
          <a:prstGeom prst="rect">
            <a:avLst/>
          </a:prstGeom>
        </p:spPr>
        <p:txBody>
          <a:bodyPr wrap="none">
            <a:spAutoFit/>
          </a:bodyPr>
          <a:lstStyle/>
          <a:p>
            <a:r>
              <a:rPr lang="en-CA" sz="9600" dirty="0">
                <a:solidFill>
                  <a:schemeClr val="bg1"/>
                </a:solidFill>
                <a:latin typeface="Baskerville Old Face" panose="02020602080505020303" pitchFamily="18" charset="0"/>
              </a:rPr>
              <a:t>”</a:t>
            </a:r>
            <a:endParaRPr lang="en-CA" dirty="0"/>
          </a:p>
        </p:txBody>
      </p:sp>
      <p:sp>
        <p:nvSpPr>
          <p:cNvPr id="7" name="Rectangle 6"/>
          <p:cNvSpPr/>
          <p:nvPr/>
        </p:nvSpPr>
        <p:spPr>
          <a:xfrm>
            <a:off x="0" y="6248400"/>
            <a:ext cx="91440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6414485"/>
            <a:ext cx="2590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Webinar Series 2016</a:t>
            </a:r>
            <a:endParaRPr lang="en-US" sz="1200" dirty="0">
              <a:solidFill>
                <a:schemeClr val="tx1">
                  <a:lumMod val="65000"/>
                  <a:lumOff val="35000"/>
                </a:schemeClr>
              </a:solidFill>
            </a:endParaRPr>
          </a:p>
        </p:txBody>
      </p:sp>
      <p:sp>
        <p:nvSpPr>
          <p:cNvPr id="13" name="TextBox 12"/>
          <p:cNvSpPr txBox="1"/>
          <p:nvPr/>
        </p:nvSpPr>
        <p:spPr>
          <a:xfrm>
            <a:off x="6858000" y="6414485"/>
            <a:ext cx="19050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©Todd Little, IHS       </a:t>
            </a:r>
            <a:fld id="{9CDC4074-D3C2-BB45-B545-C8EB5B0353F7}" type="slidenum">
              <a:rPr lang="en-US" sz="1200" smtClean="0">
                <a:solidFill>
                  <a:schemeClr val="tx1">
                    <a:lumMod val="65000"/>
                    <a:lumOff val="35000"/>
                  </a:schemeClr>
                </a:solidFill>
              </a:rPr>
              <a:t>61</a:t>
            </a:fld>
            <a:endParaRPr lang="en-US" sz="1200" dirty="0">
              <a:solidFill>
                <a:schemeClr val="tx1">
                  <a:lumMod val="65000"/>
                  <a:lumOff val="35000"/>
                </a:schemeClr>
              </a:solidFill>
            </a:endParaRPr>
          </a:p>
        </p:txBody>
      </p:sp>
      <p:pic>
        <p:nvPicPr>
          <p:cNvPr id="14" name="Picture 13" descr="Synerzip-with-notagline-small-Feb-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408102"/>
            <a:ext cx="2159000" cy="221298"/>
          </a:xfrm>
          <a:prstGeom prst="rect">
            <a:avLst/>
          </a:prstGeom>
        </p:spPr>
      </p:pic>
      <p:sp>
        <p:nvSpPr>
          <p:cNvPr id="15" name="TextBox 14"/>
          <p:cNvSpPr txBox="1"/>
          <p:nvPr/>
        </p:nvSpPr>
        <p:spPr>
          <a:xfrm>
            <a:off x="386212" y="6553200"/>
            <a:ext cx="1671188" cy="307777"/>
          </a:xfrm>
          <a:prstGeom prst="rect">
            <a:avLst/>
          </a:prstGeom>
          <a:noFill/>
        </p:spPr>
        <p:txBody>
          <a:bodyPr wrap="none" rtlCol="0">
            <a:spAutoFit/>
          </a:bodyPr>
          <a:lstStyle/>
          <a:p>
            <a:r>
              <a:rPr lang="en-US" sz="1400" dirty="0" err="1" smtClean="0"/>
              <a:t>www.synerzip.com</a:t>
            </a:r>
            <a:endParaRPr lang="en-US" sz="1400" dirty="0"/>
          </a:p>
        </p:txBody>
      </p:sp>
    </p:spTree>
    <p:extLst>
      <p:ext uri="{BB962C8B-B14F-4D97-AF65-F5344CB8AC3E}">
        <p14:creationId xmlns:p14="http://schemas.microsoft.com/office/powerpoint/2010/main" val="42802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r>
              <a:rPr lang="en-US" dirty="0" smtClean="0"/>
              <a:t>Todd Little</a:t>
            </a:r>
          </a:p>
          <a:p>
            <a:pPr lvl="1"/>
            <a:r>
              <a:rPr lang="en-US" dirty="0" smtClean="0">
                <a:hlinkClick r:id="rId3"/>
              </a:rPr>
              <a:t>toddelittle@gmail.com</a:t>
            </a:r>
            <a:endParaRPr lang="en-US" dirty="0" smtClean="0"/>
          </a:p>
          <a:p>
            <a:pPr marL="457200" lvl="1" indent="0">
              <a:buNone/>
            </a:pPr>
            <a:endParaRPr lang="en-US" dirty="0" smtClean="0"/>
          </a:p>
          <a:p>
            <a:pPr lvl="1"/>
            <a:r>
              <a:rPr lang="en-US" dirty="0" smtClean="0">
                <a:hlinkClick r:id="rId4"/>
              </a:rPr>
              <a:t>www.toddlittleweb.com</a:t>
            </a:r>
            <a:endParaRPr lang="en-US" dirty="0" smtClean="0"/>
          </a:p>
          <a:p>
            <a:pPr lvl="1"/>
            <a:endParaRPr lang="en-US" dirty="0"/>
          </a:p>
          <a:p>
            <a:pPr marL="457200" lvl="1" indent="0">
              <a:buNone/>
            </a:pPr>
            <a:endParaRPr lang="en-US" dirty="0" smtClean="0"/>
          </a:p>
          <a:p>
            <a:pPr marL="0" indent="0">
              <a:buNone/>
            </a:pPr>
            <a:endParaRPr lang="en-US" dirty="0" smtClean="0"/>
          </a:p>
        </p:txBody>
      </p:sp>
      <p:pic>
        <p:nvPicPr>
          <p:cNvPr id="4" name="Picture 3" descr="51sOIwJFqRL">
            <a:hlinkClick r:id="rId5"/>
          </p:cNvPr>
          <p:cNvPicPr>
            <a:picLocks noChangeAspect="1" noChangeArrowheads="1"/>
          </p:cNvPicPr>
          <p:nvPr/>
        </p:nvPicPr>
        <p:blipFill>
          <a:blip r:embed="rId6"/>
          <a:srcRect l="12202" r="12228"/>
          <a:stretch>
            <a:fillRect/>
          </a:stretch>
        </p:blipFill>
        <p:spPr bwMode="auto">
          <a:xfrm>
            <a:off x="5410200" y="1093150"/>
            <a:ext cx="3458592" cy="4576874"/>
          </a:xfrm>
          <a:prstGeom prst="rect">
            <a:avLst/>
          </a:prstGeom>
          <a:noFill/>
          <a:ln w="9525">
            <a:solidFill>
              <a:schemeClr val="tx1"/>
            </a:solidFill>
            <a:miter lim="800000"/>
            <a:headEnd/>
            <a:tailEnd/>
          </a:ln>
        </p:spPr>
      </p:pic>
      <p:sp>
        <p:nvSpPr>
          <p:cNvPr id="5" name="TextBox 4"/>
          <p:cNvSpPr txBox="1"/>
          <p:nvPr/>
        </p:nvSpPr>
        <p:spPr>
          <a:xfrm>
            <a:off x="838200" y="4815007"/>
            <a:ext cx="7008725" cy="1661993"/>
          </a:xfrm>
          <a:prstGeom prst="rect">
            <a:avLst/>
          </a:prstGeom>
          <a:noFill/>
        </p:spPr>
        <p:txBody>
          <a:bodyPr wrap="square" rtlCol="0">
            <a:spAutoFit/>
          </a:bodyPr>
          <a:lstStyle/>
          <a:p>
            <a:pPr marL="0" lvl="1"/>
            <a:r>
              <a:rPr lang="en-US" sz="2800" dirty="0"/>
              <a:t>@</a:t>
            </a:r>
            <a:r>
              <a:rPr lang="en-US" sz="2800" dirty="0" err="1"/>
              <a:t>toddelittle</a:t>
            </a:r>
            <a:endParaRPr lang="en-US" sz="2800" dirty="0"/>
          </a:p>
          <a:p>
            <a:pPr marL="0" lvl="1"/>
            <a:endParaRPr lang="en-US" sz="2800" dirty="0" smtClean="0">
              <a:hlinkClick r:id="rId7" tooltip="View public profile"/>
            </a:endParaRPr>
          </a:p>
          <a:p>
            <a:pPr marL="0" lvl="1"/>
            <a:r>
              <a:rPr lang="en-US" sz="2800" dirty="0" smtClean="0">
                <a:hlinkClick r:id="rId7" tooltip="View public profile"/>
              </a:rPr>
              <a:t>www.linkedin.com/in/toddelittle/</a:t>
            </a:r>
            <a:endParaRPr lang="en-US" sz="2800" dirty="0"/>
          </a:p>
          <a:p>
            <a:endParaRPr lang="en-US" dirty="0"/>
          </a:p>
        </p:txBody>
      </p:sp>
    </p:spTree>
    <p:extLst>
      <p:ext uri="{BB962C8B-B14F-4D97-AF65-F5344CB8AC3E}">
        <p14:creationId xmlns:p14="http://schemas.microsoft.com/office/powerpoint/2010/main" val="249149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white">
          <a:xfrm>
            <a:off x="8620125" y="6415088"/>
            <a:ext cx="481013"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lnSpc>
                <a:spcPct val="90000"/>
              </a:lnSpc>
              <a:spcBef>
                <a:spcPct val="20000"/>
              </a:spcBef>
              <a:buFontTx/>
              <a:buChar char="•"/>
            </a:pPr>
            <a:fld id="{7C898B7A-96EC-CC4E-AE67-5FC3895D1594}" type="slidenum">
              <a:rPr lang="en-US" sz="1000" b="1">
                <a:solidFill>
                  <a:srgbClr val="FFFFFF"/>
                </a:solidFill>
                <a:latin typeface="Arial" charset="0"/>
                <a:ea typeface="Osaka" charset="0"/>
                <a:cs typeface="Osaka" charset="0"/>
              </a:rPr>
              <a:pPr algn="r">
                <a:lnSpc>
                  <a:spcPct val="90000"/>
                </a:lnSpc>
                <a:spcBef>
                  <a:spcPct val="20000"/>
                </a:spcBef>
                <a:buFontTx/>
                <a:buChar char="•"/>
              </a:pPr>
              <a:t>63</a:t>
            </a:fld>
            <a:endParaRPr lang="en-US" sz="1000" b="1">
              <a:solidFill>
                <a:srgbClr val="FFFFFF"/>
              </a:solidFill>
              <a:latin typeface="Arial" charset="0"/>
              <a:ea typeface="Osaka" charset="0"/>
              <a:cs typeface="Osaka" charset="0"/>
            </a:endParaRPr>
          </a:p>
        </p:txBody>
      </p:sp>
      <p:grpSp>
        <p:nvGrpSpPr>
          <p:cNvPr id="5" name="Group 12"/>
          <p:cNvGrpSpPr>
            <a:grpSpLocks/>
          </p:cNvGrpSpPr>
          <p:nvPr/>
        </p:nvGrpSpPr>
        <p:grpSpPr bwMode="auto">
          <a:xfrm>
            <a:off x="2886076" y="3962400"/>
            <a:ext cx="2909888" cy="2074865"/>
            <a:chOff x="1684" y="2447"/>
            <a:chExt cx="1833" cy="1307"/>
          </a:xfrm>
        </p:grpSpPr>
        <p:sp>
          <p:nvSpPr>
            <p:cNvPr id="6" name="TextBox 11"/>
            <p:cNvSpPr txBox="1">
              <a:spLocks noChangeArrowheads="1"/>
            </p:cNvSpPr>
            <p:nvPr/>
          </p:nvSpPr>
          <p:spPr bwMode="auto">
            <a:xfrm>
              <a:off x="1684" y="2715"/>
              <a:ext cx="1833"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spcBef>
                  <a:spcPct val="20000"/>
                </a:spcBef>
              </a:pPr>
              <a:r>
                <a:rPr lang="en-US" dirty="0" err="1">
                  <a:solidFill>
                    <a:schemeClr val="tx1">
                      <a:lumMod val="50000"/>
                      <a:lumOff val="50000"/>
                    </a:schemeClr>
                  </a:solidFill>
                  <a:latin typeface="Arial" charset="0"/>
                  <a:ea typeface="Osaka" charset="0"/>
                  <a:cs typeface="Osaka" charset="0"/>
                </a:rPr>
                <a:t>www.synerzip.com</a:t>
              </a:r>
              <a:endParaRPr lang="en-US" dirty="0">
                <a:solidFill>
                  <a:schemeClr val="tx1">
                    <a:lumMod val="50000"/>
                    <a:lumOff val="50000"/>
                  </a:schemeClr>
                </a:solidFill>
                <a:latin typeface="Arial" charset="0"/>
                <a:ea typeface="Osaka" charset="0"/>
                <a:cs typeface="Osaka" charset="0"/>
              </a:endParaRPr>
            </a:p>
            <a:p>
              <a:pPr algn="ctr">
                <a:lnSpc>
                  <a:spcPct val="90000"/>
                </a:lnSpc>
                <a:spcBef>
                  <a:spcPct val="20000"/>
                </a:spcBef>
              </a:pPr>
              <a:r>
                <a:rPr lang="en-US" dirty="0" smtClean="0">
                  <a:solidFill>
                    <a:schemeClr val="tx1">
                      <a:lumMod val="50000"/>
                      <a:lumOff val="50000"/>
                    </a:schemeClr>
                  </a:solidFill>
                  <a:latin typeface="Arial" charset="0"/>
                  <a:ea typeface="Osaka" charset="0"/>
                  <a:cs typeface="Osaka" charset="0"/>
                </a:rPr>
                <a:t>Todd </a:t>
              </a:r>
              <a:r>
                <a:rPr lang="en-US" dirty="0" err="1" smtClean="0">
                  <a:solidFill>
                    <a:schemeClr val="tx1">
                      <a:lumMod val="50000"/>
                      <a:lumOff val="50000"/>
                    </a:schemeClr>
                  </a:solidFill>
                  <a:latin typeface="Arial" charset="0"/>
                  <a:ea typeface="Osaka" charset="0"/>
                  <a:cs typeface="Osaka" charset="0"/>
                </a:rPr>
                <a:t>Chipman</a:t>
              </a:r>
              <a:endParaRPr lang="en-US" dirty="0">
                <a:solidFill>
                  <a:schemeClr val="tx1">
                    <a:lumMod val="50000"/>
                    <a:lumOff val="50000"/>
                  </a:schemeClr>
                </a:solidFill>
                <a:latin typeface="Arial" charset="0"/>
                <a:ea typeface="Osaka" charset="0"/>
                <a:cs typeface="Osaka" charset="0"/>
              </a:endParaRPr>
            </a:p>
            <a:p>
              <a:pPr algn="ctr">
                <a:lnSpc>
                  <a:spcPct val="90000"/>
                </a:lnSpc>
                <a:spcBef>
                  <a:spcPct val="20000"/>
                </a:spcBef>
              </a:pPr>
              <a:r>
                <a:rPr lang="en-US" dirty="0" err="1" smtClean="0">
                  <a:solidFill>
                    <a:schemeClr val="tx1">
                      <a:lumMod val="50000"/>
                      <a:lumOff val="50000"/>
                    </a:schemeClr>
                  </a:solidFill>
                  <a:latin typeface="Arial" charset="0"/>
                  <a:ea typeface="Osaka" charset="0"/>
                  <a:cs typeface="Osaka" charset="0"/>
                </a:rPr>
                <a:t>todd@synerzip.com</a:t>
              </a:r>
              <a:endParaRPr lang="en-US" dirty="0">
                <a:solidFill>
                  <a:schemeClr val="tx1">
                    <a:lumMod val="50000"/>
                    <a:lumOff val="50000"/>
                  </a:schemeClr>
                </a:solidFill>
                <a:latin typeface="Arial" charset="0"/>
                <a:ea typeface="Osaka" charset="0"/>
                <a:cs typeface="Osaka" charset="0"/>
              </a:endParaRPr>
            </a:p>
            <a:p>
              <a:pPr algn="ctr">
                <a:lnSpc>
                  <a:spcPct val="90000"/>
                </a:lnSpc>
                <a:spcBef>
                  <a:spcPct val="20000"/>
                </a:spcBef>
              </a:pPr>
              <a:r>
                <a:rPr lang="en-US" dirty="0">
                  <a:solidFill>
                    <a:schemeClr val="tx1">
                      <a:lumMod val="50000"/>
                      <a:lumOff val="50000"/>
                    </a:schemeClr>
                  </a:solidFill>
                  <a:latin typeface="Arial" charset="0"/>
                  <a:ea typeface="Osaka" charset="0"/>
                  <a:cs typeface="Osaka" charset="0"/>
                </a:rPr>
                <a:t>469.374.0500 </a:t>
              </a:r>
            </a:p>
          </p:txBody>
        </p:sp>
        <p:sp>
          <p:nvSpPr>
            <p:cNvPr id="7" name="TextBox 13"/>
            <p:cNvSpPr txBox="1">
              <a:spLocks noChangeArrowheads="1"/>
            </p:cNvSpPr>
            <p:nvPr/>
          </p:nvSpPr>
          <p:spPr bwMode="auto">
            <a:xfrm>
              <a:off x="2812" y="2447"/>
              <a:ext cx="116"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spcBef>
                  <a:spcPct val="20000"/>
                </a:spcBef>
              </a:pPr>
              <a:endParaRPr lang="en-US" b="1">
                <a:solidFill>
                  <a:srgbClr val="000000"/>
                </a:solidFill>
                <a:latin typeface="Arial" charset="0"/>
                <a:ea typeface="Osaka" charset="0"/>
                <a:cs typeface="Osaka" charset="0"/>
              </a:endParaRPr>
            </a:p>
          </p:txBody>
        </p:sp>
      </p:grpSp>
      <p:pic>
        <p:nvPicPr>
          <p:cNvPr id="9" name="Picture 2" descr="Inc5000Email-Signatur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6849" y="2737783"/>
            <a:ext cx="2368471" cy="1489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68" y="1219200"/>
            <a:ext cx="7684199" cy="1508898"/>
          </a:xfrm>
          <a:prstGeom prst="rect">
            <a:avLst/>
          </a:prstGeom>
        </p:spPr>
      </p:pic>
    </p:spTree>
    <p:extLst>
      <p:ext uri="{BB962C8B-B14F-4D97-AF65-F5344CB8AC3E}">
        <p14:creationId xmlns:p14="http://schemas.microsoft.com/office/powerpoint/2010/main" val="960074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1150" y="320675"/>
            <a:ext cx="8521700" cy="593725"/>
          </a:xfrm>
        </p:spPr>
        <p:txBody>
          <a:bodyPr>
            <a:normAutofit/>
          </a:bodyPr>
          <a:lstStyle/>
          <a:p>
            <a:pPr>
              <a:defRPr/>
            </a:pPr>
            <a:r>
              <a:rPr lang="en-US" sz="2800" b="1" dirty="0" smtClean="0">
                <a:solidFill>
                  <a:schemeClr val="tx1">
                    <a:lumMod val="65000"/>
                    <a:lumOff val="35000"/>
                  </a:schemeClr>
                </a:solidFill>
                <a:latin typeface="Arial"/>
                <a:cs typeface="Arial"/>
              </a:rPr>
              <a:t>Synerzip</a:t>
            </a:r>
            <a:endParaRPr lang="en-US" sz="2800" b="1" dirty="0">
              <a:solidFill>
                <a:schemeClr val="tx1">
                  <a:lumMod val="65000"/>
                  <a:lumOff val="35000"/>
                </a:schemeClr>
              </a:solidFill>
              <a:latin typeface="Arial"/>
              <a:cs typeface="Arial"/>
            </a:endParaRPr>
          </a:p>
        </p:txBody>
      </p:sp>
      <p:sp>
        <p:nvSpPr>
          <p:cNvPr id="6" name="Content Placeholder 2"/>
          <p:cNvSpPr txBox="1">
            <a:spLocks/>
          </p:cNvSpPr>
          <p:nvPr/>
        </p:nvSpPr>
        <p:spPr>
          <a:xfrm>
            <a:off x="381000" y="2819400"/>
            <a:ext cx="8324850" cy="2085975"/>
          </a:xfrm>
          <a:prstGeom prst="rect">
            <a:avLst/>
          </a:prstGeom>
          <a:noFill/>
        </p:spPr>
        <p:txBody>
          <a:bodyPr>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a:lnSpc>
                <a:spcPct val="120000"/>
              </a:lnSpc>
              <a:spcBef>
                <a:spcPts val="445"/>
              </a:spcBef>
              <a:buFont typeface="Wingdings" charset="2"/>
              <a:buChar char="u"/>
              <a:defRPr/>
            </a:pPr>
            <a:r>
              <a:rPr lang="en-US" sz="2400" dirty="0" smtClean="0">
                <a:solidFill>
                  <a:schemeClr val="tx1">
                    <a:lumMod val="65000"/>
                    <a:lumOff val="35000"/>
                  </a:schemeClr>
                </a:solidFill>
                <a:latin typeface="Arial"/>
              </a:rPr>
              <a:t>Accelerate the delivery of your product roadmap</a:t>
            </a:r>
          </a:p>
          <a:p>
            <a:pPr marL="548640">
              <a:lnSpc>
                <a:spcPct val="120000"/>
              </a:lnSpc>
              <a:spcBef>
                <a:spcPts val="445"/>
              </a:spcBef>
              <a:buFont typeface="Wingdings" charset="2"/>
              <a:buChar char="u"/>
              <a:defRPr/>
            </a:pPr>
            <a:r>
              <a:rPr lang="en-US" sz="2400" dirty="0" smtClean="0">
                <a:solidFill>
                  <a:schemeClr val="tx1">
                    <a:lumMod val="65000"/>
                    <a:lumOff val="35000"/>
                  </a:schemeClr>
                </a:solidFill>
                <a:latin typeface="Arial"/>
              </a:rPr>
              <a:t>Address technology skill gaps</a:t>
            </a:r>
          </a:p>
          <a:p>
            <a:pPr marL="548640">
              <a:lnSpc>
                <a:spcPct val="120000"/>
              </a:lnSpc>
              <a:spcBef>
                <a:spcPts val="445"/>
              </a:spcBef>
              <a:buFont typeface="Wingdings" charset="2"/>
              <a:buChar char="u"/>
              <a:defRPr/>
            </a:pPr>
            <a:r>
              <a:rPr lang="en-US" sz="2400" dirty="0" smtClean="0">
                <a:solidFill>
                  <a:schemeClr val="tx1">
                    <a:lumMod val="65000"/>
                    <a:lumOff val="35000"/>
                  </a:schemeClr>
                </a:solidFill>
                <a:latin typeface="Arial"/>
              </a:rPr>
              <a:t>Save at least 50% with offshore software development</a:t>
            </a:r>
          </a:p>
          <a:p>
            <a:pPr marL="548640">
              <a:lnSpc>
                <a:spcPct val="120000"/>
              </a:lnSpc>
              <a:spcBef>
                <a:spcPts val="445"/>
              </a:spcBef>
              <a:buFont typeface="Wingdings" charset="2"/>
              <a:buChar char="u"/>
              <a:defRPr/>
            </a:pPr>
            <a:r>
              <a:rPr lang="en-US" sz="2400" dirty="0" smtClean="0">
                <a:solidFill>
                  <a:schemeClr val="tx1">
                    <a:lumMod val="65000"/>
                    <a:lumOff val="35000"/>
                  </a:schemeClr>
                </a:solidFill>
                <a:latin typeface="Arial"/>
              </a:rPr>
              <a:t>Augment your team with optional on-site professionals</a:t>
            </a:r>
          </a:p>
          <a:p>
            <a:pPr marL="1238250" lvl="2" indent="-381000">
              <a:lnSpc>
                <a:spcPct val="120000"/>
              </a:lnSpc>
              <a:buClr>
                <a:srgbClr val="32A032"/>
              </a:buClr>
              <a:defRPr/>
            </a:pPr>
            <a:endParaRPr lang="en-US" sz="2400" dirty="0" smtClean="0">
              <a:solidFill>
                <a:schemeClr val="tx1">
                  <a:lumMod val="65000"/>
                  <a:lumOff val="35000"/>
                </a:schemeClr>
              </a:solidFill>
              <a:latin typeface="Arial"/>
            </a:endParaRPr>
          </a:p>
          <a:p>
            <a:pPr marL="1238250" lvl="2" indent="-381000">
              <a:lnSpc>
                <a:spcPct val="120000"/>
              </a:lnSpc>
              <a:defRPr/>
            </a:pPr>
            <a:endParaRPr lang="en-US" sz="2400" dirty="0" smtClean="0">
              <a:solidFill>
                <a:schemeClr val="tx1">
                  <a:lumMod val="65000"/>
                  <a:lumOff val="35000"/>
                </a:schemeClr>
              </a:solidFill>
              <a:latin typeface="Arial"/>
            </a:endParaRPr>
          </a:p>
          <a:p>
            <a:pPr lvl="1">
              <a:lnSpc>
                <a:spcPct val="120000"/>
              </a:lnSpc>
              <a:defRPr/>
            </a:pPr>
            <a:endParaRPr lang="en-US" sz="2400" dirty="0">
              <a:solidFill>
                <a:schemeClr val="tx1">
                  <a:lumMod val="65000"/>
                  <a:lumOff val="35000"/>
                </a:schemeClr>
              </a:solidFill>
              <a:latin typeface="Arial"/>
            </a:endParaRPr>
          </a:p>
        </p:txBody>
      </p:sp>
      <p:sp>
        <p:nvSpPr>
          <p:cNvPr id="2" name="TextBox 1"/>
          <p:cNvSpPr txBox="1"/>
          <p:nvPr/>
        </p:nvSpPr>
        <p:spPr>
          <a:xfrm>
            <a:off x="152400" y="1219200"/>
            <a:ext cx="8839200" cy="954107"/>
          </a:xfrm>
          <a:prstGeom prst="rect">
            <a:avLst/>
          </a:prstGeom>
          <a:noFill/>
        </p:spPr>
        <p:txBody>
          <a:bodyPr wrap="square" rtlCol="0">
            <a:spAutoFit/>
          </a:bodyPr>
          <a:lstStyle/>
          <a:p>
            <a:pPr algn="ctr"/>
            <a:r>
              <a:rPr lang="en-US" sz="2800" b="1" dirty="0" smtClean="0"/>
              <a:t>Your trusted outsourcing partner for </a:t>
            </a:r>
            <a:br>
              <a:rPr lang="en-US" sz="2800" b="1" dirty="0" smtClean="0"/>
            </a:br>
            <a:r>
              <a:rPr lang="en-US" sz="2800" b="1" dirty="0" smtClean="0"/>
              <a:t>Agile software product development.</a:t>
            </a:r>
            <a:endParaRPr lang="en-US" sz="2800" b="1" dirty="0"/>
          </a:p>
        </p:txBody>
      </p:sp>
    </p:spTree>
    <p:extLst>
      <p:ext uri="{BB962C8B-B14F-4D97-AF65-F5344CB8AC3E}">
        <p14:creationId xmlns:p14="http://schemas.microsoft.com/office/powerpoint/2010/main" val="30717109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64" descr="lrs-cop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631" y="1139825"/>
            <a:ext cx="601663" cy="59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1" name="Picture 24" descr="nexdefen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0113" y="5546725"/>
            <a:ext cx="1379537" cy="58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26" descr="HPS Healthcare Payment Specialist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8113" y="3890963"/>
            <a:ext cx="15398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48183" descr="zs-associates-squarelogo-141381964635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0163" y="3203575"/>
            <a:ext cx="603250" cy="8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 name="Picture 48180" descr="zs-associates-squarelogo-1413819646355.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43308" y="1397000"/>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 name="Picture 48181" descr="ZULU_Website_Header2-e1405649819607.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68600" y="1204119"/>
            <a:ext cx="2024062"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 name="Picture 7" descr="fxks_logo"/>
          <p:cNvPicPr>
            <a:picLocks noChangeAspect="1" noChangeArrowheads="1"/>
          </p:cNvPicPr>
          <p:nvPr/>
        </p:nvPicPr>
        <p:blipFill>
          <a:blip r:embed="rId10">
            <a:extLst>
              <a:ext uri="{28A0092B-C50C-407E-A947-70E740481C1C}">
                <a14:useLocalDpi xmlns:a14="http://schemas.microsoft.com/office/drawing/2010/main" val="0"/>
              </a:ext>
            </a:extLst>
          </a:blip>
          <a:srcRect t="28529" r="8333"/>
          <a:stretch>
            <a:fillRect/>
          </a:stretch>
        </p:blipFill>
        <p:spPr bwMode="auto">
          <a:xfrm>
            <a:off x="150813" y="1933575"/>
            <a:ext cx="135255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 name="Picture 28" descr="prezi-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49863" y="5408613"/>
            <a:ext cx="99853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12" descr="googl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3863" y="3798888"/>
            <a:ext cx="126047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 name="Picture 8" descr="Core-concept-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49850" y="4646613"/>
            <a:ext cx="125095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0" name="Picture 2" descr="itk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l="17241" t="18491" r="20689" b="18114"/>
          <a:stretch>
            <a:fillRect/>
          </a:stretch>
        </p:blipFill>
        <p:spPr bwMode="auto">
          <a:xfrm>
            <a:off x="4541838" y="1461577"/>
            <a:ext cx="727075" cy="32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3" descr="skywire"/>
          <p:cNvPicPr>
            <a:picLocks noChangeAspect="1" noChangeArrowheads="1"/>
          </p:cNvPicPr>
          <p:nvPr/>
        </p:nvPicPr>
        <p:blipFill>
          <a:blip r:embed="rId16">
            <a:extLst>
              <a:ext uri="{28A0092B-C50C-407E-A947-70E740481C1C}">
                <a14:useLocalDpi xmlns:a14="http://schemas.microsoft.com/office/drawing/2010/main" val="0"/>
              </a:ext>
            </a:extLst>
          </a:blip>
          <a:srcRect l="4546" r="9091"/>
          <a:stretch>
            <a:fillRect/>
          </a:stretch>
        </p:blipFill>
        <p:spPr bwMode="auto">
          <a:xfrm>
            <a:off x="2635250" y="2771775"/>
            <a:ext cx="8620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 name="Picture 4" descr="unwired_logo"/>
          <p:cNvPicPr>
            <a:picLocks noChangeAspect="1" noChangeArrowheads="1"/>
          </p:cNvPicPr>
          <p:nvPr/>
        </p:nvPicPr>
        <p:blipFill>
          <a:blip r:embed="rId17">
            <a:extLst>
              <a:ext uri="{28A0092B-C50C-407E-A947-70E740481C1C}">
                <a14:useLocalDpi xmlns:a14="http://schemas.microsoft.com/office/drawing/2010/main" val="0"/>
              </a:ext>
            </a:extLst>
          </a:blip>
          <a:srcRect t="38277" b="31100"/>
          <a:stretch>
            <a:fillRect/>
          </a:stretch>
        </p:blipFill>
        <p:spPr bwMode="auto">
          <a:xfrm>
            <a:off x="4565650" y="4510088"/>
            <a:ext cx="1066800"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 name="Picture 5" descr="mediaCart_logo"/>
          <p:cNvPicPr>
            <a:picLocks noChangeAspect="1" noChangeArrowheads="1"/>
          </p:cNvPicPr>
          <p:nvPr/>
        </p:nvPicPr>
        <p:blipFill>
          <a:blip r:embed="rId18">
            <a:extLst>
              <a:ext uri="{28A0092B-C50C-407E-A947-70E740481C1C}">
                <a14:useLocalDpi xmlns:a14="http://schemas.microsoft.com/office/drawing/2010/main" val="0"/>
              </a:ext>
            </a:extLst>
          </a:blip>
          <a:srcRect t="40735" r="1888" b="32108"/>
          <a:stretch>
            <a:fillRect/>
          </a:stretch>
        </p:blipFill>
        <p:spPr bwMode="auto">
          <a:xfrm>
            <a:off x="3190875" y="1751013"/>
            <a:ext cx="1181100"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 name="Picture 6" descr="barfly_logo"/>
          <p:cNvPicPr>
            <a:picLocks noChangeAspect="1" noChangeArrowheads="1"/>
          </p:cNvPicPr>
          <p:nvPr/>
        </p:nvPicPr>
        <p:blipFill>
          <a:blip r:embed="rId19">
            <a:extLst>
              <a:ext uri="{28A0092B-C50C-407E-A947-70E740481C1C}">
                <a14:useLocalDpi xmlns:a14="http://schemas.microsoft.com/office/drawing/2010/main" val="0"/>
              </a:ext>
            </a:extLst>
          </a:blip>
          <a:srcRect l="17778" t="16000" r="20000" b="12000"/>
          <a:stretch>
            <a:fillRect/>
          </a:stretch>
        </p:blipFill>
        <p:spPr bwMode="auto">
          <a:xfrm>
            <a:off x="123507" y="2535237"/>
            <a:ext cx="6365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10" descr="DEP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563" y="3667125"/>
            <a:ext cx="1090612"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 name="Picture 11" descr="CAP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90675" y="4352925"/>
            <a:ext cx="1452563"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7" name="Picture 12" descr="untitled"/>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39850" y="2825750"/>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 name="Picture 14" descr="servien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1350" y="4773613"/>
            <a:ext cx="773113"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 name="Picture 16" descr="logo_black_147x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3538" y="4616450"/>
            <a:ext cx="1044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 name="Picture 17" descr="Yagna iQ - Grow with Knowledge">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2563" y="4141788"/>
            <a:ext cx="1192212"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 name="Picture 18" descr="COlogo">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r="32143"/>
          <a:stretch>
            <a:fillRect/>
          </a:stretch>
        </p:blipFill>
        <p:spPr bwMode="auto">
          <a:xfrm>
            <a:off x="273050" y="3363118"/>
            <a:ext cx="863600"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 name="Picture 19" descr="credant_logo"/>
          <p:cNvPicPr>
            <a:picLocks noChangeAspect="1" noChangeArrowheads="1"/>
          </p:cNvPicPr>
          <p:nvPr/>
        </p:nvPicPr>
        <p:blipFill>
          <a:blip r:embed="rId29">
            <a:extLst>
              <a:ext uri="{28A0092B-C50C-407E-A947-70E740481C1C}">
                <a14:useLocalDpi xmlns:a14="http://schemas.microsoft.com/office/drawing/2010/main" val="0"/>
              </a:ext>
            </a:extLst>
          </a:blip>
          <a:srcRect r="7143"/>
          <a:stretch>
            <a:fillRect/>
          </a:stretch>
        </p:blipFill>
        <p:spPr bwMode="auto">
          <a:xfrm>
            <a:off x="1774825" y="2322513"/>
            <a:ext cx="11811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 name="Picture 20" descr="AwardLogo"/>
          <p:cNvPicPr>
            <a:picLocks noChangeAspect="1" noChangeArrowheads="1"/>
          </p:cNvPicPr>
          <p:nvPr/>
        </p:nvPicPr>
        <p:blipFill>
          <a:blip r:embed="rId30">
            <a:extLst>
              <a:ext uri="{28A0092B-C50C-407E-A947-70E740481C1C}">
                <a14:useLocalDpi xmlns:a14="http://schemas.microsoft.com/office/drawing/2010/main" val="0"/>
              </a:ext>
            </a:extLst>
          </a:blip>
          <a:srcRect l="4762" r="4762"/>
          <a:stretch>
            <a:fillRect/>
          </a:stretch>
        </p:blipFill>
        <p:spPr bwMode="auto">
          <a:xfrm>
            <a:off x="1998663" y="4141788"/>
            <a:ext cx="863600"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 name="Picture 22"/>
          <p:cNvPicPr>
            <a:picLocks noChangeAspect="1" noChangeArrowheads="1"/>
          </p:cNvPicPr>
          <p:nvPr/>
        </p:nvPicPr>
        <p:blipFill>
          <a:blip r:embed="rId31">
            <a:extLst>
              <a:ext uri="{28A0092B-C50C-407E-A947-70E740481C1C}">
                <a14:useLocalDpi xmlns:a14="http://schemas.microsoft.com/office/drawing/2010/main" val="0"/>
              </a:ext>
            </a:extLst>
          </a:blip>
          <a:srcRect r="56757"/>
          <a:stretch>
            <a:fillRect/>
          </a:stretch>
        </p:blipFill>
        <p:spPr bwMode="auto">
          <a:xfrm>
            <a:off x="3416300" y="2192338"/>
            <a:ext cx="909638"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 name="Picture 21" descr="Pavilion_logo"/>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8599" y="3088481"/>
            <a:ext cx="9540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 name="Picture 23" descr="logo"/>
          <p:cNvPicPr>
            <a:picLocks noChangeAspect="1" noChangeArrowheads="1"/>
          </p:cNvPicPr>
          <p:nvPr/>
        </p:nvPicPr>
        <p:blipFill>
          <a:blip r:embed="rId33">
            <a:extLst>
              <a:ext uri="{28A0092B-C50C-407E-A947-70E740481C1C}">
                <a14:useLocalDpi xmlns:a14="http://schemas.microsoft.com/office/drawing/2010/main" val="0"/>
              </a:ext>
            </a:extLst>
          </a:blip>
          <a:srcRect r="6667" b="25333"/>
          <a:stretch>
            <a:fillRect/>
          </a:stretch>
        </p:blipFill>
        <p:spPr bwMode="auto">
          <a:xfrm>
            <a:off x="92075" y="1139825"/>
            <a:ext cx="1452563"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7" name="Picture 24" descr="Logo">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89275" y="4248150"/>
            <a:ext cx="727075"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8" name="Group 25"/>
          <p:cNvGrpSpPr>
            <a:grpSpLocks/>
          </p:cNvGrpSpPr>
          <p:nvPr/>
        </p:nvGrpSpPr>
        <p:grpSpPr bwMode="auto">
          <a:xfrm>
            <a:off x="4732338" y="3021013"/>
            <a:ext cx="1419225" cy="684212"/>
            <a:chOff x="1680" y="3168"/>
            <a:chExt cx="1540" cy="672"/>
          </a:xfrm>
        </p:grpSpPr>
        <p:pic>
          <p:nvPicPr>
            <p:cNvPr id="129" name="Picture 26" descr="menu-main_01">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68" y="3168"/>
              <a:ext cx="864" cy="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0" name="Picture 27" descr="menu-main_02"/>
            <p:cNvPicPr>
              <a:picLocks noChangeAspect="1" noChangeArrowheads="1"/>
            </p:cNvPicPr>
            <p:nvPr/>
          </p:nvPicPr>
          <p:blipFill>
            <a:blip r:embed="rId38">
              <a:extLst>
                <a:ext uri="{28A0092B-C50C-407E-A947-70E740481C1C}">
                  <a14:useLocalDpi xmlns:a14="http://schemas.microsoft.com/office/drawing/2010/main" val="0"/>
                </a:ext>
              </a:extLst>
            </a:blip>
            <a:srcRect r="57912"/>
            <a:stretch>
              <a:fillRect/>
            </a:stretch>
          </p:blipFill>
          <p:spPr bwMode="auto">
            <a:xfrm>
              <a:off x="1680" y="3654"/>
              <a:ext cx="1540"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1" name="Picture 28" descr="fd2s">
            <a:hlinkClick r:id="rId39" tooltip="home"/>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29338" y="3125788"/>
            <a:ext cx="50006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 name="Picture 29" descr="header_logoclick">
            <a:hlinkClick r:id="rId4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132388" y="4037013"/>
            <a:ext cx="409575"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30" descr="The Broadlane Logo">
            <a:hlinkClick r:id="rId43"/>
          </p:cNvPr>
          <p:cNvPicPr>
            <a:picLocks noChangeAspect="1" noChangeArrowheads="1"/>
          </p:cNvPicPr>
          <p:nvPr/>
        </p:nvPicPr>
        <p:blipFill>
          <a:blip r:embed="rId44">
            <a:extLst>
              <a:ext uri="{28A0092B-C50C-407E-A947-70E740481C1C}">
                <a14:useLocalDpi xmlns:a14="http://schemas.microsoft.com/office/drawing/2010/main" val="0"/>
              </a:ext>
            </a:extLst>
          </a:blip>
          <a:srcRect l="11539" t="26422" r="19231" b="20734"/>
          <a:stretch>
            <a:fillRect/>
          </a:stretch>
        </p:blipFill>
        <p:spPr bwMode="auto">
          <a:xfrm>
            <a:off x="5065713" y="2698750"/>
            <a:ext cx="817562" cy="31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31" descr="Web-based Church Software from Fellowship Technologies"/>
          <p:cNvPicPr>
            <a:picLocks noChangeAspect="1" noChangeArrowheads="1"/>
          </p:cNvPicPr>
          <p:nvPr/>
        </p:nvPicPr>
        <p:blipFill>
          <a:blip r:embed="rId45" cstate="print">
            <a:extLst>
              <a:ext uri="{28A0092B-C50C-407E-A947-70E740481C1C}">
                <a14:useLocalDpi xmlns:a14="http://schemas.microsoft.com/office/drawing/2010/main" val="0"/>
              </a:ext>
            </a:extLst>
          </a:blip>
          <a:srcRect r="4762" b="4636"/>
          <a:stretch>
            <a:fillRect/>
          </a:stretch>
        </p:blipFill>
        <p:spPr bwMode="auto">
          <a:xfrm>
            <a:off x="1227138" y="3108325"/>
            <a:ext cx="908050" cy="47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 name="Picture 32" descr="arcOne_logo"/>
          <p:cNvPicPr>
            <a:picLocks noChangeAspect="1" noChangeArrowheads="1"/>
          </p:cNvPicPr>
          <p:nvPr/>
        </p:nvPicPr>
        <p:blipFill>
          <a:blip r:embed="rId46">
            <a:extLst>
              <a:ext uri="{28A0092B-C50C-407E-A947-70E740481C1C}">
                <a14:useLocalDpi xmlns:a14="http://schemas.microsoft.com/office/drawing/2010/main" val="0"/>
              </a:ext>
            </a:extLst>
          </a:blip>
          <a:srcRect t="21191" b="25829"/>
          <a:stretch>
            <a:fillRect/>
          </a:stretch>
        </p:blipFill>
        <p:spPr bwMode="auto">
          <a:xfrm>
            <a:off x="5319713" y="2287588"/>
            <a:ext cx="77152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33" descr="Neofirma">
            <a:hlinkClick r:id="rId47" tooltip="Neofirma"/>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443571" y="2251869"/>
            <a:ext cx="90805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34" descr="logo"/>
          <p:cNvPicPr>
            <a:picLocks noChangeAspect="1" noChangeArrowheads="1"/>
          </p:cNvPicPr>
          <p:nvPr/>
        </p:nvPicPr>
        <p:blipFill>
          <a:blip r:embed="rId49">
            <a:extLst>
              <a:ext uri="{28A0092B-C50C-407E-A947-70E740481C1C}">
                <a14:useLocalDpi xmlns:a14="http://schemas.microsoft.com/office/drawing/2010/main" val="0"/>
              </a:ext>
            </a:extLst>
          </a:blip>
          <a:srcRect t="9589" r="75951" b="8218"/>
          <a:stretch>
            <a:fillRect/>
          </a:stretch>
        </p:blipFill>
        <p:spPr bwMode="auto">
          <a:xfrm>
            <a:off x="760094" y="2351882"/>
            <a:ext cx="862013" cy="52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35" descr="smlogo"/>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611313" y="1139825"/>
            <a:ext cx="11811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36"/>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587875" y="4089400"/>
            <a:ext cx="40957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37" descr="SevaYatra">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573463" y="4646613"/>
            <a:ext cx="8159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39" descr="coreConcept_logo"/>
          <p:cNvPicPr>
            <a:picLocks noChangeAspect="1" noChangeArrowheads="1"/>
          </p:cNvPicPr>
          <p:nvPr/>
        </p:nvPicPr>
        <p:blipFill>
          <a:blip r:embed="rId54">
            <a:extLst>
              <a:ext uri="{28A0092B-C50C-407E-A947-70E740481C1C}">
                <a14:useLocalDpi xmlns:a14="http://schemas.microsoft.com/office/drawing/2010/main" val="0"/>
              </a:ext>
            </a:extLst>
          </a:blip>
          <a:srcRect l="5556" r="5556"/>
          <a:stretch>
            <a:fillRect/>
          </a:stretch>
        </p:blipFill>
        <p:spPr bwMode="auto">
          <a:xfrm>
            <a:off x="4043363" y="2455863"/>
            <a:ext cx="654050"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40" descr="Quick-office-logo"/>
          <p:cNvPicPr>
            <a:picLocks noChangeAspect="1" noChangeArrowheads="1"/>
          </p:cNvPicPr>
          <p:nvPr/>
        </p:nvPicPr>
        <p:blipFill>
          <a:blip r:embed="rId55">
            <a:extLst>
              <a:ext uri="{28A0092B-C50C-407E-A947-70E740481C1C}">
                <a14:useLocalDpi xmlns:a14="http://schemas.microsoft.com/office/drawing/2010/main" val="0"/>
              </a:ext>
            </a:extLst>
          </a:blip>
          <a:srcRect t="17204" r="5486" b="22581"/>
          <a:stretch>
            <a:fillRect/>
          </a:stretch>
        </p:blipFill>
        <p:spPr bwMode="auto">
          <a:xfrm>
            <a:off x="1817688" y="1628775"/>
            <a:ext cx="12715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41" descr="provalogo0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470150" y="3233738"/>
            <a:ext cx="862013"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42" descr="eGistics-logo"/>
          <p:cNvPicPr>
            <a:picLocks noChangeAspect="1" noChangeArrowheads="1"/>
          </p:cNvPicPr>
          <p:nvPr/>
        </p:nvPicPr>
        <p:blipFill>
          <a:blip r:embed="rId57">
            <a:extLst>
              <a:ext uri="{28A0092B-C50C-407E-A947-70E740481C1C}">
                <a14:useLocalDpi xmlns:a14="http://schemas.microsoft.com/office/drawing/2010/main" val="0"/>
              </a:ext>
            </a:extLst>
          </a:blip>
          <a:srcRect l="5714" t="29906" r="5714" b="32710"/>
          <a:stretch>
            <a:fillRect/>
          </a:stretch>
        </p:blipFill>
        <p:spPr bwMode="auto">
          <a:xfrm>
            <a:off x="3543300" y="3035300"/>
            <a:ext cx="1408113"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43" descr="logo"/>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60800" y="4248150"/>
            <a:ext cx="681038"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2" descr="FuelQuest: Optimize. Comply. Lead.">
            <a:hlinkClick r:id="rId59" tooltip="FuelQue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410075" y="1824038"/>
            <a:ext cx="1314450"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4" descr="logo">
            <a:hlinkClick r:id="rId61"/>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282950" y="1461577"/>
            <a:ext cx="106680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12" descr="CoreTrace">
            <a:hlinkClick r:id="rId63"/>
          </p:cNvPr>
          <p:cNvPicPr>
            <a:picLocks noChangeAspect="1" noChangeArrowheads="1"/>
          </p:cNvPicPr>
          <p:nvPr/>
        </p:nvPicPr>
        <p:blipFill>
          <a:blip r:embed="rId64">
            <a:extLst>
              <a:ext uri="{28A0092B-C50C-407E-A947-70E740481C1C}">
                <a14:useLocalDpi xmlns:a14="http://schemas.microsoft.com/office/drawing/2010/main" val="0"/>
              </a:ext>
            </a:extLst>
          </a:blip>
          <a:srcRect l="5882" t="36000"/>
          <a:stretch>
            <a:fillRect/>
          </a:stretch>
        </p:blipFill>
        <p:spPr bwMode="auto">
          <a:xfrm>
            <a:off x="3089275" y="2614613"/>
            <a:ext cx="908050"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28" descr="SOURCECORP">
            <a:hlinkClick r:id="rId65"/>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395663" y="3305175"/>
            <a:ext cx="5715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48"/>
          <p:cNvPicPr>
            <a:picLocks noChangeAspect="1" noChangeArrowheads="1"/>
          </p:cNvPicPr>
          <p:nvPr/>
        </p:nvPicPr>
        <p:blipFill>
          <a:blip r:embed="rId67">
            <a:extLst>
              <a:ext uri="{28A0092B-C50C-407E-A947-70E740481C1C}">
                <a14:useLocalDpi xmlns:a14="http://schemas.microsoft.com/office/drawing/2010/main" val="0"/>
              </a:ext>
            </a:extLst>
          </a:blip>
          <a:srcRect l="23712" t="11613" r="65410" b="82091"/>
          <a:stretch>
            <a:fillRect/>
          </a:stretch>
        </p:blipFill>
        <p:spPr bwMode="auto">
          <a:xfrm>
            <a:off x="4087813" y="3413125"/>
            <a:ext cx="7842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2" descr="AlphaDominche.png"/>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230188" y="4999038"/>
            <a:ext cx="204787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3" descr="Cambridge Education Logo.png"/>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4837906" y="1053589"/>
            <a:ext cx="937419" cy="368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 name="Picture 4" descr="Centric_Software_Logo_2014TM_600ppi_6inch_BLACK.png"/>
          <p:cNvPicPr>
            <a:picLocks noChangeAspect="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848286" y="1977390"/>
            <a:ext cx="20320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 name="Picture 5" descr="chaione-logo.png"/>
          <p:cNvPicPr>
            <a:picLocks noChangeAspect="1"/>
          </p:cNvPicPr>
          <p:nvPr/>
        </p:nvPicPr>
        <p:blipFill>
          <a:blip r:embed="rId71">
            <a:extLst>
              <a:ext uri="{28A0092B-C50C-407E-A947-70E740481C1C}">
                <a14:useLocalDpi xmlns:a14="http://schemas.microsoft.com/office/drawing/2010/main" val="0"/>
              </a:ext>
            </a:extLst>
          </a:blip>
          <a:srcRect/>
          <a:stretch>
            <a:fillRect/>
          </a:stretch>
        </p:blipFill>
        <p:spPr bwMode="auto">
          <a:xfrm>
            <a:off x="2244725" y="4967288"/>
            <a:ext cx="1262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6" descr="CLEO Logo.png"/>
          <p:cNvPicPr>
            <a:picLocks noChangeAspect="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311775" y="1373188"/>
            <a:ext cx="85725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7" descr="Clockwork Logo.png"/>
          <p:cNvPicPr>
            <a:picLocks noChangeAspect="1"/>
          </p:cNvPicPr>
          <p:nvPr/>
        </p:nvPicPr>
        <p:blipFill>
          <a:blip r:embed="rId73">
            <a:extLst>
              <a:ext uri="{28A0092B-C50C-407E-A947-70E740481C1C}">
                <a14:useLocalDpi xmlns:a14="http://schemas.microsoft.com/office/drawing/2010/main" val="0"/>
              </a:ext>
            </a:extLst>
          </a:blip>
          <a:srcRect/>
          <a:stretch>
            <a:fillRect/>
          </a:stretch>
        </p:blipFill>
        <p:spPr bwMode="auto">
          <a:xfrm>
            <a:off x="6310313" y="2239963"/>
            <a:ext cx="1638300"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9" descr="curantis solutions.jpeg"/>
          <p:cNvPicPr>
            <a:picLocks noChangeAspect="1"/>
          </p:cNvPicPr>
          <p:nvPr/>
        </p:nvPicPr>
        <p:blipFill>
          <a:blip r:embed="rId74" cstate="print">
            <a:extLst>
              <a:ext uri="{28A0092B-C50C-407E-A947-70E740481C1C}">
                <a14:useLocalDpi xmlns:a14="http://schemas.microsoft.com/office/drawing/2010/main" val="0"/>
              </a:ext>
            </a:extLst>
          </a:blip>
          <a:srcRect t="34621" b="36134"/>
          <a:stretch>
            <a:fillRect/>
          </a:stretch>
        </p:blipFill>
        <p:spPr bwMode="auto">
          <a:xfrm>
            <a:off x="3570288" y="5173663"/>
            <a:ext cx="1482725"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10" descr="DigiWorks Logo.png"/>
          <p:cNvPicPr>
            <a:picLocks noChangeAspect="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6022975" y="2679700"/>
            <a:ext cx="1981200"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 name="Picture 11" descr="Vistalogo - EFG Logo.JPG"/>
          <p:cNvPicPr>
            <a:picLocks noChangeAspect="1"/>
          </p:cNvPicPr>
          <p:nvPr/>
        </p:nvPicPr>
        <p:blipFill>
          <a:blip r:embed="rId76">
            <a:extLst>
              <a:ext uri="{28A0092B-C50C-407E-A947-70E740481C1C}">
                <a14:useLocalDpi xmlns:a14="http://schemas.microsoft.com/office/drawing/2010/main" val="0"/>
              </a:ext>
            </a:extLst>
          </a:blip>
          <a:srcRect/>
          <a:stretch>
            <a:fillRect/>
          </a:stretch>
        </p:blipFill>
        <p:spPr bwMode="auto">
          <a:xfrm>
            <a:off x="6670675" y="2986088"/>
            <a:ext cx="990600"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 name="Picture 13" descr="ExamSoft.png"/>
          <p:cNvPicPr>
            <a:picLocks noChangeAspect="1"/>
          </p:cNvPicPr>
          <p:nvPr/>
        </p:nvPicPr>
        <p:blipFill>
          <a:blip r:embed="rId77">
            <a:extLst>
              <a:ext uri="{28A0092B-C50C-407E-A947-70E740481C1C}">
                <a14:useLocalDpi xmlns:a14="http://schemas.microsoft.com/office/drawing/2010/main" val="0"/>
              </a:ext>
            </a:extLst>
          </a:blip>
          <a:srcRect/>
          <a:stretch>
            <a:fillRect/>
          </a:stretch>
        </p:blipFill>
        <p:spPr bwMode="auto">
          <a:xfrm>
            <a:off x="5616575" y="4197350"/>
            <a:ext cx="1677988"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 name="Picture 14" descr="financialengines Logo.jpg"/>
          <p:cNvPicPr>
            <a:picLocks noChangeAspect="1"/>
          </p:cNvPicPr>
          <p:nvPr/>
        </p:nvPicPr>
        <p:blipFill>
          <a:blip r:embed="rId78">
            <a:extLst>
              <a:ext uri="{28A0092B-C50C-407E-A947-70E740481C1C}">
                <a14:useLocalDpi xmlns:a14="http://schemas.microsoft.com/office/drawing/2010/main" val="0"/>
              </a:ext>
            </a:extLst>
          </a:blip>
          <a:srcRect/>
          <a:stretch>
            <a:fillRect/>
          </a:stretch>
        </p:blipFill>
        <p:spPr bwMode="auto">
          <a:xfrm>
            <a:off x="228600" y="5370513"/>
            <a:ext cx="127476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2" name="Picture 15" descr="ForUs.png"/>
          <p:cNvPicPr>
            <a:picLocks noChangeAspect="1"/>
          </p:cNvPicPr>
          <p:nvPr/>
        </p:nvPicPr>
        <p:blipFill>
          <a:blip r:embed="rId79">
            <a:extLst>
              <a:ext uri="{28A0092B-C50C-407E-A947-70E740481C1C}">
                <a14:useLocalDpi xmlns:a14="http://schemas.microsoft.com/office/drawing/2010/main" val="0"/>
              </a:ext>
            </a:extLst>
          </a:blip>
          <a:srcRect/>
          <a:stretch>
            <a:fillRect/>
          </a:stretch>
        </p:blipFill>
        <p:spPr bwMode="auto">
          <a:xfrm>
            <a:off x="8143082" y="2728596"/>
            <a:ext cx="855662"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 name="Picture 16" descr="invodo Logo.png"/>
          <p:cNvPicPr>
            <a:picLocks noChangeAspect="1"/>
          </p:cNvPicPr>
          <p:nvPr/>
        </p:nvPicPr>
        <p:blipFill>
          <a:blip r:embed="rId80">
            <a:extLst>
              <a:ext uri="{28A0092B-C50C-407E-A947-70E740481C1C}">
                <a14:useLocalDpi xmlns:a14="http://schemas.microsoft.com/office/drawing/2010/main" val="0"/>
              </a:ext>
            </a:extLst>
          </a:blip>
          <a:srcRect/>
          <a:stretch>
            <a:fillRect/>
          </a:stretch>
        </p:blipFill>
        <p:spPr bwMode="auto">
          <a:xfrm>
            <a:off x="5097463" y="5094288"/>
            <a:ext cx="1277937"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 name="Picture 17" descr="Kinnser Logo.png"/>
          <p:cNvPicPr>
            <a:picLocks noChangeAspect="1"/>
          </p:cNvPicPr>
          <p:nvPr/>
        </p:nvPicPr>
        <p:blipFill>
          <a:blip r:embed="rId81">
            <a:extLst>
              <a:ext uri="{28A0092B-C50C-407E-A947-70E740481C1C}">
                <a14:useLocalDpi xmlns:a14="http://schemas.microsoft.com/office/drawing/2010/main" val="0"/>
              </a:ext>
            </a:extLst>
          </a:blip>
          <a:srcRect/>
          <a:stretch>
            <a:fillRect/>
          </a:stretch>
        </p:blipFill>
        <p:spPr bwMode="auto">
          <a:xfrm>
            <a:off x="6175375" y="4597400"/>
            <a:ext cx="1427163"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5" name="Picture 18" descr="halliburton-logo.png"/>
          <p:cNvPicPr>
            <a:picLocks noChangeAspect="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1492250" y="5359400"/>
            <a:ext cx="209708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6" name="Picture 20" descr="MCN Healthcare Logo.JPG"/>
          <p:cNvPicPr>
            <a:picLocks noChangeAspect="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6737350" y="3819525"/>
            <a:ext cx="92392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7" name="Picture 21" descr="memoryScience.png"/>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1492250" y="5724525"/>
            <a:ext cx="5349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8" name="Picture 23" descr="Metal-Networks-Logo-v2---stacked.png"/>
          <p:cNvPicPr>
            <a:picLocks noChangeAspect="1"/>
          </p:cNvPicPr>
          <p:nvPr/>
        </p:nvPicPr>
        <p:blipFill>
          <a:blip r:embed="rId85">
            <a:extLst>
              <a:ext uri="{28A0092B-C50C-407E-A947-70E740481C1C}">
                <a14:useLocalDpi xmlns:a14="http://schemas.microsoft.com/office/drawing/2010/main" val="0"/>
              </a:ext>
            </a:extLst>
          </a:blip>
          <a:srcRect/>
          <a:stretch>
            <a:fillRect/>
          </a:stretch>
        </p:blipFill>
        <p:spPr bwMode="auto">
          <a:xfrm>
            <a:off x="6388100" y="5141913"/>
            <a:ext cx="10795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 name="Picture 25" descr="OpenSilo Logo.png"/>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3681413" y="5603558"/>
            <a:ext cx="1270000"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0" name="Picture 27" descr="people admin logo.png"/>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3829686" y="6001702"/>
            <a:ext cx="876300"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1" name="Picture 30" descr="QuantumSpatialLogo.png"/>
          <p:cNvPicPr>
            <a:picLocks noChangeAspect="1"/>
          </p:cNvPicPr>
          <p:nvPr/>
        </p:nvPicPr>
        <p:blipFill>
          <a:blip r:embed="rId88">
            <a:extLst>
              <a:ext uri="{28A0092B-C50C-407E-A947-70E740481C1C}">
                <a14:useLocalDpi xmlns:a14="http://schemas.microsoft.com/office/drawing/2010/main" val="0"/>
              </a:ext>
            </a:extLst>
          </a:blip>
          <a:srcRect/>
          <a:stretch>
            <a:fillRect/>
          </a:stretch>
        </p:blipFill>
        <p:spPr bwMode="auto">
          <a:xfrm>
            <a:off x="7793038" y="5176838"/>
            <a:ext cx="1050925" cy="37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2" name="Picture 48172" descr="rxn_logo.png"/>
          <p:cNvPicPr>
            <a:picLocks noChangeAspect="1"/>
          </p:cNvPicPr>
          <p:nvPr/>
        </p:nvPicPr>
        <p:blipFill>
          <a:blip r:embed="rId89">
            <a:extLst>
              <a:ext uri="{28A0092B-C50C-407E-A947-70E740481C1C}">
                <a14:useLocalDpi xmlns:a14="http://schemas.microsoft.com/office/drawing/2010/main" val="0"/>
              </a:ext>
            </a:extLst>
          </a:blip>
          <a:srcRect/>
          <a:stretch>
            <a:fillRect/>
          </a:stretch>
        </p:blipFill>
        <p:spPr bwMode="auto">
          <a:xfrm>
            <a:off x="8289925" y="3309938"/>
            <a:ext cx="755650" cy="60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3" name="Picture 48177" descr="studergroup_huron_final_logo.png"/>
          <p:cNvPicPr>
            <a:picLocks noChangeAspect="1"/>
          </p:cNvPicPr>
          <p:nvPr/>
        </p:nvPicPr>
        <p:blipFill>
          <a:blip r:embed="rId90">
            <a:extLst>
              <a:ext uri="{28A0092B-C50C-407E-A947-70E740481C1C}">
                <a14:useLocalDpi xmlns:a14="http://schemas.microsoft.com/office/drawing/2010/main" val="0"/>
              </a:ext>
            </a:extLst>
          </a:blip>
          <a:srcRect/>
          <a:stretch>
            <a:fillRect/>
          </a:stretch>
        </p:blipFill>
        <p:spPr bwMode="auto">
          <a:xfrm>
            <a:off x="7227888" y="5544741"/>
            <a:ext cx="1817687" cy="369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 name="Picture 48178" descr="logo-xengines.gif"/>
          <p:cNvPicPr>
            <a:picLocks noChangeAspect="1"/>
          </p:cNvPicPr>
          <p:nvPr/>
        </p:nvPicPr>
        <p:blipFill>
          <a:blip r:embed="rId91">
            <a:extLst>
              <a:ext uri="{28A0092B-C50C-407E-A947-70E740481C1C}">
                <a14:useLocalDpi xmlns:a14="http://schemas.microsoft.com/office/drawing/2010/main" val="0"/>
              </a:ext>
            </a:extLst>
          </a:blip>
          <a:srcRect/>
          <a:stretch>
            <a:fillRect/>
          </a:stretch>
        </p:blipFill>
        <p:spPr bwMode="auto">
          <a:xfrm>
            <a:off x="7666038" y="4881563"/>
            <a:ext cx="12461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5" name="Picture 48179" descr="Zimbra Logo.png"/>
          <p:cNvPicPr>
            <a:picLocks noChangeAspect="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7705725" y="3970338"/>
            <a:ext cx="1244600"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6" name="Picture 48182" descr="idera.png"/>
          <p:cNvPicPr>
            <a:picLocks noChangeAspect="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8013700" y="2410778"/>
            <a:ext cx="936625"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 name="Picture 22"/>
          <p:cNvPicPr>
            <a:picLocks noChangeAspect="1"/>
          </p:cNvPicPr>
          <p:nvPr/>
        </p:nvPicPr>
        <p:blipFill>
          <a:blip r:embed="rId94">
            <a:extLst>
              <a:ext uri="{28A0092B-C50C-407E-A947-70E740481C1C}">
                <a14:useLocalDpi xmlns:a14="http://schemas.microsoft.com/office/drawing/2010/main" val="0"/>
              </a:ext>
            </a:extLst>
          </a:blip>
          <a:srcRect/>
          <a:stretch>
            <a:fillRect/>
          </a:stretch>
        </p:blipFill>
        <p:spPr bwMode="auto">
          <a:xfrm>
            <a:off x="5869623" y="1011542"/>
            <a:ext cx="971550" cy="429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8" name="Picture 1" descr="PDX.jpg"/>
          <p:cNvPicPr>
            <a:picLocks noChangeAspect="1"/>
          </p:cNvPicPr>
          <p:nvPr/>
        </p:nvPicPr>
        <p:blipFill>
          <a:blip r:embed="rId95">
            <a:extLst>
              <a:ext uri="{28A0092B-C50C-407E-A947-70E740481C1C}">
                <a14:useLocalDpi xmlns:a14="http://schemas.microsoft.com/office/drawing/2010/main" val="0"/>
              </a:ext>
            </a:extLst>
          </a:blip>
          <a:srcRect/>
          <a:stretch>
            <a:fillRect/>
          </a:stretch>
        </p:blipFill>
        <p:spPr bwMode="auto">
          <a:xfrm>
            <a:off x="8328025" y="965597"/>
            <a:ext cx="762000" cy="815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 name="Picture 26" descr="WHRZT.png"/>
          <p:cNvPicPr>
            <a:picLocks noChangeAspect="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8089107" y="1903413"/>
            <a:ext cx="963612"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0" name="Picture 29" descr="rxwiki-logo.png"/>
          <p:cNvPicPr>
            <a:picLocks noChangeAspect="1"/>
          </p:cNvPicPr>
          <p:nvPr/>
        </p:nvPicPr>
        <p:blipFill>
          <a:blip r:embed="rId97">
            <a:extLst>
              <a:ext uri="{28A0092B-C50C-407E-A947-70E740481C1C}">
                <a14:useLocalDpi xmlns:a14="http://schemas.microsoft.com/office/drawing/2010/main" val="0"/>
              </a:ext>
            </a:extLst>
          </a:blip>
          <a:srcRect/>
          <a:stretch>
            <a:fillRect/>
          </a:stretch>
        </p:blipFill>
        <p:spPr bwMode="auto">
          <a:xfrm>
            <a:off x="6344603" y="5748338"/>
            <a:ext cx="893763"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 name="Picture 48176" descr="scsRenewables.png"/>
          <p:cNvPicPr>
            <a:picLocks noChangeAspect="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5049838" y="5892800"/>
            <a:ext cx="12398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2" name="Picture 48171" descr="dell-logo.png"/>
          <p:cNvPicPr>
            <a:picLocks noChangeAspect="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2946400" y="1919288"/>
            <a:ext cx="452438"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 name="Picture 48173" descr="Influx Data Logo.png"/>
          <p:cNvPicPr>
            <a:picLocks noChangeAspect="1"/>
          </p:cNvPicPr>
          <p:nvPr/>
        </p:nvPicPr>
        <p:blipFill>
          <a:blip r:embed="rId100">
            <a:extLst>
              <a:ext uri="{28A0092B-C50C-407E-A947-70E740481C1C}">
                <a14:useLocalDpi xmlns:a14="http://schemas.microsoft.com/office/drawing/2010/main" val="0"/>
              </a:ext>
            </a:extLst>
          </a:blip>
          <a:srcRect/>
          <a:stretch>
            <a:fillRect/>
          </a:stretch>
        </p:blipFill>
        <p:spPr bwMode="auto">
          <a:xfrm>
            <a:off x="7396956" y="5908675"/>
            <a:ext cx="1290638" cy="37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 name="Picture 48184" descr="Liquid Compass Logo.png"/>
          <p:cNvPicPr>
            <a:picLocks noChangeAspect="1"/>
          </p:cNvPicPr>
          <p:nvPr/>
        </p:nvPicPr>
        <p:blipFill>
          <a:blip r:embed="rId101">
            <a:extLst>
              <a:ext uri="{28A0092B-C50C-407E-A947-70E740481C1C}">
                <a14:useLocalDpi xmlns:a14="http://schemas.microsoft.com/office/drawing/2010/main" val="0"/>
              </a:ext>
            </a:extLst>
          </a:blip>
          <a:srcRect/>
          <a:stretch>
            <a:fillRect/>
          </a:stretch>
        </p:blipFill>
        <p:spPr bwMode="auto">
          <a:xfrm>
            <a:off x="2960688" y="3883025"/>
            <a:ext cx="127635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 name="Picture 48185" descr="Hart_Intercivic_logo_1.jpg"/>
          <p:cNvPicPr>
            <a:picLocks noChangeAspect="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100013" y="1535113"/>
            <a:ext cx="1350962"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6" name="Picture 48186" descr="paywise-logo.png"/>
          <p:cNvPicPr>
            <a:picLocks noChangeAspect="1"/>
          </p:cNvPicPr>
          <p:nvPr/>
        </p:nvPicPr>
        <p:blipFill>
          <a:blip r:embed="rId103">
            <a:extLst>
              <a:ext uri="{28A0092B-C50C-407E-A947-70E740481C1C}">
                <a14:useLocalDpi xmlns:a14="http://schemas.microsoft.com/office/drawing/2010/main" val="0"/>
              </a:ext>
            </a:extLst>
          </a:blip>
          <a:srcRect/>
          <a:stretch>
            <a:fillRect/>
          </a:stretch>
        </p:blipFill>
        <p:spPr bwMode="auto">
          <a:xfrm>
            <a:off x="1701800" y="2055813"/>
            <a:ext cx="1108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7" name="Picture 48187" descr="StepOne.png"/>
          <p:cNvPicPr>
            <a:picLocks noChangeAspect="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1738313" y="3544888"/>
            <a:ext cx="135096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8" name="Picture 48188" descr="soceana_logo.png"/>
          <p:cNvPicPr>
            <a:picLocks noChangeAspect="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4259263" y="3711575"/>
            <a:ext cx="12303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9" name="Picture 48189" descr="iconixx-logo.png"/>
          <p:cNvPicPr>
            <a:picLocks noChangeAspect="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2299811" y="6017418"/>
            <a:ext cx="11652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0" name="Picture 48190" descr="Chartspan.jpg"/>
          <p:cNvPicPr>
            <a:picLocks noChangeAspect="1"/>
          </p:cNvPicPr>
          <p:nvPr/>
        </p:nvPicPr>
        <p:blipFill>
          <a:blip r:embed="rId107">
            <a:extLst>
              <a:ext uri="{28A0092B-C50C-407E-A947-70E740481C1C}">
                <a14:useLocalDpi xmlns:a14="http://schemas.microsoft.com/office/drawing/2010/main" val="0"/>
              </a:ext>
            </a:extLst>
          </a:blip>
          <a:srcRect/>
          <a:stretch>
            <a:fillRect/>
          </a:stretch>
        </p:blipFill>
        <p:spPr bwMode="auto">
          <a:xfrm>
            <a:off x="7467600" y="4221163"/>
            <a:ext cx="1149350"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1" name="Picture 63" descr="HipPocket_HorizontalLogo.png"/>
          <p:cNvPicPr>
            <a:picLocks noChangeAspect="1"/>
          </p:cNvPicPr>
          <p:nvPr/>
        </p:nvPicPr>
        <p:blipFill>
          <a:blip r:embed="rId108">
            <a:extLst>
              <a:ext uri="{28A0092B-C50C-407E-A947-70E740481C1C}">
                <a14:useLocalDpi xmlns:a14="http://schemas.microsoft.com/office/drawing/2010/main" val="0"/>
              </a:ext>
            </a:extLst>
          </a:blip>
          <a:srcRect/>
          <a:stretch>
            <a:fillRect/>
          </a:stretch>
        </p:blipFill>
        <p:spPr bwMode="auto">
          <a:xfrm>
            <a:off x="7351713" y="1366203"/>
            <a:ext cx="1285875"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2" name="Picture 65" descr="drillinginfo_logo.png"/>
          <p:cNvPicPr>
            <a:picLocks noChangeAspect="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133350" y="5829300"/>
            <a:ext cx="1274763"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 name="Picture 66" descr="idavatars_logo.png"/>
          <p:cNvPicPr>
            <a:picLocks noChangeAspect="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7905750" y="4567238"/>
            <a:ext cx="1042988" cy="319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 name="Picture 67" descr="Seei2i_logo.png"/>
          <p:cNvPicPr>
            <a:picLocks noChangeAspect="1"/>
          </p:cNvPicPr>
          <p:nvPr/>
        </p:nvPicPr>
        <p:blipFill>
          <a:blip r:embed="rId111">
            <a:extLst>
              <a:ext uri="{28A0092B-C50C-407E-A947-70E740481C1C}">
                <a14:useLocalDpi xmlns:a14="http://schemas.microsoft.com/office/drawing/2010/main" val="0"/>
              </a:ext>
            </a:extLst>
          </a:blip>
          <a:srcRect/>
          <a:stretch>
            <a:fillRect/>
          </a:stretch>
        </p:blipFill>
        <p:spPr bwMode="auto">
          <a:xfrm>
            <a:off x="5675313" y="3040063"/>
            <a:ext cx="387350"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 name="Rectangle 9"/>
          <p:cNvSpPr>
            <a:spLocks noGrp="1" noChangeArrowheads="1"/>
          </p:cNvSpPr>
          <p:nvPr>
            <p:ph type="title" idx="4294967295"/>
          </p:nvPr>
        </p:nvSpPr>
        <p:spPr>
          <a:xfrm>
            <a:off x="133350" y="97142"/>
            <a:ext cx="4638675" cy="741058"/>
          </a:xfrm>
          <a:prstGeom prst="rect">
            <a:avLst/>
          </a:prstGeom>
          <a:solidFill>
            <a:srgbClr val="FFFFFF"/>
          </a:solidFill>
        </p:spPr>
        <p:txBody>
          <a:bodyPr/>
          <a:lstStyle/>
          <a:p>
            <a:pPr algn="l">
              <a:lnSpc>
                <a:spcPct val="90000"/>
              </a:lnSpc>
              <a:defRPr/>
            </a:pPr>
            <a:r>
              <a:rPr lang="en-US" sz="4000" b="1" dirty="0" smtClean="0">
                <a:solidFill>
                  <a:schemeClr val="tx1">
                    <a:lumMod val="65000"/>
                    <a:lumOff val="35000"/>
                  </a:schemeClr>
                </a:solidFill>
                <a:latin typeface="Arial" charset="0"/>
              </a:rPr>
              <a:t>Synerzip Clients</a:t>
            </a:r>
            <a:endParaRPr lang="en-US" sz="4000" b="1" dirty="0">
              <a:solidFill>
                <a:schemeClr val="tx1">
                  <a:lumMod val="65000"/>
                  <a:lumOff val="35000"/>
                </a:schemeClr>
              </a:solidFill>
              <a:latin typeface="Arial" charset="0"/>
            </a:endParaRPr>
          </a:p>
        </p:txBody>
      </p:sp>
    </p:spTree>
    <p:extLst>
      <p:ext uri="{BB962C8B-B14F-4D97-AF65-F5344CB8AC3E}">
        <p14:creationId xmlns:p14="http://schemas.microsoft.com/office/powerpoint/2010/main" val="39244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Next Webinar</a:t>
            </a:r>
            <a:endParaRPr lang="en-US" dirty="0">
              <a:solidFill>
                <a:schemeClr val="tx1">
                  <a:lumMod val="65000"/>
                  <a:lumOff val="35000"/>
                </a:schemeClr>
              </a:solidFill>
            </a:endParaRPr>
          </a:p>
        </p:txBody>
      </p:sp>
      <p:sp>
        <p:nvSpPr>
          <p:cNvPr id="3" name="Content Placeholder 2"/>
          <p:cNvSpPr>
            <a:spLocks noGrp="1"/>
          </p:cNvSpPr>
          <p:nvPr>
            <p:ph idx="1"/>
          </p:nvPr>
        </p:nvSpPr>
        <p:spPr>
          <a:xfrm>
            <a:off x="219456" y="1353312"/>
            <a:ext cx="8275320" cy="2075688"/>
          </a:xfrm>
        </p:spPr>
        <p:txBody>
          <a:bodyPr/>
          <a:lstStyle/>
          <a:p>
            <a:pPr marL="0" indent="0" algn="ctr">
              <a:buNone/>
            </a:pPr>
            <a:r>
              <a:rPr lang="en-US" b="1" dirty="0"/>
              <a:t>4 </a:t>
            </a:r>
            <a:r>
              <a:rPr lang="en-US" b="1" dirty="0" err="1"/>
              <a:t>iPaaS</a:t>
            </a:r>
            <a:r>
              <a:rPr lang="en-US" b="1" dirty="0"/>
              <a:t> Use Cases: </a:t>
            </a:r>
            <a:endParaRPr lang="en-US" b="1" dirty="0" smtClean="0"/>
          </a:p>
          <a:p>
            <a:pPr marL="0" indent="0" algn="ctr">
              <a:buNone/>
            </a:pPr>
            <a:r>
              <a:rPr lang="en-US" b="1" dirty="0" smtClean="0"/>
              <a:t>Accelerating </a:t>
            </a:r>
            <a:r>
              <a:rPr lang="en-US" b="1" dirty="0"/>
              <a:t>Hybrid Cloud and Big Data Integration</a:t>
            </a:r>
          </a:p>
          <a:p>
            <a:pPr marL="0" indent="0" algn="ctr">
              <a:buNone/>
            </a:pPr>
            <a:endParaRPr lang="en-US" b="1" i="1" dirty="0" smtClean="0">
              <a:solidFill>
                <a:schemeClr val="tx1">
                  <a:lumMod val="50000"/>
                  <a:lumOff val="50000"/>
                </a:schemeClr>
              </a:solidFill>
            </a:endParaRPr>
          </a:p>
          <a:p>
            <a:pPr marL="0" indent="0" algn="ctr">
              <a:buNone/>
            </a:pPr>
            <a:r>
              <a:rPr lang="en-US" b="1" i="1" dirty="0" smtClean="0">
                <a:solidFill>
                  <a:schemeClr val="tx1">
                    <a:lumMod val="50000"/>
                    <a:lumOff val="50000"/>
                  </a:schemeClr>
                </a:solidFill>
              </a:rPr>
              <a:t>on </a:t>
            </a:r>
            <a:r>
              <a:rPr lang="en-US" b="1" i="1" dirty="0">
                <a:solidFill>
                  <a:schemeClr val="tx1">
                    <a:lumMod val="50000"/>
                    <a:lumOff val="50000"/>
                  </a:schemeClr>
                </a:solidFill>
              </a:rPr>
              <a:t>Wednesday, July 20, 2016 at noon CST</a:t>
            </a:r>
            <a:endParaRPr lang="en-US" b="1" dirty="0">
              <a:solidFill>
                <a:schemeClr val="tx1">
                  <a:lumMod val="50000"/>
                  <a:lumOff val="50000"/>
                </a:schemeClr>
              </a:solidFill>
            </a:endParaRPr>
          </a:p>
          <a:p>
            <a:pPr marL="0" indent="0" algn="ctr">
              <a:buNone/>
            </a:pPr>
            <a:endParaRPr lang="en-US" dirty="0"/>
          </a:p>
        </p:txBody>
      </p:sp>
      <p:pic>
        <p:nvPicPr>
          <p:cNvPr id="1026" name="Picture 2" descr="Darren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3303270"/>
            <a:ext cx="2716530" cy="2716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260423" y="3733800"/>
            <a:ext cx="4448654" cy="1661993"/>
          </a:xfrm>
          <a:prstGeom prst="rect">
            <a:avLst/>
          </a:prstGeom>
          <a:noFill/>
        </p:spPr>
        <p:txBody>
          <a:bodyPr wrap="none" rtlCol="0">
            <a:spAutoFit/>
          </a:bodyPr>
          <a:lstStyle/>
          <a:p>
            <a:pPr algn="ctr"/>
            <a:r>
              <a:rPr lang="en-US" b="1" dirty="0" smtClean="0"/>
              <a:t>Webinar Presenter:</a:t>
            </a:r>
          </a:p>
          <a:p>
            <a:pPr algn="ctr"/>
            <a:r>
              <a:rPr lang="en-US" sz="2800" b="1" dirty="0" smtClean="0"/>
              <a:t>D</a:t>
            </a:r>
            <a:r>
              <a:rPr lang="en-US" sz="2800" b="1" dirty="0"/>
              <a:t>arren </a:t>
            </a:r>
            <a:r>
              <a:rPr lang="en-US" sz="2800" b="1" dirty="0" smtClean="0"/>
              <a:t>Cunningham, </a:t>
            </a:r>
          </a:p>
          <a:p>
            <a:pPr algn="ctr"/>
            <a:r>
              <a:rPr lang="en-US" sz="2800" b="1" dirty="0" smtClean="0"/>
              <a:t>Vice President Marketing</a:t>
            </a:r>
          </a:p>
          <a:p>
            <a:pPr algn="ctr"/>
            <a:r>
              <a:rPr lang="en-US" sz="2800" b="1" dirty="0" smtClean="0"/>
              <a:t> </a:t>
            </a:r>
            <a:r>
              <a:rPr lang="en-US" sz="2800" b="1" dirty="0"/>
              <a:t>at </a:t>
            </a:r>
            <a:r>
              <a:rPr lang="en-US" sz="2800" b="1" dirty="0" err="1"/>
              <a:t>SnapLogic</a:t>
            </a:r>
            <a:endParaRPr lang="en-US" sz="2800" b="1" dirty="0"/>
          </a:p>
        </p:txBody>
      </p:sp>
    </p:spTree>
    <p:extLst>
      <p:ext uri="{BB962C8B-B14F-4D97-AF65-F5344CB8AC3E}">
        <p14:creationId xmlns:p14="http://schemas.microsoft.com/office/powerpoint/2010/main" val="2919698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1001485" y="4260850"/>
            <a:ext cx="3118312" cy="1243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spcBef>
                <a:spcPct val="20000"/>
              </a:spcBef>
            </a:pPr>
            <a:r>
              <a:rPr lang="en-US" b="1" dirty="0" smtClean="0">
                <a:solidFill>
                  <a:schemeClr val="tx1">
                    <a:lumMod val="50000"/>
                    <a:lumOff val="50000"/>
                  </a:schemeClr>
                </a:solidFill>
                <a:latin typeface="Arial" charset="0"/>
                <a:ea typeface="Osaka" charset="0"/>
                <a:cs typeface="Osaka" charset="0"/>
              </a:rPr>
              <a:t>Todd </a:t>
            </a:r>
            <a:r>
              <a:rPr lang="en-US" b="1" dirty="0" err="1" smtClean="0">
                <a:solidFill>
                  <a:schemeClr val="tx1">
                    <a:lumMod val="50000"/>
                    <a:lumOff val="50000"/>
                  </a:schemeClr>
                </a:solidFill>
                <a:latin typeface="Arial" charset="0"/>
                <a:ea typeface="Osaka" charset="0"/>
                <a:cs typeface="Osaka" charset="0"/>
              </a:rPr>
              <a:t>Chipman</a:t>
            </a:r>
            <a:endParaRPr lang="en-US" b="1" dirty="0">
              <a:solidFill>
                <a:schemeClr val="tx1">
                  <a:lumMod val="50000"/>
                  <a:lumOff val="50000"/>
                </a:schemeClr>
              </a:solidFill>
              <a:latin typeface="Arial" charset="0"/>
              <a:ea typeface="Osaka" charset="0"/>
              <a:cs typeface="Osaka" charset="0"/>
            </a:endParaRPr>
          </a:p>
          <a:p>
            <a:pPr algn="ctr">
              <a:lnSpc>
                <a:spcPct val="90000"/>
              </a:lnSpc>
              <a:spcBef>
                <a:spcPct val="20000"/>
              </a:spcBef>
            </a:pPr>
            <a:r>
              <a:rPr lang="en-US" b="1" dirty="0" err="1" smtClean="0">
                <a:solidFill>
                  <a:schemeClr val="tx1">
                    <a:lumMod val="50000"/>
                    <a:lumOff val="50000"/>
                  </a:schemeClr>
                </a:solidFill>
                <a:latin typeface="Arial" charset="0"/>
                <a:ea typeface="Osaka" charset="0"/>
                <a:cs typeface="Osaka" charset="0"/>
              </a:rPr>
              <a:t>todd@synerzip.com</a:t>
            </a:r>
            <a:endParaRPr lang="en-US" b="1" dirty="0">
              <a:solidFill>
                <a:schemeClr val="tx1">
                  <a:lumMod val="50000"/>
                  <a:lumOff val="50000"/>
                </a:schemeClr>
              </a:solidFill>
              <a:latin typeface="Arial" charset="0"/>
              <a:ea typeface="Osaka" charset="0"/>
              <a:cs typeface="Osaka" charset="0"/>
            </a:endParaRPr>
          </a:p>
          <a:p>
            <a:pPr algn="ctr">
              <a:lnSpc>
                <a:spcPct val="90000"/>
              </a:lnSpc>
              <a:spcBef>
                <a:spcPct val="20000"/>
              </a:spcBef>
            </a:pPr>
            <a:r>
              <a:rPr lang="en-US" b="1" dirty="0">
                <a:solidFill>
                  <a:schemeClr val="tx1">
                    <a:lumMod val="50000"/>
                    <a:lumOff val="50000"/>
                  </a:schemeClr>
                </a:solidFill>
                <a:latin typeface="Arial" charset="0"/>
                <a:ea typeface="Osaka" charset="0"/>
                <a:cs typeface="Osaka" charset="0"/>
              </a:rPr>
              <a:t>469.374.0500</a:t>
            </a:r>
          </a:p>
        </p:txBody>
      </p:sp>
      <p:sp>
        <p:nvSpPr>
          <p:cNvPr id="5" name="Rectangle 11"/>
          <p:cNvSpPr>
            <a:spLocks noGrp="1" noChangeArrowheads="1"/>
          </p:cNvSpPr>
          <p:nvPr>
            <p:ph type="title" idx="4294967295"/>
          </p:nvPr>
        </p:nvSpPr>
        <p:spPr>
          <a:xfrm>
            <a:off x="228600" y="152400"/>
            <a:ext cx="7696200" cy="685800"/>
          </a:xfrm>
          <a:prstGeom prst="rect">
            <a:avLst/>
          </a:prstGeom>
        </p:spPr>
        <p:txBody>
          <a:bodyPr>
            <a:normAutofit/>
          </a:bodyPr>
          <a:lstStyle/>
          <a:p>
            <a:pPr eaLnBrk="1" hangingPunct="1">
              <a:defRPr/>
            </a:pPr>
            <a:r>
              <a:rPr lang="en-US" dirty="0" smtClean="0">
                <a:solidFill>
                  <a:srgbClr val="000000"/>
                </a:solidFill>
                <a:latin typeface="Arial" charset="0"/>
              </a:rPr>
              <a:t>Connect with Synerzip</a:t>
            </a:r>
            <a:endParaRPr lang="en-US" dirty="0">
              <a:solidFill>
                <a:srgbClr val="000000"/>
              </a:solidFill>
              <a:latin typeface="Arial" charset="0"/>
            </a:endParaRPr>
          </a:p>
        </p:txBody>
      </p:sp>
      <p:grpSp>
        <p:nvGrpSpPr>
          <p:cNvPr id="6" name="Group 10"/>
          <p:cNvGrpSpPr>
            <a:grpSpLocks/>
          </p:cNvGrpSpPr>
          <p:nvPr/>
        </p:nvGrpSpPr>
        <p:grpSpPr bwMode="auto">
          <a:xfrm>
            <a:off x="801688" y="1330329"/>
            <a:ext cx="2220912" cy="727075"/>
            <a:chOff x="565040" y="5310018"/>
            <a:chExt cx="2261843" cy="575700"/>
          </a:xfrm>
        </p:grpSpPr>
        <p:pic>
          <p:nvPicPr>
            <p:cNvPr id="7" name="Picture 2" descr="twitter_logo1-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040" y="5310018"/>
              <a:ext cx="750422" cy="57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295400" y="5454397"/>
              <a:ext cx="1531483" cy="316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000" b="1">
                  <a:solidFill>
                    <a:srgbClr val="000000"/>
                  </a:solidFill>
                  <a:latin typeface="Arial" charset="0"/>
                </a:rPr>
                <a:t>@Synerzip</a:t>
              </a:r>
            </a:p>
          </p:txBody>
        </p:sp>
      </p:grpSp>
      <p:grpSp>
        <p:nvGrpSpPr>
          <p:cNvPr id="9" name="Group 9"/>
          <p:cNvGrpSpPr>
            <a:grpSpLocks/>
          </p:cNvGrpSpPr>
          <p:nvPr/>
        </p:nvGrpSpPr>
        <p:grpSpPr bwMode="auto">
          <a:xfrm>
            <a:off x="2251075" y="2347909"/>
            <a:ext cx="4800600" cy="700087"/>
            <a:chOff x="3424722" y="5316705"/>
            <a:chExt cx="4975906" cy="654613"/>
          </a:xfrm>
        </p:grpSpPr>
        <p:pic>
          <p:nvPicPr>
            <p:cNvPr id="10" name="Picture 3" descr="linkedIn-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722" y="5316705"/>
              <a:ext cx="766278" cy="6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4191000" y="5476269"/>
              <a:ext cx="4209628" cy="37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000" b="1">
                  <a:solidFill>
                    <a:srgbClr val="000000"/>
                  </a:solidFill>
                  <a:latin typeface="Arial" charset="0"/>
                </a:rPr>
                <a:t>linkedin.com/company/synerzip</a:t>
              </a:r>
            </a:p>
          </p:txBody>
        </p:sp>
      </p:grpSp>
      <p:grpSp>
        <p:nvGrpSpPr>
          <p:cNvPr id="12" name="Group 8"/>
          <p:cNvGrpSpPr>
            <a:grpSpLocks/>
          </p:cNvGrpSpPr>
          <p:nvPr/>
        </p:nvGrpSpPr>
        <p:grpSpPr bwMode="auto">
          <a:xfrm>
            <a:off x="4327526" y="3468691"/>
            <a:ext cx="3763962" cy="646112"/>
            <a:chOff x="6285600" y="4367758"/>
            <a:chExt cx="3584529" cy="555460"/>
          </a:xfrm>
        </p:grpSpPr>
        <p:pic>
          <p:nvPicPr>
            <p:cNvPr id="13" name="Picture 4" descr="facebook-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5600" y="4367758"/>
              <a:ext cx="660430" cy="55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7"/>
            <p:cNvSpPr txBox="1">
              <a:spLocks noChangeArrowheads="1"/>
            </p:cNvSpPr>
            <p:nvPr/>
          </p:nvSpPr>
          <p:spPr bwMode="auto">
            <a:xfrm>
              <a:off x="6966618" y="4477435"/>
              <a:ext cx="2903511" cy="34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000" b="1">
                  <a:solidFill>
                    <a:srgbClr val="000000"/>
                  </a:solidFill>
                  <a:latin typeface="Arial" charset="0"/>
                </a:rPr>
                <a:t>facebook.com/Synerzip</a:t>
              </a:r>
            </a:p>
          </p:txBody>
        </p:sp>
      </p:grpSp>
    </p:spTree>
    <p:extLst>
      <p:ext uri="{BB962C8B-B14F-4D97-AF65-F5344CB8AC3E}">
        <p14:creationId xmlns:p14="http://schemas.microsoft.com/office/powerpoint/2010/main" val="33705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142530"/>
              </p:ext>
            </p:extLst>
          </p:nvPr>
        </p:nvGraphicFramePr>
        <p:xfrm>
          <a:off x="219075" y="1352550"/>
          <a:ext cx="8275638" cy="4747260"/>
        </p:xfrm>
        <a:graphic>
          <a:graphicData uri="http://schemas.openxmlformats.org/drawingml/2006/table">
            <a:tbl>
              <a:tblPr firstRow="1" bandRow="1">
                <a:tableStyleId>{5940675A-B579-460E-94D1-54222C63F5DA}</a:tableStyleId>
              </a:tblPr>
              <a:tblGrid>
                <a:gridCol w="3286125"/>
                <a:gridCol w="4989513"/>
              </a:tblGrid>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at project sanction</a:t>
                      </a:r>
                    </a:p>
                    <a:p>
                      <a:endParaRPr lang="en-US" dirty="0"/>
                    </a:p>
                  </a:txBody>
                  <a:tcPr/>
                </a:tc>
                <a:tc>
                  <a:txBody>
                    <a:bodyPr/>
                    <a:lstStyle/>
                    <a:p>
                      <a:pPr lvl="0"/>
                      <a:r>
                        <a:rPr lang="en-US" sz="1800" dirty="0" smtClean="0"/>
                        <a:t>What is the cost, is it worth doing?</a:t>
                      </a:r>
                    </a:p>
                    <a:p>
                      <a:pPr lvl="0"/>
                      <a:r>
                        <a:rPr lang="en-US" sz="1800" dirty="0" smtClean="0"/>
                        <a:t>When is the target delivery?</a:t>
                      </a:r>
                    </a:p>
                    <a:p>
                      <a:pPr lvl="0"/>
                      <a:r>
                        <a:rPr lang="en-US" sz="1800" dirty="0" smtClean="0"/>
                        <a:t>What is the critical scope?</a:t>
                      </a:r>
                    </a:p>
                    <a:p>
                      <a:pPr lvl="0"/>
                      <a:r>
                        <a:rPr lang="en-US" sz="1800" dirty="0" smtClean="0"/>
                        <a:t>Do we have the right investment? </a:t>
                      </a:r>
                    </a:p>
                    <a:p>
                      <a:endParaRPr lang="en-US" dirty="0"/>
                    </a:p>
                  </a:txBody>
                  <a:tcPr/>
                </a:tc>
              </a:tr>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to steer towards the release</a:t>
                      </a:r>
                    </a:p>
                    <a:p>
                      <a:endParaRPr lang="en-US" dirty="0"/>
                    </a:p>
                  </a:txBody>
                  <a:tcPr/>
                </a:tc>
                <a:tc>
                  <a:txBody>
                    <a:bodyPr/>
                    <a:lstStyle/>
                    <a:p>
                      <a:pPr lvl="0"/>
                      <a:r>
                        <a:rPr lang="en-US" sz="1800" dirty="0" smtClean="0"/>
                        <a:t>Are we on target to meet our commitments?</a:t>
                      </a:r>
                    </a:p>
                    <a:p>
                      <a:pPr lvl="0"/>
                      <a:r>
                        <a:rPr lang="en-US" sz="1800" dirty="0" smtClean="0"/>
                        <a:t>What are the scope/schedule tradeoffs?</a:t>
                      </a:r>
                    </a:p>
                    <a:p>
                      <a:pPr lvl="0"/>
                      <a:r>
                        <a:rPr lang="en-US" sz="1800" dirty="0" smtClean="0"/>
                        <a:t>Is it worth continuing?</a:t>
                      </a:r>
                    </a:p>
                    <a:p>
                      <a:pPr lvl="0"/>
                      <a:r>
                        <a:rPr lang="en-US" sz="1800" dirty="0" smtClean="0"/>
                        <a:t>Can we do anything to accelerate delivery?</a:t>
                      </a:r>
                    </a:p>
                    <a:p>
                      <a:pPr lvl="0"/>
                      <a:r>
                        <a:rPr lang="en-US" sz="1800" dirty="0" smtClean="0"/>
                        <a:t>What is the cost of delay?</a:t>
                      </a:r>
                    </a:p>
                    <a:p>
                      <a:endParaRPr lang="en-US" dirty="0"/>
                    </a:p>
                  </a:txBody>
                  <a:tcPr/>
                </a:tc>
              </a:tr>
              <a:tr h="1504950">
                <a:tc>
                  <a:txBody>
                    <a:bodyPr/>
                    <a:lstStyle/>
                    <a:p>
                      <a:r>
                        <a:rPr lang="en-US" sz="1800" dirty="0" smtClean="0"/>
                        <a:t>Decisions to help with managing iterations</a:t>
                      </a:r>
                      <a:endParaRPr lang="en-US" dirty="0"/>
                    </a:p>
                  </a:txBody>
                  <a:tcPr/>
                </a:tc>
                <a:tc>
                  <a:txBody>
                    <a:bodyPr/>
                    <a:lstStyle/>
                    <a:p>
                      <a:pPr lvl="0"/>
                      <a:r>
                        <a:rPr lang="en-US" sz="1800" dirty="0" smtClean="0"/>
                        <a:t>Can we make our iteration commitment?</a:t>
                      </a:r>
                    </a:p>
                    <a:p>
                      <a:pPr lvl="0"/>
                      <a:r>
                        <a:rPr lang="en-US" sz="1800" dirty="0" smtClean="0"/>
                        <a:t>What is our capacity?</a:t>
                      </a:r>
                    </a:p>
                    <a:p>
                      <a:endParaRPr lang="en-US" dirty="0"/>
                    </a:p>
                  </a:txBody>
                  <a:tcPr/>
                </a:tc>
              </a:tr>
            </a:tbl>
          </a:graphicData>
        </a:graphic>
      </p:graphicFrame>
    </p:spTree>
    <p:extLst>
      <p:ext uri="{BB962C8B-B14F-4D97-AF65-F5344CB8AC3E}">
        <p14:creationId xmlns:p14="http://schemas.microsoft.com/office/powerpoint/2010/main" val="122979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What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21481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Estimate?</a:t>
            </a:r>
            <a:endParaRPr lang="en-US" dirty="0"/>
          </a:p>
        </p:txBody>
      </p:sp>
      <p:sp>
        <p:nvSpPr>
          <p:cNvPr id="5" name="Content Placeholder 4"/>
          <p:cNvSpPr>
            <a:spLocks noGrp="1"/>
          </p:cNvSpPr>
          <p:nvPr>
            <p:ph idx="1"/>
          </p:nvPr>
        </p:nvSpPr>
        <p:spPr/>
        <p:txBody>
          <a:bodyPr>
            <a:normAutofit/>
          </a:bodyPr>
          <a:lstStyle/>
          <a:p>
            <a:r>
              <a:rPr lang="en-CA" sz="3200" dirty="0" smtClean="0"/>
              <a:t>Release – duration, effort, cost</a:t>
            </a:r>
          </a:p>
          <a:p>
            <a:r>
              <a:rPr lang="en-CA" sz="3200" dirty="0" smtClean="0"/>
              <a:t>Feature/Epic – story points, T-shirt sizes</a:t>
            </a:r>
          </a:p>
          <a:p>
            <a:r>
              <a:rPr lang="en-CA" sz="3200" dirty="0" smtClean="0"/>
              <a:t>Stories – story points</a:t>
            </a:r>
          </a:p>
          <a:p>
            <a:r>
              <a:rPr lang="en-CA" sz="3200" dirty="0" smtClean="0"/>
              <a:t>Tasks – hours </a:t>
            </a:r>
          </a:p>
          <a:p>
            <a:r>
              <a:rPr lang="en-US" sz="3200" dirty="0"/>
              <a:t>#</a:t>
            </a:r>
            <a:r>
              <a:rPr lang="en-US" sz="3200" dirty="0" err="1"/>
              <a:t>NoEstimates</a:t>
            </a:r>
            <a:endParaRPr lang="en-US" sz="3200" dirty="0"/>
          </a:p>
          <a:p>
            <a:endParaRPr lang="en-CA" sz="3200" dirty="0"/>
          </a:p>
        </p:txBody>
      </p:sp>
    </p:spTree>
    <p:extLst>
      <p:ext uri="{BB962C8B-B14F-4D97-AF65-F5344CB8AC3E}">
        <p14:creationId xmlns:p14="http://schemas.microsoft.com/office/powerpoint/2010/main" val="15431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24849F3-B612-4092-B41B-6655388DA777}">
  <ds:schemaRefs>
    <ds:schemaRef ds:uri="http://schemas.microsoft.com/office/2006/metadata/propertie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P8 E2E Showcase</Template>
  <TotalTime>49666</TotalTime>
  <Words>2223</Words>
  <Application>Microsoft Office PowerPoint</Application>
  <PresentationFormat>On-screen Show (4:3)</PresentationFormat>
  <Paragraphs>403</Paragraphs>
  <Slides>67</Slides>
  <Notes>20</Notes>
  <HiddenSlides>1</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67</vt:i4>
      </vt:variant>
    </vt:vector>
  </HeadingPairs>
  <TitlesOfParts>
    <vt:vector size="85" baseType="lpstr">
      <vt:lpstr>ＭＳ Ｐゴシック</vt:lpstr>
      <vt:lpstr>Agency FB</vt:lpstr>
      <vt:lpstr>Arial</vt:lpstr>
      <vt:lpstr>Arial Rounded MT Bold</vt:lpstr>
      <vt:lpstr>Baskerville Old Face</vt:lpstr>
      <vt:lpstr>Bodoni MT Condensed</vt:lpstr>
      <vt:lpstr>Book Antiqua</vt:lpstr>
      <vt:lpstr>Calibri</vt:lpstr>
      <vt:lpstr>Cambria Math</vt:lpstr>
      <vt:lpstr>HamletOrNot</vt:lpstr>
      <vt:lpstr>Old English Text MT</vt:lpstr>
      <vt:lpstr>Osaka</vt:lpstr>
      <vt:lpstr>Segoe UI Light</vt:lpstr>
      <vt:lpstr>Segoe WP Light</vt:lpstr>
      <vt:lpstr>Times New Roman</vt:lpstr>
      <vt:lpstr>Wingdings</vt:lpstr>
      <vt:lpstr>P8 E2E Showcase</vt:lpstr>
      <vt:lpstr>Office Theme</vt:lpstr>
      <vt:lpstr>PowerPoint Presentation</vt:lpstr>
      <vt:lpstr>PowerPoint Presentation</vt:lpstr>
      <vt:lpstr>To Estimate or #NoEstimates, That is the Question </vt:lpstr>
      <vt:lpstr>How many of you consider it to be a major part of your job to either create estimates or deliver against someone’s estimates? </vt:lpstr>
      <vt:lpstr>PowerPoint Presentation</vt:lpstr>
      <vt:lpstr>PowerPoint Presentation</vt:lpstr>
      <vt:lpstr>Decisions</vt:lpstr>
      <vt:lpstr>PowerPoint Presentation</vt:lpstr>
      <vt:lpstr>What do we Estimate?</vt:lpstr>
      <vt:lpstr>What is #NoEstimates</vt:lpstr>
      <vt:lpstr>One Approach Suggested by #NoEstimates</vt:lpstr>
      <vt:lpstr>We collected and analyzed some real data</vt:lpstr>
      <vt:lpstr>About the Data</vt:lpstr>
      <vt:lpstr>Definitions</vt:lpstr>
      <vt:lpstr>Basic Burnup</vt:lpstr>
      <vt:lpstr>What does the Data show?</vt:lpstr>
      <vt:lpstr>What does the Data show?</vt:lpstr>
      <vt:lpstr>Beware … statistics ahead</vt:lpstr>
      <vt:lpstr>P90 and P10</vt:lpstr>
      <vt:lpstr>P90/P10 Ratio</vt:lpstr>
      <vt:lpstr>Question:  Do we get better at estimating the further we go in a project? (or: does our velocity become more stable over time?)</vt:lpstr>
      <vt:lpstr>What do we see in Velocity?</vt:lpstr>
      <vt:lpstr>Question:  If we just use throughput (story count) to forecast completion, is it any more/less accurate than using velocity (story points)?</vt:lpstr>
      <vt:lpstr>Basic Burnup</vt:lpstr>
      <vt:lpstr>Burnup Projection to P10 and P90</vt:lpstr>
      <vt:lpstr>What do we see in Projections?</vt:lpstr>
      <vt:lpstr>Conclusions from the Data</vt:lpstr>
      <vt:lpstr>How about a Simulation</vt:lpstr>
      <vt:lpstr>How about a Simulation</vt:lpstr>
      <vt:lpstr>Simulation Results – What If?</vt:lpstr>
      <vt:lpstr>What do the simulations tell us</vt:lpstr>
      <vt:lpstr>What does this tell us about Estimation?</vt:lpstr>
      <vt:lpstr>What does this tell us about Estimation?</vt:lpstr>
      <vt:lpstr>What does this tell us about Estimation?</vt:lpstr>
      <vt:lpstr>PowerPoint Presentation</vt:lpstr>
      <vt:lpstr>IEEE Software, May/June 2006</vt:lpstr>
      <vt:lpstr>Accuracy of Initial Estimate</vt:lpstr>
      <vt:lpstr>Data From Steve McConnell</vt:lpstr>
      <vt:lpstr>Actual vs. Original Estimate</vt:lpstr>
      <vt:lpstr>Jørgensen 2013</vt:lpstr>
      <vt:lpstr>Jørgensen 2013</vt:lpstr>
      <vt:lpstr>Estimation Exercise </vt:lpstr>
      <vt:lpstr>Jellybean Results</vt:lpstr>
      <vt:lpstr>Now What?</vt:lpstr>
      <vt:lpstr>Option 1:</vt:lpstr>
      <vt:lpstr>Option 2:</vt:lpstr>
      <vt:lpstr>Probability Distribution Estimate/Actual</vt:lpstr>
      <vt:lpstr>Option 3:</vt:lpstr>
      <vt:lpstr>Option 4:</vt:lpstr>
      <vt:lpstr>Option 5:</vt:lpstr>
      <vt:lpstr>The A/B/C List sets proper expectations</vt:lpstr>
      <vt:lpstr>A/B/C List</vt:lpstr>
      <vt:lpstr>A/B/C List</vt:lpstr>
      <vt:lpstr>Option 6:</vt:lpstr>
      <vt:lpstr>Option 7:</vt:lpstr>
      <vt:lpstr>#NoEstimates Example</vt:lpstr>
      <vt:lpstr>#NoEstimates Example</vt:lpstr>
      <vt:lpstr>#NoEstimates Example</vt:lpstr>
      <vt:lpstr>PowerPoint Presentation</vt:lpstr>
      <vt:lpstr>Estimation Values</vt:lpstr>
      <vt:lpstr>PowerPoint Presentation</vt:lpstr>
      <vt:lpstr>Contact</vt:lpstr>
      <vt:lpstr>PowerPoint Presentation</vt:lpstr>
      <vt:lpstr>Synerzip</vt:lpstr>
      <vt:lpstr>Synerzip Clients</vt:lpstr>
      <vt:lpstr>Next Webinar</vt:lpstr>
      <vt:lpstr>Connect with Synerzip</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619</cp:revision>
  <cp:lastPrinted>2016-06-22T20:37:25Z</cp:lastPrinted>
  <dcterms:created xsi:type="dcterms:W3CDTF">2013-05-01T17:32:59Z</dcterms:created>
  <dcterms:modified xsi:type="dcterms:W3CDTF">2016-06-23T14:02:06Z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