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256" r:id="rId2"/>
    <p:sldId id="364" r:id="rId3"/>
    <p:sldId id="333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65" r:id="rId38"/>
    <p:sldId id="294" r:id="rId39"/>
    <p:sldId id="363" r:id="rId40"/>
    <p:sldId id="348" r:id="rId41"/>
    <p:sldId id="349" r:id="rId42"/>
    <p:sldId id="350" r:id="rId43"/>
    <p:sldId id="351" r:id="rId44"/>
    <p:sldId id="289" r:id="rId45"/>
    <p:sldId id="332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CD6378-5547-A64B-B473-680CF69B7220}">
          <p14:sldIdLst>
            <p14:sldId id="256"/>
            <p14:sldId id="364"/>
            <p14:sldId id="333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65"/>
            <p14:sldId id="294"/>
            <p14:sldId id="363"/>
            <p14:sldId id="348"/>
            <p14:sldId id="349"/>
            <p14:sldId id="350"/>
            <p14:sldId id="351"/>
            <p14:sldId id="289"/>
            <p14:sldId id="3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725"/>
    <p:restoredTop sz="66239"/>
  </p:normalViewPr>
  <p:slideViewPr>
    <p:cSldViewPr snapToGrid="0" snapToObjects="1">
      <p:cViewPr varScale="1">
        <p:scale>
          <a:sx n="65" d="100"/>
          <a:sy n="65" d="100"/>
        </p:scale>
        <p:origin x="197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8CD21D-F244-4340-B443-E552C9B347C8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12781C97-C321-464C-89CE-6887C4C1731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DBCDCE6-1CC3-47A0-BCB7-9D6DEA3185C2}" type="parTrans" cxnId="{66923A1A-9487-4860-84D3-9768C2053502}">
      <dgm:prSet/>
      <dgm:spPr/>
      <dgm:t>
        <a:bodyPr/>
        <a:lstStyle/>
        <a:p>
          <a:endParaRPr lang="en-US"/>
        </a:p>
      </dgm:t>
    </dgm:pt>
    <dgm:pt modelId="{8CC7F1A5-9103-4044-84BC-AA03ADC6CD39}" type="sibTrans" cxnId="{66923A1A-9487-4860-84D3-9768C2053502}">
      <dgm:prSet/>
      <dgm:spPr/>
      <dgm:t>
        <a:bodyPr/>
        <a:lstStyle/>
        <a:p>
          <a:endParaRPr lang="en-US"/>
        </a:p>
      </dgm:t>
    </dgm:pt>
    <dgm:pt modelId="{31E8A7D9-D973-4E1F-9EE8-21394C493E9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FFD1243-D2EC-4663-A816-7CE7A5B932EB}" type="parTrans" cxnId="{B6A99047-A3E1-42F5-8DEA-A8976C610FB6}">
      <dgm:prSet/>
      <dgm:spPr/>
      <dgm:t>
        <a:bodyPr/>
        <a:lstStyle/>
        <a:p>
          <a:endParaRPr lang="en-US"/>
        </a:p>
      </dgm:t>
    </dgm:pt>
    <dgm:pt modelId="{2526D04B-5F6D-4707-AD53-E525F1001AD5}" type="sibTrans" cxnId="{B6A99047-A3E1-42F5-8DEA-A8976C610FB6}">
      <dgm:prSet/>
      <dgm:spPr/>
      <dgm:t>
        <a:bodyPr/>
        <a:lstStyle/>
        <a:p>
          <a:endParaRPr lang="en-US"/>
        </a:p>
      </dgm:t>
    </dgm:pt>
    <dgm:pt modelId="{60FBF843-89E6-49F0-B9F6-C66FBB3F82D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120A087-1C2E-409D-8649-FE849CD070CA}" type="parTrans" cxnId="{EF846957-79E5-4861-A7C9-8937DAF06F81}">
      <dgm:prSet/>
      <dgm:spPr/>
      <dgm:t>
        <a:bodyPr/>
        <a:lstStyle/>
        <a:p>
          <a:endParaRPr lang="en-US"/>
        </a:p>
      </dgm:t>
    </dgm:pt>
    <dgm:pt modelId="{95036FAC-0CD0-40A9-B39B-2D836FFA9CD6}" type="sibTrans" cxnId="{EF846957-79E5-4861-A7C9-8937DAF06F81}">
      <dgm:prSet/>
      <dgm:spPr/>
      <dgm:t>
        <a:bodyPr/>
        <a:lstStyle/>
        <a:p>
          <a:endParaRPr lang="en-US"/>
        </a:p>
      </dgm:t>
    </dgm:pt>
    <dgm:pt modelId="{B1065DDD-65B8-4309-9E22-95826F501EA3}" type="pres">
      <dgm:prSet presAssocID="{238CD21D-F244-4340-B443-E552C9B347C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3FDFB31-B006-4E28-B92C-D504C127E591}" type="pres">
      <dgm:prSet presAssocID="{12781C97-C321-464C-89CE-6887C4C17311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B0E1BA-4BC6-40BD-9586-D783BDBE58A8}" type="pres">
      <dgm:prSet presAssocID="{12781C97-C321-464C-89CE-6887C4C17311}" presName="gear1srcNode" presStyleLbl="node1" presStyleIdx="0" presStyleCnt="3"/>
      <dgm:spPr/>
      <dgm:t>
        <a:bodyPr/>
        <a:lstStyle/>
        <a:p>
          <a:endParaRPr lang="en-US"/>
        </a:p>
      </dgm:t>
    </dgm:pt>
    <dgm:pt modelId="{13533347-ED8F-4A63-A619-C17F8089744E}" type="pres">
      <dgm:prSet presAssocID="{12781C97-C321-464C-89CE-6887C4C17311}" presName="gear1dstNode" presStyleLbl="node1" presStyleIdx="0" presStyleCnt="3"/>
      <dgm:spPr/>
      <dgm:t>
        <a:bodyPr/>
        <a:lstStyle/>
        <a:p>
          <a:endParaRPr lang="en-US"/>
        </a:p>
      </dgm:t>
    </dgm:pt>
    <dgm:pt modelId="{E25571C0-0942-44F8-A306-67BB3F310BE5}" type="pres">
      <dgm:prSet presAssocID="{31E8A7D9-D973-4E1F-9EE8-21394C493E9D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8654A6-7644-470C-B01A-FD59AA3011B1}" type="pres">
      <dgm:prSet presAssocID="{31E8A7D9-D973-4E1F-9EE8-21394C493E9D}" presName="gear2srcNode" presStyleLbl="node1" presStyleIdx="1" presStyleCnt="3"/>
      <dgm:spPr/>
      <dgm:t>
        <a:bodyPr/>
        <a:lstStyle/>
        <a:p>
          <a:endParaRPr lang="en-US"/>
        </a:p>
      </dgm:t>
    </dgm:pt>
    <dgm:pt modelId="{EE5AFEE2-7C3E-40BF-B06B-90B247BE7D96}" type="pres">
      <dgm:prSet presAssocID="{31E8A7D9-D973-4E1F-9EE8-21394C493E9D}" presName="gear2dstNode" presStyleLbl="node1" presStyleIdx="1" presStyleCnt="3"/>
      <dgm:spPr/>
      <dgm:t>
        <a:bodyPr/>
        <a:lstStyle/>
        <a:p>
          <a:endParaRPr lang="en-US"/>
        </a:p>
      </dgm:t>
    </dgm:pt>
    <dgm:pt modelId="{D919C440-CD69-45C5-B51F-AF07604825B6}" type="pres">
      <dgm:prSet presAssocID="{60FBF843-89E6-49F0-B9F6-C66FBB3F82DA}" presName="gear3" presStyleLbl="node1" presStyleIdx="2" presStyleCnt="3" custLinFactNeighborY="-16447"/>
      <dgm:spPr/>
      <dgm:t>
        <a:bodyPr/>
        <a:lstStyle/>
        <a:p>
          <a:endParaRPr lang="en-US"/>
        </a:p>
      </dgm:t>
    </dgm:pt>
    <dgm:pt modelId="{D1D5C88D-3ECD-4623-9476-562C12AE6B90}" type="pres">
      <dgm:prSet presAssocID="{60FBF843-89E6-49F0-B9F6-C66FBB3F82DA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C6A36-9940-4C74-A993-73E1D7785FDC}" type="pres">
      <dgm:prSet presAssocID="{60FBF843-89E6-49F0-B9F6-C66FBB3F82DA}" presName="gear3srcNode" presStyleLbl="node1" presStyleIdx="2" presStyleCnt="3"/>
      <dgm:spPr/>
      <dgm:t>
        <a:bodyPr/>
        <a:lstStyle/>
        <a:p>
          <a:endParaRPr lang="en-US"/>
        </a:p>
      </dgm:t>
    </dgm:pt>
    <dgm:pt modelId="{50076E77-B7E4-4F68-AA44-8369FABD27F9}" type="pres">
      <dgm:prSet presAssocID="{60FBF843-89E6-49F0-B9F6-C66FBB3F82DA}" presName="gear3dstNode" presStyleLbl="node1" presStyleIdx="2" presStyleCnt="3"/>
      <dgm:spPr/>
      <dgm:t>
        <a:bodyPr/>
        <a:lstStyle/>
        <a:p>
          <a:endParaRPr lang="en-US"/>
        </a:p>
      </dgm:t>
    </dgm:pt>
    <dgm:pt modelId="{26E8E3F7-3BE3-4658-8D8A-67C1F4C42542}" type="pres">
      <dgm:prSet presAssocID="{8CC7F1A5-9103-4044-84BC-AA03ADC6CD39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03AA5648-A253-427B-BFCF-C4BE5AFEBCC4}" type="pres">
      <dgm:prSet presAssocID="{2526D04B-5F6D-4707-AD53-E525F1001AD5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D274E67A-521A-467A-A57A-16186A85C171}" type="pres">
      <dgm:prSet presAssocID="{95036FAC-0CD0-40A9-B39B-2D836FFA9CD6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524718CD-351F-BF4F-B882-E1BD27A0B7BE}" type="presOf" srcId="{12781C97-C321-464C-89CE-6887C4C17311}" destId="{1AB0E1BA-4BC6-40BD-9586-D783BDBE58A8}" srcOrd="1" destOrd="0" presId="urn:microsoft.com/office/officeart/2005/8/layout/gear1"/>
    <dgm:cxn modelId="{ED9DD63F-E21E-2A4A-AF8F-E0E2EF3DC69C}" type="presOf" srcId="{31E8A7D9-D973-4E1F-9EE8-21394C493E9D}" destId="{EE5AFEE2-7C3E-40BF-B06B-90B247BE7D96}" srcOrd="2" destOrd="0" presId="urn:microsoft.com/office/officeart/2005/8/layout/gear1"/>
    <dgm:cxn modelId="{94B8388D-C7C4-8A4F-816F-634F5ED090DD}" type="presOf" srcId="{31E8A7D9-D973-4E1F-9EE8-21394C493E9D}" destId="{E25571C0-0942-44F8-A306-67BB3F310BE5}" srcOrd="0" destOrd="0" presId="urn:microsoft.com/office/officeart/2005/8/layout/gear1"/>
    <dgm:cxn modelId="{66923A1A-9487-4860-84D3-9768C2053502}" srcId="{238CD21D-F244-4340-B443-E552C9B347C8}" destId="{12781C97-C321-464C-89CE-6887C4C17311}" srcOrd="0" destOrd="0" parTransId="{5DBCDCE6-1CC3-47A0-BCB7-9D6DEA3185C2}" sibTransId="{8CC7F1A5-9103-4044-84BC-AA03ADC6CD39}"/>
    <dgm:cxn modelId="{5ABDFF6E-65EE-DF46-AA86-92A6648C56E5}" type="presOf" srcId="{60FBF843-89E6-49F0-B9F6-C66FBB3F82DA}" destId="{D1D5C88D-3ECD-4623-9476-562C12AE6B90}" srcOrd="1" destOrd="0" presId="urn:microsoft.com/office/officeart/2005/8/layout/gear1"/>
    <dgm:cxn modelId="{E67BBE20-1D0F-5444-A4D3-6D0DE983AA65}" type="presOf" srcId="{12781C97-C321-464C-89CE-6887C4C17311}" destId="{13533347-ED8F-4A63-A619-C17F8089744E}" srcOrd="2" destOrd="0" presId="urn:microsoft.com/office/officeart/2005/8/layout/gear1"/>
    <dgm:cxn modelId="{50A03557-5BD9-F246-B5E0-C648C684A7F3}" type="presOf" srcId="{31E8A7D9-D973-4E1F-9EE8-21394C493E9D}" destId="{F98654A6-7644-470C-B01A-FD59AA3011B1}" srcOrd="1" destOrd="0" presId="urn:microsoft.com/office/officeart/2005/8/layout/gear1"/>
    <dgm:cxn modelId="{4B46BA1C-F356-7F4D-882C-BA8F7A2EE068}" type="presOf" srcId="{12781C97-C321-464C-89CE-6887C4C17311}" destId="{23FDFB31-B006-4E28-B92C-D504C127E591}" srcOrd="0" destOrd="0" presId="urn:microsoft.com/office/officeart/2005/8/layout/gear1"/>
    <dgm:cxn modelId="{4E1362A9-0134-9947-9026-5E5EF9BEB240}" type="presOf" srcId="{238CD21D-F244-4340-B443-E552C9B347C8}" destId="{B1065DDD-65B8-4309-9E22-95826F501EA3}" srcOrd="0" destOrd="0" presId="urn:microsoft.com/office/officeart/2005/8/layout/gear1"/>
    <dgm:cxn modelId="{4CF36174-BF44-FA43-B5D0-2CC324AAAC31}" type="presOf" srcId="{60FBF843-89E6-49F0-B9F6-C66FBB3F82DA}" destId="{50076E77-B7E4-4F68-AA44-8369FABD27F9}" srcOrd="3" destOrd="0" presId="urn:microsoft.com/office/officeart/2005/8/layout/gear1"/>
    <dgm:cxn modelId="{24288070-BB93-224D-A7BD-504020F5125F}" type="presOf" srcId="{60FBF843-89E6-49F0-B9F6-C66FBB3F82DA}" destId="{D919C440-CD69-45C5-B51F-AF07604825B6}" srcOrd="0" destOrd="0" presId="urn:microsoft.com/office/officeart/2005/8/layout/gear1"/>
    <dgm:cxn modelId="{72517CB1-0980-724B-8058-0A0573EC28EA}" type="presOf" srcId="{8CC7F1A5-9103-4044-84BC-AA03ADC6CD39}" destId="{26E8E3F7-3BE3-4658-8D8A-67C1F4C42542}" srcOrd="0" destOrd="0" presId="urn:microsoft.com/office/officeart/2005/8/layout/gear1"/>
    <dgm:cxn modelId="{4676E18A-2B17-244B-ACAD-3ADA2B8B140B}" type="presOf" srcId="{60FBF843-89E6-49F0-B9F6-C66FBB3F82DA}" destId="{942C6A36-9940-4C74-A993-73E1D7785FDC}" srcOrd="2" destOrd="0" presId="urn:microsoft.com/office/officeart/2005/8/layout/gear1"/>
    <dgm:cxn modelId="{55EFD509-D1F4-4747-9411-8239F45CDBAA}" type="presOf" srcId="{95036FAC-0CD0-40A9-B39B-2D836FFA9CD6}" destId="{D274E67A-521A-467A-A57A-16186A85C171}" srcOrd="0" destOrd="0" presId="urn:microsoft.com/office/officeart/2005/8/layout/gear1"/>
    <dgm:cxn modelId="{D7FD7D81-3EE1-1847-8E47-DCD3B462B6BA}" type="presOf" srcId="{2526D04B-5F6D-4707-AD53-E525F1001AD5}" destId="{03AA5648-A253-427B-BFCF-C4BE5AFEBCC4}" srcOrd="0" destOrd="0" presId="urn:microsoft.com/office/officeart/2005/8/layout/gear1"/>
    <dgm:cxn modelId="{B6A99047-A3E1-42F5-8DEA-A8976C610FB6}" srcId="{238CD21D-F244-4340-B443-E552C9B347C8}" destId="{31E8A7D9-D973-4E1F-9EE8-21394C493E9D}" srcOrd="1" destOrd="0" parTransId="{5FFD1243-D2EC-4663-A816-7CE7A5B932EB}" sibTransId="{2526D04B-5F6D-4707-AD53-E525F1001AD5}"/>
    <dgm:cxn modelId="{EF846957-79E5-4861-A7C9-8937DAF06F81}" srcId="{238CD21D-F244-4340-B443-E552C9B347C8}" destId="{60FBF843-89E6-49F0-B9F6-C66FBB3F82DA}" srcOrd="2" destOrd="0" parTransId="{6120A087-1C2E-409D-8649-FE849CD070CA}" sibTransId="{95036FAC-0CD0-40A9-B39B-2D836FFA9CD6}"/>
    <dgm:cxn modelId="{E5F72196-6099-364B-97F3-2DA8A97807C9}" type="presParOf" srcId="{B1065DDD-65B8-4309-9E22-95826F501EA3}" destId="{23FDFB31-B006-4E28-B92C-D504C127E591}" srcOrd="0" destOrd="0" presId="urn:microsoft.com/office/officeart/2005/8/layout/gear1"/>
    <dgm:cxn modelId="{B2F82737-A97B-2542-9852-5E7AE3A57F21}" type="presParOf" srcId="{B1065DDD-65B8-4309-9E22-95826F501EA3}" destId="{1AB0E1BA-4BC6-40BD-9586-D783BDBE58A8}" srcOrd="1" destOrd="0" presId="urn:microsoft.com/office/officeart/2005/8/layout/gear1"/>
    <dgm:cxn modelId="{1B67BB50-908C-FE4A-A169-07451FA696F6}" type="presParOf" srcId="{B1065DDD-65B8-4309-9E22-95826F501EA3}" destId="{13533347-ED8F-4A63-A619-C17F8089744E}" srcOrd="2" destOrd="0" presId="urn:microsoft.com/office/officeart/2005/8/layout/gear1"/>
    <dgm:cxn modelId="{64779CDB-AC3C-5044-971A-A05F4573F0DA}" type="presParOf" srcId="{B1065DDD-65B8-4309-9E22-95826F501EA3}" destId="{E25571C0-0942-44F8-A306-67BB3F310BE5}" srcOrd="3" destOrd="0" presId="urn:microsoft.com/office/officeart/2005/8/layout/gear1"/>
    <dgm:cxn modelId="{5C5806D8-9D3B-404D-9D9F-AB4DE6F51EEF}" type="presParOf" srcId="{B1065DDD-65B8-4309-9E22-95826F501EA3}" destId="{F98654A6-7644-470C-B01A-FD59AA3011B1}" srcOrd="4" destOrd="0" presId="urn:microsoft.com/office/officeart/2005/8/layout/gear1"/>
    <dgm:cxn modelId="{6155D71E-5164-8A47-A251-1C20B6BF8D7B}" type="presParOf" srcId="{B1065DDD-65B8-4309-9E22-95826F501EA3}" destId="{EE5AFEE2-7C3E-40BF-B06B-90B247BE7D96}" srcOrd="5" destOrd="0" presId="urn:microsoft.com/office/officeart/2005/8/layout/gear1"/>
    <dgm:cxn modelId="{01EFF9F2-0938-BE47-87F7-7E66FE4811D0}" type="presParOf" srcId="{B1065DDD-65B8-4309-9E22-95826F501EA3}" destId="{D919C440-CD69-45C5-B51F-AF07604825B6}" srcOrd="6" destOrd="0" presId="urn:microsoft.com/office/officeart/2005/8/layout/gear1"/>
    <dgm:cxn modelId="{014A2779-B27C-EF45-9A9B-84572F29115B}" type="presParOf" srcId="{B1065DDD-65B8-4309-9E22-95826F501EA3}" destId="{D1D5C88D-3ECD-4623-9476-562C12AE6B90}" srcOrd="7" destOrd="0" presId="urn:microsoft.com/office/officeart/2005/8/layout/gear1"/>
    <dgm:cxn modelId="{892DB9D1-02B5-2B40-A224-AB2F3EDF8DC0}" type="presParOf" srcId="{B1065DDD-65B8-4309-9E22-95826F501EA3}" destId="{942C6A36-9940-4C74-A993-73E1D7785FDC}" srcOrd="8" destOrd="0" presId="urn:microsoft.com/office/officeart/2005/8/layout/gear1"/>
    <dgm:cxn modelId="{CDCD352D-9F50-A644-A2DA-764706B6AFDE}" type="presParOf" srcId="{B1065DDD-65B8-4309-9E22-95826F501EA3}" destId="{50076E77-B7E4-4F68-AA44-8369FABD27F9}" srcOrd="9" destOrd="0" presId="urn:microsoft.com/office/officeart/2005/8/layout/gear1"/>
    <dgm:cxn modelId="{3E7CC61C-269E-924B-9F0A-61C91BF00E43}" type="presParOf" srcId="{B1065DDD-65B8-4309-9E22-95826F501EA3}" destId="{26E8E3F7-3BE3-4658-8D8A-67C1F4C42542}" srcOrd="10" destOrd="0" presId="urn:microsoft.com/office/officeart/2005/8/layout/gear1"/>
    <dgm:cxn modelId="{50B1447F-455D-4B44-A89F-B7BA51A9CC9E}" type="presParOf" srcId="{B1065DDD-65B8-4309-9E22-95826F501EA3}" destId="{03AA5648-A253-427B-BFCF-C4BE5AFEBCC4}" srcOrd="11" destOrd="0" presId="urn:microsoft.com/office/officeart/2005/8/layout/gear1"/>
    <dgm:cxn modelId="{DAA248B3-8A3A-C442-A693-0EF0CE539CD1}" type="presParOf" srcId="{B1065DDD-65B8-4309-9E22-95826F501EA3}" destId="{D274E67A-521A-467A-A57A-16186A85C171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8CD21D-F244-4340-B443-E552C9B347C8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12781C97-C321-464C-89CE-6887C4C17311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DBCDCE6-1CC3-47A0-BCB7-9D6DEA3185C2}" type="parTrans" cxnId="{66923A1A-9487-4860-84D3-9768C2053502}">
      <dgm:prSet/>
      <dgm:spPr/>
      <dgm:t>
        <a:bodyPr/>
        <a:lstStyle/>
        <a:p>
          <a:endParaRPr lang="en-US"/>
        </a:p>
      </dgm:t>
    </dgm:pt>
    <dgm:pt modelId="{8CC7F1A5-9103-4044-84BC-AA03ADC6CD39}" type="sibTrans" cxnId="{66923A1A-9487-4860-84D3-9768C2053502}">
      <dgm:prSet/>
      <dgm:spPr/>
      <dgm:t>
        <a:bodyPr/>
        <a:lstStyle/>
        <a:p>
          <a:endParaRPr lang="en-US"/>
        </a:p>
      </dgm:t>
    </dgm:pt>
    <dgm:pt modelId="{31E8A7D9-D973-4E1F-9EE8-21394C493E9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5FFD1243-D2EC-4663-A816-7CE7A5B932EB}" type="parTrans" cxnId="{B6A99047-A3E1-42F5-8DEA-A8976C610FB6}">
      <dgm:prSet/>
      <dgm:spPr/>
      <dgm:t>
        <a:bodyPr/>
        <a:lstStyle/>
        <a:p>
          <a:endParaRPr lang="en-US"/>
        </a:p>
      </dgm:t>
    </dgm:pt>
    <dgm:pt modelId="{2526D04B-5F6D-4707-AD53-E525F1001AD5}" type="sibTrans" cxnId="{B6A99047-A3E1-42F5-8DEA-A8976C610FB6}">
      <dgm:prSet/>
      <dgm:spPr/>
      <dgm:t>
        <a:bodyPr/>
        <a:lstStyle/>
        <a:p>
          <a:endParaRPr lang="en-US"/>
        </a:p>
      </dgm:t>
    </dgm:pt>
    <dgm:pt modelId="{60FBF843-89E6-49F0-B9F6-C66FBB3F82DA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6120A087-1C2E-409D-8649-FE849CD070CA}" type="parTrans" cxnId="{EF846957-79E5-4861-A7C9-8937DAF06F81}">
      <dgm:prSet/>
      <dgm:spPr/>
      <dgm:t>
        <a:bodyPr/>
        <a:lstStyle/>
        <a:p>
          <a:endParaRPr lang="en-US"/>
        </a:p>
      </dgm:t>
    </dgm:pt>
    <dgm:pt modelId="{95036FAC-0CD0-40A9-B39B-2D836FFA9CD6}" type="sibTrans" cxnId="{EF846957-79E5-4861-A7C9-8937DAF06F81}">
      <dgm:prSet/>
      <dgm:spPr/>
      <dgm:t>
        <a:bodyPr/>
        <a:lstStyle/>
        <a:p>
          <a:endParaRPr lang="en-US"/>
        </a:p>
      </dgm:t>
    </dgm:pt>
    <dgm:pt modelId="{B1065DDD-65B8-4309-9E22-95826F501EA3}" type="pres">
      <dgm:prSet presAssocID="{238CD21D-F244-4340-B443-E552C9B347C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3FDFB31-B006-4E28-B92C-D504C127E591}" type="pres">
      <dgm:prSet presAssocID="{12781C97-C321-464C-89CE-6887C4C17311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B0E1BA-4BC6-40BD-9586-D783BDBE58A8}" type="pres">
      <dgm:prSet presAssocID="{12781C97-C321-464C-89CE-6887C4C17311}" presName="gear1srcNode" presStyleLbl="node1" presStyleIdx="0" presStyleCnt="3"/>
      <dgm:spPr/>
      <dgm:t>
        <a:bodyPr/>
        <a:lstStyle/>
        <a:p>
          <a:endParaRPr lang="en-US"/>
        </a:p>
      </dgm:t>
    </dgm:pt>
    <dgm:pt modelId="{13533347-ED8F-4A63-A619-C17F8089744E}" type="pres">
      <dgm:prSet presAssocID="{12781C97-C321-464C-89CE-6887C4C17311}" presName="gear1dstNode" presStyleLbl="node1" presStyleIdx="0" presStyleCnt="3"/>
      <dgm:spPr/>
      <dgm:t>
        <a:bodyPr/>
        <a:lstStyle/>
        <a:p>
          <a:endParaRPr lang="en-US"/>
        </a:p>
      </dgm:t>
    </dgm:pt>
    <dgm:pt modelId="{E25571C0-0942-44F8-A306-67BB3F310BE5}" type="pres">
      <dgm:prSet presAssocID="{31E8A7D9-D973-4E1F-9EE8-21394C493E9D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8654A6-7644-470C-B01A-FD59AA3011B1}" type="pres">
      <dgm:prSet presAssocID="{31E8A7D9-D973-4E1F-9EE8-21394C493E9D}" presName="gear2srcNode" presStyleLbl="node1" presStyleIdx="1" presStyleCnt="3"/>
      <dgm:spPr/>
      <dgm:t>
        <a:bodyPr/>
        <a:lstStyle/>
        <a:p>
          <a:endParaRPr lang="en-US"/>
        </a:p>
      </dgm:t>
    </dgm:pt>
    <dgm:pt modelId="{EE5AFEE2-7C3E-40BF-B06B-90B247BE7D96}" type="pres">
      <dgm:prSet presAssocID="{31E8A7D9-D973-4E1F-9EE8-21394C493E9D}" presName="gear2dstNode" presStyleLbl="node1" presStyleIdx="1" presStyleCnt="3"/>
      <dgm:spPr/>
      <dgm:t>
        <a:bodyPr/>
        <a:lstStyle/>
        <a:p>
          <a:endParaRPr lang="en-US"/>
        </a:p>
      </dgm:t>
    </dgm:pt>
    <dgm:pt modelId="{D919C440-CD69-45C5-B51F-AF07604825B6}" type="pres">
      <dgm:prSet presAssocID="{60FBF843-89E6-49F0-B9F6-C66FBB3F82DA}" presName="gear3" presStyleLbl="node1" presStyleIdx="2" presStyleCnt="3" custLinFactNeighborY="-16447"/>
      <dgm:spPr/>
      <dgm:t>
        <a:bodyPr/>
        <a:lstStyle/>
        <a:p>
          <a:endParaRPr lang="en-US"/>
        </a:p>
      </dgm:t>
    </dgm:pt>
    <dgm:pt modelId="{D1D5C88D-3ECD-4623-9476-562C12AE6B90}" type="pres">
      <dgm:prSet presAssocID="{60FBF843-89E6-49F0-B9F6-C66FBB3F82DA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C6A36-9940-4C74-A993-73E1D7785FDC}" type="pres">
      <dgm:prSet presAssocID="{60FBF843-89E6-49F0-B9F6-C66FBB3F82DA}" presName="gear3srcNode" presStyleLbl="node1" presStyleIdx="2" presStyleCnt="3"/>
      <dgm:spPr/>
      <dgm:t>
        <a:bodyPr/>
        <a:lstStyle/>
        <a:p>
          <a:endParaRPr lang="en-US"/>
        </a:p>
      </dgm:t>
    </dgm:pt>
    <dgm:pt modelId="{50076E77-B7E4-4F68-AA44-8369FABD27F9}" type="pres">
      <dgm:prSet presAssocID="{60FBF843-89E6-49F0-B9F6-C66FBB3F82DA}" presName="gear3dstNode" presStyleLbl="node1" presStyleIdx="2" presStyleCnt="3"/>
      <dgm:spPr/>
      <dgm:t>
        <a:bodyPr/>
        <a:lstStyle/>
        <a:p>
          <a:endParaRPr lang="en-US"/>
        </a:p>
      </dgm:t>
    </dgm:pt>
    <dgm:pt modelId="{26E8E3F7-3BE3-4658-8D8A-67C1F4C42542}" type="pres">
      <dgm:prSet presAssocID="{8CC7F1A5-9103-4044-84BC-AA03ADC6CD39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03AA5648-A253-427B-BFCF-C4BE5AFEBCC4}" type="pres">
      <dgm:prSet presAssocID="{2526D04B-5F6D-4707-AD53-E525F1001AD5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D274E67A-521A-467A-A57A-16186A85C171}" type="pres">
      <dgm:prSet presAssocID="{95036FAC-0CD0-40A9-B39B-2D836FFA9CD6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681F3DBB-3B95-E348-9C83-900F1D568B7E}" type="presOf" srcId="{238CD21D-F244-4340-B443-E552C9B347C8}" destId="{B1065DDD-65B8-4309-9E22-95826F501EA3}" srcOrd="0" destOrd="0" presId="urn:microsoft.com/office/officeart/2005/8/layout/gear1"/>
    <dgm:cxn modelId="{76EEF3B3-AD11-3E4A-A830-B13D052AC594}" type="presOf" srcId="{31E8A7D9-D973-4E1F-9EE8-21394C493E9D}" destId="{E25571C0-0942-44F8-A306-67BB3F310BE5}" srcOrd="0" destOrd="0" presId="urn:microsoft.com/office/officeart/2005/8/layout/gear1"/>
    <dgm:cxn modelId="{6969906D-CBE1-344A-8929-AC3A970E32ED}" type="presOf" srcId="{60FBF843-89E6-49F0-B9F6-C66FBB3F82DA}" destId="{942C6A36-9940-4C74-A993-73E1D7785FDC}" srcOrd="2" destOrd="0" presId="urn:microsoft.com/office/officeart/2005/8/layout/gear1"/>
    <dgm:cxn modelId="{7D45AF84-A3BB-094A-9FC5-EF98C5967FE0}" type="presOf" srcId="{60FBF843-89E6-49F0-B9F6-C66FBB3F82DA}" destId="{D1D5C88D-3ECD-4623-9476-562C12AE6B90}" srcOrd="1" destOrd="0" presId="urn:microsoft.com/office/officeart/2005/8/layout/gear1"/>
    <dgm:cxn modelId="{F698BF4D-5998-DC40-BFA8-3A70320DEA17}" type="presOf" srcId="{60FBF843-89E6-49F0-B9F6-C66FBB3F82DA}" destId="{50076E77-B7E4-4F68-AA44-8369FABD27F9}" srcOrd="3" destOrd="0" presId="urn:microsoft.com/office/officeart/2005/8/layout/gear1"/>
    <dgm:cxn modelId="{CE6C0A83-39C5-4247-83B8-ACE0CF86FFBF}" type="presOf" srcId="{31E8A7D9-D973-4E1F-9EE8-21394C493E9D}" destId="{F98654A6-7644-470C-B01A-FD59AA3011B1}" srcOrd="1" destOrd="0" presId="urn:microsoft.com/office/officeart/2005/8/layout/gear1"/>
    <dgm:cxn modelId="{CAC6910C-CB66-FF42-8B07-64262F87D365}" type="presOf" srcId="{12781C97-C321-464C-89CE-6887C4C17311}" destId="{23FDFB31-B006-4E28-B92C-D504C127E591}" srcOrd="0" destOrd="0" presId="urn:microsoft.com/office/officeart/2005/8/layout/gear1"/>
    <dgm:cxn modelId="{1433CA23-BAB4-7840-A9F6-56ED3524352A}" type="presOf" srcId="{2526D04B-5F6D-4707-AD53-E525F1001AD5}" destId="{03AA5648-A253-427B-BFCF-C4BE5AFEBCC4}" srcOrd="0" destOrd="0" presId="urn:microsoft.com/office/officeart/2005/8/layout/gear1"/>
    <dgm:cxn modelId="{66923A1A-9487-4860-84D3-9768C2053502}" srcId="{238CD21D-F244-4340-B443-E552C9B347C8}" destId="{12781C97-C321-464C-89CE-6887C4C17311}" srcOrd="0" destOrd="0" parTransId="{5DBCDCE6-1CC3-47A0-BCB7-9D6DEA3185C2}" sibTransId="{8CC7F1A5-9103-4044-84BC-AA03ADC6CD39}"/>
    <dgm:cxn modelId="{954A7049-C049-674D-A4F9-6A6CF627DD1E}" type="presOf" srcId="{95036FAC-0CD0-40A9-B39B-2D836FFA9CD6}" destId="{D274E67A-521A-467A-A57A-16186A85C171}" srcOrd="0" destOrd="0" presId="urn:microsoft.com/office/officeart/2005/8/layout/gear1"/>
    <dgm:cxn modelId="{442F251E-5C8F-CD4C-9397-C4C526220665}" type="presOf" srcId="{8CC7F1A5-9103-4044-84BC-AA03ADC6CD39}" destId="{26E8E3F7-3BE3-4658-8D8A-67C1F4C42542}" srcOrd="0" destOrd="0" presId="urn:microsoft.com/office/officeart/2005/8/layout/gear1"/>
    <dgm:cxn modelId="{B4CFA5C8-1D9D-C34C-9752-9BA7152620DE}" type="presOf" srcId="{31E8A7D9-D973-4E1F-9EE8-21394C493E9D}" destId="{EE5AFEE2-7C3E-40BF-B06B-90B247BE7D96}" srcOrd="2" destOrd="0" presId="urn:microsoft.com/office/officeart/2005/8/layout/gear1"/>
    <dgm:cxn modelId="{AA59893F-C144-CE44-B626-F176FFB339E2}" type="presOf" srcId="{60FBF843-89E6-49F0-B9F6-C66FBB3F82DA}" destId="{D919C440-CD69-45C5-B51F-AF07604825B6}" srcOrd="0" destOrd="0" presId="urn:microsoft.com/office/officeart/2005/8/layout/gear1"/>
    <dgm:cxn modelId="{EBF04614-DFB0-BB4D-8EBC-AD36C1B98CE2}" type="presOf" srcId="{12781C97-C321-464C-89CE-6887C4C17311}" destId="{1AB0E1BA-4BC6-40BD-9586-D783BDBE58A8}" srcOrd="1" destOrd="0" presId="urn:microsoft.com/office/officeart/2005/8/layout/gear1"/>
    <dgm:cxn modelId="{B6A99047-A3E1-42F5-8DEA-A8976C610FB6}" srcId="{238CD21D-F244-4340-B443-E552C9B347C8}" destId="{31E8A7D9-D973-4E1F-9EE8-21394C493E9D}" srcOrd="1" destOrd="0" parTransId="{5FFD1243-D2EC-4663-A816-7CE7A5B932EB}" sibTransId="{2526D04B-5F6D-4707-AD53-E525F1001AD5}"/>
    <dgm:cxn modelId="{586D631E-7E6E-0745-A7B6-E6C265675178}" type="presOf" srcId="{12781C97-C321-464C-89CE-6887C4C17311}" destId="{13533347-ED8F-4A63-A619-C17F8089744E}" srcOrd="2" destOrd="0" presId="urn:microsoft.com/office/officeart/2005/8/layout/gear1"/>
    <dgm:cxn modelId="{EF846957-79E5-4861-A7C9-8937DAF06F81}" srcId="{238CD21D-F244-4340-B443-E552C9B347C8}" destId="{60FBF843-89E6-49F0-B9F6-C66FBB3F82DA}" srcOrd="2" destOrd="0" parTransId="{6120A087-1C2E-409D-8649-FE849CD070CA}" sibTransId="{95036FAC-0CD0-40A9-B39B-2D836FFA9CD6}"/>
    <dgm:cxn modelId="{B2332584-07C5-CA41-9183-55753F1CFA8C}" type="presParOf" srcId="{B1065DDD-65B8-4309-9E22-95826F501EA3}" destId="{23FDFB31-B006-4E28-B92C-D504C127E591}" srcOrd="0" destOrd="0" presId="urn:microsoft.com/office/officeart/2005/8/layout/gear1"/>
    <dgm:cxn modelId="{7B00D422-E8F9-3B4A-A522-BD38FE075C1E}" type="presParOf" srcId="{B1065DDD-65B8-4309-9E22-95826F501EA3}" destId="{1AB0E1BA-4BC6-40BD-9586-D783BDBE58A8}" srcOrd="1" destOrd="0" presId="urn:microsoft.com/office/officeart/2005/8/layout/gear1"/>
    <dgm:cxn modelId="{2995F95C-BBF5-9C45-8F2E-1091F67AC646}" type="presParOf" srcId="{B1065DDD-65B8-4309-9E22-95826F501EA3}" destId="{13533347-ED8F-4A63-A619-C17F8089744E}" srcOrd="2" destOrd="0" presId="urn:microsoft.com/office/officeart/2005/8/layout/gear1"/>
    <dgm:cxn modelId="{903295AC-BF81-E645-8FBF-1338CD059255}" type="presParOf" srcId="{B1065DDD-65B8-4309-9E22-95826F501EA3}" destId="{E25571C0-0942-44F8-A306-67BB3F310BE5}" srcOrd="3" destOrd="0" presId="urn:microsoft.com/office/officeart/2005/8/layout/gear1"/>
    <dgm:cxn modelId="{2DDB9BF5-CD1F-F840-9483-46A2F98D2114}" type="presParOf" srcId="{B1065DDD-65B8-4309-9E22-95826F501EA3}" destId="{F98654A6-7644-470C-B01A-FD59AA3011B1}" srcOrd="4" destOrd="0" presId="urn:microsoft.com/office/officeart/2005/8/layout/gear1"/>
    <dgm:cxn modelId="{35D4D520-677B-4F4A-938B-CDC2F7F79C76}" type="presParOf" srcId="{B1065DDD-65B8-4309-9E22-95826F501EA3}" destId="{EE5AFEE2-7C3E-40BF-B06B-90B247BE7D96}" srcOrd="5" destOrd="0" presId="urn:microsoft.com/office/officeart/2005/8/layout/gear1"/>
    <dgm:cxn modelId="{80C918C7-9CF4-124C-8660-82A8DB5EEFF3}" type="presParOf" srcId="{B1065DDD-65B8-4309-9E22-95826F501EA3}" destId="{D919C440-CD69-45C5-B51F-AF07604825B6}" srcOrd="6" destOrd="0" presId="urn:microsoft.com/office/officeart/2005/8/layout/gear1"/>
    <dgm:cxn modelId="{6310C4B4-5A31-E148-8FBF-72802E0542A0}" type="presParOf" srcId="{B1065DDD-65B8-4309-9E22-95826F501EA3}" destId="{D1D5C88D-3ECD-4623-9476-562C12AE6B90}" srcOrd="7" destOrd="0" presId="urn:microsoft.com/office/officeart/2005/8/layout/gear1"/>
    <dgm:cxn modelId="{7D1979F5-2D92-E944-9820-AEBB1336A9E8}" type="presParOf" srcId="{B1065DDD-65B8-4309-9E22-95826F501EA3}" destId="{942C6A36-9940-4C74-A993-73E1D7785FDC}" srcOrd="8" destOrd="0" presId="urn:microsoft.com/office/officeart/2005/8/layout/gear1"/>
    <dgm:cxn modelId="{3C605615-8C44-6942-8E56-0D2E35416A0C}" type="presParOf" srcId="{B1065DDD-65B8-4309-9E22-95826F501EA3}" destId="{50076E77-B7E4-4F68-AA44-8369FABD27F9}" srcOrd="9" destOrd="0" presId="urn:microsoft.com/office/officeart/2005/8/layout/gear1"/>
    <dgm:cxn modelId="{F4560177-9DA8-0249-8718-BF5C711EA8FA}" type="presParOf" srcId="{B1065DDD-65B8-4309-9E22-95826F501EA3}" destId="{26E8E3F7-3BE3-4658-8D8A-67C1F4C42542}" srcOrd="10" destOrd="0" presId="urn:microsoft.com/office/officeart/2005/8/layout/gear1"/>
    <dgm:cxn modelId="{570847DE-CFA9-B240-8DD6-D24BEB67F647}" type="presParOf" srcId="{B1065DDD-65B8-4309-9E22-95826F501EA3}" destId="{03AA5648-A253-427B-BFCF-C4BE5AFEBCC4}" srcOrd="11" destOrd="0" presId="urn:microsoft.com/office/officeart/2005/8/layout/gear1"/>
    <dgm:cxn modelId="{9F4CE639-031F-CE42-A572-47FDD4B937F1}" type="presParOf" srcId="{B1065DDD-65B8-4309-9E22-95826F501EA3}" destId="{D274E67A-521A-467A-A57A-16186A85C171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DFB31-B006-4E28-B92C-D504C127E591}">
      <dsp:nvSpPr>
        <dsp:cNvPr id="0" name=""/>
        <dsp:cNvSpPr/>
      </dsp:nvSpPr>
      <dsp:spPr>
        <a:xfrm>
          <a:off x="561340" y="434340"/>
          <a:ext cx="530860" cy="53086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668066" y="558691"/>
        <a:ext cx="317408" cy="272873"/>
      </dsp:txXfrm>
    </dsp:sp>
    <dsp:sp modelId="{E25571C0-0942-44F8-A306-67BB3F310BE5}">
      <dsp:nvSpPr>
        <dsp:cNvPr id="0" name=""/>
        <dsp:cNvSpPr/>
      </dsp:nvSpPr>
      <dsp:spPr>
        <a:xfrm>
          <a:off x="252476" y="308864"/>
          <a:ext cx="386080" cy="38608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349673" y="406648"/>
        <a:ext cx="191686" cy="190512"/>
      </dsp:txXfrm>
    </dsp:sp>
    <dsp:sp modelId="{D919C440-CD69-45C5-B51F-AF07604825B6}">
      <dsp:nvSpPr>
        <dsp:cNvPr id="0" name=""/>
        <dsp:cNvSpPr/>
      </dsp:nvSpPr>
      <dsp:spPr>
        <a:xfrm rot="20700000">
          <a:off x="468720" y="42508"/>
          <a:ext cx="378279" cy="378279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 rot="-20700000">
        <a:off x="551688" y="125476"/>
        <a:ext cx="212344" cy="212344"/>
      </dsp:txXfrm>
    </dsp:sp>
    <dsp:sp modelId="{26E8E3F7-3BE3-4658-8D8A-67C1F4C42542}">
      <dsp:nvSpPr>
        <dsp:cNvPr id="0" name=""/>
        <dsp:cNvSpPr/>
      </dsp:nvSpPr>
      <dsp:spPr>
        <a:xfrm>
          <a:off x="492400" y="368482"/>
          <a:ext cx="679500" cy="679500"/>
        </a:xfrm>
        <a:prstGeom prst="circularArrow">
          <a:avLst>
            <a:gd name="adj1" fmla="val 4688"/>
            <a:gd name="adj2" fmla="val 299029"/>
            <a:gd name="adj3" fmla="val 2289157"/>
            <a:gd name="adj4" fmla="val 1649083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AA5648-A253-427B-BFCF-C4BE5AFEBCC4}">
      <dsp:nvSpPr>
        <dsp:cNvPr id="0" name=""/>
        <dsp:cNvSpPr/>
      </dsp:nvSpPr>
      <dsp:spPr>
        <a:xfrm>
          <a:off x="184101" y="237296"/>
          <a:ext cx="493699" cy="49369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4E67A-521A-467A-A57A-16186A85C171}">
      <dsp:nvSpPr>
        <dsp:cNvPr id="0" name=""/>
        <dsp:cNvSpPr/>
      </dsp:nvSpPr>
      <dsp:spPr>
        <a:xfrm>
          <a:off x="381220" y="-26491"/>
          <a:ext cx="532307" cy="53230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DFB31-B006-4E28-B92C-D504C127E591}">
      <dsp:nvSpPr>
        <dsp:cNvPr id="0" name=""/>
        <dsp:cNvSpPr/>
      </dsp:nvSpPr>
      <dsp:spPr>
        <a:xfrm>
          <a:off x="561340" y="434340"/>
          <a:ext cx="530860" cy="53086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668066" y="558691"/>
        <a:ext cx="317408" cy="272873"/>
      </dsp:txXfrm>
    </dsp:sp>
    <dsp:sp modelId="{E25571C0-0942-44F8-A306-67BB3F310BE5}">
      <dsp:nvSpPr>
        <dsp:cNvPr id="0" name=""/>
        <dsp:cNvSpPr/>
      </dsp:nvSpPr>
      <dsp:spPr>
        <a:xfrm>
          <a:off x="252476" y="308864"/>
          <a:ext cx="386080" cy="38608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349673" y="406648"/>
        <a:ext cx="191686" cy="190512"/>
      </dsp:txXfrm>
    </dsp:sp>
    <dsp:sp modelId="{D919C440-CD69-45C5-B51F-AF07604825B6}">
      <dsp:nvSpPr>
        <dsp:cNvPr id="0" name=""/>
        <dsp:cNvSpPr/>
      </dsp:nvSpPr>
      <dsp:spPr>
        <a:xfrm rot="20700000">
          <a:off x="468720" y="42508"/>
          <a:ext cx="378279" cy="378279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 rot="-20700000">
        <a:off x="551688" y="125476"/>
        <a:ext cx="212344" cy="212344"/>
      </dsp:txXfrm>
    </dsp:sp>
    <dsp:sp modelId="{26E8E3F7-3BE3-4658-8D8A-67C1F4C42542}">
      <dsp:nvSpPr>
        <dsp:cNvPr id="0" name=""/>
        <dsp:cNvSpPr/>
      </dsp:nvSpPr>
      <dsp:spPr>
        <a:xfrm>
          <a:off x="492400" y="368482"/>
          <a:ext cx="679500" cy="679500"/>
        </a:xfrm>
        <a:prstGeom prst="circularArrow">
          <a:avLst>
            <a:gd name="adj1" fmla="val 4688"/>
            <a:gd name="adj2" fmla="val 299029"/>
            <a:gd name="adj3" fmla="val 2289157"/>
            <a:gd name="adj4" fmla="val 1649083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AA5648-A253-427B-BFCF-C4BE5AFEBCC4}">
      <dsp:nvSpPr>
        <dsp:cNvPr id="0" name=""/>
        <dsp:cNvSpPr/>
      </dsp:nvSpPr>
      <dsp:spPr>
        <a:xfrm>
          <a:off x="184101" y="237296"/>
          <a:ext cx="493699" cy="49369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4E67A-521A-467A-A57A-16186A85C171}">
      <dsp:nvSpPr>
        <dsp:cNvPr id="0" name=""/>
        <dsp:cNvSpPr/>
      </dsp:nvSpPr>
      <dsp:spPr>
        <a:xfrm>
          <a:off x="381220" y="-26491"/>
          <a:ext cx="532307" cy="53230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05890-072D-AB4A-B0EC-321161A0BFD2}" type="datetimeFigureOut">
              <a:rPr lang="en-US" smtClean="0"/>
              <a:t>3/6/17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501A8-1D88-2D4F-8B13-49FC0A8C1F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605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 description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87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69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</a:t>
            </a:r>
            <a:r>
              <a:rPr lang="en-US" baseline="0" dirty="0" smtClean="0"/>
              <a:t> Credits:</a:t>
            </a:r>
          </a:p>
          <a:p>
            <a:r>
              <a:rPr lang="en-US" baseline="0" dirty="0" smtClean="0"/>
              <a:t>https://</a:t>
            </a:r>
            <a:r>
              <a:rPr lang="en-US" baseline="0" dirty="0" err="1" smtClean="0"/>
              <a:t>unsplash.com</a:t>
            </a:r>
            <a:r>
              <a:rPr lang="en-US" baseline="0" dirty="0" smtClean="0"/>
              <a:t>/@</a:t>
            </a:r>
            <a:r>
              <a:rPr lang="en-US" baseline="0" dirty="0" err="1" smtClean="0"/>
              <a:t>robertalvesj</a:t>
            </a:r>
            <a:endParaRPr lang="en-US" baseline="0" dirty="0" smtClean="0"/>
          </a:p>
          <a:p>
            <a:r>
              <a:rPr lang="en-US" baseline="0" dirty="0" smtClean="0"/>
              <a:t>https://</a:t>
            </a:r>
            <a:r>
              <a:rPr lang="en-US" baseline="0" dirty="0" err="1" smtClean="0"/>
              <a:t>unsplash.com</a:t>
            </a:r>
            <a:r>
              <a:rPr lang="en-US" baseline="0" dirty="0" smtClean="0"/>
              <a:t>/@</a:t>
            </a:r>
            <a:r>
              <a:rPr lang="en-US" baseline="0" dirty="0" err="1" smtClean="0"/>
              <a:t>lokeland</a:t>
            </a:r>
            <a:endParaRPr lang="en-US" baseline="0" dirty="0" smtClean="0"/>
          </a:p>
          <a:p>
            <a:r>
              <a:rPr lang="en-US" dirty="0" smtClean="0"/>
              <a:t>https://</a:t>
            </a:r>
            <a:r>
              <a:rPr lang="en-US" dirty="0" err="1" smtClean="0"/>
              <a:t>unsplash.com</a:t>
            </a:r>
            <a:r>
              <a:rPr lang="en-US" dirty="0" smtClean="0"/>
              <a:t>/@mike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06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Complexity is a measure of the size of the project, the dependencies of the project, and the nature of the project team.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Project Size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Project</a:t>
            </a:r>
            <a:r>
              <a:rPr lang="en-US" baseline="0" dirty="0" smtClean="0"/>
              <a:t> Dependencies</a:t>
            </a:r>
          </a:p>
          <a:p>
            <a:pPr eaLnBrk="1" hangingPunct="1">
              <a:spcBef>
                <a:spcPct val="0"/>
              </a:spcBef>
            </a:pPr>
            <a:r>
              <a:rPr lang="en-US" baseline="0" dirty="0" smtClean="0"/>
              <a:t>Project Team</a:t>
            </a: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Uncertainty is an indicator of what is known and what is not known about the project; it can include shifts in either the customer needs or the technological implementation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sz="1200" dirty="0" smtClean="0"/>
              <a:t>Known and unknown</a:t>
            </a:r>
          </a:p>
          <a:p>
            <a:pPr>
              <a:buFont typeface="Wingdings" pitchFamily="2" charset="2"/>
              <a:buChar char="§"/>
            </a:pPr>
            <a:r>
              <a:rPr lang="en-US" sz="1200" dirty="0" smtClean="0"/>
              <a:t>Shifts in customer needs</a:t>
            </a:r>
          </a:p>
          <a:p>
            <a:pPr>
              <a:buFont typeface="Wingdings" pitchFamily="2" charset="2"/>
              <a:buChar char="§"/>
            </a:pPr>
            <a:r>
              <a:rPr lang="en-US" sz="1200" dirty="0" smtClean="0"/>
              <a:t>Shifts in technological implementation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Clearly defined scope</a:t>
            </a:r>
          </a:p>
          <a:p>
            <a:pPr eaLnBrk="1" hangingPunct="1"/>
            <a:r>
              <a:rPr lang="en-US" dirty="0" smtClean="0"/>
              <a:t>Let team do their job and produce result</a:t>
            </a:r>
          </a:p>
          <a:p>
            <a:pPr eaLnBrk="1" hangingPunct="1"/>
            <a:r>
              <a:rPr lang="en-US" dirty="0" smtClean="0"/>
              <a:t>Process ceremony unnecessary</a:t>
            </a:r>
          </a:p>
          <a:p>
            <a:pPr eaLnBrk="1" hangingPunct="1"/>
            <a:r>
              <a:rPr lang="en-US" dirty="0" smtClean="0"/>
              <a:t>Minimal core set of practices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Simple Projects with High Uncertainty</a:t>
            </a:r>
          </a:p>
          <a:p>
            <a:pPr marL="396875" indent="-396875"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marL="396875" indent="-396875" eaLnBrk="1" fontAlgn="auto" hangingPunct="1">
              <a:spcAft>
                <a:spcPts val="0"/>
              </a:spcAft>
              <a:defRPr/>
            </a:pPr>
            <a:r>
              <a:rPr lang="en-US" dirty="0" smtClean="0"/>
              <a:t>Business/technical uncertainty</a:t>
            </a:r>
          </a:p>
          <a:p>
            <a:pPr marL="396875" indent="-396875" eaLnBrk="1" fontAlgn="auto" hangingPunct="1">
              <a:spcAft>
                <a:spcPts val="0"/>
              </a:spcAft>
              <a:defRPr/>
            </a:pPr>
            <a:r>
              <a:rPr lang="en-US" dirty="0" smtClean="0"/>
              <a:t>Small team close together</a:t>
            </a:r>
          </a:p>
          <a:p>
            <a:pPr marL="396875" indent="-396875" eaLnBrk="1" fontAlgn="auto" hangingPunct="1">
              <a:spcAft>
                <a:spcPts val="0"/>
              </a:spcAft>
              <a:defRPr/>
            </a:pPr>
            <a:r>
              <a:rPr lang="en-US" dirty="0" smtClean="0"/>
              <a:t>Minimize</a:t>
            </a:r>
            <a:r>
              <a:rPr lang="en-US" baseline="0" dirty="0" smtClean="0"/>
              <a:t> process</a:t>
            </a:r>
          </a:p>
          <a:p>
            <a:pPr marL="396875" indent="-396875" eaLnBrk="1" fontAlgn="auto" hangingPunct="1">
              <a:spcAft>
                <a:spcPts val="0"/>
              </a:spcAft>
              <a:defRPr/>
            </a:pPr>
            <a:r>
              <a:rPr lang="en-US" baseline="0" dirty="0" smtClean="0"/>
              <a:t>Continual and rapid feedback</a:t>
            </a:r>
          </a:p>
          <a:p>
            <a:pPr marL="396875" indent="-396875"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marL="396875" indent="-396875" eaLnBrk="1" fontAlgn="auto" hangingPunct="1">
              <a:spcAft>
                <a:spcPts val="0"/>
              </a:spcAft>
              <a:defRPr/>
            </a:pPr>
            <a:r>
              <a:rPr lang="en-US" dirty="0" smtClean="0"/>
              <a:t>Keep process ceremony and documentation to minimum needed by team</a:t>
            </a:r>
          </a:p>
          <a:p>
            <a:pPr marL="396875" indent="-396875" eaLnBrk="1" fontAlgn="auto" hangingPunct="1">
              <a:spcAft>
                <a:spcPts val="0"/>
              </a:spcAft>
              <a:defRPr/>
            </a:pPr>
            <a:r>
              <a:rPr lang="en-US" dirty="0" smtClean="0"/>
              <a:t>Continual and rapid feedback</a:t>
            </a:r>
          </a:p>
          <a:p>
            <a:pPr marL="396875" indent="-396875" eaLnBrk="1" fontAlgn="auto" hangingPunct="1">
              <a:spcAft>
                <a:spcPts val="0"/>
              </a:spcAft>
              <a:defRPr/>
            </a:pPr>
            <a:r>
              <a:rPr lang="en-US" dirty="0" smtClean="0"/>
              <a:t>Leader needs strong connection</a:t>
            </a:r>
            <a:br>
              <a:rPr lang="en-US" dirty="0" smtClean="0"/>
            </a:br>
            <a:r>
              <a:rPr lang="en-US" dirty="0" smtClean="0"/>
              <a:t>to source of uncertainty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</a:pPr>
            <a:r>
              <a:rPr lang="en-US" dirty="0" smtClean="0"/>
              <a:t>Complex Projects with Low Uncertainty</a:t>
            </a:r>
          </a:p>
          <a:p>
            <a:pPr eaLnBrk="1" hangingPunct="1">
              <a:lnSpc>
                <a:spcPct val="110000"/>
              </a:lnSpc>
            </a:pPr>
            <a:endParaRPr lang="en-US" dirty="0" smtClean="0"/>
          </a:p>
          <a:p>
            <a:pPr marL="171450" indent="-171450" eaLnBrk="1" hangingPunct="1">
              <a:lnSpc>
                <a:spcPct val="110000"/>
              </a:lnSpc>
              <a:buFont typeface="Arial" charset="0"/>
              <a:buChar char="•"/>
            </a:pPr>
            <a:r>
              <a:rPr lang="en-US" dirty="0" smtClean="0"/>
              <a:t>Mature</a:t>
            </a:r>
            <a:r>
              <a:rPr lang="en-US" baseline="0" dirty="0" smtClean="0"/>
              <a:t> systems</a:t>
            </a:r>
          </a:p>
          <a:p>
            <a:pPr marL="171450" indent="-171450" eaLnBrk="1" hangingPunct="1">
              <a:lnSpc>
                <a:spcPct val="110000"/>
              </a:lnSpc>
              <a:buFont typeface="Arial" charset="0"/>
              <a:buChar char="•"/>
            </a:pPr>
            <a:r>
              <a:rPr lang="en-US" baseline="0" dirty="0" smtClean="0"/>
              <a:t>Large project teams</a:t>
            </a:r>
          </a:p>
          <a:p>
            <a:pPr marL="171450" indent="-171450" eaLnBrk="1" hangingPunct="1">
              <a:lnSpc>
                <a:spcPct val="110000"/>
              </a:lnSpc>
              <a:buFont typeface="Arial" charset="0"/>
              <a:buChar char="•"/>
            </a:pPr>
            <a:r>
              <a:rPr lang="en-US" baseline="0" dirty="0" smtClean="0"/>
              <a:t>Disciplined change control</a:t>
            </a:r>
          </a:p>
          <a:p>
            <a:pPr marL="171450" indent="-171450" eaLnBrk="1" hangingPunct="1">
              <a:lnSpc>
                <a:spcPct val="110000"/>
              </a:lnSpc>
              <a:buFont typeface="Arial" charset="0"/>
              <a:buChar char="•"/>
            </a:pPr>
            <a:r>
              <a:rPr lang="en-US" baseline="0" dirty="0" smtClean="0"/>
              <a:t>Rigorous requirements</a:t>
            </a:r>
          </a:p>
          <a:p>
            <a:pPr marL="171450" indent="-171450" eaLnBrk="1" hangingPunct="1">
              <a:lnSpc>
                <a:spcPct val="110000"/>
              </a:lnSpc>
              <a:buFont typeface="Arial" charset="0"/>
              <a:buChar char="•"/>
            </a:pPr>
            <a:r>
              <a:rPr lang="en-US" baseline="0" dirty="0" smtClean="0"/>
              <a:t>Published interfaces</a:t>
            </a:r>
          </a:p>
          <a:p>
            <a:pPr marL="171450" indent="-171450" eaLnBrk="1" hangingPunct="1">
              <a:lnSpc>
                <a:spcPct val="110000"/>
              </a:lnSpc>
              <a:buFont typeface="Arial" charset="0"/>
              <a:buChar char="•"/>
            </a:pPr>
            <a:r>
              <a:rPr lang="en-US" baseline="0" dirty="0" smtClean="0"/>
              <a:t>Integration of several sheepdogs</a:t>
            </a:r>
            <a:endParaRPr lang="en-US" dirty="0" smtClean="0"/>
          </a:p>
          <a:p>
            <a:pPr eaLnBrk="1" hangingPunct="1">
              <a:lnSpc>
                <a:spcPct val="110000"/>
              </a:lnSpc>
            </a:pPr>
            <a:endParaRPr lang="en-US" dirty="0" smtClean="0"/>
          </a:p>
          <a:p>
            <a:pPr eaLnBrk="1" hangingPunct="1">
              <a:lnSpc>
                <a:spcPct val="110000"/>
              </a:lnSpc>
            </a:pPr>
            <a:endParaRPr lang="en-US" dirty="0" smtClean="0"/>
          </a:p>
          <a:p>
            <a:pPr eaLnBrk="1" hangingPunct="1">
              <a:lnSpc>
                <a:spcPct val="110000"/>
              </a:lnSpc>
            </a:pPr>
            <a:endParaRPr lang="en-US" dirty="0" smtClean="0"/>
          </a:p>
          <a:p>
            <a:pPr eaLnBrk="1" hangingPunct="1">
              <a:lnSpc>
                <a:spcPct val="110000"/>
              </a:lnSpc>
            </a:pPr>
            <a:r>
              <a:rPr lang="en-US" dirty="0" smtClean="0"/>
              <a:t>Mature systems that are important to the business</a:t>
            </a:r>
          </a:p>
          <a:p>
            <a:pPr eaLnBrk="1" hangingPunct="1">
              <a:lnSpc>
                <a:spcPct val="110000"/>
              </a:lnSpc>
            </a:pPr>
            <a:r>
              <a:rPr lang="en-US" dirty="0" smtClean="0"/>
              <a:t>Large project teams</a:t>
            </a:r>
          </a:p>
          <a:p>
            <a:pPr eaLnBrk="1" hangingPunct="1">
              <a:lnSpc>
                <a:spcPct val="110000"/>
              </a:lnSpc>
            </a:pPr>
            <a:r>
              <a:rPr lang="en-US" dirty="0" smtClean="0"/>
              <a:t>Disciplined change control and rigorous requirements</a:t>
            </a:r>
          </a:p>
          <a:p>
            <a:pPr eaLnBrk="1" hangingPunct="1">
              <a:lnSpc>
                <a:spcPct val="110000"/>
              </a:lnSpc>
            </a:pPr>
            <a:r>
              <a:rPr lang="en-US" dirty="0" smtClean="0"/>
              <a:t>Defined and published </a:t>
            </a:r>
            <a:br>
              <a:rPr lang="en-US" dirty="0" smtClean="0"/>
            </a:br>
            <a:r>
              <a:rPr lang="en-US" dirty="0" smtClean="0"/>
              <a:t>interfaces</a:t>
            </a:r>
          </a:p>
          <a:p>
            <a:pPr eaLnBrk="1" hangingPunct="1">
              <a:lnSpc>
                <a:spcPct val="110000"/>
              </a:lnSpc>
            </a:pPr>
            <a:r>
              <a:rPr lang="en-US" dirty="0" smtClean="0"/>
              <a:t>Often integration projects</a:t>
            </a:r>
            <a:br>
              <a:rPr lang="en-US" dirty="0" smtClean="0"/>
            </a:br>
            <a:r>
              <a:rPr lang="en-US" dirty="0" smtClean="0"/>
              <a:t> involving a number of sheepdogs.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Complex Projects with High Uncertainty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200" dirty="0" smtClean="0"/>
              <a:t>Embrace change through iterative feedback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200" dirty="0" smtClean="0"/>
              <a:t>Efficient communication channels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200" dirty="0" smtClean="0"/>
              <a:t>Next-generation products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200" dirty="0" smtClean="0"/>
              <a:t>Require best, most </a:t>
            </a:r>
            <a:br>
              <a:rPr lang="en-US" sz="1200" dirty="0" smtClean="0"/>
            </a:br>
            <a:r>
              <a:rPr lang="en-US" sz="1200" dirty="0" smtClean="0"/>
              <a:t>seasoned leaders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200" dirty="0" smtClean="0"/>
              <a:t>Understand business, </a:t>
            </a:r>
            <a:br>
              <a:rPr lang="en-US" sz="1200" dirty="0" smtClean="0"/>
            </a:br>
            <a:r>
              <a:rPr lang="en-US" sz="1200" dirty="0" smtClean="0"/>
              <a:t>technology, people, and </a:t>
            </a:r>
            <a:br>
              <a:rPr lang="en-US" sz="1200" dirty="0" smtClean="0"/>
            </a:br>
            <a:r>
              <a:rPr lang="en-US" sz="1200" dirty="0" smtClean="0"/>
              <a:t>process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Embrace change through iterative feedback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Efficient communication channels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Often next-generation products or solutions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Require best, most </a:t>
            </a:r>
            <a:br>
              <a:rPr lang="en-US" dirty="0" smtClean="0"/>
            </a:br>
            <a:r>
              <a:rPr lang="en-US" dirty="0" smtClean="0"/>
              <a:t>seasoned leaders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Understand business, </a:t>
            </a:r>
            <a:br>
              <a:rPr lang="en-US" dirty="0" smtClean="0"/>
            </a:br>
            <a:r>
              <a:rPr lang="en-US" dirty="0" smtClean="0"/>
              <a:t>technology, people, and </a:t>
            </a:r>
            <a:br>
              <a:rPr lang="en-US" dirty="0" smtClean="0"/>
            </a:br>
            <a:r>
              <a:rPr lang="en-US" dirty="0" smtClean="0"/>
              <a:t>process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4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27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Pick one of your current or previous projects. Determine how the project should be classified: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Sheepdog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Colt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Cow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Bull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Place a sticky note with the project name on the 2x2 Matrix.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Be prepared to share with the group why you classified the projects as you did.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52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37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fontAlgn="t" hangingPunct="1"/>
            <a:r>
              <a:rPr lang="en-US" b="1" dirty="0" smtClean="0"/>
              <a:t>Attribute</a:t>
            </a:r>
          </a:p>
          <a:p>
            <a:pPr eaLnBrk="1" fontAlgn="t" hangingPunct="1"/>
            <a:r>
              <a:rPr lang="en-US" b="1" dirty="0" smtClean="0"/>
              <a:t>Ways to lower the attribute and reduce risk</a:t>
            </a:r>
          </a:p>
          <a:p>
            <a:pPr eaLnBrk="1" fontAlgn="t" hangingPunct="1"/>
            <a:r>
              <a:rPr lang="en-US" b="1" dirty="0" smtClean="0"/>
              <a:t>Process steps to mitigate</a:t>
            </a:r>
          </a:p>
          <a:p>
            <a:pPr eaLnBrk="1" fontAlgn="t" hangingPunct="1"/>
            <a:r>
              <a:rPr lang="en-US" dirty="0" smtClean="0"/>
              <a:t>Team size</a:t>
            </a:r>
          </a:p>
          <a:p>
            <a:pPr eaLnBrk="1" fontAlgn="t" hangingPunct="1"/>
            <a:r>
              <a:rPr lang="en-US" dirty="0" smtClean="0"/>
              <a:t>Split teams into smaller cohesive groups</a:t>
            </a:r>
          </a:p>
          <a:p>
            <a:pPr eaLnBrk="1" fontAlgn="t" hangingPunct="1"/>
            <a:r>
              <a:rPr lang="en-US" dirty="0" smtClean="0"/>
              <a:t>Make sure teams have shared understanding of their purpose and the overall project success criteria.  Bring teams together at regular intervals.  Define, communicate, test, and manage project interfaces.</a:t>
            </a:r>
          </a:p>
          <a:p>
            <a:pPr eaLnBrk="1" fontAlgn="t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fontAlgn="t" hangingPunct="1"/>
            <a:r>
              <a:rPr lang="en-US" dirty="0" smtClean="0"/>
              <a:t>Mission critical</a:t>
            </a:r>
          </a:p>
          <a:p>
            <a:pPr eaLnBrk="1" fontAlgn="t" hangingPunct="1"/>
            <a:r>
              <a:rPr lang="en-US" dirty="0" smtClean="0"/>
              <a:t>Not easy to reduce</a:t>
            </a:r>
          </a:p>
          <a:p>
            <a:pPr eaLnBrk="1" fontAlgn="t" hangingPunct="1"/>
            <a:r>
              <a:rPr lang="en-US" dirty="0" smtClean="0"/>
              <a:t>Make critical decisions and overall project status visible to all stakeholders.  Ensure that stakeholders understand the consequences of key decisions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fontAlgn="t" hangingPunct="1"/>
            <a:r>
              <a:rPr lang="en-US" dirty="0" smtClean="0"/>
              <a:t>Team location</a:t>
            </a:r>
          </a:p>
          <a:p>
            <a:pPr eaLnBrk="1" fontAlgn="t" hangingPunct="1"/>
            <a:r>
              <a:rPr lang="en-US" dirty="0" smtClean="0"/>
              <a:t>Collocate the team if possible</a:t>
            </a:r>
          </a:p>
          <a:p>
            <a:pPr eaLnBrk="1" fontAlgn="t" hangingPunct="1"/>
            <a:r>
              <a:rPr lang="en-US" dirty="0" smtClean="0"/>
              <a:t>Bring team members into face-to-face contact often.  Invest in high bandwidth communication and collaboration tools.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Photo Credit: https://</a:t>
            </a:r>
            <a:r>
              <a:rPr lang="en-US" dirty="0" err="1" smtClean="0"/>
              <a:t>unsplash.com</a:t>
            </a:r>
            <a:r>
              <a:rPr lang="en-US" dirty="0" smtClean="0"/>
              <a:t>/@</a:t>
            </a:r>
            <a:r>
              <a:rPr lang="en-US" dirty="0" err="1" smtClean="0"/>
              <a:t>flenjoore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Keep experienced teams whole</a:t>
            </a:r>
          </a:p>
          <a:p>
            <a:r>
              <a:rPr lang="en-US" dirty="0" smtClean="0"/>
              <a:t>Mentor new team members</a:t>
            </a:r>
          </a:p>
          <a:p>
            <a:r>
              <a:rPr lang="en-US" dirty="0" smtClean="0"/>
              <a:t>Train and improve entire team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280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Photo Credit: https://</a:t>
            </a:r>
            <a:r>
              <a:rPr lang="en-US" dirty="0" err="1" smtClean="0"/>
              <a:t>unsplash.com</a:t>
            </a:r>
            <a:r>
              <a:rPr lang="en-US" dirty="0" smtClean="0"/>
              <a:t>/@</a:t>
            </a:r>
            <a:r>
              <a:rPr lang="en-US" dirty="0" err="1" smtClean="0"/>
              <a:t>jadlimcaco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Staff team with domain experts</a:t>
            </a:r>
          </a:p>
          <a:p>
            <a:r>
              <a:rPr lang="en-US" dirty="0" smtClean="0"/>
              <a:t>Educate team on domain</a:t>
            </a:r>
          </a:p>
          <a:p>
            <a:r>
              <a:rPr lang="en-US" dirty="0" smtClean="0"/>
              <a:t>Allow team to experience domain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179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Photo Credit: https://</a:t>
            </a:r>
            <a:r>
              <a:rPr lang="en-US" dirty="0" err="1" smtClean="0"/>
              <a:t>unsplash.com</a:t>
            </a:r>
            <a:r>
              <a:rPr lang="en-US" dirty="0" smtClean="0"/>
              <a:t>/@</a:t>
            </a:r>
            <a:r>
              <a:rPr lang="en-US" dirty="0" err="1" smtClean="0"/>
              <a:t>heytowner</a:t>
            </a:r>
            <a:endParaRPr lang="en-US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Build static versions of dependencies</a:t>
            </a:r>
          </a:p>
          <a:p>
            <a:pPr marL="0" indent="0">
              <a:buNone/>
            </a:pPr>
            <a:r>
              <a:rPr lang="en-US" sz="1200" dirty="0" smtClean="0"/>
              <a:t>Communicate with teams that depend on you</a:t>
            </a:r>
          </a:p>
          <a:p>
            <a:pPr marL="0" indent="0">
              <a:buNone/>
            </a:pPr>
            <a:r>
              <a:rPr lang="en-US" sz="1200" dirty="0" smtClean="0"/>
              <a:t>Be clear about progress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55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Working versions</a:t>
            </a:r>
          </a:p>
          <a:p>
            <a:r>
              <a:rPr lang="en-US" dirty="0" smtClean="0"/>
              <a:t>Reflect</a:t>
            </a:r>
            <a:r>
              <a:rPr lang="en-US" baseline="0" dirty="0" smtClean="0"/>
              <a:t> on development process</a:t>
            </a:r>
          </a:p>
          <a:p>
            <a:r>
              <a:rPr lang="en-US" baseline="0" dirty="0" smtClean="0"/>
              <a:t>Make adjustments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04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 smtClean="0"/>
              <a:t>Photo Credit: 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Target a known market segment</a:t>
            </a:r>
          </a:p>
          <a:p>
            <a:pPr marL="0" indent="0">
              <a:buNone/>
            </a:pPr>
            <a:r>
              <a:rPr lang="en-US" sz="1200" dirty="0" smtClean="0"/>
              <a:t>Deliver iteratively</a:t>
            </a:r>
          </a:p>
          <a:p>
            <a:pPr marL="0" indent="0">
              <a:buNone/>
            </a:pPr>
            <a:r>
              <a:rPr lang="en-US" sz="1200" dirty="0" smtClean="0"/>
              <a:t>Elicit stakeholder feedback regularly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582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Photo</a:t>
            </a:r>
            <a:r>
              <a:rPr lang="en-US" baseline="0" dirty="0" smtClean="0"/>
              <a:t> Credit: https://</a:t>
            </a:r>
            <a:r>
              <a:rPr lang="en-US" baseline="0" dirty="0" err="1" smtClean="0"/>
              <a:t>unsplash.com</a:t>
            </a:r>
            <a:r>
              <a:rPr lang="en-US" baseline="0" dirty="0" smtClean="0"/>
              <a:t>/@</a:t>
            </a:r>
            <a:r>
              <a:rPr lang="en-US" baseline="0" dirty="0" err="1" smtClean="0"/>
              <a:t>punttim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Use familiar &amp; proven technologies.  </a:t>
            </a:r>
          </a:p>
          <a:p>
            <a:pPr marL="0" indent="0">
              <a:buNone/>
            </a:pPr>
            <a:r>
              <a:rPr lang="en-US" dirty="0" smtClean="0"/>
              <a:t>Design flexibility in</a:t>
            </a:r>
          </a:p>
          <a:p>
            <a:pPr marL="0" indent="0">
              <a:buNone/>
            </a:pPr>
            <a:r>
              <a:rPr lang="en-US" dirty="0" smtClean="0"/>
              <a:t>Delay decisions</a:t>
            </a:r>
          </a:p>
          <a:p>
            <a:pPr marL="0" indent="0">
              <a:buNone/>
            </a:pPr>
            <a:r>
              <a:rPr lang="en-US" dirty="0" smtClean="0"/>
              <a:t>Conduct experiments to gain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423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 smtClean="0"/>
              <a:t>Photo Credit: https://</a:t>
            </a:r>
            <a:r>
              <a:rPr lang="en-US" sz="1200" dirty="0" err="1" smtClean="0"/>
              <a:t>unsplash.com</a:t>
            </a:r>
            <a:r>
              <a:rPr lang="en-US" sz="1200" dirty="0" smtClean="0"/>
              <a:t>/@</a:t>
            </a:r>
            <a:r>
              <a:rPr lang="en-US" sz="1200" dirty="0" err="1" smtClean="0"/>
              <a:t>igorovsyannykov</a:t>
            </a: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Target a specific group of customers. </a:t>
            </a:r>
          </a:p>
          <a:p>
            <a:pPr marL="0" indent="0">
              <a:buNone/>
            </a:pPr>
            <a:r>
              <a:rPr lang="en-US" sz="1200" dirty="0" smtClean="0"/>
              <a:t>Use a product champion </a:t>
            </a:r>
          </a:p>
          <a:p>
            <a:pPr marL="0" indent="0">
              <a:buNone/>
            </a:pPr>
            <a:r>
              <a:rPr lang="en-US" sz="1200" dirty="0" smtClean="0"/>
              <a:t>Use the Purpose Alignment Model as a filter.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084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</a:t>
            </a:r>
            <a:r>
              <a:rPr lang="en-US" baseline="0" dirty="0" smtClean="0"/>
              <a:t> Credit: https://</a:t>
            </a:r>
            <a:r>
              <a:rPr lang="en-US" baseline="0" dirty="0" err="1" smtClean="0"/>
              <a:t>unsplash.com</a:t>
            </a:r>
            <a:r>
              <a:rPr lang="en-US" baseline="0" dirty="0" smtClean="0"/>
              <a:t>/@</a:t>
            </a:r>
            <a:r>
              <a:rPr lang="en-US" baseline="0" dirty="0" err="1" smtClean="0"/>
              <a:t>mili_vigerova</a:t>
            </a:r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Shorten the duration</a:t>
            </a:r>
          </a:p>
          <a:p>
            <a:r>
              <a:rPr lang="en-US" dirty="0" smtClean="0"/>
              <a:t>Deliver incrementally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5065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 Credit: https://</a:t>
            </a:r>
            <a:r>
              <a:rPr lang="en-US" dirty="0" err="1" smtClean="0"/>
              <a:t>unsplash.com</a:t>
            </a:r>
            <a:r>
              <a:rPr lang="en-US" dirty="0" smtClean="0"/>
              <a:t>/@</a:t>
            </a:r>
            <a:r>
              <a:rPr lang="en-US" dirty="0" err="1" smtClean="0"/>
              <a:t>aaronburden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Exert control over high impact changes</a:t>
            </a:r>
          </a:p>
          <a:p>
            <a:r>
              <a:rPr lang="en-US" dirty="0" smtClean="0"/>
              <a:t>Delay decisions</a:t>
            </a:r>
          </a:p>
          <a:p>
            <a:r>
              <a:rPr lang="en-US" dirty="0" smtClean="0"/>
              <a:t>Utilize incremental delivery and feedback</a:t>
            </a:r>
          </a:p>
          <a:p>
            <a:r>
              <a:rPr lang="en-US" dirty="0" smtClean="0"/>
              <a:t>Avoid committing to too much detail early.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210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Each group has been assigned a species of project.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At your table, discuss how you would approach a project of this type.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If it helps, think of the projects you classified earlier.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Be prepared to explain your answer.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200" dirty="0" smtClean="0"/>
              <a:t>Photo Credit: https://</a:t>
            </a:r>
            <a:r>
              <a:rPr lang="en-US" sz="1200" dirty="0" err="1" smtClean="0"/>
              <a:t>unsplash.com</a:t>
            </a:r>
            <a:r>
              <a:rPr lang="en-US" sz="1200" dirty="0" smtClean="0"/>
              <a:t>/@</a:t>
            </a:r>
            <a:r>
              <a:rPr lang="en-US" sz="1200" dirty="0" err="1" smtClean="0"/>
              <a:t>patrykgradyscom</a:t>
            </a:r>
            <a:endParaRPr lang="en-US" sz="1200" dirty="0" smtClean="0"/>
          </a:p>
          <a:p>
            <a:pPr fontAlgn="auto">
              <a:spcAft>
                <a:spcPts val="0"/>
              </a:spcAft>
              <a:defRPr/>
            </a:pPr>
            <a:endParaRPr lang="en-US" sz="1200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sz="1200" dirty="0" smtClean="0"/>
              <a:t>Understand the characteristics of your project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dirty="0" smtClean="0"/>
              <a:t>Determine best approach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dirty="0" smtClean="0"/>
              <a:t>Define the expected deliverables based on risks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dirty="0" smtClean="0"/>
              <a:t>Identify opportunities for  help/mentoring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892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316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037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8467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634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219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57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455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Alan Jay Perlis was an American computer scientist and professor at Yale University known for his pioneering work in programming languages and the first recipient of the Turing Award.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683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Inspired</a:t>
            </a:r>
            <a:r>
              <a:rPr lang="en-US" baseline="0" dirty="0" smtClean="0"/>
              <a:t> by </a:t>
            </a:r>
            <a:r>
              <a:rPr lang="en-US" dirty="0" smtClean="0"/>
              <a:t>https://</a:t>
            </a:r>
            <a:r>
              <a:rPr lang="en-US" dirty="0" err="1" smtClean="0"/>
              <a:t>www.flickr.com</a:t>
            </a:r>
            <a:r>
              <a:rPr lang="en-US" dirty="0" smtClean="0"/>
              <a:t>/photos/</a:t>
            </a:r>
            <a:r>
              <a:rPr lang="en-US" dirty="0" err="1" smtClean="0"/>
              <a:t>aroberts</a:t>
            </a:r>
            <a:r>
              <a:rPr lang="en-US" dirty="0" smtClean="0"/>
              <a:t>/119747544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165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01A8-1D88-2D4F-8B13-49FC0A8C1F8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260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B11E209-AA33-4F28-9AB3-827AD2C7EC37}" type="slidenum">
              <a:rPr lang="en-GB" smtClean="0"/>
              <a:pPr/>
              <a:t>45</a:t>
            </a:fld>
            <a:endParaRPr lang="en-GB" smtClean="0"/>
          </a:p>
        </p:txBody>
      </p:sp>
      <p:sp>
        <p:nvSpPr>
          <p:cNvPr id="125955" name="Text Box 1"/>
          <p:cNvSpPr txBox="1">
            <a:spLocks noChangeArrowheads="1"/>
          </p:cNvSpPr>
          <p:nvPr/>
        </p:nvSpPr>
        <p:spPr bwMode="auto">
          <a:xfrm>
            <a:off x="2143125" y="685800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5956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238625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86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6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95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1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4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16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1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775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7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66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>
              <a:defRPr sz="7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25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150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383" y="511176"/>
            <a:ext cx="8238537" cy="633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7383" y="1277939"/>
            <a:ext cx="4049674" cy="4981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712" y="1277939"/>
            <a:ext cx="4051139" cy="4981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579D3-5DB0-4346-AFE7-A58B5A3EC5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457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7AD6D-FED2-624F-A72D-281744EE4943}" type="datetimeFigureOut">
              <a:rPr lang="en-US" smtClean="0"/>
              <a:t>3/6/17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D1E4F-AE1C-5A4F-B3D4-238D50AF8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7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Candara"/>
          <a:ea typeface="+mj-ea"/>
          <a:cs typeface="Candara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Corbel"/>
          <a:ea typeface="+mn-ea"/>
          <a:cs typeface="Corbel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Corbel"/>
          <a:ea typeface="+mn-ea"/>
          <a:cs typeface="Corbel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Corbel"/>
          <a:ea typeface="+mn-ea"/>
          <a:cs typeface="Corbel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Corbel"/>
          <a:ea typeface="+mn-ea"/>
          <a:cs typeface="Corbe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1.png"/><Relationship Id="rId5" Type="http://schemas.openxmlformats.org/officeDocument/2006/relationships/hyperlink" Target="mailto:kent@kbp.media" TargetMode="External"/><Relationship Id="rId6" Type="http://schemas.openxmlformats.org/officeDocument/2006/relationships/hyperlink" Target="mailto:toddelittle@gmail.com" TargetMode="External"/><Relationship Id="rId7" Type="http://schemas.openxmlformats.org/officeDocument/2006/relationships/hyperlink" Target="mailto:nnick@octanner.com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Agile Leadership: Accelerating Business Agility</a:t>
            </a:r>
            <a:br>
              <a:rPr lang="en-US" dirty="0" smtClean="0"/>
            </a:br>
            <a:r>
              <a:rPr lang="en-US" dirty="0" smtClean="0"/>
              <a:t>Context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47" y="3906982"/>
            <a:ext cx="2473036" cy="1752600"/>
          </a:xfrm>
        </p:spPr>
        <p:txBody>
          <a:bodyPr/>
          <a:lstStyle/>
          <a:p>
            <a:r>
              <a:rPr lang="en-US" dirty="0" smtClean="0"/>
              <a:t>Kent J. McDonald</a:t>
            </a:r>
          </a:p>
          <a:p>
            <a:r>
              <a:rPr lang="en-US" dirty="0" err="1" smtClean="0"/>
              <a:t>kent@kbp.media</a:t>
            </a:r>
            <a:endParaRPr lang="en-US" dirty="0" smtClean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709646" y="3906982"/>
            <a:ext cx="3374771" cy="969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1pPr>
            <a:lvl2pPr marL="3429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2pPr>
            <a:lvl3pPr marL="6858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3pPr>
            <a:lvl4pPr marL="10287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4pPr>
            <a:lvl5pPr marL="13716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Todd Little</a:t>
            </a:r>
          </a:p>
          <a:p>
            <a:r>
              <a:rPr lang="en-US" dirty="0" err="1" smtClean="0"/>
              <a:t>toddelittle@gmail.com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125981" y="3906982"/>
            <a:ext cx="2934892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1pPr>
            <a:lvl2pPr marL="3429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2pPr>
            <a:lvl3pPr marL="6858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3pPr>
            <a:lvl4pPr marL="10287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4pPr>
            <a:lvl5pPr marL="13716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Niel</a:t>
            </a:r>
            <a:r>
              <a:rPr lang="en-US" dirty="0" smtClean="0"/>
              <a:t> </a:t>
            </a:r>
            <a:r>
              <a:rPr lang="en-US" dirty="0" err="1" smtClean="0"/>
              <a:t>Nickolaisen</a:t>
            </a:r>
            <a:endParaRPr lang="en-US" dirty="0" smtClean="0"/>
          </a:p>
          <a:p>
            <a:r>
              <a:rPr lang="en-US" dirty="0" err="1" smtClean="0"/>
              <a:t>nnick@octanner.com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0427" cy="2130427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1920998" y="4806728"/>
            <a:ext cx="5302003" cy="969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1pPr>
            <a:lvl2pPr marL="3429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2pPr>
            <a:lvl3pPr marL="6858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3pPr>
            <a:lvl4pPr marL="10287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4pPr>
            <a:lvl5pPr marL="13716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Corbel"/>
                <a:ea typeface="+mn-ea"/>
                <a:cs typeface="Corbel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Materials</a:t>
            </a:r>
            <a:r>
              <a:rPr lang="en-US" smtClean="0"/>
              <a:t>: </a:t>
            </a:r>
          </a:p>
          <a:p>
            <a:r>
              <a:rPr lang="en-US" dirty="0" err="1" smtClean="0"/>
              <a:t>www.kbp.media</a:t>
            </a:r>
            <a:r>
              <a:rPr lang="en-US" dirty="0" smtClean="0"/>
              <a:t>/agile-leadership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2536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857250"/>
            <a:ext cx="6858000" cy="5143500"/>
          </a:xfrm>
        </p:spPr>
        <p:txBody>
          <a:bodyPr>
            <a:normAutofit fontScale="90000"/>
          </a:bodyPr>
          <a:lstStyle/>
          <a:p>
            <a:r>
              <a:rPr lang="en-US" sz="4800" i="1" dirty="0"/>
              <a:t>Once you categorize your projects according to their complexity and uncertainty, you can adapt your process by adding practices according to each project's profile.</a:t>
            </a:r>
            <a:endParaRPr lang="en-US" sz="3300" dirty="0"/>
          </a:p>
        </p:txBody>
      </p:sp>
      <p:sp>
        <p:nvSpPr>
          <p:cNvPr id="2" name="TextBox 1"/>
          <p:cNvSpPr txBox="1"/>
          <p:nvPr/>
        </p:nvSpPr>
        <p:spPr>
          <a:xfrm>
            <a:off x="6361897" y="5539085"/>
            <a:ext cx="1639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ndara" charset="0"/>
                <a:ea typeface="Candara" charset="0"/>
                <a:cs typeface="Candara" charset="0"/>
              </a:rPr>
              <a:t>-Todd Little</a:t>
            </a:r>
            <a:endParaRPr lang="en-US" sz="2400" dirty="0">
              <a:solidFill>
                <a:schemeClr val="bg1"/>
              </a:solidFill>
              <a:latin typeface="Candara" charset="0"/>
              <a:ea typeface="Candara" charset="0"/>
              <a:cs typeface="Candar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95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301836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15836"/>
            <a:ext cx="4301836" cy="48421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9144000" cy="2660073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All projects are not </a:t>
            </a:r>
            <a:r>
              <a:rPr lang="en-US" sz="4400" smtClean="0">
                <a:solidFill>
                  <a:schemeClr val="bg1"/>
                </a:solidFill>
              </a:rPr>
              <a:t>created equal</a:t>
            </a:r>
            <a:endParaRPr lang="en-US" sz="440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04"/>
          <a:stretch/>
        </p:blipFill>
        <p:spPr>
          <a:xfrm>
            <a:off x="4301836" y="2660073"/>
            <a:ext cx="4842163" cy="419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1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Complexity</a:t>
            </a:r>
          </a:p>
        </p:txBody>
      </p:sp>
      <p:sp>
        <p:nvSpPr>
          <p:cNvPr id="81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E54BE1-14A4-4099-B4E5-979D730C2C97}" type="slidenum">
              <a:rPr lang="en-US"/>
              <a:pPr/>
              <a:t>4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7200" y="1417638"/>
            <a:ext cx="8915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Size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74818" y="4624965"/>
            <a:ext cx="2585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Dependencies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53200" y="1417637"/>
            <a:ext cx="11302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Team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Uncertainty</a:t>
            </a:r>
          </a:p>
        </p:txBody>
      </p:sp>
      <p:sp>
        <p:nvSpPr>
          <p:cNvPr id="102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B83681-6356-4626-989C-5870B54DE466}" type="slidenum">
              <a:rPr lang="en-US"/>
              <a:pPr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" y="1692276"/>
            <a:ext cx="3751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Known and unknown</a:t>
            </a:r>
            <a:endParaRPr lang="en-US" sz="3200"/>
          </a:p>
        </p:txBody>
      </p:sp>
      <p:sp>
        <p:nvSpPr>
          <p:cNvPr id="8" name="TextBox 7"/>
          <p:cNvSpPr txBox="1"/>
          <p:nvPr/>
        </p:nvSpPr>
        <p:spPr>
          <a:xfrm>
            <a:off x="633615" y="3328099"/>
            <a:ext cx="4331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Shifts </a:t>
            </a:r>
            <a:r>
              <a:rPr lang="en-US" sz="3200" smtClean="0"/>
              <a:t>in customer needs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369996" y="4687694"/>
            <a:ext cx="39485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Shifts in </a:t>
            </a:r>
            <a:r>
              <a:rPr lang="en-US" sz="3200" smtClean="0"/>
              <a:t>technological implementation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Context Leadership Model</a:t>
            </a: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9B69660-CE40-4E41-8B3C-7DDB7BD1029C}" type="slidenum">
              <a:rPr lang="en-US"/>
              <a:pPr/>
              <a:t>6</a:t>
            </a:fld>
            <a:endParaRPr lang="en-US"/>
          </a:p>
        </p:txBody>
      </p:sp>
      <p:pic>
        <p:nvPicPr>
          <p:cNvPr id="9220" name="Picture 4" descr="SBDFig4-1"/>
          <p:cNvPicPr>
            <a:picLocks noChangeAspect="1" noChangeArrowheads="1"/>
          </p:cNvPicPr>
          <p:nvPr/>
        </p:nvPicPr>
        <p:blipFill>
          <a:blip r:embed="rId3" cstate="screen">
            <a:grayscl/>
            <a:biLevel thresh="50000"/>
          </a:blip>
          <a:srcRect/>
          <a:stretch>
            <a:fillRect/>
          </a:stretch>
        </p:blipFill>
        <p:spPr bwMode="auto">
          <a:xfrm>
            <a:off x="1295400" y="1295400"/>
            <a:ext cx="6548438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29280D-0C67-4F60-9916-0877B5C4F4CF}" type="slidenum">
              <a:rPr lang="en-US"/>
              <a:pPr/>
              <a:t>7</a:t>
            </a:fld>
            <a:endParaRPr lang="en-US"/>
          </a:p>
        </p:txBody>
      </p:sp>
      <p:pic>
        <p:nvPicPr>
          <p:cNvPr id="10245" name="Picture 7" descr="Sheepdogs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71711" y="1278220"/>
            <a:ext cx="4572000" cy="40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 rot="20829713">
            <a:off x="174604" y="231113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CLEARLY DEFINED SCOPE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8" name="Rectangle 7"/>
          <p:cNvSpPr/>
          <p:nvPr/>
        </p:nvSpPr>
        <p:spPr>
          <a:xfrm rot="601826">
            <a:off x="208017" y="4716471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LET TEAM DO THEIR JOB AND PRODUCE RESULT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9" name="Rectangle 8"/>
          <p:cNvSpPr/>
          <p:nvPr/>
        </p:nvSpPr>
        <p:spPr>
          <a:xfrm rot="21215693">
            <a:off x="6648074" y="363820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PROCESS CEREMONY UNNECESSARY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1" name="Rectangle 10"/>
          <p:cNvSpPr/>
          <p:nvPr/>
        </p:nvSpPr>
        <p:spPr>
          <a:xfrm rot="610523">
            <a:off x="6714438" y="4797362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MINIMAL CORE SET OF PRACTICES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 descr="Colts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28566" y="1290483"/>
            <a:ext cx="4572000" cy="4475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FCCBC23-5E2E-4831-B82F-D2751656469C}" type="slidenum">
              <a:rPr lang="en-US"/>
              <a:pPr/>
              <a:t>8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 rot="20829713">
            <a:off x="174604" y="231113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BUSINESS/ TECHNICAL UNCERTAINTY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0" name="Rectangle 9"/>
          <p:cNvSpPr/>
          <p:nvPr/>
        </p:nvSpPr>
        <p:spPr>
          <a:xfrm rot="364265">
            <a:off x="459740" y="4479000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SMALL TEAM CLOSE TOGETHER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1" name="Rectangle 10"/>
          <p:cNvSpPr/>
          <p:nvPr/>
        </p:nvSpPr>
        <p:spPr>
          <a:xfrm rot="442229">
            <a:off x="6530896" y="231114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MINIMIZE PROCESS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2" name="Rectangle 11"/>
          <p:cNvSpPr/>
          <p:nvPr/>
        </p:nvSpPr>
        <p:spPr>
          <a:xfrm rot="20829713">
            <a:off x="6597639" y="4100106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CONTINUAL AND RAPID FEEDBACK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 descr="Cows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34674" y="1936955"/>
            <a:ext cx="4572000" cy="335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E934F8-36C3-4FEA-B403-2282DE4D96AB}" type="slidenum">
              <a:rPr lang="en-US"/>
              <a:pPr/>
              <a:t>9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 rot="20829713">
            <a:off x="174604" y="231113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MATURE SYSTEMS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1" name="Rectangle 10"/>
          <p:cNvSpPr/>
          <p:nvPr/>
        </p:nvSpPr>
        <p:spPr>
          <a:xfrm rot="204578">
            <a:off x="174605" y="2619902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LARGE PROJECT TEAMS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2" name="Rectangle 11"/>
          <p:cNvSpPr/>
          <p:nvPr/>
        </p:nvSpPr>
        <p:spPr>
          <a:xfrm rot="21175715">
            <a:off x="296848" y="4798087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DISCIPLINED CHANGE CONTROL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3" name="Rectangle 12"/>
          <p:cNvSpPr/>
          <p:nvPr/>
        </p:nvSpPr>
        <p:spPr>
          <a:xfrm rot="450390">
            <a:off x="6477000" y="401708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RIGROUS REQUIREMENTS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4" name="Rectangle 13"/>
          <p:cNvSpPr/>
          <p:nvPr/>
        </p:nvSpPr>
        <p:spPr>
          <a:xfrm rot="21355235">
            <a:off x="6727804" y="2619902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PUBLISHED INTERFACES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5" name="Rectangle 14"/>
          <p:cNvSpPr/>
          <p:nvPr/>
        </p:nvSpPr>
        <p:spPr>
          <a:xfrm rot="392580">
            <a:off x="6412057" y="4725311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INTEGRATION OF SEVERAL SHEEPDOGS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Bulls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35301" y="1639528"/>
            <a:ext cx="4572000" cy="3624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8442C2-CC12-4FA1-9A6B-BBF61D5C4681}" type="slidenum">
              <a:rPr lang="en-US"/>
              <a:pPr/>
              <a:t>10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 rot="20829713">
            <a:off x="174604" y="231113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EMBRACE CHANGE THROUGH ITERATIVE FEEDBACK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9" name="Rectangle 8"/>
          <p:cNvSpPr/>
          <p:nvPr/>
        </p:nvSpPr>
        <p:spPr>
          <a:xfrm rot="412476">
            <a:off x="518458" y="4584403"/>
            <a:ext cx="2361655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EFFICIENT COMMUNICATION CHANNELS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0" name="Rectangle 9"/>
          <p:cNvSpPr/>
          <p:nvPr/>
        </p:nvSpPr>
        <p:spPr>
          <a:xfrm rot="1339919">
            <a:off x="6628946" y="472002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REQUIRE BEST, MOST SEASONED LEADERS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1" name="Rectangle 10"/>
          <p:cNvSpPr/>
          <p:nvPr/>
        </p:nvSpPr>
        <p:spPr>
          <a:xfrm rot="397594">
            <a:off x="197757" y="2236088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UNDERSTAND BUSINESS TECHNOLOGY PEOPLE AND PROCESS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2" name="Rectangle 11"/>
          <p:cNvSpPr/>
          <p:nvPr/>
        </p:nvSpPr>
        <p:spPr>
          <a:xfrm rot="731429">
            <a:off x="6226196" y="4649481"/>
            <a:ext cx="2286000" cy="18288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NEXT GENERATION PRODUCTS</a:t>
            </a:r>
            <a:endParaRPr lang="en-US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Complexity Drivers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394835"/>
        </p:xfrm>
        <a:graphic>
          <a:graphicData uri="http://schemas.openxmlformats.org/drawingml/2006/table">
            <a:tbl>
              <a:tblPr/>
              <a:tblGrid>
                <a:gridCol w="2057813"/>
                <a:gridCol w="2057813"/>
                <a:gridCol w="2056161"/>
                <a:gridCol w="205781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Attribute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Low Complexity (1)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Medium Complexity (3)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High Complexity (9)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Core Team Size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Mission Critical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Speculative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Established market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Safety critical significant monetary exposure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Team location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Same room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Within same building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Multisite, worldwide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Team maturity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Established teams of experts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Mixed team of experts and novices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New team of mostly novices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Domain knowledge gaps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Developers know the domain as well as expert users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Developers require some domain assistance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Developers have no idea about the domain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Dependencies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 dependencies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Some dependencies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Tight integration with several projects</a:t>
                      </a:r>
                    </a:p>
                  </a:txBody>
                  <a:tcPr marL="95128" marR="951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</a:tr>
            </a:tbl>
          </a:graphicData>
        </a:graphic>
      </p:graphicFrame>
      <p:sp>
        <p:nvSpPr>
          <p:cNvPr id="1438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56F1C0-615A-4B70-8A23-0BCF1CA81C29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Uncertainty Drivers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55000" cy="427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3750"/>
                <a:gridCol w="2063750"/>
                <a:gridCol w="2063750"/>
                <a:gridCol w="2063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Attribute</a:t>
                      </a:r>
                      <a:endParaRPr lang="en-US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 Uncertainty (1)</a:t>
                      </a:r>
                      <a:endParaRPr lang="en-US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 Uncertainty (3)</a:t>
                      </a:r>
                      <a:endParaRPr lang="en-US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Uncertainty (9)</a:t>
                      </a:r>
                      <a:endParaRPr lang="en-US" dirty="0"/>
                    </a:p>
                  </a:txBody>
                  <a:tcPr marL="95422" marR="9542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Market</a:t>
                      </a:r>
                      <a:r>
                        <a:rPr lang="en-US" sz="1600" baseline="0" dirty="0" smtClean="0"/>
                        <a:t> uncertainty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Known deliverable, possible defined contractual agreement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Initial guess of market target is likely to require steering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New market that is unknown and untested</a:t>
                      </a:r>
                      <a:endParaRPr lang="en-US" sz="1600" dirty="0"/>
                    </a:p>
                  </a:txBody>
                  <a:tcPr marL="95422" marR="9542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Technical uncertainty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Enhancements</a:t>
                      </a:r>
                      <a:r>
                        <a:rPr lang="en-US" sz="1600" baseline="0" dirty="0" smtClean="0"/>
                        <a:t> to existing architecture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We’re not quite</a:t>
                      </a:r>
                      <a:r>
                        <a:rPr lang="en-US" sz="1600" baseline="0" dirty="0" smtClean="0"/>
                        <a:t> sure if we know how to build it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New technology,</a:t>
                      </a:r>
                      <a:r>
                        <a:rPr lang="en-US" sz="1600" baseline="0" dirty="0" smtClean="0"/>
                        <a:t> new architecture; some research may be required</a:t>
                      </a:r>
                      <a:endParaRPr lang="en-US" sz="1600" dirty="0"/>
                    </a:p>
                  </a:txBody>
                  <a:tcPr marL="95422" marR="9542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</a:t>
                      </a:r>
                      <a:r>
                        <a:rPr lang="en-US" sz="1600" baseline="0" dirty="0" smtClean="0"/>
                        <a:t> of customers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Internal customer or</a:t>
                      </a:r>
                      <a:r>
                        <a:rPr lang="en-US" sz="1600" baseline="0" dirty="0" smtClean="0"/>
                        <a:t> one well-defined customer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Multiple internal</a:t>
                      </a:r>
                      <a:r>
                        <a:rPr lang="en-US" sz="1600" baseline="0" dirty="0" smtClean="0"/>
                        <a:t> or small number of defined customers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Shrink-wrapped software</a:t>
                      </a:r>
                      <a:endParaRPr lang="en-US" sz="1600" dirty="0"/>
                    </a:p>
                  </a:txBody>
                  <a:tcPr marL="95422" marR="9542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Project duration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</a:t>
                      </a:r>
                      <a:r>
                        <a:rPr lang="en-US" sz="1600" baseline="0" dirty="0" smtClean="0"/>
                        <a:t> – 3 months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 – 12 months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 sz="1600" dirty="0" smtClean="0"/>
                        <a:t>&gt;12 Months</a:t>
                      </a:r>
                    </a:p>
                  </a:txBody>
                  <a:tcPr marL="95422" marR="95422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Approach to change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Significant</a:t>
                      </a:r>
                      <a:r>
                        <a:rPr lang="en-US" sz="1600" baseline="0" dirty="0" smtClean="0"/>
                        <a:t> control over change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Moderate control over change</a:t>
                      </a:r>
                      <a:endParaRPr lang="en-US" sz="1600" dirty="0"/>
                    </a:p>
                  </a:txBody>
                  <a:tcPr marL="95422" marR="95422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 sz="1600" dirty="0" smtClean="0"/>
                        <a:t>Embrace or create change</a:t>
                      </a:r>
                    </a:p>
                  </a:txBody>
                  <a:tcPr marL="95422" marR="95422"/>
                </a:tc>
              </a:tr>
            </a:tbl>
          </a:graphicData>
        </a:graphic>
      </p:graphicFrame>
      <p:sp>
        <p:nvSpPr>
          <p:cNvPr id="1540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23ABEB-C777-43F7-A897-96AE1E078EF2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SBDFig4-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grayscl/>
            <a:biLevel thresh="50000"/>
          </a:blip>
          <a:srcRect/>
          <a:stretch>
            <a:fillRect/>
          </a:stretch>
        </p:blipFill>
        <p:spPr>
          <a:xfrm>
            <a:off x="1066800" y="931862"/>
            <a:ext cx="7285038" cy="5926138"/>
          </a:xfrm>
          <a:noFill/>
        </p:spPr>
      </p:pic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202908-27FF-4D91-9948-9E0695E0506C}" type="slidenum">
              <a:rPr lang="en-US"/>
              <a:pPr/>
              <a:t>13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09800" y="1541462"/>
            <a:ext cx="1439863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PROJECT 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29200" y="1541462"/>
            <a:ext cx="1439863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PROJECT 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76600" y="2608262"/>
            <a:ext cx="1439863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PROJECT 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05400" y="3751262"/>
            <a:ext cx="1439863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PROJECT 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0" y="3751262"/>
            <a:ext cx="1439863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PROJECT 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429000" y="3979862"/>
            <a:ext cx="1439863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Tempus Sans ITC" pitchFamily="82" charset="0"/>
              </a:rPr>
              <a:t>Project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62200" y="4513262"/>
            <a:ext cx="1439863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PROJECT 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429000" y="4665662"/>
            <a:ext cx="1439863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PROJECT 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76600" y="3827462"/>
            <a:ext cx="1439863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PROJECT 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48400" y="3827462"/>
            <a:ext cx="1439863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PROJECT 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34000" y="4741862"/>
            <a:ext cx="1439863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Chalkduster" charset="0"/>
                <a:ea typeface="Chalkduster" charset="0"/>
                <a:cs typeface="Chalkduster" charset="0"/>
              </a:rPr>
              <a:t>PROJECT </a:t>
            </a:r>
            <a:endParaRPr lang="en-US" b="1" dirty="0">
              <a:solidFill>
                <a:schemeClr val="tx1"/>
              </a:solidFill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– Name the Species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RiskSharpEdgesSig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itle 7"/>
          <p:cNvSpPr>
            <a:spLocks noGrp="1"/>
          </p:cNvSpPr>
          <p:nvPr>
            <p:ph type="title"/>
          </p:nvPr>
        </p:nvSpPr>
        <p:spPr>
          <a:xfrm>
            <a:off x="0" y="0"/>
            <a:ext cx="8255000" cy="1108075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Addressing Risk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6E38BCF-19A9-49F8-A0AD-8D559172FBCF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Deal with complexity through partitioning</a:t>
            </a:r>
          </a:p>
        </p:txBody>
      </p:sp>
      <p:pic>
        <p:nvPicPr>
          <p:cNvPr id="18435" name="Content Placeholder 3" descr="SBDFig4-2.pn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1579447" y="1600200"/>
            <a:ext cx="5985105" cy="4525963"/>
          </a:xfrm>
        </p:spPr>
      </p:pic>
      <p:sp>
        <p:nvSpPr>
          <p:cNvPr id="1843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C48E1B8-0E4C-443D-87C6-A6787370980D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Team Size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57200" y="4203940"/>
            <a:ext cx="7339781" cy="5727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Split teams into smaller cohesive groups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71F7C5-E961-489C-9E9D-79510C035DF4}" type="slidenum">
              <a:rPr lang="en-US"/>
              <a:pPr/>
              <a:t>16</a:t>
            </a:fld>
            <a:endParaRPr lang="en-US"/>
          </a:p>
        </p:txBody>
      </p:sp>
      <p:sp>
        <p:nvSpPr>
          <p:cNvPr id="7" name="Content Placeholder 9"/>
          <p:cNvSpPr>
            <a:spLocks noGrp="1"/>
          </p:cNvSpPr>
          <p:nvPr>
            <p:ph sz="half" idx="2"/>
          </p:nvPr>
        </p:nvSpPr>
        <p:spPr>
          <a:xfrm>
            <a:off x="1930809" y="5117948"/>
            <a:ext cx="4038600" cy="5702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smtClean="0">
                <a:solidFill>
                  <a:schemeClr val="bg1"/>
                </a:solidFill>
              </a:rPr>
              <a:t>Shared understanding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8" name="Content Placeholder 9"/>
          <p:cNvSpPr>
            <a:spLocks noGrp="1"/>
          </p:cNvSpPr>
          <p:nvPr>
            <p:ph sz="half" idx="2"/>
          </p:nvPr>
        </p:nvSpPr>
        <p:spPr>
          <a:xfrm>
            <a:off x="1930809" y="5870781"/>
            <a:ext cx="4038600" cy="668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Bring teams together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Mission Critical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114800" y="2315820"/>
            <a:ext cx="4572000" cy="11827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Make decisions and status visible to all stakeholders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71F7C5-E961-489C-9E9D-79510C035DF4}" type="slidenum">
              <a:rPr lang="en-US"/>
              <a:pPr/>
              <a:t>17</a:t>
            </a:fld>
            <a:endParaRPr lang="en-US"/>
          </a:p>
        </p:txBody>
      </p:sp>
      <p:sp>
        <p:nvSpPr>
          <p:cNvPr id="6" name="Content Placeholder 10"/>
          <p:cNvSpPr>
            <a:spLocks noGrp="1"/>
          </p:cNvSpPr>
          <p:nvPr>
            <p:ph sz="half" idx="1"/>
          </p:nvPr>
        </p:nvSpPr>
        <p:spPr>
          <a:xfrm>
            <a:off x="2822713" y="5117896"/>
            <a:ext cx="5864087" cy="1238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Ensure stakeholders understand consequences of decisions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Team Location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1967948" cy="7454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smtClean="0">
                <a:solidFill>
                  <a:schemeClr val="bg1"/>
                </a:solidFill>
              </a:rPr>
              <a:t>Collocate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71F7C5-E961-489C-9E9D-79510C035DF4}" type="slidenum">
              <a:rPr lang="en-US"/>
              <a:pPr/>
              <a:t>18</a:t>
            </a:fld>
            <a:endParaRPr lang="en-US"/>
          </a:p>
        </p:txBody>
      </p:sp>
      <p:sp>
        <p:nvSpPr>
          <p:cNvPr id="6" name="Content Placeholder 14"/>
          <p:cNvSpPr>
            <a:spLocks noGrp="1"/>
          </p:cNvSpPr>
          <p:nvPr>
            <p:ph sz="half" idx="1"/>
          </p:nvPr>
        </p:nvSpPr>
        <p:spPr>
          <a:xfrm>
            <a:off x="3101009" y="3858490"/>
            <a:ext cx="5405231" cy="595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smtClean="0">
                <a:solidFill>
                  <a:schemeClr val="bg1"/>
                </a:solidFill>
              </a:rPr>
              <a:t>Frequent Face-to-face contact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7" name="Content Placeholder 14"/>
          <p:cNvSpPr>
            <a:spLocks noGrp="1"/>
          </p:cNvSpPr>
          <p:nvPr>
            <p:ph sz="half" idx="1"/>
          </p:nvPr>
        </p:nvSpPr>
        <p:spPr>
          <a:xfrm>
            <a:off x="390939" y="5670831"/>
            <a:ext cx="6162261" cy="685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High </a:t>
            </a:r>
            <a:r>
              <a:rPr lang="en-US" sz="3200" smtClean="0">
                <a:solidFill>
                  <a:schemeClr val="bg1"/>
                </a:solidFill>
              </a:rPr>
              <a:t>bandwidth collaboration </a:t>
            </a:r>
            <a:r>
              <a:rPr lang="en-US" sz="3200" dirty="0" smtClean="0">
                <a:solidFill>
                  <a:schemeClr val="bg1"/>
                </a:solidFill>
              </a:rPr>
              <a:t>tools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51414" y="412485"/>
            <a:ext cx="3752022" cy="1143000"/>
          </a:xfrm>
        </p:spPr>
        <p:txBody>
          <a:bodyPr>
            <a:normAutofit/>
          </a:bodyPr>
          <a:lstStyle/>
          <a:p>
            <a:pPr algn="r"/>
            <a:r>
              <a:rPr lang="en-US" sz="4400" dirty="0" smtClean="0"/>
              <a:t>Team Maturity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265544" y="2219057"/>
            <a:ext cx="3044687" cy="106348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dirty="0" smtClean="0"/>
              <a:t>Mentor new team members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928837-4B28-4795-B051-DDDEE96B8107}" type="slidenum">
              <a:rPr lang="en-US"/>
              <a:pPr/>
              <a:t>19</a:t>
            </a:fld>
            <a:endParaRPr lang="en-US"/>
          </a:p>
        </p:txBody>
      </p:sp>
      <p:sp>
        <p:nvSpPr>
          <p:cNvPr id="7" name="Content Placeholder 9"/>
          <p:cNvSpPr>
            <a:spLocks noGrp="1"/>
          </p:cNvSpPr>
          <p:nvPr>
            <p:ph sz="half" idx="2"/>
          </p:nvPr>
        </p:nvSpPr>
        <p:spPr>
          <a:xfrm>
            <a:off x="914401" y="3411751"/>
            <a:ext cx="4038600" cy="106348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dirty="0" smtClean="0"/>
              <a:t>Keep experienced </a:t>
            </a:r>
            <a:r>
              <a:rPr lang="en-US" sz="3200" smtClean="0"/>
              <a:t>teams whole</a:t>
            </a:r>
            <a:endParaRPr lang="en-US" sz="3200" dirty="0" smtClean="0"/>
          </a:p>
        </p:txBody>
      </p:sp>
      <p:sp>
        <p:nvSpPr>
          <p:cNvPr id="8" name="Content Placeholder 9"/>
          <p:cNvSpPr>
            <a:spLocks noGrp="1"/>
          </p:cNvSpPr>
          <p:nvPr>
            <p:ph sz="half" idx="2"/>
          </p:nvPr>
        </p:nvSpPr>
        <p:spPr>
          <a:xfrm>
            <a:off x="4265544" y="4475236"/>
            <a:ext cx="4038600" cy="12350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smtClean="0"/>
              <a:t>Train </a:t>
            </a:r>
            <a:r>
              <a:rPr lang="en-US" sz="3200" dirty="0" smtClean="0"/>
              <a:t>and improve entire team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81000" y="457203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Domain Gaps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381000" y="2201523"/>
            <a:ext cx="5764696" cy="5725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Staff team with domain experts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928837-4B28-4795-B051-DDDEE96B8107}" type="slidenum">
              <a:rPr lang="en-US"/>
              <a:pPr/>
              <a:t>20</a:t>
            </a:fld>
            <a:endParaRPr lang="en-US"/>
          </a:p>
        </p:txBody>
      </p:sp>
      <p:sp>
        <p:nvSpPr>
          <p:cNvPr id="6" name="Content Placeholder 10"/>
          <p:cNvSpPr>
            <a:spLocks noGrp="1"/>
          </p:cNvSpPr>
          <p:nvPr>
            <p:ph sz="half" idx="1"/>
          </p:nvPr>
        </p:nvSpPr>
        <p:spPr>
          <a:xfrm>
            <a:off x="3935896" y="3315777"/>
            <a:ext cx="4598504" cy="10022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Educate team on domain</a:t>
            </a:r>
          </a:p>
        </p:txBody>
      </p:sp>
      <p:sp>
        <p:nvSpPr>
          <p:cNvPr id="7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5461038"/>
            <a:ext cx="5817704" cy="5560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Allow team to experience domain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322261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Dependencies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533400" y="1671636"/>
            <a:ext cx="4038600" cy="10498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Build static versions of dependencies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928837-4B28-4795-B051-DDDEE96B8107}" type="slidenum">
              <a:rPr lang="en-US"/>
              <a:pPr/>
              <a:t>21</a:t>
            </a:fld>
            <a:endParaRPr lang="en-US"/>
          </a:p>
        </p:txBody>
      </p:sp>
      <p:sp>
        <p:nvSpPr>
          <p:cNvPr id="6" name="Content Placeholder 10"/>
          <p:cNvSpPr>
            <a:spLocks noGrp="1"/>
          </p:cNvSpPr>
          <p:nvPr>
            <p:ph sz="half" idx="1"/>
          </p:nvPr>
        </p:nvSpPr>
        <p:spPr>
          <a:xfrm>
            <a:off x="5105400" y="3164094"/>
            <a:ext cx="4038600" cy="16161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Communicate with teams that depend on you</a:t>
            </a:r>
          </a:p>
        </p:txBody>
      </p:sp>
      <p:sp>
        <p:nvSpPr>
          <p:cNvPr id="7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4175918"/>
            <a:ext cx="2723322" cy="12086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Be clear about progress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25757" y="238539"/>
            <a:ext cx="5068956" cy="7553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2696"/>
          </a:xfrm>
          <a:noFill/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Deal with uncertainty </a:t>
            </a:r>
            <a:br>
              <a:rPr lang="en-US" sz="4000" dirty="0" smtClean="0"/>
            </a:br>
            <a:r>
              <a:rPr lang="en-US" sz="4000" dirty="0" smtClean="0"/>
              <a:t>via </a:t>
            </a:r>
            <a:r>
              <a:rPr lang="en-US" sz="3600" dirty="0" smtClean="0"/>
              <a:t>incremental</a:t>
            </a:r>
            <a:r>
              <a:rPr lang="en-US" sz="4000" dirty="0" smtClean="0"/>
              <a:t> delivery</a:t>
            </a:r>
          </a:p>
        </p:txBody>
      </p:sp>
      <p:sp>
        <p:nvSpPr>
          <p:cNvPr id="2150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35E2CF-E392-48BA-BCEA-BF16CE3CE9D7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Market Uncertainty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4704522" y="3691079"/>
            <a:ext cx="1971261" cy="1090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Deliver iteratively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9F3396-8A7D-4133-9E39-109E78D31CB0}" type="slidenum">
              <a:rPr lang="en-US"/>
              <a:pPr/>
              <a:t>23</a:t>
            </a:fld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half" idx="2"/>
          </p:nvPr>
        </p:nvSpPr>
        <p:spPr>
          <a:xfrm>
            <a:off x="1411356" y="4504016"/>
            <a:ext cx="3021496" cy="1203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Target a known </a:t>
            </a:r>
            <a:r>
              <a:rPr lang="en-US" sz="3200" smtClean="0">
                <a:solidFill>
                  <a:schemeClr val="bg1"/>
                </a:solidFill>
              </a:rPr>
              <a:t>market segment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8" name="Content Placeholder 13"/>
          <p:cNvSpPr>
            <a:spLocks noGrp="1"/>
          </p:cNvSpPr>
          <p:nvPr>
            <p:ph sz="half" idx="2"/>
          </p:nvPr>
        </p:nvSpPr>
        <p:spPr>
          <a:xfrm>
            <a:off x="4866861" y="5517288"/>
            <a:ext cx="4038600" cy="120366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Elicit stakeholder feedback regularly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94251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Technical Uncertainty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4509051" y="2879487"/>
            <a:ext cx="4038600" cy="1083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/>
              <a:t>Conduct </a:t>
            </a:r>
            <a:r>
              <a:rPr lang="en-US" sz="3200" dirty="0"/>
              <a:t>experiments </a:t>
            </a:r>
            <a:r>
              <a:rPr lang="en-US" sz="3200" dirty="0" smtClean="0"/>
              <a:t>to gain information</a:t>
            </a:r>
            <a:endParaRPr lang="en-US" sz="3200" dirty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9F3396-8A7D-4133-9E39-109E78D31CB0}" type="slidenum">
              <a:rPr lang="en-US"/>
              <a:pPr/>
              <a:t>24</a:t>
            </a:fld>
            <a:endParaRPr lang="en-US"/>
          </a:p>
        </p:txBody>
      </p:sp>
      <p:sp>
        <p:nvSpPr>
          <p:cNvPr id="6" name="Content Placeholder 15"/>
          <p:cNvSpPr>
            <a:spLocks noGrp="1"/>
          </p:cNvSpPr>
          <p:nvPr>
            <p:ph sz="half" idx="2"/>
          </p:nvPr>
        </p:nvSpPr>
        <p:spPr>
          <a:xfrm>
            <a:off x="1583633" y="1214684"/>
            <a:ext cx="3879574" cy="1083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/>
              <a:t>Use familiar &amp; proven technologies</a:t>
            </a:r>
          </a:p>
        </p:txBody>
      </p:sp>
      <p:sp>
        <p:nvSpPr>
          <p:cNvPr id="7" name="Content Placeholder 15"/>
          <p:cNvSpPr>
            <a:spLocks noGrp="1"/>
          </p:cNvSpPr>
          <p:nvPr>
            <p:ph sz="half" idx="2"/>
          </p:nvPr>
        </p:nvSpPr>
        <p:spPr>
          <a:xfrm>
            <a:off x="6142383" y="1247126"/>
            <a:ext cx="2206487" cy="9750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/>
              <a:t>Design </a:t>
            </a:r>
            <a:r>
              <a:rPr lang="en-US" sz="3200" smtClean="0"/>
              <a:t>flexibility in</a:t>
            </a:r>
            <a:endParaRPr lang="en-US" sz="3200" dirty="0" smtClean="0"/>
          </a:p>
        </p:txBody>
      </p:sp>
      <p:sp>
        <p:nvSpPr>
          <p:cNvPr id="8" name="Content Placeholder 15"/>
          <p:cNvSpPr>
            <a:spLocks noGrp="1"/>
          </p:cNvSpPr>
          <p:nvPr>
            <p:ph sz="half" idx="2"/>
          </p:nvPr>
        </p:nvSpPr>
        <p:spPr>
          <a:xfrm>
            <a:off x="6553200" y="5551799"/>
            <a:ext cx="1795669" cy="9714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smtClean="0"/>
              <a:t>Delay decisions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Number of customers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3896140" y="4315260"/>
            <a:ext cx="4316896" cy="7270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Use </a:t>
            </a:r>
            <a:r>
              <a:rPr lang="en-US" sz="3200" dirty="0">
                <a:solidFill>
                  <a:schemeClr val="bg1"/>
                </a:solidFill>
              </a:rPr>
              <a:t>a product champion 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9F3396-8A7D-4133-9E39-109E78D31CB0}" type="slidenum">
              <a:rPr lang="en-US"/>
              <a:pPr/>
              <a:t>25</a:t>
            </a:fld>
            <a:endParaRPr lang="en-US"/>
          </a:p>
        </p:txBody>
      </p:sp>
      <p:sp>
        <p:nvSpPr>
          <p:cNvPr id="6" name="Content Placeholder 15"/>
          <p:cNvSpPr>
            <a:spLocks noGrp="1"/>
          </p:cNvSpPr>
          <p:nvPr>
            <p:ph sz="half" idx="2"/>
          </p:nvPr>
        </p:nvSpPr>
        <p:spPr>
          <a:xfrm>
            <a:off x="246822" y="3027332"/>
            <a:ext cx="6420678" cy="7140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Target a specific group of customers. </a:t>
            </a:r>
          </a:p>
        </p:txBody>
      </p:sp>
      <p:sp>
        <p:nvSpPr>
          <p:cNvPr id="2" name="Rectangle 1"/>
          <p:cNvSpPr/>
          <p:nvPr/>
        </p:nvSpPr>
        <p:spPr>
          <a:xfrm>
            <a:off x="246822" y="5954139"/>
            <a:ext cx="82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Use </a:t>
            </a:r>
            <a:r>
              <a:rPr lang="en-US" sz="3200" dirty="0">
                <a:solidFill>
                  <a:schemeClr val="bg1"/>
                </a:solidFill>
              </a:rPr>
              <a:t>the Purpose Alignment Model as a filter.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Project Duration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4903304" y="3650509"/>
            <a:ext cx="3783496" cy="5201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smtClean="0">
                <a:solidFill>
                  <a:schemeClr val="bg1"/>
                </a:solidFill>
              </a:rPr>
              <a:t>Deliver </a:t>
            </a:r>
            <a:r>
              <a:rPr lang="en-US" sz="3200" dirty="0" smtClean="0">
                <a:solidFill>
                  <a:schemeClr val="bg1"/>
                </a:solidFill>
              </a:rPr>
              <a:t>incrementally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9F3396-8A7D-4133-9E39-109E78D31CB0}" type="slidenum">
              <a:rPr lang="en-US"/>
              <a:pPr/>
              <a:t>26</a:t>
            </a:fld>
            <a:endParaRPr lang="en-US"/>
          </a:p>
        </p:txBody>
      </p:sp>
      <p:sp>
        <p:nvSpPr>
          <p:cNvPr id="6" name="Content Placeholder 15"/>
          <p:cNvSpPr>
            <a:spLocks noGrp="1"/>
          </p:cNvSpPr>
          <p:nvPr>
            <p:ph sz="half" idx="2"/>
          </p:nvPr>
        </p:nvSpPr>
        <p:spPr>
          <a:xfrm>
            <a:off x="258417" y="5064384"/>
            <a:ext cx="4038600" cy="5856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Shorten the </a:t>
            </a:r>
            <a:r>
              <a:rPr lang="en-US" sz="3200" dirty="0" smtClean="0">
                <a:solidFill>
                  <a:schemeClr val="bg1"/>
                </a:solidFill>
              </a:rPr>
              <a:t>duration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Change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5781261" y="1417638"/>
            <a:ext cx="2905539" cy="7056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smtClean="0">
                <a:solidFill>
                  <a:schemeClr val="bg1"/>
                </a:solidFill>
              </a:rPr>
              <a:t>Delay decisions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9F3396-8A7D-4133-9E39-109E78D31CB0}" type="slidenum">
              <a:rPr lang="en-US"/>
              <a:pPr/>
              <a:t>27</a:t>
            </a:fld>
            <a:endParaRPr lang="en-US"/>
          </a:p>
        </p:txBody>
      </p:sp>
      <p:sp>
        <p:nvSpPr>
          <p:cNvPr id="6" name="Content Placeholder 15"/>
          <p:cNvSpPr>
            <a:spLocks noGrp="1"/>
          </p:cNvSpPr>
          <p:nvPr>
            <p:ph sz="half" idx="2"/>
          </p:nvPr>
        </p:nvSpPr>
        <p:spPr>
          <a:xfrm>
            <a:off x="457200" y="1600202"/>
            <a:ext cx="4038600" cy="10833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Exert control over </a:t>
            </a:r>
            <a:r>
              <a:rPr lang="en-US" sz="3200" dirty="0" smtClean="0">
                <a:solidFill>
                  <a:schemeClr val="bg1"/>
                </a:solidFill>
              </a:rPr>
              <a:t>high impact changes</a:t>
            </a:r>
          </a:p>
        </p:txBody>
      </p:sp>
      <p:sp>
        <p:nvSpPr>
          <p:cNvPr id="7" name="Content Placeholder 15"/>
          <p:cNvSpPr>
            <a:spLocks noGrp="1"/>
          </p:cNvSpPr>
          <p:nvPr>
            <p:ph sz="half" idx="2"/>
          </p:nvPr>
        </p:nvSpPr>
        <p:spPr>
          <a:xfrm>
            <a:off x="228600" y="5445610"/>
            <a:ext cx="4038600" cy="1093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Utilize </a:t>
            </a:r>
            <a:r>
              <a:rPr lang="en-US" sz="3200" dirty="0">
                <a:solidFill>
                  <a:schemeClr val="bg1"/>
                </a:solidFill>
              </a:rPr>
              <a:t>incremental delivery and </a:t>
            </a:r>
            <a:r>
              <a:rPr lang="en-US" sz="3200" dirty="0" smtClean="0">
                <a:solidFill>
                  <a:schemeClr val="bg1"/>
                </a:solidFill>
              </a:rPr>
              <a:t>feedback</a:t>
            </a:r>
          </a:p>
        </p:txBody>
      </p:sp>
      <p:sp>
        <p:nvSpPr>
          <p:cNvPr id="8" name="Content Placeholder 15"/>
          <p:cNvSpPr>
            <a:spLocks noGrp="1"/>
          </p:cNvSpPr>
          <p:nvPr>
            <p:ph sz="half" idx="2"/>
          </p:nvPr>
        </p:nvSpPr>
        <p:spPr>
          <a:xfrm>
            <a:off x="5214730" y="5591038"/>
            <a:ext cx="4038600" cy="12669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smtClean="0">
                <a:solidFill>
                  <a:schemeClr val="bg1"/>
                </a:solidFill>
              </a:rPr>
              <a:t>Avoid </a:t>
            </a:r>
            <a:r>
              <a:rPr lang="en-US" sz="3200" dirty="0">
                <a:solidFill>
                  <a:schemeClr val="bg1"/>
                </a:solidFill>
              </a:rPr>
              <a:t>committing to too much detail early.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Tailoring project method</a:t>
            </a:r>
          </a:p>
        </p:txBody>
      </p:sp>
      <p:sp>
        <p:nvSpPr>
          <p:cNvPr id="2457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4669984-343B-434D-8AC7-2F242DF26083}" type="slidenum">
              <a:rPr lang="en-US"/>
              <a:pPr/>
              <a:t>28</a:t>
            </a:fld>
            <a:endParaRPr lang="en-US"/>
          </a:p>
        </p:txBody>
      </p:sp>
      <p:pic>
        <p:nvPicPr>
          <p:cNvPr id="24581" name="Picture 4" descr="SBDFig4-1"/>
          <p:cNvPicPr>
            <a:picLocks noChangeAspect="1" noChangeArrowheads="1"/>
          </p:cNvPicPr>
          <p:nvPr/>
        </p:nvPicPr>
        <p:blipFill>
          <a:blip r:embed="rId3" cstate="screen">
            <a:grayscl/>
            <a:biLevel thresh="50000"/>
          </a:blip>
          <a:srcRect/>
          <a:stretch>
            <a:fillRect/>
          </a:stretch>
        </p:blipFill>
        <p:spPr bwMode="auto">
          <a:xfrm>
            <a:off x="1524000" y="1295400"/>
            <a:ext cx="6080125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Box 8"/>
          <p:cNvSpPr txBox="1">
            <a:spLocks noChangeArrowheads="1"/>
          </p:cNvSpPr>
          <p:nvPr/>
        </p:nvSpPr>
        <p:spPr bwMode="auto">
          <a:xfrm>
            <a:off x="7218027" y="5123766"/>
            <a:ext cx="209431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halkduster" charset="0"/>
                <a:ea typeface="Chalkduster" charset="0"/>
                <a:cs typeface="Chalkduster" charset="0"/>
              </a:rPr>
              <a:t>PROCESS TO MANAGE INTERFACES</a:t>
            </a:r>
            <a:endParaRPr lang="en-US" b="1" dirty="0">
              <a:latin typeface="Chalkduster" charset="0"/>
              <a:ea typeface="Chalkduster" charset="0"/>
              <a:cs typeface="Chalkduster" charset="0"/>
            </a:endParaRPr>
          </a:p>
        </p:txBody>
      </p:sp>
      <p:cxnSp>
        <p:nvCxnSpPr>
          <p:cNvPr id="24583" name="Straight Arrow Connector 13"/>
          <p:cNvCxnSpPr>
            <a:cxnSpLocks noChangeShapeType="1"/>
            <a:stCxn id="24582" idx="1"/>
          </p:cNvCxnSpPr>
          <p:nvPr/>
        </p:nvCxnSpPr>
        <p:spPr bwMode="auto">
          <a:xfrm flipH="1" flipV="1">
            <a:off x="6721545" y="5276169"/>
            <a:ext cx="496482" cy="309262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20892" y="4800600"/>
            <a:ext cx="15079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halkduster" charset="0"/>
                <a:ea typeface="Chalkduster" charset="0"/>
                <a:cs typeface="Chalkduster" charset="0"/>
              </a:rPr>
              <a:t>MINIMAL PROCESS</a:t>
            </a:r>
            <a:endParaRPr lang="en-US" b="1" dirty="0"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049683" y="914400"/>
            <a:ext cx="209431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halkduster" charset="0"/>
                <a:ea typeface="Chalkduster" charset="0"/>
                <a:cs typeface="Chalkduster" charset="0"/>
              </a:rPr>
              <a:t>PROCESS FOR COMPLEXITY, ITERATIVE DELIVERY FOR UNCERTAINTY</a:t>
            </a:r>
            <a:endParaRPr lang="en-US" b="1" dirty="0"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0" y="1281182"/>
            <a:ext cx="175922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halkduster" charset="0"/>
                <a:ea typeface="Chalkduster" charset="0"/>
                <a:cs typeface="Chalkduster" charset="0"/>
              </a:rPr>
              <a:t>ITERATIVE DELIVERY,</a:t>
            </a:r>
          </a:p>
          <a:p>
            <a:r>
              <a:rPr lang="en-US" b="1" dirty="0" smtClean="0">
                <a:latin typeface="Chalkduster" charset="0"/>
                <a:ea typeface="Chalkduster" charset="0"/>
                <a:cs typeface="Chalkduster" charset="0"/>
              </a:rPr>
              <a:t>MINIMAL PROCESS</a:t>
            </a:r>
            <a:endParaRPr lang="en-US" b="1" dirty="0">
              <a:latin typeface="Chalkduster" charset="0"/>
              <a:ea typeface="Chalkduster" charset="0"/>
              <a:cs typeface="Chalkduster" charset="0"/>
            </a:endParaRPr>
          </a:p>
        </p:txBody>
      </p:sp>
      <p:cxnSp>
        <p:nvCxnSpPr>
          <p:cNvPr id="23" name="Straight Arrow Connector 22"/>
          <p:cNvCxnSpPr>
            <a:cxnSpLocks noChangeShapeType="1"/>
            <a:stCxn id="18" idx="3"/>
          </p:cNvCxnSpPr>
          <p:nvPr/>
        </p:nvCxnSpPr>
        <p:spPr bwMode="auto">
          <a:xfrm>
            <a:off x="1828800" y="5123766"/>
            <a:ext cx="1219200" cy="57836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" name="Straight Arrow Connector 25"/>
          <p:cNvCxnSpPr>
            <a:cxnSpLocks noChangeShapeType="1"/>
            <a:stCxn id="20" idx="3"/>
          </p:cNvCxnSpPr>
          <p:nvPr/>
        </p:nvCxnSpPr>
        <p:spPr bwMode="auto">
          <a:xfrm>
            <a:off x="1759226" y="1881347"/>
            <a:ext cx="1219200" cy="92383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9" name="Straight Arrow Connector 28"/>
          <p:cNvCxnSpPr>
            <a:cxnSpLocks noChangeShapeType="1"/>
            <a:stCxn id="19" idx="1"/>
          </p:cNvCxnSpPr>
          <p:nvPr/>
        </p:nvCxnSpPr>
        <p:spPr bwMode="auto">
          <a:xfrm flipH="1">
            <a:off x="6324601" y="1791563"/>
            <a:ext cx="725082" cy="265838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/>
      <p:bldP spid="18" grpId="0"/>
      <p:bldP spid="1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Content Placeholder 6" descr="bigstock_Bull_Rider_On_Ground_1615949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0" y="-1"/>
            <a:ext cx="9106838" cy="6858001"/>
          </a:xfrm>
        </p:spPr>
      </p:pic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636104" y="5715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mtClean="0">
                <a:solidFill>
                  <a:schemeClr val="bg1"/>
                </a:solidFill>
              </a:rPr>
              <a:t>Exercise – How do you train a bull?</a:t>
            </a:r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9C4861-DB1B-4427-BADE-B811CCB036ED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81000" y="742191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How to tailor your project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5395916"/>
            <a:ext cx="4038600" cy="1142998"/>
          </a:xfrm>
        </p:spPr>
        <p:txBody>
          <a:bodyPr rtlCol="0">
            <a:no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Determine best approach</a:t>
            </a:r>
          </a:p>
          <a:p>
            <a:pPr marL="0" indent="0">
              <a:buNone/>
              <a:defRPr/>
            </a:pP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2765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DF91D2-B3F1-42B7-9820-2B1E00558798}" type="slidenum">
              <a:rPr lang="en-US"/>
              <a:pPr/>
              <a:t>30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223631" y="1818105"/>
            <a:ext cx="4038600" cy="1588672"/>
          </a:xfrm>
        </p:spPr>
        <p:txBody>
          <a:bodyPr rtlCol="0">
            <a:no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Understand the characteristics of your project</a:t>
            </a:r>
          </a:p>
          <a:p>
            <a:pPr marL="0" indent="0">
              <a:buNone/>
              <a:defRPr/>
            </a:pP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4893365" y="1838759"/>
            <a:ext cx="4038600" cy="1547363"/>
          </a:xfrm>
        </p:spPr>
        <p:txBody>
          <a:bodyPr rtlCol="0">
            <a:no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Define the expected deliverables based on risks</a:t>
            </a:r>
          </a:p>
          <a:p>
            <a:pPr marL="0" indent="0">
              <a:buNone/>
              <a:defRPr/>
            </a:pP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572000" y="5347524"/>
            <a:ext cx="4038600" cy="1191390"/>
          </a:xfrm>
        </p:spPr>
        <p:txBody>
          <a:bodyPr rtlCol="0">
            <a:no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3200" smtClean="0">
                <a:solidFill>
                  <a:schemeClr val="bg1"/>
                </a:solidFill>
              </a:rPr>
              <a:t>Identify </a:t>
            </a:r>
            <a:r>
              <a:rPr lang="en-US" sz="3200" dirty="0" smtClean="0">
                <a:solidFill>
                  <a:schemeClr val="bg1"/>
                </a:solidFill>
              </a:rPr>
              <a:t>opportunities for  help/mentoring </a:t>
            </a:r>
          </a:p>
          <a:p>
            <a:pPr marL="0" indent="0" algn="ctr">
              <a:buNone/>
              <a:defRPr/>
            </a:pPr>
            <a:endParaRPr lang="en-US" sz="32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7" descr="rainbowmay2009 013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90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Best leader for this “project”?</a:t>
            </a:r>
          </a:p>
        </p:txBody>
      </p:sp>
      <p:sp>
        <p:nvSpPr>
          <p:cNvPr id="2867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4F3952C-68F4-461D-B226-6D93D94A6870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Skill areas exhibited by project leaders</a:t>
            </a:r>
          </a:p>
        </p:txBody>
      </p:sp>
      <p:pic>
        <p:nvPicPr>
          <p:cNvPr id="29699" name="Content Placeholder 3" descr="SBDFig4-4.pn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1371600" y="1295400"/>
            <a:ext cx="6438900" cy="4197350"/>
          </a:xfrm>
        </p:spPr>
      </p:pic>
      <p:sp>
        <p:nvSpPr>
          <p:cNvPr id="29701" name="Date Placeholder 5"/>
          <p:cNvSpPr>
            <a:spLocks noGrp="1"/>
          </p:cNvSpPr>
          <p:nvPr>
            <p:ph type="dt" sz="half" idx="10"/>
          </p:nvPr>
        </p:nvSpPr>
        <p:spPr bwMode="auto">
          <a:xfrm>
            <a:off x="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80E9BD2-FC98-4446-BF3E-46C9CBC2A1C2}" type="datetime1">
              <a:rPr lang="en-US"/>
              <a:pPr/>
              <a:t>3/6/17</a:t>
            </a:fld>
            <a:endParaRPr lang="en-US"/>
          </a:p>
        </p:txBody>
      </p:sp>
      <p:sp>
        <p:nvSpPr>
          <p:cNvPr id="29700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CDCAFB-41E8-4185-B757-017BA0CFACCE}" type="slidenum">
              <a:rPr lang="en-US"/>
              <a:pPr/>
              <a:t>32</a:t>
            </a:fld>
            <a:endParaRPr 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-69574" y="2362200"/>
            <a:ext cx="196794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Chalkduster" charset="0"/>
                <a:ea typeface="Chalkduster" charset="0"/>
                <a:cs typeface="Chalkduster" charset="0"/>
              </a:rPr>
              <a:t>THE ABILITY TO COORDINATE AND LEAD PEOPLE</a:t>
            </a:r>
            <a:endParaRPr lang="en-US" b="1" dirty="0"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7200" y="5486400"/>
            <a:ext cx="373711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Chalkduster" charset="0"/>
                <a:ea typeface="Chalkduster" charset="0"/>
                <a:cs typeface="Chalkduster" charset="0"/>
              </a:rPr>
              <a:t>UNDERSTANDING THE APPROPRIATE PROCESSES TO GET THE JOB DONE</a:t>
            </a:r>
            <a:endParaRPr lang="en-US" b="1" dirty="0"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527055" y="2438400"/>
            <a:ext cx="256688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Chalkduster" charset="0"/>
                <a:ea typeface="Chalkduster" charset="0"/>
                <a:cs typeface="Chalkduster" charset="0"/>
              </a:rPr>
              <a:t>CONNECTING TO AND COMPREHENDING THE BUSINESS DRIVERS</a:t>
            </a:r>
            <a:endParaRPr lang="en-US" b="1" dirty="0">
              <a:latin typeface="Chalkduster" charset="0"/>
              <a:ea typeface="Chalkduster" charset="0"/>
              <a:cs typeface="Chalkduster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791526" y="5486400"/>
            <a:ext cx="415369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Chalkduster" charset="0"/>
                <a:ea typeface="Chalkduster" charset="0"/>
                <a:cs typeface="Chalkduster" charset="0"/>
              </a:rPr>
              <a:t>UNDERSTANDING THE TECHNOLOGY USED TO DEVELOP THE SOLUTIONS</a:t>
            </a:r>
            <a:endParaRPr lang="en-US" b="1" dirty="0">
              <a:latin typeface="Chalkduster" charset="0"/>
              <a:ea typeface="Chalkduster" charset="0"/>
              <a:cs typeface="Chalkduste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Skills required by project quadrant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0" y="2133600"/>
          <a:ext cx="9144000" cy="3048000"/>
        </p:xfrm>
        <a:graphic>
          <a:graphicData uri="http://schemas.openxmlformats.org/drawingml/2006/table">
            <a:tbl>
              <a:tblPr/>
              <a:tblGrid>
                <a:gridCol w="1600200"/>
                <a:gridCol w="1752600"/>
                <a:gridCol w="1752600"/>
                <a:gridCol w="2209800"/>
                <a:gridCol w="18288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People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Process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Technology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Business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Sheepdog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Practitioner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Practitioner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Cow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Practitioner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Practitioner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Novice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3EC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Bull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Master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Practitioner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Practitioner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Practitioner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6"/>
                    </a:solidFill>
                  </a:tcPr>
                </a:tc>
              </a:tr>
            </a:tbl>
          </a:graphicData>
        </a:graphic>
      </p:graphicFrame>
      <p:sp>
        <p:nvSpPr>
          <p:cNvPr id="3076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5D3FD63-B5F2-4B61-8BFD-59041D9925A3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 Development</a:t>
            </a:r>
          </a:p>
        </p:txBody>
      </p:sp>
      <p:pic>
        <p:nvPicPr>
          <p:cNvPr id="31747" name="Content Placeholder 3" descr="SBDFig4-5.pn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1752044" y="1600200"/>
            <a:ext cx="5639911" cy="4525963"/>
          </a:xfrm>
        </p:spPr>
      </p:pic>
      <p:sp>
        <p:nvSpPr>
          <p:cNvPr id="3174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BAA02E8-D675-4AE0-BABC-8199DC8B8291}" type="slidenum">
              <a:rPr lang="en-US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Portfolio Assessment</a:t>
            </a:r>
          </a:p>
        </p:txBody>
      </p:sp>
      <p:pic>
        <p:nvPicPr>
          <p:cNvPr id="32771" name="Content Placeholder 3" descr="SBDFig4-6.pn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1772728" y="1600200"/>
            <a:ext cx="5598543" cy="4525963"/>
          </a:xfrm>
        </p:spPr>
      </p:pic>
      <p:sp>
        <p:nvSpPr>
          <p:cNvPr id="3277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DC2AAB-E4CE-410F-89A4-39AA7737A49F}" type="slidenum">
              <a:rPr lang="en-US"/>
              <a:pPr/>
              <a:t>35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summary…</a:t>
            </a:r>
          </a:p>
        </p:txBody>
      </p:sp>
      <p:pic>
        <p:nvPicPr>
          <p:cNvPr id="33795" name="Content Placeholder 3" descr="SBDFig4-7.pn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1692985" y="1600200"/>
            <a:ext cx="5758030" cy="4525963"/>
          </a:xfrm>
        </p:spPr>
      </p:pic>
      <p:sp>
        <p:nvSpPr>
          <p:cNvPr id="3379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11C91B-F585-45AD-8462-6E05197CBB48}" type="slidenum">
              <a:rPr lang="en-US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 the # of Jelly Beans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35" y="1547155"/>
            <a:ext cx="5149735" cy="51497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0" r="18679"/>
          <a:stretch/>
        </p:blipFill>
        <p:spPr>
          <a:xfrm>
            <a:off x="5570530" y="1547154"/>
            <a:ext cx="3072400" cy="514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1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857250"/>
            <a:ext cx="6858000" cy="5143500"/>
          </a:xfrm>
        </p:spPr>
        <p:txBody>
          <a:bodyPr>
            <a:normAutofit/>
          </a:bodyPr>
          <a:lstStyle/>
          <a:p>
            <a:r>
              <a:rPr lang="en-US" sz="4800" i="1" dirty="0" smtClean="0"/>
              <a:t>Fools ignore complexity.</a:t>
            </a:r>
            <a:br>
              <a:rPr lang="en-US" sz="4800" i="1" dirty="0" smtClean="0"/>
            </a:br>
            <a:r>
              <a:rPr lang="en-US" sz="4800" i="1" dirty="0" smtClean="0"/>
              <a:t>Pragmatists suffer it.</a:t>
            </a:r>
            <a:br>
              <a:rPr lang="en-US" sz="4800" i="1" dirty="0" smtClean="0"/>
            </a:br>
            <a:r>
              <a:rPr lang="en-US" sz="4800" i="1" dirty="0" smtClean="0"/>
              <a:t>Some can avoid it.</a:t>
            </a:r>
            <a:br>
              <a:rPr lang="en-US" sz="4800" i="1" dirty="0" smtClean="0"/>
            </a:br>
            <a:r>
              <a:rPr lang="en-US" sz="4800" i="1" dirty="0" smtClean="0"/>
              <a:t>Geniuses remove it.</a:t>
            </a:r>
            <a:endParaRPr lang="en-US" sz="3300" dirty="0"/>
          </a:p>
        </p:txBody>
      </p:sp>
      <p:sp>
        <p:nvSpPr>
          <p:cNvPr id="2" name="TextBox 1"/>
          <p:cNvSpPr txBox="1"/>
          <p:nvPr/>
        </p:nvSpPr>
        <p:spPr>
          <a:xfrm>
            <a:off x="6361897" y="5539085"/>
            <a:ext cx="1591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chemeClr val="bg1"/>
                </a:solidFill>
                <a:latin typeface="Candara" charset="0"/>
                <a:ea typeface="Candara" charset="0"/>
                <a:cs typeface="Candara" charset="0"/>
              </a:rPr>
              <a:t>-</a:t>
            </a:r>
            <a:r>
              <a:rPr lang="en-US" sz="2400">
                <a:solidFill>
                  <a:schemeClr val="bg1"/>
                </a:solidFill>
              </a:rPr>
              <a:t>Alan Perlis</a:t>
            </a:r>
            <a:endParaRPr lang="en-US" sz="2400" dirty="0">
              <a:solidFill>
                <a:schemeClr val="bg1"/>
              </a:solidFill>
              <a:latin typeface="Candara" charset="0"/>
              <a:ea typeface="Candara" charset="0"/>
              <a:cs typeface="Candar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13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88" y="418389"/>
            <a:ext cx="8482623" cy="637482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562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err="1" smtClean="0"/>
              <a:t>Cynefin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20965" y="1047923"/>
            <a:ext cx="1955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unordered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5739898" y="1047923"/>
            <a:ext cx="15263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ordered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400858" y="1736969"/>
            <a:ext cx="361455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THE CAUSE-EFFECT</a:t>
            </a:r>
            <a:br>
              <a:rPr lang="en-US" dirty="0" smtClean="0">
                <a:latin typeface="Chalkduster" charset="0"/>
                <a:ea typeface="Chalkduster" charset="0"/>
                <a:cs typeface="Chalkduster" charset="0"/>
              </a:rPr>
            </a:br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RELATIONSHIP CAN BE LEARNED ONLY IN RETROSPECT</a:t>
            </a:r>
          </a:p>
          <a:p>
            <a:pPr algn="ctr"/>
            <a:endParaRPr lang="en-US" dirty="0">
              <a:latin typeface="Chalkduster" charset="0"/>
              <a:ea typeface="Chalkduster" charset="0"/>
              <a:cs typeface="Chalkduster" charset="0"/>
            </a:endParaRPr>
          </a:p>
          <a:p>
            <a:pPr algn="ctr"/>
            <a:r>
              <a:rPr lang="en-US" sz="2400" b="1" dirty="0" smtClean="0">
                <a:latin typeface="Chalkduster" charset="0"/>
                <a:ea typeface="Chalkduster" charset="0"/>
                <a:cs typeface="Chalkduster" charset="0"/>
              </a:rPr>
              <a:t>COMPLEX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6400" y="1736969"/>
            <a:ext cx="3433376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CAUSE AND EFFECT ARE</a:t>
            </a:r>
            <a:br>
              <a:rPr lang="en-US" dirty="0" smtClean="0">
                <a:latin typeface="Chalkduster" charset="0"/>
                <a:ea typeface="Chalkduster" charset="0"/>
                <a:cs typeface="Chalkduster" charset="0"/>
              </a:rPr>
            </a:br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SEPARATED IN TIME AND</a:t>
            </a:r>
            <a:br>
              <a:rPr lang="en-US" dirty="0" smtClean="0">
                <a:latin typeface="Chalkduster" charset="0"/>
                <a:ea typeface="Chalkduster" charset="0"/>
                <a:cs typeface="Chalkduster" charset="0"/>
              </a:rPr>
            </a:br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SPACE AND CAN BE</a:t>
            </a:r>
            <a:br>
              <a:rPr lang="en-US" dirty="0" smtClean="0">
                <a:latin typeface="Chalkduster" charset="0"/>
                <a:ea typeface="Chalkduster" charset="0"/>
                <a:cs typeface="Chalkduster" charset="0"/>
              </a:rPr>
            </a:br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RESEARCHED</a:t>
            </a:r>
          </a:p>
          <a:p>
            <a:pPr algn="ctr"/>
            <a:endParaRPr lang="en-US" dirty="0">
              <a:latin typeface="Chalkduster" charset="0"/>
              <a:ea typeface="Chalkduster" charset="0"/>
              <a:cs typeface="Chalkduster" charset="0"/>
            </a:endParaRPr>
          </a:p>
          <a:p>
            <a:pPr algn="ctr"/>
            <a:r>
              <a:rPr lang="en-US" sz="2400" b="1" dirty="0" smtClean="0">
                <a:latin typeface="Chalkduster" charset="0"/>
                <a:ea typeface="Chalkduster" charset="0"/>
                <a:cs typeface="Chalkduster" charset="0"/>
              </a:rPr>
              <a:t>COMPLICATED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17965" y="4188360"/>
            <a:ext cx="2770246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Chalkduster" charset="0"/>
                <a:ea typeface="Chalkduster" charset="0"/>
                <a:cs typeface="Chalkduster" charset="0"/>
              </a:rPr>
              <a:t>OBVIOUS</a:t>
            </a:r>
          </a:p>
          <a:p>
            <a:pPr algn="ctr"/>
            <a:endParaRPr lang="en-US" b="1" dirty="0" smtClean="0">
              <a:latin typeface="Chalkduster" charset="0"/>
              <a:ea typeface="Chalkduster" charset="0"/>
              <a:cs typeface="Chalkduster" charset="0"/>
            </a:endParaRPr>
          </a:p>
          <a:p>
            <a:pPr algn="ctr"/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THE CAUSE-EFFECT</a:t>
            </a:r>
            <a:br>
              <a:rPr lang="en-US" dirty="0" smtClean="0">
                <a:latin typeface="Chalkduster" charset="0"/>
                <a:ea typeface="Chalkduster" charset="0"/>
                <a:cs typeface="Chalkduster" charset="0"/>
              </a:rPr>
            </a:br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RELATIONSHIP IS </a:t>
            </a:r>
            <a:br>
              <a:rPr lang="en-US" dirty="0" smtClean="0">
                <a:latin typeface="Chalkduster" charset="0"/>
                <a:ea typeface="Chalkduster" charset="0"/>
                <a:cs typeface="Chalkduster" charset="0"/>
              </a:rPr>
            </a:br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REPEATABLE AND </a:t>
            </a:r>
            <a:br>
              <a:rPr lang="en-US" dirty="0" smtClean="0">
                <a:latin typeface="Chalkduster" charset="0"/>
                <a:ea typeface="Chalkduster" charset="0"/>
                <a:cs typeface="Chalkduster" charset="0"/>
              </a:rPr>
            </a:br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PREDICTABLE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8851" y="4309839"/>
            <a:ext cx="31202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Chalkduster" charset="0"/>
                <a:ea typeface="Chalkduster" charset="0"/>
                <a:cs typeface="Chalkduster" charset="0"/>
              </a:rPr>
              <a:t>CHAOTIC</a:t>
            </a:r>
          </a:p>
          <a:p>
            <a:pPr algn="ctr"/>
            <a:endParaRPr lang="en-US" b="1" dirty="0" smtClean="0">
              <a:latin typeface="Chalkduster" charset="0"/>
              <a:ea typeface="Chalkduster" charset="0"/>
              <a:cs typeface="Chalkduster" charset="0"/>
            </a:endParaRPr>
          </a:p>
          <a:p>
            <a:pPr algn="ctr"/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NO CAUSE-EFFECT</a:t>
            </a:r>
            <a:br>
              <a:rPr lang="en-US" dirty="0" smtClean="0">
                <a:latin typeface="Chalkduster" charset="0"/>
                <a:ea typeface="Chalkduster" charset="0"/>
                <a:cs typeface="Chalkduster" charset="0"/>
              </a:rPr>
            </a:br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RELATIONSHIP CAN BE</a:t>
            </a:r>
            <a:br>
              <a:rPr lang="en-US" dirty="0" smtClean="0">
                <a:latin typeface="Chalkduster" charset="0"/>
                <a:ea typeface="Chalkduster" charset="0"/>
                <a:cs typeface="Chalkduster" charset="0"/>
              </a:rPr>
            </a:br>
            <a:r>
              <a:rPr lang="en-US" dirty="0" smtClean="0">
                <a:latin typeface="Chalkduster" charset="0"/>
                <a:ea typeface="Chalkduster" charset="0"/>
                <a:cs typeface="Chalkduster" charset="0"/>
              </a:rPr>
              <a:t>PERCEIVED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62031" y="6396335"/>
            <a:ext cx="4381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Based on work by </a:t>
            </a:r>
            <a:r>
              <a:rPr lang="en-US" sz="2400" smtClean="0"/>
              <a:t>Dave Snowden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66074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400" smtClean="0"/>
              <a:t>Obvious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sz="1600" smtClean="0">
              <a:solidFill>
                <a:srgbClr val="D5D5FF"/>
              </a:solidFill>
              <a:latin typeface="+mn-lt"/>
            </a:endParaRPr>
          </a:p>
          <a:p>
            <a:pPr>
              <a:defRPr/>
            </a:pPr>
            <a:endParaRPr lang="en-US" altLang="en-US" sz="1600" smtClean="0">
              <a:solidFill>
                <a:srgbClr val="D5D5FF"/>
              </a:solidFill>
              <a:latin typeface="+mn-lt"/>
            </a:endParaRPr>
          </a:p>
          <a:p>
            <a:pPr algn="ctr">
              <a:spcAft>
                <a:spcPct val="30000"/>
              </a:spcAft>
              <a:defRPr/>
            </a:pPr>
            <a:endParaRPr lang="en-US" altLang="en-US" b="1" smtClean="0">
              <a:latin typeface="Verdana" panose="020B0604030504040204" pitchFamily="34" charset="0"/>
            </a:endParaRPr>
          </a:p>
          <a:p>
            <a:pPr algn="ctr">
              <a:spcAft>
                <a:spcPct val="30000"/>
              </a:spcAft>
              <a:defRPr/>
            </a:pPr>
            <a:endParaRPr lang="en-US" altLang="en-US" sz="1000">
              <a:solidFill>
                <a:srgbClr val="3333CC"/>
              </a:solidFill>
            </a:endParaRPr>
          </a:p>
        </p:txBody>
      </p:sp>
      <p:grpSp>
        <p:nvGrpSpPr>
          <p:cNvPr id="26628" name="Group 13"/>
          <p:cNvGrpSpPr>
            <a:grpSpLocks/>
          </p:cNvGrpSpPr>
          <p:nvPr/>
        </p:nvGrpSpPr>
        <p:grpSpPr bwMode="auto">
          <a:xfrm>
            <a:off x="1295400" y="1512887"/>
            <a:ext cx="4191000" cy="1289050"/>
            <a:chOff x="1295400" y="1707362"/>
            <a:chExt cx="4191000" cy="1289838"/>
          </a:xfrm>
        </p:grpSpPr>
        <p:sp>
          <p:nvSpPr>
            <p:cNvPr id="26634" name="Rectangle 4"/>
            <p:cNvSpPr>
              <a:spLocks noChangeArrowheads="1"/>
            </p:cNvSpPr>
            <p:nvPr/>
          </p:nvSpPr>
          <p:spPr bwMode="auto">
            <a:xfrm>
              <a:off x="2514600" y="1828800"/>
              <a:ext cx="1524000" cy="11684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914400" indent="-3429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333399"/>
                </a:buClr>
                <a:buFont typeface="Wingdings" panose="05000000000000000000" pitchFamily="2" charset="2"/>
                <a:buNone/>
              </a:pPr>
              <a:endParaRPr lang="en-US" altLang="en-US">
                <a:solidFill>
                  <a:schemeClr val="tx1"/>
                </a:solidFill>
              </a:endParaRPr>
            </a:p>
          </p:txBody>
        </p:sp>
        <p:graphicFrame>
          <p:nvGraphicFramePr>
            <p:cNvPr id="6" name="Diagram 5"/>
            <p:cNvGraphicFramePr/>
            <p:nvPr/>
          </p:nvGraphicFramePr>
          <p:xfrm>
            <a:off x="2590800" y="1905000"/>
            <a:ext cx="1219200" cy="9652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26636" name="Right Arrow 6"/>
            <p:cNvSpPr>
              <a:spLocks noChangeArrowheads="1"/>
            </p:cNvSpPr>
            <p:nvPr/>
          </p:nvSpPr>
          <p:spPr bwMode="auto">
            <a:xfrm>
              <a:off x="1295400" y="2209800"/>
              <a:ext cx="1143000" cy="304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914400" indent="-3429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333399"/>
                </a:buClr>
                <a:buFont typeface="Wingdings" panose="05000000000000000000" pitchFamily="2" charset="2"/>
                <a:buNone/>
              </a:pPr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26637" name="Right Arrow 7"/>
            <p:cNvSpPr>
              <a:spLocks noChangeArrowheads="1"/>
            </p:cNvSpPr>
            <p:nvPr/>
          </p:nvSpPr>
          <p:spPr bwMode="auto">
            <a:xfrm>
              <a:off x="4152900" y="2209800"/>
              <a:ext cx="1143000" cy="304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914400" indent="-3429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333399"/>
                </a:buClr>
                <a:buFont typeface="Wingdings" panose="05000000000000000000" pitchFamily="2" charset="2"/>
                <a:buNone/>
              </a:pPr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26638" name="TextBox 8"/>
            <p:cNvSpPr txBox="1">
              <a:spLocks noChangeArrowheads="1"/>
            </p:cNvSpPr>
            <p:nvPr/>
          </p:nvSpPr>
          <p:spPr bwMode="auto">
            <a:xfrm>
              <a:off x="1314450" y="1707362"/>
              <a:ext cx="104775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r>
                <a:rPr lang="en-US" altLang="en-US" dirty="0">
                  <a:solidFill>
                    <a:schemeClr val="tx1"/>
                  </a:solidFill>
                </a:rPr>
                <a:t>Input</a:t>
              </a:r>
            </a:p>
          </p:txBody>
        </p:sp>
        <p:sp>
          <p:nvSpPr>
            <p:cNvPr id="26639" name="TextBox 9"/>
            <p:cNvSpPr txBox="1">
              <a:spLocks noChangeArrowheads="1"/>
            </p:cNvSpPr>
            <p:nvPr/>
          </p:nvSpPr>
          <p:spPr bwMode="auto">
            <a:xfrm>
              <a:off x="4152900" y="1707362"/>
              <a:ext cx="13335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r>
                <a:rPr lang="en-US" altLang="en-US" dirty="0">
                  <a:solidFill>
                    <a:schemeClr val="tx1"/>
                  </a:solidFill>
                </a:rPr>
                <a:t>Output</a:t>
              </a:r>
            </a:p>
          </p:txBody>
        </p:sp>
      </p:grpSp>
      <p:sp>
        <p:nvSpPr>
          <p:cNvPr id="26629" name="TextBox 10"/>
          <p:cNvSpPr txBox="1">
            <a:spLocks noChangeArrowheads="1"/>
          </p:cNvSpPr>
          <p:nvPr/>
        </p:nvSpPr>
        <p:spPr bwMode="auto">
          <a:xfrm>
            <a:off x="1295400" y="3081337"/>
            <a:ext cx="5638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Cause and Effect Obvious to all</a:t>
            </a:r>
          </a:p>
          <a:p>
            <a:endParaRPr lang="en-US" altLang="en-US">
              <a:solidFill>
                <a:schemeClr val="tx1"/>
              </a:solidFill>
            </a:endParaRPr>
          </a:p>
          <a:p>
            <a:r>
              <a:rPr lang="en-US" altLang="en-US">
                <a:solidFill>
                  <a:schemeClr val="tx1"/>
                </a:solidFill>
              </a:rPr>
              <a:t>Known - Knowns</a:t>
            </a:r>
          </a:p>
        </p:txBody>
      </p:sp>
      <p:sp>
        <p:nvSpPr>
          <p:cNvPr id="26630" name="TextBox 11"/>
          <p:cNvSpPr txBox="1">
            <a:spLocks noChangeArrowheads="1"/>
          </p:cNvSpPr>
          <p:nvPr/>
        </p:nvSpPr>
        <p:spPr bwMode="auto">
          <a:xfrm>
            <a:off x="1284288" y="4656137"/>
            <a:ext cx="5257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i="1">
                <a:solidFill>
                  <a:schemeClr val="tx1"/>
                </a:solidFill>
              </a:rPr>
              <a:t>Sense - Categorize - Respond</a:t>
            </a:r>
            <a:r>
              <a:rPr lang="en-US" altLang="en-US">
                <a:solidFill>
                  <a:schemeClr val="tx1"/>
                </a:solidFill>
              </a:rPr>
              <a:t> </a:t>
            </a:r>
          </a:p>
          <a:p>
            <a:r>
              <a:rPr lang="en-US" altLang="en-US">
                <a:solidFill>
                  <a:schemeClr val="tx1"/>
                </a:solidFill>
              </a:rPr>
              <a:t>apply </a:t>
            </a:r>
            <a:r>
              <a:rPr lang="en-US" altLang="en-US" i="1">
                <a:solidFill>
                  <a:schemeClr val="tx1"/>
                </a:solidFill>
              </a:rPr>
              <a:t>best</a:t>
            </a:r>
            <a:r>
              <a:rPr lang="en-US" altLang="en-US">
                <a:solidFill>
                  <a:schemeClr val="tx1"/>
                </a:solidFill>
              </a:rPr>
              <a:t> practice</a:t>
            </a:r>
          </a:p>
        </p:txBody>
      </p:sp>
      <p:pic>
        <p:nvPicPr>
          <p:cNvPr id="26631" name="Picture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400" y="1773237"/>
            <a:ext cx="55245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TextBox 14"/>
          <p:cNvSpPr txBox="1">
            <a:spLocks noChangeArrowheads="1"/>
          </p:cNvSpPr>
          <p:nvPr/>
        </p:nvSpPr>
        <p:spPr bwMode="auto">
          <a:xfrm>
            <a:off x="5562600" y="1371600"/>
            <a:ext cx="1333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26633" name="TextBox 15"/>
          <p:cNvSpPr txBox="1">
            <a:spLocks noChangeArrowheads="1"/>
          </p:cNvSpPr>
          <p:nvPr/>
        </p:nvSpPr>
        <p:spPr bwMode="auto">
          <a:xfrm>
            <a:off x="1314450" y="5824537"/>
            <a:ext cx="6534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Example: Manufacturing</a:t>
            </a:r>
          </a:p>
        </p:txBody>
      </p:sp>
    </p:spTree>
    <p:extLst>
      <p:ext uri="{BB962C8B-B14F-4D97-AF65-F5344CB8AC3E}">
        <p14:creationId xmlns:p14="http://schemas.microsoft.com/office/powerpoint/2010/main" val="328484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119313" y="1828800"/>
            <a:ext cx="1528762" cy="11636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765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400" smtClean="0"/>
              <a:t>Complicated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sz="1600" smtClean="0">
              <a:solidFill>
                <a:srgbClr val="D5D5FF"/>
              </a:solidFill>
              <a:latin typeface="+mn-lt"/>
            </a:endParaRPr>
          </a:p>
          <a:p>
            <a:pPr>
              <a:defRPr/>
            </a:pPr>
            <a:endParaRPr lang="en-US" altLang="en-US" sz="1600" smtClean="0">
              <a:solidFill>
                <a:srgbClr val="D5D5FF"/>
              </a:solidFill>
              <a:latin typeface="+mn-lt"/>
            </a:endParaRPr>
          </a:p>
          <a:p>
            <a:pPr algn="ctr">
              <a:spcAft>
                <a:spcPct val="30000"/>
              </a:spcAft>
              <a:defRPr/>
            </a:pPr>
            <a:endParaRPr lang="en-US" altLang="en-US" b="1" smtClean="0">
              <a:latin typeface="Verdana" panose="020B0604030504040204" pitchFamily="34" charset="0"/>
            </a:endParaRPr>
          </a:p>
          <a:p>
            <a:pPr algn="ctr">
              <a:spcAft>
                <a:spcPct val="30000"/>
              </a:spcAft>
              <a:defRPr/>
            </a:pPr>
            <a:endParaRPr lang="en-US" altLang="en-US" sz="1000">
              <a:solidFill>
                <a:srgbClr val="3333CC"/>
              </a:solidFill>
            </a:endParaRPr>
          </a:p>
        </p:txBody>
      </p:sp>
      <p:grpSp>
        <p:nvGrpSpPr>
          <p:cNvPr id="27653" name="Group 16"/>
          <p:cNvGrpSpPr>
            <a:grpSpLocks/>
          </p:cNvGrpSpPr>
          <p:nvPr/>
        </p:nvGrpSpPr>
        <p:grpSpPr bwMode="auto">
          <a:xfrm>
            <a:off x="2133600" y="1828800"/>
            <a:ext cx="1524000" cy="1168400"/>
            <a:chOff x="2514600" y="1828800"/>
            <a:chExt cx="1524000" cy="1168400"/>
          </a:xfrm>
          <a:noFill/>
        </p:grpSpPr>
        <p:sp>
          <p:nvSpPr>
            <p:cNvPr id="27665" name="Rectangle 4"/>
            <p:cNvSpPr>
              <a:spLocks noChangeArrowheads="1"/>
            </p:cNvSpPr>
            <p:nvPr/>
          </p:nvSpPr>
          <p:spPr bwMode="auto">
            <a:xfrm>
              <a:off x="2514600" y="1828800"/>
              <a:ext cx="1524000" cy="116840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914400" indent="-3429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1pPr>
              <a:lvl2pPr marL="742950" indent="-28575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2pPr>
              <a:lvl3pPr marL="11430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3pPr>
              <a:lvl4pPr marL="16002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4pPr>
              <a:lvl5pPr marL="2057400" indent="-228600"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CC3300"/>
                  </a:solidFill>
                  <a:latin typeface="Arial" panose="020B0604020202020204" pitchFamily="34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rgbClr val="333399"/>
                </a:buClr>
                <a:buFont typeface="Wingdings" panose="05000000000000000000" pitchFamily="2" charset="2"/>
                <a:buNone/>
              </a:pPr>
              <a:endParaRPr lang="en-US" altLang="en-US"/>
            </a:p>
          </p:txBody>
        </p:sp>
        <p:graphicFrame>
          <p:nvGraphicFramePr>
            <p:cNvPr id="6" name="Diagram 5"/>
            <p:cNvGraphicFramePr/>
            <p:nvPr/>
          </p:nvGraphicFramePr>
          <p:xfrm>
            <a:off x="2590800" y="1905000"/>
            <a:ext cx="1219200" cy="9652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sp>
        <p:nvSpPr>
          <p:cNvPr id="27654" name="Right Arrow 6"/>
          <p:cNvSpPr>
            <a:spLocks noChangeArrowheads="1"/>
          </p:cNvSpPr>
          <p:nvPr/>
        </p:nvSpPr>
        <p:spPr bwMode="auto">
          <a:xfrm>
            <a:off x="914400" y="2286000"/>
            <a:ext cx="1143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7655" name="Right Arrow 7"/>
          <p:cNvSpPr>
            <a:spLocks noChangeArrowheads="1"/>
          </p:cNvSpPr>
          <p:nvPr/>
        </p:nvSpPr>
        <p:spPr bwMode="auto">
          <a:xfrm rot="-1373065">
            <a:off x="4267200" y="2075754"/>
            <a:ext cx="1143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7656" name="TextBox 8"/>
          <p:cNvSpPr txBox="1">
            <a:spLocks noChangeArrowheads="1"/>
          </p:cNvSpPr>
          <p:nvPr/>
        </p:nvSpPr>
        <p:spPr bwMode="auto">
          <a:xfrm>
            <a:off x="933450" y="1708150"/>
            <a:ext cx="10477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Input</a:t>
            </a:r>
          </a:p>
        </p:txBody>
      </p:sp>
      <p:sp>
        <p:nvSpPr>
          <p:cNvPr id="27657" name="TextBox 9"/>
          <p:cNvSpPr txBox="1">
            <a:spLocks noChangeArrowheads="1"/>
          </p:cNvSpPr>
          <p:nvPr/>
        </p:nvSpPr>
        <p:spPr bwMode="auto">
          <a:xfrm>
            <a:off x="3657600" y="1708150"/>
            <a:ext cx="13335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Output</a:t>
            </a:r>
          </a:p>
        </p:txBody>
      </p:sp>
      <p:sp>
        <p:nvSpPr>
          <p:cNvPr id="27658" name="TextBox 10"/>
          <p:cNvSpPr txBox="1">
            <a:spLocks noChangeArrowheads="1"/>
          </p:cNvSpPr>
          <p:nvPr/>
        </p:nvSpPr>
        <p:spPr bwMode="auto">
          <a:xfrm>
            <a:off x="1295400" y="3276600"/>
            <a:ext cx="7543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Cause and Effect Requires Analysis</a:t>
            </a:r>
          </a:p>
          <a:p>
            <a:endParaRPr lang="en-US" altLang="en-US" sz="1600" dirty="0">
              <a:solidFill>
                <a:schemeClr val="tx1"/>
              </a:solidFill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Known - Unknowns</a:t>
            </a:r>
          </a:p>
        </p:txBody>
      </p:sp>
      <p:sp>
        <p:nvSpPr>
          <p:cNvPr id="27659" name="TextBox 11"/>
          <p:cNvSpPr txBox="1">
            <a:spLocks noChangeArrowheads="1"/>
          </p:cNvSpPr>
          <p:nvPr/>
        </p:nvSpPr>
        <p:spPr bwMode="auto">
          <a:xfrm>
            <a:off x="1284288" y="4572000"/>
            <a:ext cx="5257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i="1" dirty="0">
                <a:solidFill>
                  <a:schemeClr val="tx1"/>
                </a:solidFill>
              </a:rPr>
              <a:t>Sense - Analyze – Respond</a:t>
            </a:r>
            <a:endParaRPr lang="en-US" altLang="en-US" dirty="0">
              <a:solidFill>
                <a:schemeClr val="tx1"/>
              </a:solidFill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apply </a:t>
            </a:r>
            <a:r>
              <a:rPr lang="en-US" altLang="en-US" i="1" dirty="0">
                <a:solidFill>
                  <a:schemeClr val="tx1"/>
                </a:solidFill>
              </a:rPr>
              <a:t>good</a:t>
            </a:r>
            <a:r>
              <a:rPr lang="en-US" altLang="en-US" dirty="0">
                <a:solidFill>
                  <a:schemeClr val="tx1"/>
                </a:solidFill>
              </a:rPr>
              <a:t> practice</a:t>
            </a:r>
          </a:p>
        </p:txBody>
      </p:sp>
      <p:pic>
        <p:nvPicPr>
          <p:cNvPr id="27660" name="Picture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1980504"/>
            <a:ext cx="19812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1" name="TextBox 14"/>
          <p:cNvSpPr txBox="1">
            <a:spLocks noChangeArrowheads="1"/>
          </p:cNvSpPr>
          <p:nvPr/>
        </p:nvSpPr>
        <p:spPr bwMode="auto">
          <a:xfrm>
            <a:off x="5638800" y="1642367"/>
            <a:ext cx="1333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27662" name="Right Arrow 15"/>
          <p:cNvSpPr>
            <a:spLocks noChangeArrowheads="1"/>
          </p:cNvSpPr>
          <p:nvPr/>
        </p:nvSpPr>
        <p:spPr bwMode="auto">
          <a:xfrm rot="1373065" flipV="1">
            <a:off x="4281488" y="2456754"/>
            <a:ext cx="1143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7663" name="TextBox 17"/>
          <p:cNvSpPr txBox="1">
            <a:spLocks noChangeArrowheads="1"/>
          </p:cNvSpPr>
          <p:nvPr/>
        </p:nvSpPr>
        <p:spPr bwMode="auto">
          <a:xfrm>
            <a:off x="1295400" y="5638800"/>
            <a:ext cx="7524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Example: Incremental Product Development</a:t>
            </a:r>
          </a:p>
        </p:txBody>
      </p:sp>
      <p:sp>
        <p:nvSpPr>
          <p:cNvPr id="27664" name="TextBox 18"/>
          <p:cNvSpPr txBox="1">
            <a:spLocks noChangeArrowheads="1"/>
          </p:cNvSpPr>
          <p:nvPr/>
        </p:nvSpPr>
        <p:spPr bwMode="auto">
          <a:xfrm>
            <a:off x="2119313" y="1287463"/>
            <a:ext cx="1576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38647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400" dirty="0" smtClean="0"/>
              <a:t>Complex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sz="1600" smtClean="0">
              <a:solidFill>
                <a:srgbClr val="D5D5FF"/>
              </a:solidFill>
              <a:latin typeface="+mn-lt"/>
            </a:endParaRPr>
          </a:p>
          <a:p>
            <a:pPr>
              <a:defRPr/>
            </a:pPr>
            <a:endParaRPr lang="en-US" altLang="en-US" sz="1600" smtClean="0">
              <a:solidFill>
                <a:srgbClr val="D5D5FF"/>
              </a:solidFill>
              <a:latin typeface="+mn-lt"/>
            </a:endParaRPr>
          </a:p>
          <a:p>
            <a:pPr algn="ctr">
              <a:spcAft>
                <a:spcPct val="30000"/>
              </a:spcAft>
              <a:defRPr/>
            </a:pPr>
            <a:endParaRPr lang="en-US" altLang="en-US" b="1" smtClean="0">
              <a:latin typeface="Verdana" panose="020B0604030504040204" pitchFamily="34" charset="0"/>
            </a:endParaRPr>
          </a:p>
          <a:p>
            <a:pPr algn="ctr">
              <a:spcAft>
                <a:spcPct val="30000"/>
              </a:spcAft>
              <a:defRPr/>
            </a:pPr>
            <a:endParaRPr lang="en-US" altLang="en-US" sz="1000">
              <a:solidFill>
                <a:srgbClr val="3333CC"/>
              </a:solidFill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514600" y="1828800"/>
            <a:ext cx="1524000" cy="11684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8677" name="Right Arrow 6"/>
          <p:cNvSpPr>
            <a:spLocks noChangeArrowheads="1"/>
          </p:cNvSpPr>
          <p:nvPr/>
        </p:nvSpPr>
        <p:spPr bwMode="auto">
          <a:xfrm>
            <a:off x="1295400" y="2209800"/>
            <a:ext cx="1143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noFill/>
          </a:ln>
          <a:effectLst/>
          <a:extLst/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8678" name="Right Arrow 7"/>
          <p:cNvSpPr>
            <a:spLocks noChangeArrowheads="1"/>
          </p:cNvSpPr>
          <p:nvPr/>
        </p:nvSpPr>
        <p:spPr bwMode="auto">
          <a:xfrm rot="-3039098">
            <a:off x="4194969" y="1726407"/>
            <a:ext cx="822325" cy="388937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tx1"/>
          </a:solidFill>
          <a:ln w="9525" algn="ctr">
            <a:noFill/>
            <a:round/>
            <a:headEnd/>
            <a:tailEnd/>
          </a:ln>
          <a:effectLst/>
          <a:extLst/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8679" name="TextBox 8"/>
          <p:cNvSpPr txBox="1">
            <a:spLocks noChangeArrowheads="1"/>
          </p:cNvSpPr>
          <p:nvPr/>
        </p:nvSpPr>
        <p:spPr bwMode="auto">
          <a:xfrm>
            <a:off x="1314450" y="1708150"/>
            <a:ext cx="10477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Input</a:t>
            </a:r>
          </a:p>
        </p:txBody>
      </p:sp>
      <p:sp>
        <p:nvSpPr>
          <p:cNvPr id="28680" name="TextBox 10"/>
          <p:cNvSpPr txBox="1">
            <a:spLocks noChangeArrowheads="1"/>
          </p:cNvSpPr>
          <p:nvPr/>
        </p:nvSpPr>
        <p:spPr bwMode="auto">
          <a:xfrm>
            <a:off x="1295400" y="3276600"/>
            <a:ext cx="74676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Cause and Effect perceived in retrospect</a:t>
            </a:r>
          </a:p>
          <a:p>
            <a:endParaRPr lang="en-US" altLang="en-US" sz="1800" dirty="0">
              <a:solidFill>
                <a:schemeClr val="tx1"/>
              </a:solidFill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Unknown - Unknowns</a:t>
            </a:r>
          </a:p>
        </p:txBody>
      </p:sp>
      <p:sp>
        <p:nvSpPr>
          <p:cNvPr id="28681" name="TextBox 11"/>
          <p:cNvSpPr txBox="1">
            <a:spLocks noChangeArrowheads="1"/>
          </p:cNvSpPr>
          <p:nvPr/>
        </p:nvSpPr>
        <p:spPr bwMode="auto">
          <a:xfrm>
            <a:off x="1371600" y="4648200"/>
            <a:ext cx="5257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i="1" dirty="0">
                <a:solidFill>
                  <a:schemeClr val="tx1"/>
                </a:solidFill>
              </a:rPr>
              <a:t>Probe - Sense – Respond</a:t>
            </a:r>
            <a:endParaRPr lang="en-US" altLang="en-US" dirty="0">
              <a:solidFill>
                <a:schemeClr val="tx1"/>
              </a:solidFill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sense </a:t>
            </a:r>
            <a:r>
              <a:rPr lang="en-US" altLang="en-US" i="1" dirty="0">
                <a:solidFill>
                  <a:schemeClr val="tx1"/>
                </a:solidFill>
              </a:rPr>
              <a:t>emergent</a:t>
            </a:r>
            <a:r>
              <a:rPr lang="en-US" altLang="en-US" dirty="0">
                <a:solidFill>
                  <a:schemeClr val="tx1"/>
                </a:solidFill>
              </a:rPr>
              <a:t> practice</a:t>
            </a:r>
          </a:p>
        </p:txBody>
      </p:sp>
      <p:pic>
        <p:nvPicPr>
          <p:cNvPr id="28682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88" y="1849438"/>
            <a:ext cx="2133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TextBox 14"/>
          <p:cNvSpPr txBox="1">
            <a:spLocks noChangeArrowheads="1"/>
          </p:cNvSpPr>
          <p:nvPr/>
        </p:nvSpPr>
        <p:spPr bwMode="auto">
          <a:xfrm>
            <a:off x="5562600" y="1566863"/>
            <a:ext cx="1333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28684" name="TextBox 9"/>
          <p:cNvSpPr txBox="1">
            <a:spLocks noChangeArrowheads="1"/>
          </p:cNvSpPr>
          <p:nvPr/>
        </p:nvSpPr>
        <p:spPr bwMode="auto">
          <a:xfrm>
            <a:off x="4114800" y="2154238"/>
            <a:ext cx="1333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Output</a:t>
            </a:r>
          </a:p>
        </p:txBody>
      </p:sp>
      <p:sp>
        <p:nvSpPr>
          <p:cNvPr id="28685" name="Right Arrow 16"/>
          <p:cNvSpPr>
            <a:spLocks noChangeArrowheads="1"/>
          </p:cNvSpPr>
          <p:nvPr/>
        </p:nvSpPr>
        <p:spPr bwMode="auto">
          <a:xfrm rot="3039098" flipV="1">
            <a:off x="4184650" y="2741613"/>
            <a:ext cx="858837" cy="388938"/>
          </a:xfrm>
          <a:prstGeom prst="rightArrow">
            <a:avLst>
              <a:gd name="adj1" fmla="val 50000"/>
              <a:gd name="adj2" fmla="val 50021"/>
            </a:avLst>
          </a:prstGeom>
          <a:solidFill>
            <a:schemeClr val="tx1"/>
          </a:solidFill>
          <a:ln w="9525" algn="ctr">
            <a:noFill/>
            <a:round/>
            <a:headEnd/>
            <a:tailEnd/>
          </a:ln>
          <a:effectLst/>
          <a:extLst/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8686" name="TextBox 17"/>
          <p:cNvSpPr txBox="1">
            <a:spLocks noChangeArrowheads="1"/>
          </p:cNvSpPr>
          <p:nvPr/>
        </p:nvSpPr>
        <p:spPr bwMode="auto">
          <a:xfrm>
            <a:off x="1314450" y="5715000"/>
            <a:ext cx="6534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Example: New Product Development</a:t>
            </a:r>
          </a:p>
        </p:txBody>
      </p:sp>
      <p:sp>
        <p:nvSpPr>
          <p:cNvPr id="2" name="U-Turn Arrow 1"/>
          <p:cNvSpPr/>
          <p:nvPr/>
        </p:nvSpPr>
        <p:spPr>
          <a:xfrm flipH="1">
            <a:off x="1967948" y="1155873"/>
            <a:ext cx="2425148" cy="583855"/>
          </a:xfrm>
          <a:prstGeom prst="uturnArrow">
            <a:avLst>
              <a:gd name="adj1" fmla="val 21595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16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400" smtClean="0"/>
              <a:t>Chaotic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sz="1600" smtClean="0">
              <a:solidFill>
                <a:srgbClr val="D5D5FF"/>
              </a:solidFill>
              <a:latin typeface="+mn-lt"/>
            </a:endParaRPr>
          </a:p>
          <a:p>
            <a:pPr>
              <a:defRPr/>
            </a:pPr>
            <a:endParaRPr lang="en-US" altLang="en-US" sz="1600" smtClean="0">
              <a:solidFill>
                <a:srgbClr val="D5D5FF"/>
              </a:solidFill>
              <a:latin typeface="+mn-lt"/>
            </a:endParaRPr>
          </a:p>
          <a:p>
            <a:pPr algn="ctr">
              <a:spcAft>
                <a:spcPct val="30000"/>
              </a:spcAft>
              <a:defRPr/>
            </a:pPr>
            <a:endParaRPr lang="en-US" altLang="en-US" b="1" smtClean="0">
              <a:latin typeface="Verdana" panose="020B0604030504040204" pitchFamily="34" charset="0"/>
            </a:endParaRPr>
          </a:p>
          <a:p>
            <a:pPr algn="ctr">
              <a:spcAft>
                <a:spcPct val="30000"/>
              </a:spcAft>
              <a:defRPr/>
            </a:pPr>
            <a:endParaRPr lang="en-US" altLang="en-US" sz="1000">
              <a:solidFill>
                <a:srgbClr val="3333CC"/>
              </a:solidFill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286000" y="1797050"/>
            <a:ext cx="1524000" cy="11684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9701" name="Right Arrow 6"/>
          <p:cNvSpPr>
            <a:spLocks noChangeArrowheads="1"/>
          </p:cNvSpPr>
          <p:nvPr/>
        </p:nvSpPr>
        <p:spPr bwMode="auto">
          <a:xfrm>
            <a:off x="1066800" y="2178050"/>
            <a:ext cx="1143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noFill/>
          </a:ln>
          <a:effectLst/>
          <a:extLst/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9702" name="Right Arrow 7"/>
          <p:cNvSpPr>
            <a:spLocks noChangeArrowheads="1"/>
          </p:cNvSpPr>
          <p:nvPr/>
        </p:nvSpPr>
        <p:spPr bwMode="auto">
          <a:xfrm rot="-1373065">
            <a:off x="4191000" y="2000250"/>
            <a:ext cx="1143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noFill/>
          </a:ln>
          <a:effectLst/>
          <a:extLst/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1085850" y="1676400"/>
            <a:ext cx="10477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Input</a:t>
            </a:r>
          </a:p>
        </p:txBody>
      </p:sp>
      <p:sp>
        <p:nvSpPr>
          <p:cNvPr id="29704" name="TextBox 9"/>
          <p:cNvSpPr txBox="1">
            <a:spLocks noChangeArrowheads="1"/>
          </p:cNvSpPr>
          <p:nvPr/>
        </p:nvSpPr>
        <p:spPr bwMode="auto">
          <a:xfrm>
            <a:off x="4000500" y="1524000"/>
            <a:ext cx="1333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Output</a:t>
            </a:r>
          </a:p>
        </p:txBody>
      </p:sp>
      <p:sp>
        <p:nvSpPr>
          <p:cNvPr id="29705" name="TextBox 10"/>
          <p:cNvSpPr txBox="1">
            <a:spLocks noChangeArrowheads="1"/>
          </p:cNvSpPr>
          <p:nvPr/>
        </p:nvSpPr>
        <p:spPr bwMode="auto">
          <a:xfrm>
            <a:off x="1295400" y="3276600"/>
            <a:ext cx="74676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No Relationship between Cause and Effect</a:t>
            </a:r>
          </a:p>
          <a:p>
            <a:endParaRPr lang="en-US" altLang="en-US" sz="1800" dirty="0">
              <a:solidFill>
                <a:schemeClr val="tx1"/>
              </a:solidFill>
            </a:endParaRPr>
          </a:p>
          <a:p>
            <a:r>
              <a:rPr lang="en-US" altLang="en-US" dirty="0" err="1">
                <a:solidFill>
                  <a:schemeClr val="tx1"/>
                </a:solidFill>
              </a:rPr>
              <a:t>Unknowables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29706" name="TextBox 11"/>
          <p:cNvSpPr txBox="1">
            <a:spLocks noChangeArrowheads="1"/>
          </p:cNvSpPr>
          <p:nvPr/>
        </p:nvSpPr>
        <p:spPr bwMode="auto">
          <a:xfrm>
            <a:off x="1284288" y="4608512"/>
            <a:ext cx="5257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i="1" dirty="0">
                <a:solidFill>
                  <a:schemeClr val="tx1"/>
                </a:solidFill>
              </a:rPr>
              <a:t>Act - Sense - Respond</a:t>
            </a:r>
            <a:endParaRPr lang="en-US" altLang="en-US" dirty="0">
              <a:solidFill>
                <a:schemeClr val="tx1"/>
              </a:solidFill>
            </a:endParaRPr>
          </a:p>
          <a:p>
            <a:r>
              <a:rPr lang="en-US" altLang="en-US" dirty="0">
                <a:solidFill>
                  <a:schemeClr val="tx1"/>
                </a:solidFill>
              </a:rPr>
              <a:t>discover </a:t>
            </a:r>
            <a:r>
              <a:rPr lang="en-US" altLang="en-US" i="1" dirty="0">
                <a:solidFill>
                  <a:schemeClr val="tx1"/>
                </a:solidFill>
              </a:rPr>
              <a:t>novel</a:t>
            </a:r>
            <a:r>
              <a:rPr lang="en-US" altLang="en-US" dirty="0">
                <a:solidFill>
                  <a:schemeClr val="tx1"/>
                </a:solidFill>
              </a:rPr>
              <a:t> practice.</a:t>
            </a:r>
          </a:p>
        </p:txBody>
      </p:sp>
      <p:pic>
        <p:nvPicPr>
          <p:cNvPr id="29707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1933575"/>
            <a:ext cx="2971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8" name="TextBox 14"/>
          <p:cNvSpPr txBox="1">
            <a:spLocks noChangeArrowheads="1"/>
          </p:cNvSpPr>
          <p:nvPr/>
        </p:nvSpPr>
        <p:spPr bwMode="auto">
          <a:xfrm>
            <a:off x="5562600" y="1566863"/>
            <a:ext cx="1333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sz="1800" dirty="0">
                <a:solidFill>
                  <a:schemeClr val="tx1"/>
                </a:solidFill>
              </a:rPr>
              <a:t>Distribution</a:t>
            </a:r>
          </a:p>
        </p:txBody>
      </p:sp>
      <p:sp>
        <p:nvSpPr>
          <p:cNvPr id="29709" name="Right Arrow 15"/>
          <p:cNvSpPr>
            <a:spLocks noChangeArrowheads="1"/>
          </p:cNvSpPr>
          <p:nvPr/>
        </p:nvSpPr>
        <p:spPr bwMode="auto">
          <a:xfrm rot="1373065" flipV="1">
            <a:off x="4205288" y="2381250"/>
            <a:ext cx="1143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noFill/>
          </a:ln>
          <a:effectLst/>
          <a:extLst/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9710" name="Right Arrow 13"/>
          <p:cNvSpPr>
            <a:spLocks noChangeArrowheads="1"/>
          </p:cNvSpPr>
          <p:nvPr/>
        </p:nvSpPr>
        <p:spPr bwMode="auto">
          <a:xfrm rot="7517523" flipV="1">
            <a:off x="3429002" y="2611918"/>
            <a:ext cx="1143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noFill/>
          </a:ln>
          <a:effectLst/>
          <a:extLst/>
        </p:spPr>
        <p:txBody>
          <a:bodyPr/>
          <a:lstStyle>
            <a:lvl1pPr marL="914400" indent="-3429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9711" name="TextBox 16"/>
          <p:cNvSpPr txBox="1">
            <a:spLocks noChangeArrowheads="1"/>
          </p:cNvSpPr>
          <p:nvPr/>
        </p:nvSpPr>
        <p:spPr bwMode="auto">
          <a:xfrm>
            <a:off x="1295400" y="5724525"/>
            <a:ext cx="6534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C3300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Example: Medical Emergency</a:t>
            </a:r>
          </a:p>
        </p:txBody>
      </p:sp>
    </p:spTree>
    <p:extLst>
      <p:ext uri="{BB962C8B-B14F-4D97-AF65-F5344CB8AC3E}">
        <p14:creationId xmlns:p14="http://schemas.microsoft.com/office/powerpoint/2010/main" val="291916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Photo Credits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87617"/>
            <a:ext cx="8229600" cy="139513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Images from 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Unsplash.com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Stand Back and Deliver (Jim Lewis, illustrator)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46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1"/>
          <p:cNvSpPr>
            <a:spLocks noChangeArrowheads="1"/>
          </p:cNvSpPr>
          <p:nvPr/>
        </p:nvSpPr>
        <p:spPr bwMode="auto">
          <a:xfrm>
            <a:off x="0" y="46039"/>
            <a:ext cx="9533730" cy="6181725"/>
          </a:xfrm>
          <a:prstGeom prst="roundRect">
            <a:avLst>
              <a:gd name="adj" fmla="val 23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1" name="AutoShape 2"/>
          <p:cNvSpPr>
            <a:spLocks noChangeArrowheads="1"/>
          </p:cNvSpPr>
          <p:nvPr/>
        </p:nvSpPr>
        <p:spPr bwMode="auto">
          <a:xfrm>
            <a:off x="0" y="46039"/>
            <a:ext cx="9533730" cy="6181725"/>
          </a:xfrm>
          <a:prstGeom prst="roundRect">
            <a:avLst>
              <a:gd name="adj" fmla="val 23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2" name="AutoShape 3"/>
          <p:cNvSpPr>
            <a:spLocks noChangeArrowheads="1"/>
          </p:cNvSpPr>
          <p:nvPr/>
        </p:nvSpPr>
        <p:spPr bwMode="auto">
          <a:xfrm>
            <a:off x="-194865" y="338138"/>
            <a:ext cx="9533730" cy="6181725"/>
          </a:xfrm>
          <a:prstGeom prst="roundRect">
            <a:avLst>
              <a:gd name="adj" fmla="val 23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3493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43060" y="0"/>
            <a:ext cx="450094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3494" name="Rectangle 5"/>
          <p:cNvSpPr>
            <a:spLocks noChangeArrowheads="1"/>
          </p:cNvSpPr>
          <p:nvPr/>
        </p:nvSpPr>
        <p:spPr bwMode="auto">
          <a:xfrm>
            <a:off x="118069" y="2050242"/>
            <a:ext cx="4455130" cy="814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 eaLnBrk="1" hangingPunct="1">
              <a:spcBef>
                <a:spcPts val="775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>
                <a:solidFill>
                  <a:srgbClr val="000000"/>
                </a:solidFill>
              </a:rPr>
              <a:t>Questions</a:t>
            </a:r>
            <a:r>
              <a:rPr lang="en-US" sz="4000" dirty="0" smtClean="0">
                <a:solidFill>
                  <a:srgbClr val="000000"/>
                </a:solidFill>
              </a:rPr>
              <a:t>?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E4579D3-5DB0-4346-AFE7-A58B5A3EC50D}" type="slidenum">
              <a:rPr lang="en-GB" smtClean="0"/>
              <a:pPr>
                <a:defRPr/>
              </a:pPr>
              <a:t>45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06487" cy="22064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693631"/>
            <a:ext cx="47680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Kent J. McDonald</a:t>
            </a:r>
          </a:p>
          <a:p>
            <a:r>
              <a:rPr lang="en-US" sz="2400" dirty="0" smtClean="0">
                <a:hlinkClick r:id="rId5"/>
              </a:rPr>
              <a:t>kent@kbp.media</a:t>
            </a:r>
            <a:endParaRPr lang="en-US" sz="2400" dirty="0" smtClean="0"/>
          </a:p>
          <a:p>
            <a:endParaRPr lang="en-US" sz="1400" dirty="0"/>
          </a:p>
          <a:p>
            <a:r>
              <a:rPr lang="en-US" sz="2400" dirty="0" smtClean="0"/>
              <a:t>Todd Little</a:t>
            </a:r>
          </a:p>
          <a:p>
            <a:r>
              <a:rPr lang="en-US" sz="2400" dirty="0" smtClean="0">
                <a:hlinkClick r:id="rId6"/>
              </a:rPr>
              <a:t>toddelittle@gmail.com</a:t>
            </a:r>
            <a:endParaRPr lang="en-US" sz="2400" dirty="0" smtClean="0"/>
          </a:p>
          <a:p>
            <a:endParaRPr lang="en-US" sz="1400" dirty="0" smtClean="0"/>
          </a:p>
          <a:p>
            <a:r>
              <a:rPr lang="en-US" sz="2400" dirty="0" err="1" smtClean="0"/>
              <a:t>Niel</a:t>
            </a:r>
            <a:r>
              <a:rPr lang="en-US" sz="2400" dirty="0" smtClean="0"/>
              <a:t> </a:t>
            </a:r>
            <a:r>
              <a:rPr lang="en-US" sz="2400" dirty="0" err="1" smtClean="0"/>
              <a:t>Nickolaisen</a:t>
            </a:r>
            <a:endParaRPr lang="en-US" sz="2400" dirty="0" smtClean="0"/>
          </a:p>
          <a:p>
            <a:r>
              <a:rPr lang="en-US" sz="2400" dirty="0" smtClean="0">
                <a:hlinkClick r:id="rId7"/>
              </a:rPr>
              <a:t>nnick@octanner.com</a:t>
            </a:r>
            <a:endParaRPr lang="en-US" sz="2400" dirty="0" smtClean="0"/>
          </a:p>
          <a:p>
            <a:endParaRPr lang="en-US" sz="1400" dirty="0"/>
          </a:p>
          <a:p>
            <a:r>
              <a:rPr lang="en-US" sz="2400" dirty="0" smtClean="0"/>
              <a:t>More Info: </a:t>
            </a:r>
          </a:p>
          <a:p>
            <a:r>
              <a:rPr lang="en-US" sz="2400" dirty="0" err="1" smtClean="0"/>
              <a:t>www.kbp.media</a:t>
            </a:r>
            <a:r>
              <a:rPr lang="en-US" sz="2400" dirty="0" smtClean="0"/>
              <a:t>/agile-leadership</a:t>
            </a:r>
            <a:endParaRPr lang="en-US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yondRequirementsTemplate">
  <a:themeElements>
    <a:clrScheme name="Story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BPMedia_Template" id="{DB24D191-0CD3-EE43-8B58-A768BD5AF41A}" vid="{9E9E6A79-4B96-8641-957C-25BABB4B41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KBPMedia_Template</Template>
  <TotalTime>3831</TotalTime>
  <Words>1579</Words>
  <Application>Microsoft Macintosh PowerPoint</Application>
  <PresentationFormat>On-screen Show (4:3)</PresentationFormat>
  <Paragraphs>496</Paragraphs>
  <Slides>45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Calibri</vt:lpstr>
      <vt:lpstr>Candara</vt:lpstr>
      <vt:lpstr>Chalkduster</vt:lpstr>
      <vt:lpstr>Corbel</vt:lpstr>
      <vt:lpstr>Tempus Sans ITC</vt:lpstr>
      <vt:lpstr>Times New Roman</vt:lpstr>
      <vt:lpstr>Verdana</vt:lpstr>
      <vt:lpstr>Wingdings</vt:lpstr>
      <vt:lpstr>Arial</vt:lpstr>
      <vt:lpstr>BeyondRequirementsTemplate</vt:lpstr>
      <vt:lpstr>Agile Leadership: Accelerating Business Agility Context</vt:lpstr>
      <vt:lpstr>Once you categorize your projects according to their complexity and uncertainty, you can adapt your process by adding practices according to each project's profile.</vt:lpstr>
      <vt:lpstr>All projects are not created equal</vt:lpstr>
      <vt:lpstr>Complexity</vt:lpstr>
      <vt:lpstr>Uncertainty</vt:lpstr>
      <vt:lpstr>Context Leadership Model</vt:lpstr>
      <vt:lpstr>PowerPoint Presentation</vt:lpstr>
      <vt:lpstr>PowerPoint Presentation</vt:lpstr>
      <vt:lpstr>PowerPoint Presentation</vt:lpstr>
      <vt:lpstr>PowerPoint Presentation</vt:lpstr>
      <vt:lpstr>Complexity Drivers</vt:lpstr>
      <vt:lpstr>Uncertainty Drivers</vt:lpstr>
      <vt:lpstr>Exercise – Name the Species</vt:lpstr>
      <vt:lpstr>Addressing Risk</vt:lpstr>
      <vt:lpstr>Deal with complexity through partitioning</vt:lpstr>
      <vt:lpstr>Team Size</vt:lpstr>
      <vt:lpstr>Mission Critical</vt:lpstr>
      <vt:lpstr>Team Location</vt:lpstr>
      <vt:lpstr>Team Maturity</vt:lpstr>
      <vt:lpstr>Domain Gaps</vt:lpstr>
      <vt:lpstr>Dependencies</vt:lpstr>
      <vt:lpstr>Deal with uncertainty  via incremental delivery</vt:lpstr>
      <vt:lpstr>Market Uncertainty</vt:lpstr>
      <vt:lpstr>Technical Uncertainty</vt:lpstr>
      <vt:lpstr>Number of customers</vt:lpstr>
      <vt:lpstr>Project Duration</vt:lpstr>
      <vt:lpstr>Change</vt:lpstr>
      <vt:lpstr>Tailoring project method</vt:lpstr>
      <vt:lpstr>Exercise – How do you train a bull?</vt:lpstr>
      <vt:lpstr>How to tailor your project</vt:lpstr>
      <vt:lpstr>Best leader for this “project”?</vt:lpstr>
      <vt:lpstr>Skill areas exhibited by project leaders</vt:lpstr>
      <vt:lpstr>Skills required by project quadrant</vt:lpstr>
      <vt:lpstr>Leadership Development</vt:lpstr>
      <vt:lpstr>Portfolio Assessment</vt:lpstr>
      <vt:lpstr>In summary…</vt:lpstr>
      <vt:lpstr>Estimate the # of Jelly Beans</vt:lpstr>
      <vt:lpstr>Fools ignore complexity. Pragmatists suffer it. Some can avoid it. Geniuses remove it.</vt:lpstr>
      <vt:lpstr>Cynefin</vt:lpstr>
      <vt:lpstr>Obvious</vt:lpstr>
      <vt:lpstr>Complicated</vt:lpstr>
      <vt:lpstr>Complex</vt:lpstr>
      <vt:lpstr>Chaotic</vt:lpstr>
      <vt:lpstr>Photo Credits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Kent McDonald</dc:creator>
  <cp:keywords/>
  <dc:description/>
  <cp:lastModifiedBy>Kent McDonald</cp:lastModifiedBy>
  <cp:revision>64</cp:revision>
  <cp:lastPrinted>2017-03-06T07:06:33Z</cp:lastPrinted>
  <dcterms:created xsi:type="dcterms:W3CDTF">2017-03-02T19:09:13Z</dcterms:created>
  <dcterms:modified xsi:type="dcterms:W3CDTF">2017-03-06T15:37:49Z</dcterms:modified>
  <cp:category/>
</cp:coreProperties>
</file>