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51"/>
  </p:notesMasterIdLst>
  <p:sldIdLst>
    <p:sldId id="256" r:id="rId2"/>
    <p:sldId id="304" r:id="rId3"/>
    <p:sldId id="266" r:id="rId4"/>
    <p:sldId id="355" r:id="rId5"/>
    <p:sldId id="744" r:id="rId6"/>
    <p:sldId id="272" r:id="rId7"/>
    <p:sldId id="354" r:id="rId8"/>
    <p:sldId id="351" r:id="rId9"/>
    <p:sldId id="352" r:id="rId10"/>
    <p:sldId id="317" r:id="rId11"/>
    <p:sldId id="315" r:id="rId12"/>
    <p:sldId id="344" r:id="rId13"/>
    <p:sldId id="353" r:id="rId14"/>
    <p:sldId id="2147476057" r:id="rId15"/>
    <p:sldId id="273" r:id="rId16"/>
    <p:sldId id="357" r:id="rId17"/>
    <p:sldId id="299" r:id="rId18"/>
    <p:sldId id="2147476060" r:id="rId19"/>
    <p:sldId id="2147476040" r:id="rId20"/>
    <p:sldId id="258" r:id="rId21"/>
    <p:sldId id="2147476042" r:id="rId22"/>
    <p:sldId id="342" r:id="rId23"/>
    <p:sldId id="263" r:id="rId24"/>
    <p:sldId id="2147476035" r:id="rId25"/>
    <p:sldId id="274" r:id="rId26"/>
    <p:sldId id="2147476038" r:id="rId27"/>
    <p:sldId id="2147476039" r:id="rId28"/>
    <p:sldId id="296" r:id="rId29"/>
    <p:sldId id="332" r:id="rId30"/>
    <p:sldId id="348" r:id="rId31"/>
    <p:sldId id="2147476044" r:id="rId32"/>
    <p:sldId id="2147476046" r:id="rId33"/>
    <p:sldId id="275" r:id="rId34"/>
    <p:sldId id="291" r:id="rId35"/>
    <p:sldId id="288" r:id="rId36"/>
    <p:sldId id="2147476058" r:id="rId37"/>
    <p:sldId id="282" r:id="rId38"/>
    <p:sldId id="326" r:id="rId39"/>
    <p:sldId id="2147476059" r:id="rId40"/>
    <p:sldId id="276" r:id="rId41"/>
    <p:sldId id="349" r:id="rId42"/>
    <p:sldId id="287" r:id="rId43"/>
    <p:sldId id="2147476047" r:id="rId44"/>
    <p:sldId id="2147476048" r:id="rId45"/>
    <p:sldId id="2147476053" r:id="rId46"/>
    <p:sldId id="2147476054" r:id="rId47"/>
    <p:sldId id="2147476056" r:id="rId48"/>
    <p:sldId id="262" r:id="rId49"/>
    <p:sldId id="270" r:id="rId50"/>
  </p:sldIdLst>
  <p:sldSz cx="18288000" cy="10287000"/>
  <p:notesSz cx="10287000" cy="18288000"/>
  <p:embeddedFontLst>
    <p:embeddedFont>
      <p:font typeface="Barlow" panose="00000500000000000000" pitchFamily="2" charset="0"/>
      <p:regular r:id="rId52"/>
      <p:bold r:id="rId53"/>
      <p:italic r:id="rId54"/>
      <p:boldItalic r:id="rId55"/>
    </p:embeddedFont>
    <p:embeddedFont>
      <p:font typeface="Barlow Condensed" panose="00000506000000000000" pitchFamily="2" charset="0"/>
      <p:regular r:id="rId56"/>
      <p:bold r:id="rId57"/>
      <p:italic r:id="rId58"/>
      <p:boldItalic r:id="rId5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83A"/>
    <a:srgbClr val="E9EAEC"/>
    <a:srgbClr val="464C4C"/>
    <a:srgbClr val="474C4C"/>
    <a:srgbClr val="008288"/>
    <a:srgbClr val="00828A"/>
    <a:srgbClr val="C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45" autoAdjust="0"/>
    <p:restoredTop sz="84355" autoAdjust="0"/>
  </p:normalViewPr>
  <p:slideViewPr>
    <p:cSldViewPr snapToGrid="0" snapToObjects="1">
      <p:cViewPr varScale="1">
        <p:scale>
          <a:sx n="55" d="100"/>
          <a:sy n="55" d="100"/>
        </p:scale>
        <p:origin x="858" y="78"/>
      </p:cViewPr>
      <p:guideLst/>
    </p:cSldViewPr>
  </p:slideViewPr>
  <p:notesTextViewPr>
    <p:cViewPr>
      <p:scale>
        <a:sx n="1" d="1"/>
        <a:sy n="1" d="1"/>
      </p:scale>
      <p:origin x="0" y="0"/>
    </p:cViewPr>
  </p:notesTextViewPr>
  <p:sorterViewPr>
    <p:cViewPr>
      <p:scale>
        <a:sx n="70" d="100"/>
        <a:sy n="70" d="100"/>
      </p:scale>
      <p:origin x="0" y="-473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font" Target="fonts/font7.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6.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6:24.106"/>
    </inkml:context>
    <inkml:brush xml:id="br0">
      <inkml:brushProperty name="width" value="0.35" units="cm"/>
      <inkml:brushProperty name="height" value="0.35" units="cm"/>
      <inkml:brushProperty name="color" value="#E71224"/>
    </inkml:brush>
  </inkml:definitions>
  <inkml:trace contextRef="#ctx0" brushRef="#br0">3810 12835 24575,'18'8'0,"154"100"0,686 424-164,1553 979-1638,-1427-884 819,-260-153 0,-248-146 0,-430-295 845,29 20-319,-3 1 0,-1 4 0,79 85 0,-137-124 586,1 1 0,-2-1 0,-2 2 0,1 0 0,-2 0 0,0 2 0,-2-2 0,-1 1 0,0 2 0,-1-1 0,1 23 0,24 88 1107,-6-68-494,3-2-1,3-1 1,69 107-1,138 164 463,-215-305-1277,1 1 73,-1-3 0,4 0 0,-1 0 0,2-3 0,0 0 0,2-2 0,1-1 0,1-1 0,41 19 0,318 144 0,-352-170 0,-1-1 0,2-1 0,-1-2 0,1-2 0,1-2 0,40 1 0,-7 0 0,272 36 0,314 24 0,4-30 0,-2 57 0,-533-57 0,-85-23 0,-1-1 0,69 9 0,545 24 0,-238-21 0,971 108 0,-1039-99 0,80 9 0,-323-25 0,-1 4 0,190 64 0,-287-82 0,45 17 0,0 1 0,-2 3 0,-1 1 0,69 47 0,-46-22 0,-1-4 0,4-2 0,115 44 0,255 70 0,-389-140 0,1-3 0,1-2 0,0-2 0,118 2 0,539-13 0,-283-3 0,-374 2 0,0-4 0,0-2 0,0-4 0,0-2 0,93-34 0,-71 17 0,-2-4 0,-1-5 0,94-60 0,-97 43 0,-2-4 0,-4-1 0,-1-5 0,65-81 0,107-102 0,-161 175 0,224-191 0,-263 232 0,-2-2 0,-3-2 0,0-1 0,-2-2 0,-2-1 0,-2-1 0,-2-1 0,-1-2 0,-3-2 0,36-95 0,23-55 0,-52 131 0,-2-1 0,-4-2 0,-2-2 0,13-80 0,28-323 0,13-75 0,-62 460 0,-3-1 0,-5 0 0,-4 0 0,-3 0 0,-16-129 0,-119-366 0,-48 3 0,97 317 0,-227-649 0,-49-149 0,-566-1726-549,-302-47 640,673 1655 367,49 95-458,40 92 0,387 799 0,24 51 0,-5 3 0,-160-263 0,63 172 0,11-7 0,-172-377 0,299 563 0,6 17 0,0 0 0,-1 3 0,-34-51 0,43 74 0,-2-1 0,1 2 0,-2-1 0,1 1 0,-2 0 0,1 1 0,-1 1 0,1-1 0,-2 1 0,0 1 0,1 0 0,-2 0 0,1 1 0,-17-4 0,-70-12 0,0 3 0,-118-6 0,-220 9 0,302 12 0,-1804 35 0,1483-10 0,76-5 0,-2137 292-823,2052-216 823,-223 36 0,530-113 226,1-7-1,-197-15 0,109 0-78,-1834 6-147,-471-4 0,2198-7 0,-439-67 0,580 42 0,2-10 0,2-8 0,-267-110 0,276 77 0,5-7 0,-182-121 0,-156-152 0,64 32 0,458 328 0,-1 1 0,-1-2 0,1 4 0,-2-2 0,1 1 0,-13-4 0,21 8 0,0 1 0,0-2 0,-1 2 0,1 0 0,0 0 0,0 0 0,0 0 0,0 0 0,0 0 0,0 2 0,0-2 0,0 1 0,0 1 0,0-2 0,0 1 0,0 1 0,0-1 0,0 1 0,0-1 0,1 1 0,-1 1 0,0-2 0,2 1 0,-2 1 0,1 0 0,-1-2 0,2 2 0,-4 3 0,-1 6 0,0 0 0,0 0 0,0 0 0,2 0 0,-1 2 0,2-1 0,-1-1 0,-1 20 0,-4 113 0,9-97 0,-49 608 0,34-482 0,7-74 0,5 1 0,5-1 0,4 1 0,3-1 0,6-1 0,46 170 0,385 1127 0,-184-599 0,-181-559 0,41 136 0,491 2095 0,-571-2231 0,-25-125 0,5-4 0,43 127 0,304 743 0,-272-730 0,-76-196 0,2-4 0,-4 2 0,-1 0 0,-3 2 0,-1-1 0,-4 2 0,7 90 0,14 288 0,-17-355 0,1-2 0,4 0 0,47 121 0,245 491 0,-197-468 0,151 218 0,62 25 0,83 123 0,-295-405 0,119 255 0,-214-380 120,-19-31-321,-8-19-414,7-5 588,0 0 0,0 0 0,-2 0 1,2-2-1,0 2 0,0 0 0,-1 0 1,1 0-1,0 0 0,0 0 0,-2 0 1,2 0-1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6:43.222"/>
    </inkml:context>
    <inkml:brush xml:id="br0">
      <inkml:brushProperty name="width" value="0.35" units="cm"/>
      <inkml:brushProperty name="height" value="0.35" units="cm"/>
      <inkml:brushProperty name="color" value="#E71224"/>
    </inkml:brush>
  </inkml:definitions>
  <inkml:trace contextRef="#ctx0" brushRef="#br0">14025 12350 24575,'-3'-29'0,"0"-1"0,-2 2 0,-1-1 0,0 1 0,-3-1 0,-19-43 0,7 17 0,-210-584-31,-246-695-525,63-25 480,210 368 107,144 658 491,-14-87-408,-109-492-118,89 562 4,-290-1138 0,360 1389 0,-45-118 0,52 172 0,-2 1 0,-4 1 0,1 1 0,-58-75 0,-32-17 0,-235-214 0,-167-87 0,263 230 0,-1117-824 0,933 688 0,375 292 0,-3 2 0,-1 2 0,-86-43 0,-219-88 0,277 136 0,-1228-595 0,1305 628 0,0-1 0,-1 2 0,-1 2 0,2-2 0,-1 3 0,-1-2 0,-1 4 0,2-2 0,-1 1 0,1 2 0,-1 0 0,-22 5 0,-12 4 0,2 1 0,-86 32 0,63-18 0,-2256 807-1325,1263-373 1326,819-338-5,6 10 1,-272 197-1,464-292 4,3 1-1,2 1 1,1 4-1,-51 61 1,75-78 0,0 0 0,3 1 0,0 1 0,1-1 0,1 2 0,2 2 0,1-1 0,1-1 0,1 3 0,-4 32 0,-13 332 961,2-13-587,-14-154-373,-10-2-1,-10-3 0,-9-2 1,-10-4-1,-167 335 0,235-538 0,-323 718 0,293-629 0,7 3 0,2 0 0,7 1 0,2 2 0,-5 152 0,29 608 0,4-418 0,-8-433 0,-2-4 0,2-1 0,0 2 0,2-1 0,-2 1 0,3-2 0,-2 1 0,2-1 0,0 2 0,2-2 0,-1 0 0,11 19 0,9 14 0,-1 0 0,-2 0 0,19 69 0,-5-21 0,4 6 0,4-3 0,4-1 0,61 88 0,-74-135 0,1 0 0,2-3 0,4 0 0,-1-3 0,4-2 0,94 68 0,79 23 0,431 187 0,-160-89 0,-26 34 0,-314-176 0,23 1 0,6-7 0,207 68 0,-205-86 0,-4 7 0,211 119 0,-334-156 0,-1 2 0,-3 1 0,0 3 0,-3 3 0,51 57 0,-33-23 0,-4 4 0,73 127 0,-18-20 0,178 229 0,-206-311 0,4-5 0,4-2 0,148 115 0,-217-197 0,1 1 0,1-2 0,1-2 0,1-1 0,46 15 0,64 29 0,70 53 0,-86-40 0,3-6 0,148 51 0,-173-79 0,-41-13 0,1-1 0,2-4 0,0-2 0,74 7 0,514 13 0,-498-29 0,-50 4 0,200 44 0,20 5 0,838-10 0,-1130-49 0,-1-1 0,2-1 0,-1-2 0,1-2 0,-2 0 0,0-3 0,0 0 0,0-2 0,-2-1 0,1-1 0,-1-2 0,35-26 0,318-169 0,-165 96 0,32-9 0,-131 68 0,121-79 0,-175 89 0,104-97 0,19-16 0,-159 139 0,1 1 0,-1 1 0,3 2 0,-1 2 0,53-19 0,11 8 0,-1 3 0,2 5 0,113-5 0,288 13 0,-346 8 0,257 35 0,-394-34 0,0 1 0,2-1 0,-2 1 0,1 1 0,-1 0 0,0 1 0,0-1 0,21 12 0,-33-15 0,2 0 0,-2 0 0,0 0 0,1 2 0,-1-2 0,0 0 0,0 0 0,2 0 0,-2 0 0,0 1 0,0-1 0,1 0 0,-1 0 0,0 0 0,0 2 0,0-2 0,2 0 0,-2 0 0,0 1 0,0-1 0,0 0 0,0 2 0,0-2 0,1 0 0,-1 0 0,0 1 0,0-1 0,0 0 0,0 2 0,0-2 0,0 0 0,0 1 0,0-1 0,0 0 0,0 2 0,0-2 0,-1 0 0,1 1 0,0-1 0,0 0 0,0 0 0,0 2 0,0-2 0,0 0 0,-2 1 0,2-1 0,0 0 0,0 0 0,-1 0 0,1 2 0,0-2 0,0 0 0,-2 0 0,2 0 0,0 1 0,0-1 0,-1 0 0,1 0 0,0 0 0,-2 0 0,2 0 0,0 0 0,0 0 0,-1 0 0,-34 6 0,-22-15-1365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6:48.997"/>
    </inkml:context>
    <inkml:brush xml:id="br0">
      <inkml:brushProperty name="width" value="0.35" units="cm"/>
      <inkml:brushProperty name="height" value="0.35" units="cm"/>
      <inkml:brushProperty name="color" value="#E71224"/>
    </inkml:brush>
  </inkml:definitions>
  <inkml:trace contextRef="#ctx0" brushRef="#br0">3591 621 24575,'0'-3'0,"0"0"0,-2 0 0,2 0 0,-1 0 0,-1 0 0,1 0 0,-1 2 0,1-2 0,-1 0 0,1 0 0,-1 0 0,-1 1 0,2-1 0,-1 2 0,-1-2 0,-1 0 0,-50-38 0,34 26 0,-50-37 0,-2 2 0,-146-74 0,172 103 0,1 3 0,-3 1 0,0 2 0,0 3 0,0 2 0,-77-7 0,112 16 0,-605-37 0,427 35 0,-235 27 0,299-12 0,47-6 0,1 3 0,-1 5 0,-104 29 0,167-37 0,-1 2 0,2 1 0,-1 0 0,1 0 0,1 1 0,0 1 0,0 1 0,-14 15 0,-10 13 0,-43 61 0,-7 7 0,-28 9 0,74-78 0,2 3 0,1 1 0,2 1 0,4 2 0,-32 53 0,52-69 0,4 2 0,-1-1 0,4 1 0,-1-1 0,2 2 0,-1 56 0,-14 61 0,-12 12 0,6 1 0,7 2 0,8 0 0,12 213 0,3-348 0,3-1 0,0-1 0,2 1 0,1-2 0,1 0 0,1 0 0,25 42 0,123 172 0,-99-155 0,-41-59 0,16 24 0,49 57 0,-68-92 0,1 1 0,1-1 0,0-1 0,1-1 0,1-1 0,31 17 0,16 2 0,1-5 0,1-2 0,97 22 0,227 26 0,-96-20 0,-258-44 0,18 3 0,63 6 0,-100-17 0,-1-1 0,-1 0 0,2 0 0,-2-3 0,1 2 0,-1-4 0,29-7 0,94-30 0,183-28 0,-186 43 0,207-66 0,-321 84 0,0-2 0,-2-1 0,-1 0 0,2-3 0,-2 2 0,-2-4 0,32-26 0,116-148 0,-34 35 0,-70 93 0,105-118 0,-147 154 0,0-2 0,-1 1 0,-4-2 0,1-2 0,16-38 0,-15 11 0,-2 2 0,-2-3 0,-2 2 0,-3-2 0,-3 0 0,-2-75 0,-41-363 0,23 411 0,-4 3 0,-3-2 0,-3 4 0,-4-1 0,-5 2 0,-2 2 0,-59-97 0,61 116 0,4 5 0,-2 2 0,-4 1 0,-76-94 0,81 116 0,-3 0 0,0 3 0,-1 0 0,-1 2 0,-1 2 0,-1 1 0,-52-20 0,20 13 0,0 5 0,-3 3 0,-99-18 0,69 21-682,-172-9-1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6:52.764"/>
    </inkml:context>
    <inkml:brush xml:id="br0">
      <inkml:brushProperty name="width" value="0.35" units="cm"/>
      <inkml:brushProperty name="height" value="0.35" units="cm"/>
      <inkml:brushProperty name="color" value="#E71224"/>
    </inkml:brush>
  </inkml:definitions>
  <inkml:trace contextRef="#ctx0" brushRef="#br0">0 1 24575,'1901'38'0,"-1435"-25"0,-361-10-83,1223 78-439,-1145-57 519,0 9 0,-3 6 0,-2 9 1,-1 8-1,198 91 0,-255-86 5,-3 5 0,135 102 0,198 186 351,-229-175-90,152 98-275,625 355 0,458 130-466,-868-465 256,351 226 215,-796-428-11,-4 5-1,-5 7 0,-4 4 1,145 163-1,391 578 19,-318-384 0,-192-261-102,202 243 462,-302-390-266,2-3 1,2-1-1,3-4 0,3-2 1,75 43-1,180 102-94,480 382 0,-694-485 0,-5 4 0,-3 4 0,135 181 0,-125-127 0,-5 7 0,94 197 0,-185-332 0,4-1 0,-1 1 0,2-2 0,0-2 0,33 34 0,122 92 0,-77-68 0,1146 887 0,-1055-832 0,388 315 0,-166-105 0,-122-109 0,88 67 0,-174-146 0,-65-46 0,218 228 0,-301-280 0,-4 2 0,-2 2 0,-4 2 0,-1 1 0,-4 3 0,44 108 0,221 481 0,54-29 0,-294-521 0,-4-17 0,4-1 0,3-3 0,153 153 0,270 186 0,-402-364 0,4-4 0,1-2 0,139 58 0,70 39 0,-242-116 0,58 50 0,-80-57 0,2-1 0,0-2 0,2-2 0,56 26 0,16-6 0,1-4 0,1-7 0,226 38 0,-217-64 0,-85-7 0,0 1 0,62 11 0,-94-10 0,2 0 0,-1 0 0,-1 2 0,1-1 0,-1 1 0,1-1 0,-1 1 0,1 1 0,-2 0 0,0 0 0,0 0 0,0 0 0,6 10 0,64 106 0,-47-71 0,38 54 0,-23-39 0,-2 3 0,60 138 0,-95-183 0,-1 1 0,0-1 0,-3 2 0,0-1 0,-1 1 0,-1-1 0,-1 1 0,-1-1 0,-2 1 0,-2-1 0,1 1 0,-2-2 0,-2 1 0,1-1 0,-2 0 0,-2-1 0,-23 41 0,5-16 0,-2 0 0,-2-3 0,-3 0 0,-2-1 0,-1-4 0,-85 71 0,110-99 0,-1-1 0,0-1 0,0-1 0,0 0 0,-1 0 0,-32 11 0,40-19 0,1 1 0,-1-1 0,1 1 0,-2-2 0,1 1 0,1-1 0,-1-1 0,-1 1 0,2-2 0,-1 1 0,1-1 0,-1 1 0,1-2 0,-1 0 0,1 0 0,-1 0 0,2 0 0,-10-8 0,-5-4 0,1 0 0,1-1 0,-1-2 0,2 0 0,-30-41 0,-69-124 0,57 68-341,5-5 0,4-2-1,-44-167 1,1-67-6485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6:56.158"/>
    </inkml:context>
    <inkml:brush xml:id="br0">
      <inkml:brushProperty name="width" value="0.35" units="cm"/>
      <inkml:brushProperty name="height" value="0.35" units="cm"/>
      <inkml:brushProperty name="color" value="#E71224"/>
    </inkml:brush>
  </inkml:definitions>
  <inkml:trace contextRef="#ctx0" brushRef="#br0">1713 2992 24575,'-25'-319'0,"8"160"0,-16-167 0,-21-364 0,56 657 0,2 0 0,1 0 0,1 0 0,1 0 0,4 2 0,-1-1 0,2 1 0,2 1 0,28-48 0,-17 27 0,37-99 0,-47 103 0,-2 1 0,-2-2 0,8-93 0,-17 118 0,-2 2 0,-2-1 0,1 1 0,-2 0 0,-2-2 0,1 2 0,-2 0 0,-2 0 0,1 2 0,-1-2 0,-14-21 0,-160-249 0,178 285 0,-1 0 0,1 0 0,-2 1 0,1-1 0,-1 2 0,2-1 0,-2-1 0,0 3 0,-2-1 0,2-1 0,0 2 0,-1 0 0,1 0 0,-2 0 0,1 2 0,-1-1 0,2 1 0,-1-1 0,-10 1 0,-19-2 0,0 1 0,-64 5 0,31 2 0,-108-5 0,-197 7 0,359-7 0,0 2 0,2 1 0,-2 0 0,1 0 0,1 0 0,-1 1 0,-1 2 0,3 0 0,-1 0 0,-1 2 0,-17 11 0,17-7 0,1 2 0,1-2 0,0 1 0,0 2 0,1 0 0,1 0 0,-1 0 0,-11 29 0,-17 38 0,-141 263 0,162-318 0,3 0 0,0 2 0,1 1 0,2 0 0,2 0 0,1 0 0,-12 60 0,-8 270 0,20 460 0,14-422 0,-2-382 0,0 1 0,0-1 0,1 1 0,1-2 0,1 1 0,0-1 0,1 0 0,1 0 0,1-1 0,0-1 0,0 2 0,1-3 0,13 15 0,-4-1 0,1 1 0,16 31 0,1 19 0,-17-34 0,1-1 0,3 0 0,36 51 0,-53-85 0,2-1 0,-1 1 0,1-1 0,0 1 0,1-2 0,-1 0 0,2 0 0,-2-2 0,1 1 0,1-1 0,-1-1 0,2 0 0,-1 0 0,11 2 0,22 1 0,1-2 0,52-2 0,-50-1 0,166-8-1365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7:07.105"/>
    </inkml:context>
    <inkml:brush xml:id="br0">
      <inkml:brushProperty name="width" value="0.35" units="cm"/>
      <inkml:brushProperty name="height" value="0.35" units="cm"/>
      <inkml:brushProperty name="color" value="#E71224"/>
    </inkml:brush>
  </inkml:definitions>
  <inkml:trace contextRef="#ctx0" brushRef="#br0">3648 2676 24575,'-3'-36'0,"-2"1"0,-1 2 0,-12-45 0,2 9 0,-17-97 0,9-1 0,-6-250 0,27 357 0,-3-1 0,-2-1 0,-4 2 0,-31-105 0,-110-223 0,27 73 0,120 297 0,0 0 0,-2 0 0,-1 0 0,0 0 0,0 1 0,-1 1 0,-2-1 0,0 2 0,0 0 0,-2 0 0,1 2 0,-1-1 0,-1 2 0,-18-12 0,-93-46 0,-3 4 0,-168-59 0,267 113 0,-1 3 0,1 0 0,-2 2 0,1-1 0,-1 4 0,-1 1 0,2 1 0,-50 2 0,37 6 0,-1 0 0,2 3 0,-1 3 0,1 0 0,-64 29 0,-647 340 0,727-366 0,-44 22 0,1 4 0,2 2 0,2 2 0,-78 74 0,119-88 0,1 2 0,1 0 0,2 2 0,2 1 0,1 0 0,1 0 0,-14 57 0,-10 10 0,-266 776 0,292-816 0,4 0 0,2 0 0,3 0 0,3 2 0,3-2 0,3 1 0,14 85 0,-11-112 0,3 2 0,1-1 0,1-1 0,2-1 0,2 0 0,2 0 0,1-1 0,1-1 0,2-1 0,2-1 0,1-1 0,1-1 0,1-1 0,2-1 0,1-2 0,1-1 0,0-1 0,54 30 0,24-3 0,3-4 0,1-5 0,2-5 0,2-5 0,152 20 0,-25-20 0,386-1 0,-602-31 0,0-1 0,0-1 0,0-2 0,0-1 0,-2-1 0,1-1 0,-1-1 0,1-1 0,-1-1 0,-1-2 0,0 0 0,-1-2 0,-1-1 0,1 0 0,-2-1 0,0-2 0,-2 0 0,1-2 0,-2 1 0,-2-2 0,29-44 0,314-589 0,-206 354 0,46-60 0,152-306 0,-343 651 0,-2 0 0,0 0 0,-2-1 0,1 1 0,4-24 0,-9 36 0,0 0 0,0 0 0,0 0 0,0-2 0,0 2 0,0 0 0,-2 0 0,2 0 0,-1 0 0,-1 0 0,2 0 0,-1 0 0,-1 0 0,1 0 0,-1 0 0,-1 0 0,2 0 0,-1 2 0,-1-2 0,2 0 0,-2 1 0,1-1 0,-1 2 0,0-1 0,2-1 0,-2 2 0,0-1 0,0 1 0,0-1 0,0 2 0,0-1 0,-6-2 0,-72-11-1365,-8 13-5461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7:09.789"/>
    </inkml:context>
    <inkml:brush xml:id="br0">
      <inkml:brushProperty name="width" value="0.35" units="cm"/>
      <inkml:brushProperty name="height" value="0.35" units="cm"/>
      <inkml:brushProperty name="color" value="#E71224"/>
    </inkml:brush>
  </inkml:definitions>
  <inkml:trace contextRef="#ctx0" brushRef="#br0">2047 1404 24575,'-4'-100'0,"-5"-1"0,-23-98 0,14 101 0,5-2 0,-2-101 0,15 177 0,-2 0 0,-1 1 0,-1-1 0,-1 0 0,-1 2 0,-1-1 0,-1 1 0,-1-1 0,-1 2 0,-1 0 0,-1 0 0,0 2 0,-1-1 0,-2 1 0,0 1 0,0 0 0,-2 1 0,-1 1 0,-30-22 0,18 16 0,0 2 0,-1 1 0,-2 2 0,0 1 0,-2 2 0,1 1 0,-2 2 0,1 1 0,-1 1 0,0 3 0,-72-5 0,-3 11 0,2 6 0,-125 21 0,-209 60 0,412-81 0,-5 2 0,0 1 0,0 1 0,-66 28 0,94-35 0,2 1 0,-1-1 0,1 2 0,-2-2 0,2 1 0,0 1 0,2 1 0,-2-2 0,0 2 0,1-1 0,1 1 0,-1 0 0,1 1 0,-1-1 0,2 0 0,-1 2 0,1-2 0,0 1 0,1 1 0,-1-1 0,2 1 0,-1-2 0,1 1 0,-1 1 0,2 11 0,17 181 0,-1 31 0,-14-209 0,1 2 0,0-1 0,1-1 0,2 1 0,0-2 0,2 1 0,1-1 0,0 0 0,1 0 0,16 23 0,19 23 0,79 94 0,-115-151 0,14 16 0,-1-1 0,2-1 0,0-1 0,2-1 0,1-2 0,1-1 0,1 1 0,31 13 0,-32-20 0,-1 1 0,3-2 0,-1-2 0,1-1 0,0-1 0,0-2 0,1 0 0,-1-3 0,63 0 0,227-17 0,-263 8 0,-2-3 0,1-3 0,88-28 0,-101 25 0,2 3 0,0 1 0,2 2 0,-1 3 0,-1 2 0,80 2 0,-118 2 0,1 2 0,-1-2 0,2-2 0,-1 2 0,-1-1 0,1-1 0,-1 1 0,1-1 0,-1-1 0,1 0 0,10-4 0,-12 2 0,-2 1 0,2-2 0,-1 1 0,-1 1 0,1-2 0,-2 0 0,1 0 0,-1 1 0,0-2 0,0 1 0,0 0 0,0 0 0,2-12 0,16-45-1365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7:22.626"/>
    </inkml:context>
    <inkml:brush xml:id="br0">
      <inkml:brushProperty name="width" value="0.35" units="cm"/>
      <inkml:brushProperty name="height" value="0.35" units="cm"/>
      <inkml:brushProperty name="color" value="#E71224"/>
    </inkml:brush>
  </inkml:definitions>
  <inkml:trace contextRef="#ctx0" brushRef="#br0">143 5382 24575,'25'-1083'0,"-7"180"0,-22 845 0,-4-2 0,-1 0 0,-4 1 0,-2 1 0,-23-58 0,13 38 0,-28-136 0,43 133 0,2 1 0,5-1 0,12-145 0,-1 191 0,1 2 0,0 2 0,3-2 0,0 1 0,3 1 0,33-56 0,21-44 0,178-401 0,-100 221 0,-52 116 0,116-283 0,-203 461 0,1-1 0,0 2 0,0-1 0,1 2 0,1 0 0,1 0 0,24-24 0,-6 11 0,1 1 0,53-35 0,-78 58 0,2 1 0,-1-2 0,1 2 0,-1 0 0,1 2 0,-1-1 0,2-1 0,-1 2 0,-1 1 0,2-2 0,-1 2 0,-1 0 0,2 0 0,-1 2 0,-1-1 0,2 1 0,-1-1 0,8 4 0,17 7 0,-1 0 0,59 33 0,-62-30 0,1208 561 0,-985-486 0,-78-32 0,308 151 0,-364-137 0,112 88 0,31 22 0,261 194 0,-365-268 0,-46-36 0,-31-21 0,146 68 0,4 2 0,361 269 0,-398-264 0,-140-94 0,-2-1 0,0 4 0,-3 2 0,81 80 0,-105-84 0,-3 0 0,-2 2 0,1-1 0,-4 2 0,-1 0 0,18 63 0,-10-31 0,-2-2 0,-2 1 0,-4 1 0,-3 1 0,5 93 0,-11 282 0,-9-330 0,3-84 0,-3 0 0,0 0 0,-2 0 0,-1 0 0,-1-2 0,-2 2 0,0-1 0,-3-1 0,0-1 0,-2 0 0,-1 0 0,0-1 0,-3-1 0,0-1 0,0 0 0,-30 27 0,-43 39 0,-4-3 0,-170 120 0,-235 114 0,422-273 0,-15 11 0,14-8 0,-2-3 0,-150 64 0,211-106-195,-1 0 0,0-1 0,0-2 0,0 0 0,0-2 0,-33-1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7:27.049"/>
    </inkml:context>
    <inkml:brush xml:id="br0">
      <inkml:brushProperty name="width" value="0.35" units="cm"/>
      <inkml:brushProperty name="height" value="0.35" units="cm"/>
      <inkml:brushProperty name="color" value="#E71224"/>
    </inkml:brush>
  </inkml:definitions>
  <inkml:trace contextRef="#ctx0" brushRef="#br0">359 1052 24575,'1'18'0,"2"0"0,0 0 0,2 0 0,-1 0 0,2-2 0,14 31 0,14 59 0,-28-76 0,0 0 0,2 0 0,1-1 0,1-1 0,1 1 0,1-1 0,3-1 0,0-1 0,0 1 0,3-3 0,25 33 0,-7-17 0,-30-32 0,0 1 0,0-2 0,2 1 0,-1-1 0,1-1 0,-1 0 0,2 2 0,17 7 0,17 3 0,2 0 0,0-5 0,2 1 0,77 10 0,-116-23 0,-1 1 0,1-1 0,1 1 0,-2-2 0,2 0 0,-1 0 0,-1 0 0,2-2 0,-1 1 0,-1-1 0,2 1 0,-1-2 0,-1 1 0,1-1 0,-1 0 0,1-1 0,-2 1 0,1-2 0,-1 1 0,2-1 0,-2-1 0,0 2 0,0-2 0,0 0 0,-2 0 0,10-11 0,2-4 0,1-1 0,-4-1 0,2 1 0,-3-2 0,0 0 0,-1-2 0,-1 2 0,-2-1 0,-1-2 0,1 1 0,-4-1 0,1 0 0,-4 2 0,2-2 0,-6-47 0,3-25 0,-28-189 0,19 227 0,7 47 0,1-1 0,-2 0 0,0 2 0,0-2 0,-2 1 0,1-1 0,-2 2 0,0-1 0,-15-23 0,-6-10 0,0 1 0,3-2 0,-23-68 0,-20-41 0,43 107 0,12 19 0,-3 1 0,-2 1 0,1 1 0,-2-1 0,-42-47 0,54 70 0,0 0 0,0 1 0,0 1 0,0-1 0,-2 1 0,2 1 0,-1-2 0,-1 2 0,2 0 0,-1 0 0,-1 2 0,1-1 0,-1 1 0,-1-1 0,2 1 0,-1 1 0,1-2 0,-1 2 0,1 2 0,-2-2 0,1 1 0,1 1 0,-1-1 0,1 1 0,-1 1 0,1 0 0,-1 0 0,2 0 0,-1 1 0,1-1 0,-11 8 0,-2 2 0,1 1 0,0 1 0,0 1 0,1 1 0,1-1 0,1 2 0,0 0 0,-17 29 0,-88 178 0,84-150 0,-52 97 0,28-62 0,4 2 0,5 4 0,-34 121 0,79-213 0,1 1 0,2-1 0,0 2 0,2-2 0,-1 1 0,4 1 0,-1-2 0,5 27 0,-3-36 0,0-2 0,0 2 0,2 0 0,1-1 0,-2-1 0,4 1 0,-2-1 0,1 1 0,2-2 0,-1 0 0,1 0 0,1 0 0,-1-2 0,20 17 0,-28-27 2,1 2 0,-1-2-1,1 1 1,-1-1 0,1 2-1,-1-2 1,1 0 0,-1 1-1,1-1 1,-1 0-1,1 0 1,-1 0 0,1 0-1,-1 0 1,1 0 0,-1 0-1,1 0 1,-1 0 0,1 0-1,-1-1 1,1 1 0,-1 0-1,1-2 1,-1 2 0,1-1-1,-1 1 1,1-2 0,-1 2-1,-1-1 1,2-1 0,-1 2-1,2-3 1,35-42-878,-34 39 332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6T00:17:51.573"/>
    </inkml:context>
    <inkml:brush xml:id="br0">
      <inkml:brushProperty name="width" value="0.2" units="cm"/>
      <inkml:brushProperty name="height" value="0.2" units="cm"/>
    </inkml:brush>
  </inkml:definitions>
  <inkml:trace contextRef="#ctx0" brushRef="#br0">3 1 24575,'-2'33'0,"2"0"0,2 0 0,-1 2 0,4-2 0,1-2 0,0 2 0,3 0 0,0-1 0,3-1 0,16 35 0,122 201 0,11-6 0,10-7 0,12-10 0,271 283 0,-386-463 0,2-2 0,2-4 0,105 65 0,254 120 0,-425-240 0,156 75 0,193 62 0,-100-41 0,-49-12 0,259 94 0,-293-128 0,-35-16 0,-2 7 0,-3 7 0,150 78 0,-164-50 0,-92-59 0,-1-1 0,2-2 0,0-1 0,60 25 0,-21-20 0,90 13 0,36 13 0,-154-38 0,67 9 0,-83-17 0,1 2 0,1 0 0,-2 2 0,-1 1 0,2 1 0,-2 1 0,1 1 0,28 15 0,-34-14 0,1-1 0,-1 0 0,2-1 0,0-1 0,0-1 0,0 0 0,2-1 0,-2-1 0,1-1 0,1-1 0,-2-1 0,1 1 0,1-2 0,-1-2 0,-1 1 0,2-2 0,-1 0 0,-1-2 0,0-1 0,2 0 0,-2 0 0,-2-1 0,2-2 0,-1 0 0,-1 0 0,22-17 0,34-20 0,115-55 0,-35 22 0,-113 61 0,0 0 0,73-20 0,-62 22 0,58-26 0,37-20 0,-80 37 0,94-53 0,-129 63 0,1 0 0,2 3 0,-1 0 0,1 1 0,1 4 0,-1-1 0,2 2 0,50-1 0,-70 5 0,0-2 0,-1 1 0,1-2 0,-2 1 0,1-2 0,17-9 0,-17 7 0,-1 2 0,2 0 0,-1 0 0,1 2 0,0-1 0,18-1 0,27-1 0,528-34 0,-420 41 0,-12-1 0,1 5 0,1 7 0,157 32 0,-243-31 0,1-3 0,115 0 0,-49-4 0,-109-2 0,-1 1 0,1 2 0,-2 2 0,1-1 0,-2 2 0,28 14 0,-35-14 0,-1 1 0,1 1 0,-2-1 0,1 2 0,-2 2 0,1-1 0,-2 2 0,26 29 0,-31-29 0,-2 0 0,-2 0 0,1 1 0,-1 1 0,8 29 0,-10-28 0,1-1 0,1 1 0,1-2 0,-1 1 0,16 22 0,11 10 0,52 110 0,-23-39 0,-50-94 0,2-2 0,0 0 0,2-2 0,1-1 0,1 2 0,-1-4 0,44 35 0,50 29 0,131 70 0,-187-126 0,-1-3 0,2-3 0,2-2 0,-1-2 0,89 13 0,-1 0 0,-49-9 0,-59-15 0,-1 1 0,-1 2 0,0 3 0,0 0 0,-1 2 0,49 28 0,45 33 0,3-6 0,3-5 0,204 65 0,135 75 0,-29-10 0,-262-133 0,2-7 0,224 35 0,-143-55 0,121 23 0,-323-40 0,1 4 0,-1 1 0,95 52 0,45 17 0,-49-31 0,341 111 0,-418-151 0,-12-5 0,110 40 0,-157-47 0,1 1 0,-1 1 0,-1 1 0,0-1 0,0 4 0,-1-2 0,-1 1 0,1 2 0,22 27 0,43 48-1365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57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talk. State the single idea the audience should leave with.</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02111-A370-C6B0-7207-3C4355A0A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0F0D5-E2DE-84EA-D406-2624F3F65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DC1457-88AD-C90C-7324-E6CA21B5A7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B7028C-D5CC-3D7A-64E8-DB154FF53DA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6336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E9C2E-01C8-AF7E-4D81-51D59E897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E06A1-1F0D-5AE6-5602-CA62ED9AD5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B9F5D2-1282-DE50-269F-AF1E84F1BB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6CC2AF-7844-C381-67BD-89608AB8416E}"/>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892484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7CA7-AFD8-18A6-3A05-46176EB6A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EC52B-643C-F46F-AC4D-9EF159238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E4980-F9F8-EBD0-C073-26CE437674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636F04-C249-7E74-B3F4-E9A8E59F3BF2}"/>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755263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were we doing this project for and what did it mean to them?” …an operator of national and global significance, and a fast-growing AI venture built to serve it. Everything that follows happened under that pressure. Global Scale Meets Category-Defining Pressure….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92DCE-6F1F-278F-A057-0D107702E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E5124-7F81-414E-90EC-0E91A90D23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C5392-8693-F0C2-A042-E045DE5C8E8F}"/>
              </a:ext>
            </a:extLst>
          </p:cNvPr>
          <p:cNvSpPr>
            <a:spLocks noGrp="1"/>
          </p:cNvSpPr>
          <p:nvPr>
            <p:ph type="body" idx="1"/>
          </p:nvPr>
        </p:nvSpPr>
        <p:spPr/>
        <p:txBody>
          <a:bodyPr/>
          <a:lstStyle/>
          <a:p>
            <a:r>
              <a:rPr lang="en-US" dirty="0"/>
              <a:t>The wells we dealt with were in one field but monitored and controlled from two separate operations rooms because they were dispersed across a very wide area, mostly desert.</a:t>
            </a:r>
          </a:p>
          <a:p>
            <a:r>
              <a:rPr lang="en-US" dirty="0"/>
              <a:t>Talk about gas-lifted wells, the type we’re dealing with here – 2 controls – which were the focus of the AI/ML solution being developed &amp; deployed……</a:t>
            </a:r>
          </a:p>
        </p:txBody>
      </p:sp>
      <p:sp>
        <p:nvSpPr>
          <p:cNvPr id="4" name="Slide Number Placeholder 3">
            <a:extLst>
              <a:ext uri="{FF2B5EF4-FFF2-40B4-BE49-F238E27FC236}">
                <a16:creationId xmlns:a16="http://schemas.microsoft.com/office/drawing/2014/main" id="{06F5C591-F95A-E788-CA0E-3D408D85C995}"/>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669658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3ADED-9BFA-CB46-C3AD-72A25CF20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DD22D2-FF74-CC95-C715-F31BA85A8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BD1609-F690-AB1D-B9DB-0B2D60582C44}"/>
              </a:ext>
            </a:extLst>
          </p:cNvPr>
          <p:cNvSpPr>
            <a:spLocks noGrp="1"/>
          </p:cNvSpPr>
          <p:nvPr>
            <p:ph type="body" idx="1"/>
          </p:nvPr>
        </p:nvSpPr>
        <p:spPr/>
        <p:txBody>
          <a:bodyPr/>
          <a:lstStyle/>
          <a:p>
            <a:r>
              <a:rPr lang="en-US" dirty="0"/>
              <a:t>The offshore wells we worked with were spread across two separate fields, each managed by its own offshore operations platform. </a:t>
            </a:r>
          </a:p>
          <a:p>
            <a:r>
              <a:rPr lang="en-US" dirty="0"/>
              <a:t>Just the offshore logistics completely changes the complexity – from scheduling to HSE to ….</a:t>
            </a:r>
          </a:p>
        </p:txBody>
      </p:sp>
      <p:sp>
        <p:nvSpPr>
          <p:cNvPr id="4" name="Slide Number Placeholder 3">
            <a:extLst>
              <a:ext uri="{FF2B5EF4-FFF2-40B4-BE49-F238E27FC236}">
                <a16:creationId xmlns:a16="http://schemas.microsoft.com/office/drawing/2014/main" id="{34E7C533-0A44-D60F-74C9-A654618F6F98}"/>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50993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922DF-5340-2318-0B8F-07DC1FE76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B6D23B-570A-8490-250D-B28111E3E2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C86188-9246-5535-8A9B-6FB128BFC7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E6457D-3F6D-F6D1-4045-125E4A9F1834}"/>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52328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7651B-0BEA-58A4-8E6E-01BBB48DC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DA43A3-B4B7-B63D-D86B-B0874A09A5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0E17B7-35A9-49E0-6A4C-DD4B4AFAC701}"/>
              </a:ext>
            </a:extLst>
          </p:cNvPr>
          <p:cNvSpPr>
            <a:spLocks noGrp="1"/>
          </p:cNvSpPr>
          <p:nvPr>
            <p:ph type="body" idx="1"/>
          </p:nvPr>
        </p:nvSpPr>
        <p:spPr/>
        <p:txBody>
          <a:bodyPr/>
          <a:lstStyle/>
          <a:p>
            <a:r>
              <a:rPr lang="en-US" dirty="0"/>
              <a:t>Ahsan: Walk through the system L-to-R. </a:t>
            </a:r>
          </a:p>
          <a:p>
            <a:pPr marL="171450" indent="-171450">
              <a:buFontTx/>
              <a:buChar char="-"/>
            </a:pPr>
            <a:r>
              <a:rPr lang="en-US" dirty="0"/>
              <a:t>Call out the Control Loop &amp; how each model is being used. </a:t>
            </a:r>
          </a:p>
          <a:p>
            <a:pPr marL="171450" indent="-171450">
              <a:buFontTx/>
              <a:buChar char="-"/>
            </a:pPr>
            <a:r>
              <a:rPr lang="en-US" dirty="0"/>
              <a:t>Explain Control, Manipulated, and Disturbance variables with room temperature example.</a:t>
            </a:r>
          </a:p>
          <a:p>
            <a:pPr marL="171450" indent="-171450">
              <a:buFontTx/>
              <a:buChar char="-"/>
            </a:pPr>
            <a:r>
              <a:rPr lang="en-US" dirty="0"/>
              <a:t>Its not 1 well - its dozens or hundreds in a field.</a:t>
            </a:r>
          </a:p>
          <a:p>
            <a:pPr marL="171450" indent="-171450">
              <a:buFontTx/>
              <a:buChar char="-"/>
            </a:pPr>
            <a:endParaRPr lang="en-US" dirty="0"/>
          </a:p>
          <a:p>
            <a:pPr marL="171450" indent="-171450">
              <a:buFontTx/>
              <a:buChar char="-"/>
            </a:pPr>
            <a:endParaRPr lang="en-US" dirty="0"/>
          </a:p>
        </p:txBody>
      </p:sp>
      <p:sp>
        <p:nvSpPr>
          <p:cNvPr id="4" name="Slide Number Placeholder 3">
            <a:extLst>
              <a:ext uri="{FF2B5EF4-FFF2-40B4-BE49-F238E27FC236}">
                <a16:creationId xmlns:a16="http://schemas.microsoft.com/office/drawing/2014/main" id="{7EA5F920-0613-2C62-E6CF-7975961FC5DF}"/>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62945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four areas AWC improves: production, quality and compliance, operator workload, safety and people. Lead with outcomes; the next slides show the evidence.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7A50E-806D-31CE-BD22-6A4B2E395C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2F2A22-24AD-7507-CEFA-1F99EEBBE1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541701-82A2-EF45-CDC4-BFA3CF9AA759}"/>
              </a:ext>
            </a:extLst>
          </p:cNvPr>
          <p:cNvSpPr>
            <a:spLocks noGrp="1"/>
          </p:cNvSpPr>
          <p:nvPr>
            <p:ph type="body" idx="1"/>
          </p:nvPr>
        </p:nvSpPr>
        <p:spPr/>
        <p:txBody>
          <a:bodyPr/>
          <a:lstStyle/>
          <a:p>
            <a:r>
              <a:rPr lang="en-US" dirty="0"/>
              <a:t>Sample well data. AWC holds the target rate within about one percent through a downstream backpressure event by opening the gas-lift choke automatically. The operator case drifts eight percent below target until the well is manually re-tuned days later.</a:t>
            </a:r>
          </a:p>
        </p:txBody>
      </p:sp>
      <p:sp>
        <p:nvSpPr>
          <p:cNvPr id="4" name="Slide Number Placeholder 3">
            <a:extLst>
              <a:ext uri="{FF2B5EF4-FFF2-40B4-BE49-F238E27FC236}">
                <a16:creationId xmlns:a16="http://schemas.microsoft.com/office/drawing/2014/main" id="{F6041BA3-94F4-399A-DD00-A25786467903}"/>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78090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well, concrete numbers: 3,000 BOPD at $75 with a 5% uplift is $11,250 a day, $4.1M a year.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C041C-DACA-432A-7F3F-322CEF7AB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14948-30E9-6AD4-52C4-998A105326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627F86-E29F-86FC-3DEB-DDD7B1315559}"/>
              </a:ext>
            </a:extLst>
          </p:cNvPr>
          <p:cNvSpPr>
            <a:spLocks noGrp="1"/>
          </p:cNvSpPr>
          <p:nvPr>
            <p:ph type="body" idx="1"/>
          </p:nvPr>
        </p:nvSpPr>
        <p:spPr/>
        <p:txBody>
          <a:bodyPr/>
          <a:lstStyle/>
          <a:p>
            <a:r>
              <a:rPr lang="en-US" dirty="0"/>
              <a:t>Transition. Signals a new part of the story. All is “perfectly Agile”…(?)</a:t>
            </a:r>
          </a:p>
          <a:p>
            <a:endParaRPr lang="en-US" dirty="0"/>
          </a:p>
          <a:p>
            <a:r>
              <a:rPr lang="en-US" sz="1200" b="1" i="0" u="none" strike="noStrike" kern="1200" baseline="0" dirty="0">
                <a:solidFill>
                  <a:schemeClr val="tx1"/>
                </a:solidFill>
                <a:latin typeface="+mn-lt"/>
                <a:ea typeface="+mn-ea"/>
                <a:cs typeface="+mn-cs"/>
              </a:rPr>
              <a:t>The Local Optimization Trap (10–12 minutes): </a:t>
            </a:r>
          </a:p>
          <a:p>
            <a:r>
              <a:rPr lang="en-US" sz="1200" b="0" i="0" u="none" strike="noStrike" kern="1200" baseline="0" dirty="0">
                <a:solidFill>
                  <a:schemeClr val="tx1"/>
                </a:solidFill>
                <a:latin typeface="+mn-lt"/>
                <a:ea typeface="+mn-ea"/>
                <a:cs typeface="+mn-cs"/>
              </a:rPr>
              <a:t>The core challenge is examined: local optimization across disciplines (engineering, operations, reservoir, governance) created delays, excessive focus on anomalies, and decision paralysis. The session explicitly names common Agile and Lean heuristics—such as “stop starting, start finishing”—and demonstrates how they became disabling constraints under conditions of high uncertainty, where “done” could not be objectively determined. </a:t>
            </a:r>
          </a:p>
          <a:p>
            <a:r>
              <a:rPr lang="en-US" sz="1200" b="0" i="0" u="none" strike="noStrike" kern="1200" baseline="0" dirty="0">
                <a:solidFill>
                  <a:schemeClr val="tx1"/>
                </a:solidFill>
                <a:latin typeface="+mn-lt"/>
                <a:ea typeface="+mn-ea"/>
                <a:cs typeface="+mn-cs"/>
              </a:rPr>
              <a:t>A brief audience reflection invites participants to identify where similar local optimization patterns have limited flow or learning in their own organizations. </a:t>
            </a:r>
            <a:endParaRPr lang="en-US" dirty="0"/>
          </a:p>
        </p:txBody>
      </p:sp>
      <p:sp>
        <p:nvSpPr>
          <p:cNvPr id="4" name="Slide Number Placeholder 3">
            <a:extLst>
              <a:ext uri="{FF2B5EF4-FFF2-40B4-BE49-F238E27FC236}">
                <a16:creationId xmlns:a16="http://schemas.microsoft.com/office/drawing/2014/main" id="{5490B94D-62D7-0688-B2D2-819FD18F0BE0}"/>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993395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D1688-AECA-20DD-DFF7-2635416097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B88659-8E48-DF03-F71D-B71A93B394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B65177-55FC-5B8F-2E75-9B2508B4154E}"/>
              </a:ext>
            </a:extLst>
          </p:cNvPr>
          <p:cNvSpPr>
            <a:spLocks noGrp="1"/>
          </p:cNvSpPr>
          <p:nvPr>
            <p:ph type="body" idx="1"/>
          </p:nvPr>
        </p:nvSpPr>
        <p:spPr/>
        <p:txBody>
          <a:bodyPr/>
          <a:lstStyle/>
          <a:p>
            <a:r>
              <a:rPr lang="en-US" b="1" dirty="0"/>
              <a:t>MAIN MESSAGE: </a:t>
            </a:r>
            <a:r>
              <a:rPr lang="en-US" dirty="0"/>
              <a:t>Because it’s a regulated, safety-critical environment where the cost of a bad well is not only dollars but could be life-threatening, </a:t>
            </a:r>
            <a:r>
              <a:rPr lang="en-US" u="sng" dirty="0"/>
              <a:t>Engineering has been trained to follow an agile, iterative process </a:t>
            </a:r>
            <a:r>
              <a:rPr lang="en-US" dirty="0"/>
              <a:t>where they learn from each controller that is installed, adapt, and then move on to the next well.</a:t>
            </a:r>
          </a:p>
          <a:p>
            <a:r>
              <a:rPr lang="en-US" dirty="0"/>
              <a:t>Full body text: Sequential well installs — the team built AWC controllers in batches, then followed a sequential process to deploy one: test it, tune it, troubleshoot with root-cause analysis (per Customer Engineering demands), then update the AWC controller and re-deploy — or else postpone the well (but still had to report follow-ups and resolution to the Customer). This mindset was not only evident in the customer BUT ALSO my team of engineers: 'can't leave controllers in an incomplete state, very dangerous, can't take that responsibility &amp; we must leave well performance accountability with the customer.' Delivery notes: walk the sequential loop, then show how issues shoot off at every step — model freshness/timeline, old-model workarounds, MPFM calibration delays, postponements. Land the quote.</a:t>
            </a:r>
          </a:p>
        </p:txBody>
      </p:sp>
      <p:sp>
        <p:nvSpPr>
          <p:cNvPr id="4" name="Slide Number Placeholder 3">
            <a:extLst>
              <a:ext uri="{FF2B5EF4-FFF2-40B4-BE49-F238E27FC236}">
                <a16:creationId xmlns:a16="http://schemas.microsoft.com/office/drawing/2014/main" id="{6B5F71FF-49A0-2385-5744-1E45C6CEBEE2}"/>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510993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Promoted heavily by all parties – it was good, </a:t>
            </a:r>
            <a:r>
              <a:rPr lang="en-US" dirty="0" err="1"/>
              <a:t>andl</a:t>
            </a:r>
            <a:r>
              <a:rPr lang="en-US" dirty="0"/>
              <a:t> </a:t>
            </a:r>
            <a:r>
              <a:rPr lang="en-US" dirty="0" err="1"/>
              <a:t>eading</a:t>
            </a:r>
            <a:r>
              <a:rPr lang="en-US" dirty="0"/>
              <a:t> the industry….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hard constraints that shape every delivery decision in the field: safety/regulatory sign-off per controller, and sovereign production targets that make schedule slip a national-budget issue.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Conflicting compliance / accountability story</a:t>
            </a:r>
            <a:endParaRPr lang="en-US" sz="1200" b="0" i="0" kern="1200" dirty="0">
              <a:solidFill>
                <a:schemeClr val="tx1"/>
              </a:solidFill>
              <a:effectLst/>
              <a:latin typeface="+mn-lt"/>
              <a:ea typeface="+mn-ea"/>
              <a:cs typeface="+mn-cs"/>
            </a:endParaRPr>
          </a:p>
          <a:p>
            <a:pPr lvl="1"/>
            <a:r>
              <a:rPr lang="en-US" sz="1200" b="0" i="0" kern="1200" dirty="0">
                <a:solidFill>
                  <a:schemeClr val="tx1"/>
                </a:solidFill>
                <a:effectLst/>
                <a:latin typeface="+mn-lt"/>
                <a:ea typeface="+mn-ea"/>
                <a:cs typeface="+mn-cs"/>
              </a:rPr>
              <a:t>Emphasize the core message that:</a:t>
            </a:r>
          </a:p>
          <a:p>
            <a:pPr lvl="2"/>
            <a:r>
              <a:rPr lang="en-US" sz="1200" b="0" i="0" kern="1200" dirty="0">
                <a:solidFill>
                  <a:schemeClr val="tx1"/>
                </a:solidFill>
                <a:effectLst/>
                <a:latin typeface="+mn-lt"/>
                <a:ea typeface="+mn-ea"/>
                <a:cs typeface="+mn-cs"/>
              </a:rPr>
              <a:t>Departments were </a:t>
            </a:r>
            <a:r>
              <a:rPr lang="en-US" sz="1200" b="1" i="0" kern="1200" dirty="0">
                <a:solidFill>
                  <a:schemeClr val="tx1"/>
                </a:solidFill>
                <a:effectLst/>
                <a:latin typeface="+mn-lt"/>
                <a:ea typeface="+mn-ea"/>
                <a:cs typeface="+mn-cs"/>
              </a:rPr>
              <a:t>tight on compliance</a:t>
            </a:r>
            <a:r>
              <a:rPr lang="en-US" sz="1200" b="0" i="0" kern="1200" dirty="0">
                <a:solidFill>
                  <a:schemeClr val="tx1"/>
                </a:solidFill>
                <a:effectLst/>
                <a:latin typeface="+mn-lt"/>
                <a:ea typeface="+mn-ea"/>
                <a:cs typeface="+mn-cs"/>
              </a:rPr>
              <a:t> to avoid being blamed for production/safety issues.</a:t>
            </a:r>
          </a:p>
          <a:p>
            <a:pPr lvl="2"/>
            <a:r>
              <a:rPr lang="en-US" sz="1200" b="0" i="0" kern="1200" dirty="0">
                <a:solidFill>
                  <a:schemeClr val="tx1"/>
                </a:solidFill>
                <a:effectLst/>
                <a:latin typeface="+mn-lt"/>
                <a:ea typeface="+mn-ea"/>
                <a:cs typeface="+mn-cs"/>
              </a:rPr>
              <a:t>This led to </a:t>
            </a:r>
            <a:r>
              <a:rPr lang="en-US" sz="1200" b="1" i="0" kern="1200" dirty="0">
                <a:solidFill>
                  <a:schemeClr val="tx1"/>
                </a:solidFill>
                <a:effectLst/>
                <a:latin typeface="+mn-lt"/>
                <a:ea typeface="+mn-ea"/>
                <a:cs typeface="+mn-cs"/>
              </a:rPr>
              <a:t>suboptimization</a:t>
            </a:r>
            <a:r>
              <a:rPr lang="en-US" sz="1200" b="0" i="0" kern="1200" dirty="0">
                <a:solidFill>
                  <a:schemeClr val="tx1"/>
                </a:solidFill>
                <a:effectLst/>
                <a:latin typeface="+mn-lt"/>
                <a:ea typeface="+mn-ea"/>
                <a:cs typeface="+mn-cs"/>
              </a:rPr>
              <a:t>: each group setting its own “fear boundary” instead of optimizing for the whole system.</a:t>
            </a:r>
          </a:p>
          <a:p>
            <a:pPr lvl="1"/>
            <a:r>
              <a:rPr lang="en-US" sz="1200" b="0" i="0" kern="1200" dirty="0">
                <a:solidFill>
                  <a:schemeClr val="tx1"/>
                </a:solidFill>
                <a:effectLst/>
                <a:latin typeface="+mn-lt"/>
                <a:ea typeface="+mn-ea"/>
                <a:cs typeface="+mn-cs"/>
              </a:rPr>
              <a:t>Make sure the slides frame this as a </a:t>
            </a:r>
            <a:r>
              <a:rPr lang="en-US" sz="1200" b="1" i="0" kern="1200" dirty="0">
                <a:solidFill>
                  <a:schemeClr val="tx1"/>
                </a:solidFill>
                <a:effectLst/>
                <a:latin typeface="+mn-lt"/>
                <a:ea typeface="+mn-ea"/>
                <a:cs typeface="+mn-cs"/>
              </a:rPr>
              <a:t>system problem</a:t>
            </a:r>
            <a:r>
              <a:rPr lang="en-US" sz="1200" b="0" i="0" kern="1200" dirty="0">
                <a:solidFill>
                  <a:schemeClr val="tx1"/>
                </a:solidFill>
                <a:effectLst/>
                <a:latin typeface="+mn-lt"/>
                <a:ea typeface="+mn-ea"/>
                <a:cs typeface="+mn-cs"/>
              </a:rPr>
              <a:t> (no one owning the whole) rather than individual incompetence or bad intent.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D42F2-CC43-E274-EEA4-B20F30028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2ABC9-0B2D-7C8C-4886-CF34092C11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F1873-2D29-E363-DFD3-CBFF1494E12F}"/>
              </a:ext>
            </a:extLst>
          </p:cNvPr>
          <p:cNvSpPr>
            <a:spLocks noGrp="1"/>
          </p:cNvSpPr>
          <p:nvPr>
            <p:ph type="body" idx="1"/>
          </p:nvPr>
        </p:nvSpPr>
        <p:spPr/>
        <p:txBody>
          <a:bodyPr/>
          <a:lstStyle/>
          <a:p>
            <a:r>
              <a:rPr lang="en-US" dirty="0"/>
              <a:t>7 companies: Customer HQ/Engineering, Customer Operations, Contract Holder, General Contractor (Halliburton) over Honeywell, Yokogawa, and an Engineering Consulting Firm. Four contract models: Customer–Contract Holder unknown/not shared; Contract Holder–Halliburton fixed price; Halliburton to Honeywell/Yokogawa/Eng Consulting on Time &amp; Materials; Customer direct to Honeywell &amp; Yokogawa for long-term support and maintenance. Three delivery environments: office/engineering, land operations, offshore operations. The General Contractor did not control all partners, and some key engineers operated under contradictory contract models (e.g. a Honeywell lead engineer doing service delivery for us versus HON's long-tailed support model).</a:t>
            </a:r>
          </a:p>
        </p:txBody>
      </p:sp>
      <p:sp>
        <p:nvSpPr>
          <p:cNvPr id="4" name="Slide Number Placeholder 3">
            <a:extLst>
              <a:ext uri="{FF2B5EF4-FFF2-40B4-BE49-F238E27FC236}">
                <a16:creationId xmlns:a16="http://schemas.microsoft.com/office/drawing/2014/main" id="{91E0DF73-23D3-F2AC-DB79-BCEB2C640A66}"/>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328529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AF142-7107-F067-0717-6D33FD9798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F5A34-0A24-A08C-8F9C-9836DBE025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88DF35-4090-8F32-F145-4292791D2165}"/>
              </a:ext>
            </a:extLst>
          </p:cNvPr>
          <p:cNvSpPr>
            <a:spLocks noGrp="1"/>
          </p:cNvSpPr>
          <p:nvPr>
            <p:ph type="body" idx="1"/>
          </p:nvPr>
        </p:nvSpPr>
        <p:spPr/>
        <p:txBody>
          <a:bodyPr/>
          <a:lstStyle/>
          <a:p>
            <a:r>
              <a:rPr lang="en-US" dirty="0"/>
              <a:t>Reflects the “fear boundary” – real or perceived – that individuals were not willing to cross….</a:t>
            </a:r>
          </a:p>
        </p:txBody>
      </p:sp>
      <p:sp>
        <p:nvSpPr>
          <p:cNvPr id="4" name="Slide Number Placeholder 3">
            <a:extLst>
              <a:ext uri="{FF2B5EF4-FFF2-40B4-BE49-F238E27FC236}">
                <a16:creationId xmlns:a16="http://schemas.microsoft.com/office/drawing/2014/main" id="{B3D4AAE0-844B-5987-1536-1D4FCBFFDF82}"/>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79446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01FEA-0A5A-7B6B-5F1F-A2E951F7D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E6AA63-66F7-DDCE-4BE1-086D58F49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45BAD9-5204-BEE6-ABB1-C8044E2B9D3E}"/>
              </a:ext>
            </a:extLst>
          </p:cNvPr>
          <p:cNvSpPr>
            <a:spLocks noGrp="1"/>
          </p:cNvSpPr>
          <p:nvPr>
            <p:ph type="body" idx="1"/>
          </p:nvPr>
        </p:nvSpPr>
        <p:spPr/>
        <p:txBody>
          <a:bodyPr/>
          <a:lstStyle/>
          <a:p>
            <a:r>
              <a:rPr lang="en-US" dirty="0"/>
              <a:t>Why didn't we simplify by swapping partners for equivalents on more aligned contracts? First, the skillsets weren't readily available — the FDE had to be mobilized from India, with no local alternatives. Second, the process was a mess with totally inconsistent cadence, so whatever useful experience existed lived in people's heads. Replacing them would have lost that experience before it could be transferred into the process.</a:t>
            </a:r>
          </a:p>
        </p:txBody>
      </p:sp>
      <p:sp>
        <p:nvSpPr>
          <p:cNvPr id="4" name="Slide Number Placeholder 3">
            <a:extLst>
              <a:ext uri="{FF2B5EF4-FFF2-40B4-BE49-F238E27FC236}">
                <a16:creationId xmlns:a16="http://schemas.microsoft.com/office/drawing/2014/main" id="{A0DA4605-04C9-D516-7ADC-E8CF55552FDD}"/>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630444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worked with the project leads to understand where the challenges were, where we were getting delayed….”</a:t>
            </a:r>
          </a:p>
          <a:p>
            <a:endParaRPr lang="en-US" dirty="0"/>
          </a:p>
          <a:p>
            <a:r>
              <a:rPr lang="en-US" dirty="0"/>
              <a:t>Pareto has some caveats: sometimes you have more control or can effect change on the lower frequency issues more than the higher, so its not a guide as to how you go about improving quality.</a:t>
            </a:r>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A4C4E"/>
                </a:solidFill>
                <a:latin typeface="Barlow" pitchFamily="34" charset="0"/>
                <a:ea typeface="Barlow" pitchFamily="34" charset="-122"/>
                <a:cs typeface="Barlow" pitchFamily="34" charset="-120"/>
              </a:rPr>
              <a:t>Two or three sentences explaining what the image shows and the single takeaway you want the audience to hold onto.</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Show, don't tell. The caption carries the point.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E4707-490E-8508-CEEE-81A80917F7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99ADB-2CB4-83C9-D0A4-AA507BDD6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98D41-8448-B785-7D6F-996B08AA0E43}"/>
              </a:ext>
            </a:extLst>
          </p:cNvPr>
          <p:cNvSpPr>
            <a:spLocks noGrp="1"/>
          </p:cNvSpPr>
          <p:nvPr>
            <p:ph type="body" idx="1"/>
          </p:nvPr>
        </p:nvSpPr>
        <p:spPr/>
        <p:txBody>
          <a:bodyPr/>
          <a:lstStyle/>
          <a:p>
            <a:r>
              <a:rPr lang="en-US" dirty="0"/>
              <a:t>Three or four points, no more. Talk to each one.</a:t>
            </a:r>
          </a:p>
        </p:txBody>
      </p:sp>
      <p:sp>
        <p:nvSpPr>
          <p:cNvPr id="4" name="Slide Number Placeholder 3">
            <a:extLst>
              <a:ext uri="{FF2B5EF4-FFF2-40B4-BE49-F238E27FC236}">
                <a16:creationId xmlns:a16="http://schemas.microsoft.com/office/drawing/2014/main" id="{CF9C3AA4-9F04-5814-513E-348685435477}"/>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602414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40893-0DF4-F446-73AE-EC4ECA8A53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2F8C39-9A6D-2A09-DA3D-437E76FE1C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79870C-3623-814C-9026-96CF200D93A5}"/>
              </a:ext>
            </a:extLst>
          </p:cNvPr>
          <p:cNvSpPr>
            <a:spLocks noGrp="1"/>
          </p:cNvSpPr>
          <p:nvPr>
            <p:ph type="body" idx="1"/>
          </p:nvPr>
        </p:nvSpPr>
        <p:spPr/>
        <p:txBody>
          <a:bodyPr/>
          <a:lstStyle/>
          <a:p>
            <a:r>
              <a:rPr lang="en-US" dirty="0"/>
              <a:t>Transition. Signals a new part of the story.</a:t>
            </a:r>
          </a:p>
        </p:txBody>
      </p:sp>
      <p:sp>
        <p:nvSpPr>
          <p:cNvPr id="4" name="Slide Number Placeholder 3">
            <a:extLst>
              <a:ext uri="{FF2B5EF4-FFF2-40B4-BE49-F238E27FC236}">
                <a16:creationId xmlns:a16="http://schemas.microsoft.com/office/drawing/2014/main" id="{A30EFD7C-36CC-22ED-C54F-4813AF612D91}"/>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379591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A121E-3BD3-07E1-CCF2-CFD004C59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4F8823-28D6-B752-2FBF-53ABDF6C6E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218CAF-F2D8-6054-5AD0-55F9B44E70A7}"/>
              </a:ext>
            </a:extLst>
          </p:cNvPr>
          <p:cNvSpPr>
            <a:spLocks noGrp="1"/>
          </p:cNvSpPr>
          <p:nvPr>
            <p:ph type="body" idx="1"/>
          </p:nvPr>
        </p:nvSpPr>
        <p:spPr/>
        <p:txBody>
          <a:bodyPr/>
          <a:lstStyle/>
          <a:p>
            <a:r>
              <a:rPr lang="en-US" dirty="0"/>
              <a:t>02: the question is: was this opinion correct? Did we have enough data points to definitively say that AI/ML controllers on wells take this much effort &amp; time to get working???</a:t>
            </a:r>
          </a:p>
        </p:txBody>
      </p:sp>
      <p:sp>
        <p:nvSpPr>
          <p:cNvPr id="4" name="Slide Number Placeholder 3">
            <a:extLst>
              <a:ext uri="{FF2B5EF4-FFF2-40B4-BE49-F238E27FC236}">
                <a16:creationId xmlns:a16="http://schemas.microsoft.com/office/drawing/2014/main" id="{5AD142C5-D3A3-A84D-7DA4-7D579485F984}"/>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811431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8F742-8395-881A-72CF-804A67D53F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2DFE4D-08E3-936F-D535-BA2ED6F488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5506F2-30FA-F509-4623-24D32BF3AC11}"/>
              </a:ext>
            </a:extLst>
          </p:cNvPr>
          <p:cNvSpPr>
            <a:spLocks noGrp="1"/>
          </p:cNvSpPr>
          <p:nvPr>
            <p:ph type="body" idx="1"/>
          </p:nvPr>
        </p:nvSpPr>
        <p:spPr/>
        <p:txBody>
          <a:bodyPr/>
          <a:lstStyle/>
          <a:p>
            <a:r>
              <a:rPr lang="en-US" dirty="0"/>
              <a:t>My team thought the technology &amp; the complicated environment just had a lot of variance. So I sat with every engineer and walked through their work with them – VSM (like interrogating murder suspects…each one separately). When we reviewed the VSM, we noticed some things:</a:t>
            </a:r>
          </a:p>
          <a:p>
            <a:pPr marL="228600" indent="-228600">
              <a:buAutoNum type="arabicPeriod"/>
            </a:pPr>
            <a:r>
              <a:rPr lang="en-US" dirty="0"/>
              <a:t>Some wells are installed in hours, others take days (3 – 4+ days!).</a:t>
            </a:r>
          </a:p>
          <a:p>
            <a:pPr marL="228600" indent="-228600">
              <a:buAutoNum type="arabicPeriod"/>
            </a:pPr>
            <a:r>
              <a:rPr lang="en-US" dirty="0"/>
              <a:t>Most wells get installed fast, only some are bad, and a handful are truly the “ugly” – no replicable root-cause identified! These were never </a:t>
            </a:r>
            <a:r>
              <a:rPr lang="en-US" dirty="0" err="1"/>
              <a:t>gonna</a:t>
            </a:r>
            <a:r>
              <a:rPr lang="en-US" dirty="0"/>
              <a:t> work….</a:t>
            </a:r>
          </a:p>
          <a:p>
            <a:pPr marL="228600" indent="-228600">
              <a:buAutoNum type="arabicPeriod"/>
            </a:pP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68B2B209-55EA-96D1-8708-B92A636BF770}"/>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36170530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note: this is basically one of many VSM exercises I did with the teams]</a:t>
            </a:r>
          </a:p>
          <a:p>
            <a:r>
              <a:rPr lang="en-US" dirty="0"/>
              <a:t>[Same map, now with the measured durations. Let them find the question marks themselves if you can - someone usually does.]</a:t>
            </a:r>
          </a:p>
          <a:p>
            <a:r>
              <a:rPr lang="en-US" dirty="0"/>
              <a:t>So we baselined it. We walked this process with the people who run it and put a number on every step. Here's what came back.</a:t>
            </a:r>
          </a:p>
          <a:p>
            <a:r>
              <a:rPr lang="en-US" dirty="0"/>
              <a:t>[Point at the validation note, bottom left.]</a:t>
            </a:r>
          </a:p>
          <a:p>
            <a:r>
              <a:rPr lang="en-US" dirty="0"/>
              <a:t>Start on the left. If the well test lands before noon on a weekday, validation happens same day. If it lands on a weekend - nothing happens. No validation team. The test waits up to three days before the process even begins.</a:t>
            </a:r>
          </a:p>
          <a:p>
            <a:r>
              <a:rPr lang="en-US" dirty="0"/>
              <a:t>[Point at the transfer note.]</a:t>
            </a:r>
          </a:p>
          <a:p>
            <a:r>
              <a:rPr lang="en-US" dirty="0"/>
              <a:t>Then the handoff to HAL: a spreadsheet, sent by email. Hours - and there's a 3pm cutoff for the fastest flow. We have time-of-day rules inside an AI deployment.</a:t>
            </a:r>
          </a:p>
          <a:p>
            <a:r>
              <a:rPr lang="en-US" dirty="0"/>
              <a:t>[Point at the in-bounds chip.]</a:t>
            </a:r>
          </a:p>
          <a:p>
            <a:r>
              <a:rPr lang="en-US" dirty="0"/>
              <a:t>Once HAL has it, the happy path is about an hour. With a re-run and bias calculation, four hours for a batch of ten wells - and the actual compute in there is fifteen minutes per well.</a:t>
            </a:r>
          </a:p>
          <a:p>
            <a:r>
              <a:rPr lang="en-US" dirty="0"/>
              <a:t>[Point at the recalibration and approval chips.]</a:t>
            </a:r>
          </a:p>
          <a:p>
            <a:r>
              <a:rPr lang="en-US" dirty="0"/>
              <a:t>The exception loop: half a working day for AIQ to recalibrate. And then the approval step. [Pause.] Look at what the team wrote next to it. Half a working day - question mark, question mark. This is the only step in the entire process that nobody could put a number on. No SLA. No one watching the clock.</a:t>
            </a:r>
          </a:p>
          <a:p>
            <a:r>
              <a:rPr lang="en-US" dirty="0"/>
              <a:t>[Landing.]</a:t>
            </a:r>
          </a:p>
          <a:p>
            <a:r>
              <a:rPr lang="en-US" dirty="0"/>
              <a:t>Ten wells arriving together, one unmeasured step, and a calendar doing most of the waiting. Now let me show you what all of that adds up to.</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EC390-4669-4805-A411-C9078F81A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2A617-DF40-1E39-A5A5-7A1C47F977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73106-EA85-CC42-0AA1-1B00F6AF6FC1}"/>
              </a:ext>
            </a:extLst>
          </p:cNvPr>
          <p:cNvSpPr>
            <a:spLocks noGrp="1"/>
          </p:cNvSpPr>
          <p:nvPr>
            <p:ph type="body" idx="1"/>
          </p:nvPr>
        </p:nvSpPr>
        <p:spPr/>
        <p:txBody>
          <a:bodyPr/>
          <a:lstStyle/>
          <a:p>
            <a:r>
              <a:rPr lang="en-US" dirty="0"/>
              <a:t>I talk through this slide, set up Todd to talk about the Monty Hall problem next slide…..</a:t>
            </a:r>
          </a:p>
        </p:txBody>
      </p:sp>
      <p:sp>
        <p:nvSpPr>
          <p:cNvPr id="4" name="Slide Number Placeholder 3">
            <a:extLst>
              <a:ext uri="{FF2B5EF4-FFF2-40B4-BE49-F238E27FC236}">
                <a16:creationId xmlns:a16="http://schemas.microsoft.com/office/drawing/2014/main" id="{46A4580D-EEA1-3AA0-DB73-4EEB283D1307}"/>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1545197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two-thirds chance you picked wrong at the start becomes a two-thirds chance of winning when you switch.</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in ten deployments succeed outright. Two more recover after analysis and redeploy. One in ten cannot be improved — that is where judgment, not process, decides.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live options. Fixing carries a one-in-three chance of no improvement. A new well deploys in half a day at seventy percent first-pass success, ninety with rework. The open question is whether the customer accepts the reasoning.</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AF1F2-383F-D893-A356-6AD98C752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BE1CF5-39F3-7E70-5E0B-31C605F4E9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506AB3-39E7-E490-057D-7628D388BECB}"/>
              </a:ext>
            </a:extLst>
          </p:cNvPr>
          <p:cNvSpPr>
            <a:spLocks noGrp="1"/>
          </p:cNvSpPr>
          <p:nvPr>
            <p:ph type="body" idx="1"/>
          </p:nvPr>
        </p:nvSpPr>
        <p:spPr/>
        <p:txBody>
          <a:bodyPr/>
          <a:lstStyle/>
          <a:p>
            <a:r>
              <a:rPr lang="en-US" dirty="0"/>
              <a:t>Transition. Signals a new part of the story.</a:t>
            </a:r>
          </a:p>
        </p:txBody>
      </p:sp>
      <p:sp>
        <p:nvSpPr>
          <p:cNvPr id="4" name="Slide Number Placeholder 3">
            <a:extLst>
              <a:ext uri="{FF2B5EF4-FFF2-40B4-BE49-F238E27FC236}">
                <a16:creationId xmlns:a16="http://schemas.microsoft.com/office/drawing/2014/main" id="{5920D289-070A-4E31-A37F-9374F0F0B708}"/>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826556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D0EAD-C3FD-7657-2D9E-1119A6643B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B165A-80F0-0D5F-7789-E72449C2E9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E81A2-01D8-2552-06FD-0592436CC73A}"/>
              </a:ext>
            </a:extLst>
          </p:cNvPr>
          <p:cNvSpPr>
            <a:spLocks noGrp="1"/>
          </p:cNvSpPr>
          <p:nvPr>
            <p:ph type="body" idx="1"/>
          </p:nvPr>
        </p:nvSpPr>
        <p:spPr/>
        <p:txBody>
          <a:bodyPr/>
          <a:lstStyle/>
          <a:p>
            <a:r>
              <a:rPr lang="en-US" dirty="0"/>
              <a:t>Msg for this slide: We had to </a:t>
            </a:r>
            <a:r>
              <a:rPr lang="en-US" b="1" dirty="0"/>
              <a:t>change the vocabulary </a:t>
            </a:r>
            <a:r>
              <a:rPr lang="en-US" dirty="0"/>
              <a:t>to </a:t>
            </a:r>
            <a:r>
              <a:rPr lang="en-US" b="1" dirty="0"/>
              <a:t>change the mindset </a:t>
            </a:r>
            <a:r>
              <a:rPr lang="en-US" b="0" dirty="0"/>
              <a:t>- position </a:t>
            </a:r>
            <a:r>
              <a:rPr lang="en-US" b="1" dirty="0"/>
              <a:t>Tune</a:t>
            </a:r>
            <a:r>
              <a:rPr lang="en-US" b="0" dirty="0"/>
              <a:t> as a distinct step in the process rather than part of </a:t>
            </a:r>
            <a:r>
              <a:rPr lang="en-US" b="1" dirty="0"/>
              <a:t>Deploy</a:t>
            </a:r>
            <a:r>
              <a:rPr lang="en-US" b="0" dirty="0"/>
              <a:t>.</a:t>
            </a:r>
          </a:p>
          <a:p>
            <a:endParaRPr lang="en-US" b="0" dirty="0"/>
          </a:p>
          <a:p>
            <a:endParaRPr lang="en-US" b="0" dirty="0"/>
          </a:p>
        </p:txBody>
      </p:sp>
      <p:sp>
        <p:nvSpPr>
          <p:cNvPr id="4" name="Slide Number Placeholder 3">
            <a:extLst>
              <a:ext uri="{FF2B5EF4-FFF2-40B4-BE49-F238E27FC236}">
                <a16:creationId xmlns:a16="http://schemas.microsoft.com/office/drawing/2014/main" id="{A04680F0-0FE0-CA18-6C37-BDAB031B3619}"/>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25978402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74F0C-11D9-CEE5-4438-7C5898DB0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379F9-199F-0E70-6C95-299AF0E67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04491C-23E9-305B-2951-B3D1D52B57BF}"/>
              </a:ext>
            </a:extLst>
          </p:cNvPr>
          <p:cNvSpPr>
            <a:spLocks noGrp="1"/>
          </p:cNvSpPr>
          <p:nvPr>
            <p:ph type="body" idx="1"/>
          </p:nvPr>
        </p:nvSpPr>
        <p:spPr/>
        <p:txBody>
          <a:bodyPr/>
          <a:lstStyle/>
          <a:p>
            <a:r>
              <a:rPr lang="en-US" sz="1200" dirty="0">
                <a:solidFill>
                  <a:srgbClr val="37383A"/>
                </a:solidFill>
                <a:latin typeface="Barlow" pitchFamily="34" charset="0"/>
              </a:rPr>
              <a:t>Increasing velocity allowed us to collect more data since more wells could be deployed =&gt; increase signal </a:t>
            </a:r>
          </a:p>
          <a:p>
            <a:endParaRPr lang="en-US" sz="1200" dirty="0">
              <a:solidFill>
                <a:srgbClr val="37383A"/>
              </a:solidFill>
              <a:latin typeface="Barlow" pitchFamily="34" charset="0"/>
            </a:endParaRPr>
          </a:p>
          <a:p>
            <a:r>
              <a:rPr lang="en-US" dirty="0"/>
              <a:t>Remember the product were </a:t>
            </a:r>
            <a:r>
              <a:rPr lang="en-US" dirty="0" err="1"/>
              <a:t>were</a:t>
            </a:r>
            <a:r>
              <a:rPr lang="en-US" dirty="0"/>
              <a:t> making: The AWC controller – there was one final change I made - and this was most consequential for the engineering team: </a:t>
            </a:r>
          </a:p>
          <a:p>
            <a:endParaRPr lang="en-US" dirty="0"/>
          </a:p>
          <a:p>
            <a:r>
              <a:rPr lang="en-US" dirty="0"/>
              <a:t>Decoupling of engineering data from the controller development: we created all controllers with “dummy” configuration data =&gt; allowed junior engineers to rapidly create controllers for all possible wells – and worry later about if the well would be available for installation and tuning. This way the engineering team didn’t expend effort into finalizing the controller in case the well suddenly became unavailable – or behaved badly – during deployment when the FDE was on the platform. WHY COULD WE DO THIS? (1) because the dummy values were chosen to trigger the underlying DCS </a:t>
            </a:r>
            <a:r>
              <a:rPr lang="en-US" dirty="0" err="1"/>
              <a:t>failsafes</a:t>
            </a:r>
            <a:r>
              <a:rPr lang="en-US" dirty="0"/>
              <a:t> in case they were accidentally switched on before the final configuration, and (2) because we already had a procedure in place to enter the last-known production rate into the controller from the original process (so no new process / testing was required).</a:t>
            </a:r>
          </a:p>
        </p:txBody>
      </p:sp>
      <p:sp>
        <p:nvSpPr>
          <p:cNvPr id="4" name="Slide Number Placeholder 3">
            <a:extLst>
              <a:ext uri="{FF2B5EF4-FFF2-40B4-BE49-F238E27FC236}">
                <a16:creationId xmlns:a16="http://schemas.microsoft.com/office/drawing/2014/main" id="{17E04E89-8060-0107-2BA7-E838B57487B8}"/>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24967936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ED0F2-E893-A526-1321-1F54F915F1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67A9B5-0925-B286-CE96-791314574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F4B6F-0E42-6AE7-F9C5-BE875B59A927}"/>
              </a:ext>
            </a:extLst>
          </p:cNvPr>
          <p:cNvSpPr>
            <a:spLocks noGrp="1"/>
          </p:cNvSpPr>
          <p:nvPr>
            <p:ph type="body" idx="1"/>
          </p:nvPr>
        </p:nvSpPr>
        <p:spPr/>
        <p:txBody>
          <a:bodyPr/>
          <a:lstStyle/>
          <a:p>
            <a:r>
              <a:rPr lang="en-US" dirty="0"/>
              <a:t>Promoted heavily by all parties – it was good, </a:t>
            </a:r>
            <a:r>
              <a:rPr lang="en-US" dirty="0" err="1"/>
              <a:t>andl</a:t>
            </a:r>
            <a:r>
              <a:rPr lang="en-US" dirty="0"/>
              <a:t> </a:t>
            </a:r>
            <a:r>
              <a:rPr lang="en-US" dirty="0" err="1"/>
              <a:t>eading</a:t>
            </a:r>
            <a:r>
              <a:rPr lang="en-US" dirty="0"/>
              <a:t> the industry….</a:t>
            </a:r>
          </a:p>
        </p:txBody>
      </p:sp>
      <p:sp>
        <p:nvSpPr>
          <p:cNvPr id="4" name="Slide Number Placeholder 3">
            <a:extLst>
              <a:ext uri="{FF2B5EF4-FFF2-40B4-BE49-F238E27FC236}">
                <a16:creationId xmlns:a16="http://schemas.microsoft.com/office/drawing/2014/main" id="{7E1A3194-ED98-1900-B5F5-49B084463A89}"/>
              </a:ext>
            </a:extLst>
          </p:cNvPr>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24160055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1BAB7-A724-CEA0-0B82-212B31BFCA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7FB63-9856-8155-8003-5BBD062BB9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EDF0A6-5111-685B-2980-7869BB4E3DBD}"/>
              </a:ext>
            </a:extLst>
          </p:cNvPr>
          <p:cNvSpPr>
            <a:spLocks noGrp="1"/>
          </p:cNvSpPr>
          <p:nvPr>
            <p:ph type="body" idx="1"/>
          </p:nvPr>
        </p:nvSpPr>
        <p:spPr/>
        <p:txBody>
          <a:bodyPr/>
          <a:lstStyle/>
          <a:p>
            <a:r>
              <a:rPr lang="en-US" dirty="0"/>
              <a:t>So what </a:t>
            </a:r>
            <a:r>
              <a:rPr lang="en-US" dirty="0" err="1"/>
              <a:t>actualy</a:t>
            </a:r>
            <a:r>
              <a:rPr lang="en-US" dirty="0"/>
              <a:t> happened? </a:t>
            </a:r>
            <a:r>
              <a:rPr lang="en-US" dirty="0">
                <a:sym typeface="Wingdings" panose="05000000000000000000" pitchFamily="2" charset="2"/>
              </a:rPr>
              <a:t> velocity amplified the signal.</a:t>
            </a:r>
            <a:endParaRPr lang="en-US" dirty="0"/>
          </a:p>
        </p:txBody>
      </p:sp>
      <p:sp>
        <p:nvSpPr>
          <p:cNvPr id="4" name="Slide Number Placeholder 3">
            <a:extLst>
              <a:ext uri="{FF2B5EF4-FFF2-40B4-BE49-F238E27FC236}">
                <a16:creationId xmlns:a16="http://schemas.microsoft.com/office/drawing/2014/main" id="{8360137B-231F-30DF-698A-711384A7D6A3}"/>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2183944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B2749-96EF-617F-CA57-E32E3C4A9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8F642-3FCC-C5FB-A830-B1D6F515B6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1DBF0E-29AE-6716-B2F3-B24EEE17C9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26D960-0A38-5672-A2ED-74485D2537D1}"/>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28773320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17123-F343-1DE8-464B-1273E0709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91DE3B-97EB-688D-A614-FF5445F51A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92AFA5-370E-F90B-CD39-4051B9175EDA}"/>
              </a:ext>
            </a:extLst>
          </p:cNvPr>
          <p:cNvSpPr>
            <a:spLocks noGrp="1"/>
          </p:cNvSpPr>
          <p:nvPr>
            <p:ph type="body" idx="1"/>
          </p:nvPr>
        </p:nvSpPr>
        <p:spPr/>
        <p:txBody>
          <a:bodyPr/>
          <a:lstStyle/>
          <a:p>
            <a:r>
              <a:rPr lang="en-US" dirty="0"/>
              <a:t>Let the quote breathe. Precision, not accuracy!</a:t>
            </a:r>
          </a:p>
        </p:txBody>
      </p:sp>
      <p:sp>
        <p:nvSpPr>
          <p:cNvPr id="4" name="Slide Number Placeholder 3">
            <a:extLst>
              <a:ext uri="{FF2B5EF4-FFF2-40B4-BE49-F238E27FC236}">
                <a16:creationId xmlns:a16="http://schemas.microsoft.com/office/drawing/2014/main" id="{5444668A-3118-0C76-6394-3D94E4664377}"/>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39061886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14DF-F795-EC34-4373-E17E28842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4B6E7E-F055-3D91-2CA9-59319E7781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6812B6-E59E-0B5E-A4A0-355AD6D51CB8}"/>
              </a:ext>
            </a:extLst>
          </p:cNvPr>
          <p:cNvSpPr>
            <a:spLocks noGrp="1"/>
          </p:cNvSpPr>
          <p:nvPr>
            <p:ph type="body" idx="1"/>
          </p:nvPr>
        </p:nvSpPr>
        <p:spPr/>
        <p:txBody>
          <a:bodyPr/>
          <a:lstStyle/>
          <a:p>
            <a:r>
              <a:rPr lang="en-US" dirty="0"/>
              <a:t>Transition. Signals a new part of the story.</a:t>
            </a:r>
          </a:p>
        </p:txBody>
      </p:sp>
      <p:sp>
        <p:nvSpPr>
          <p:cNvPr id="4" name="Slide Number Placeholder 3">
            <a:extLst>
              <a:ext uri="{FF2B5EF4-FFF2-40B4-BE49-F238E27FC236}">
                <a16:creationId xmlns:a16="http://schemas.microsoft.com/office/drawing/2014/main" id="{325C37C3-7299-845A-0B2E-ACF7DDB27C75}"/>
              </a:ext>
            </a:extLst>
          </p:cNvPr>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33840595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4C580-023F-B54B-755A-8AD6258B3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3F38D-A5AA-1E25-F472-97BA5FF6F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2291DA-1299-FF85-AC3D-DCB057C53E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EA938A-9B80-7D91-E6D2-4695AE90AE1A}"/>
              </a:ext>
            </a:extLst>
          </p:cNvPr>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8005349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43E81-7DF2-306E-4F28-1133778F0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CB19AC-3560-E04B-1DF9-87E33070F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CED0D4-E26F-3D14-1BAC-17C46F418CBC}"/>
              </a:ext>
            </a:extLst>
          </p:cNvPr>
          <p:cNvSpPr>
            <a:spLocks noGrp="1"/>
          </p:cNvSpPr>
          <p:nvPr>
            <p:ph type="body" idx="1"/>
          </p:nvPr>
        </p:nvSpPr>
        <p:spPr/>
        <p:txBody>
          <a:bodyPr/>
          <a:lstStyle/>
          <a:p>
            <a:r>
              <a:rPr lang="en-US" dirty="0"/>
              <a:t>Transition. Signals a new part of the story.</a:t>
            </a:r>
          </a:p>
        </p:txBody>
      </p:sp>
      <p:sp>
        <p:nvSpPr>
          <p:cNvPr id="4" name="Slide Number Placeholder 3">
            <a:extLst>
              <a:ext uri="{FF2B5EF4-FFF2-40B4-BE49-F238E27FC236}">
                <a16:creationId xmlns:a16="http://schemas.microsoft.com/office/drawing/2014/main" id="{50D6E95A-7CD6-D439-BD82-522500AFE114}"/>
              </a:ext>
            </a:extLst>
          </p:cNvPr>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40332321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lines that keep judgment honest: finish before starting, ship good enough, know when to walk away, and keep exceptions rare.</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questions to take back. They apply to any delivery system, not just wells.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regulated work, the constraint is often assumed rather than real. Separate the regulation from the fear that accreted around it.</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F7DD7-AA6A-BBFF-9D26-306DD347E7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10DAED-B667-4093-E887-904372AB1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68326-57C2-FBBC-8642-476CEB749B5A}"/>
              </a:ext>
            </a:extLst>
          </p:cNvPr>
          <p:cNvSpPr>
            <a:spLocks noGrp="1"/>
          </p:cNvSpPr>
          <p:nvPr>
            <p:ph type="body" idx="1"/>
          </p:nvPr>
        </p:nvSpPr>
        <p:spPr/>
        <p:txBody>
          <a:bodyPr/>
          <a:lstStyle/>
          <a:p>
            <a:r>
              <a:rPr lang="en-US" dirty="0"/>
              <a:t>In regulated work, the constraint is often assumed rather than real. Separate the regulation from the fear that accreted around it.</a:t>
            </a:r>
          </a:p>
        </p:txBody>
      </p:sp>
      <p:sp>
        <p:nvSpPr>
          <p:cNvPr id="4" name="Slide Number Placeholder 3">
            <a:extLst>
              <a:ext uri="{FF2B5EF4-FFF2-40B4-BE49-F238E27FC236}">
                <a16:creationId xmlns:a16="http://schemas.microsoft.com/office/drawing/2014/main" id="{F0F30F70-53AF-3D2D-2533-6A9A31D8B874}"/>
              </a:ext>
            </a:extLst>
          </p:cNvPr>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2002497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Ahsan last slide.</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Restate the one idea. Give a clear next step and contact.</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7F462-DA4D-84D2-9FAA-A527A9734011}"/>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8373985A-313D-F1EE-DF15-030BB5EE0B9A}"/>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F8B818B7-AF07-1C9E-7219-8815BD7FF014}"/>
              </a:ext>
            </a:extLst>
          </p:cNvPr>
          <p:cNvSpPr>
            <a:spLocks noGrp="1"/>
          </p:cNvSpPr>
          <p:nvPr>
            <p:ph type="dt" sz="half" idx="10"/>
          </p:nvPr>
        </p:nvSpPr>
        <p:spPr/>
        <p:txBody>
          <a:bodyPr/>
          <a:lstStyle/>
          <a:p>
            <a:fld id="{5E047734-7AF2-4B7A-BA26-B207482ED6C6}" type="datetimeFigureOut">
              <a:rPr lang="en-US" smtClean="0"/>
              <a:t>10/26/2026</a:t>
            </a:fld>
            <a:endParaRPr lang="en-US"/>
          </a:p>
        </p:txBody>
      </p:sp>
      <p:sp>
        <p:nvSpPr>
          <p:cNvPr id="5" name="Footer Placeholder 4">
            <a:extLst>
              <a:ext uri="{FF2B5EF4-FFF2-40B4-BE49-F238E27FC236}">
                <a16:creationId xmlns:a16="http://schemas.microsoft.com/office/drawing/2014/main" id="{26FE281D-5FED-DBCC-4EB6-A26BBD4E67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273844-BD43-BB4C-DDAE-348F72657B87}"/>
              </a:ext>
            </a:extLst>
          </p:cNvPr>
          <p:cNvSpPr>
            <a:spLocks noGrp="1"/>
          </p:cNvSpPr>
          <p:nvPr>
            <p:ph type="sldNum" sz="quarter" idx="12"/>
          </p:nvPr>
        </p:nvSpPr>
        <p:spPr/>
        <p:txBody>
          <a:bodyPr/>
          <a:lstStyle/>
          <a:p>
            <a:fld id="{187FF715-AE80-41DC-9F07-D6F14B9DEA1C}" type="slidenum">
              <a:rPr lang="en-US" smtClean="0"/>
              <a:t>‹#›</a:t>
            </a:fld>
            <a:endParaRPr lang="en-US"/>
          </a:p>
        </p:txBody>
      </p:sp>
    </p:spTree>
    <p:extLst>
      <p:ext uri="{BB962C8B-B14F-4D97-AF65-F5344CB8AC3E}">
        <p14:creationId xmlns:p14="http://schemas.microsoft.com/office/powerpoint/2010/main" val="20309740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customXml" Target="../ink/ink6.xml"/><Relationship Id="rId18" Type="http://schemas.openxmlformats.org/officeDocument/2006/relationships/image" Target="../media/image21.png"/><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media/image18.png"/><Relationship Id="rId17" Type="http://schemas.openxmlformats.org/officeDocument/2006/relationships/customXml" Target="../ink/ink8.xml"/><Relationship Id="rId2" Type="http://schemas.openxmlformats.org/officeDocument/2006/relationships/image" Target="../media/image14.png"/><Relationship Id="rId16" Type="http://schemas.openxmlformats.org/officeDocument/2006/relationships/image" Target="../media/image20.png"/><Relationship Id="rId20"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17.png"/><Relationship Id="rId19" Type="http://schemas.openxmlformats.org/officeDocument/2006/relationships/customXml" Target="../ink/ink9.xml"/><Relationship Id="rId4" Type="http://schemas.openxmlformats.org/officeDocument/2006/relationships/image" Target="../media/image140.png"/><Relationship Id="rId9" Type="http://schemas.openxmlformats.org/officeDocument/2006/relationships/customXml" Target="../ink/ink4.xml"/><Relationship Id="rId14" Type="http://schemas.openxmlformats.org/officeDocument/2006/relationships/image" Target="../media/image19.png"/><Relationship Id="rId22"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17.svg"/><Relationship Id="rId4" Type="http://schemas.openxmlformats.org/officeDocument/2006/relationships/image" Target="../media/image16.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6.sv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41.svg"/><Relationship Id="rId4" Type="http://schemas.openxmlformats.org/officeDocument/2006/relationships/image" Target="../media/image40.sv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sv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8.png"/><Relationship Id="rId4"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7383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alphaModFix amt="97000"/>
            <a:extLst>
              <a:ext uri="{96DAC541-7B7A-43D3-8B79-37D633B846F1}">
                <asvg:svgBlip xmlns:asvg="http://schemas.microsoft.com/office/drawing/2016/SVG/main" r:embed="rId3"/>
              </a:ext>
            </a:extLst>
          </a:blip>
          <a:stretch>
            <a:fillRect/>
          </a:stretch>
        </p:blipFill>
        <p:spPr>
          <a:xfrm>
            <a:off x="1143000" y="914400"/>
            <a:ext cx="1373624" cy="438150"/>
          </a:xfrm>
          <a:prstGeom prst="rect">
            <a:avLst/>
          </a:prstGeom>
        </p:spPr>
      </p:pic>
      <p:sp>
        <p:nvSpPr>
          <p:cNvPr id="3" name="Shape 0"/>
          <p:cNvSpPr/>
          <p:nvPr/>
        </p:nvSpPr>
        <p:spPr>
          <a:xfrm>
            <a:off x="16140708" y="914400"/>
            <a:ext cx="1004292" cy="400050"/>
          </a:xfrm>
          <a:prstGeom prst="roundRect">
            <a:avLst>
              <a:gd name="adj" fmla="val 19048"/>
            </a:avLst>
          </a:prstGeom>
          <a:solidFill>
            <a:srgbClr val="FFFFFF"/>
          </a:solidFill>
          <a:ln/>
        </p:spPr>
        <p:txBody>
          <a:bodyPr/>
          <a:lstStyle/>
          <a:p>
            <a:endParaRPr lang="en-US"/>
          </a:p>
        </p:txBody>
      </p:sp>
      <p:pic>
        <p:nvPicPr>
          <p:cNvPr id="4"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96946" y="1000125"/>
            <a:ext cx="691815" cy="228600"/>
          </a:xfrm>
          <a:prstGeom prst="rect">
            <a:avLst/>
          </a:prstGeom>
        </p:spPr>
      </p:pic>
      <p:sp>
        <p:nvSpPr>
          <p:cNvPr id="5" name="Text 1"/>
          <p:cNvSpPr/>
          <p:nvPr/>
        </p:nvSpPr>
        <p:spPr>
          <a:xfrm>
            <a:off x="13143913" y="1466850"/>
            <a:ext cx="4234959"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PMI AGILE CONFERENCE · 2026</a:t>
            </a:r>
            <a:endParaRPr lang="en-US" sz="1800" dirty="0"/>
          </a:p>
        </p:txBody>
      </p:sp>
      <p:sp>
        <p:nvSpPr>
          <p:cNvPr id="6" name="Shape 2"/>
          <p:cNvSpPr/>
          <p:nvPr/>
        </p:nvSpPr>
        <p:spPr>
          <a:xfrm>
            <a:off x="1143000" y="3547705"/>
            <a:ext cx="685800" cy="47625"/>
          </a:xfrm>
          <a:prstGeom prst="roundRect">
            <a:avLst>
              <a:gd name="adj" fmla="val 40000"/>
            </a:avLst>
          </a:prstGeom>
          <a:solidFill>
            <a:srgbClr val="00B0F0"/>
          </a:solidFill>
          <a:ln/>
        </p:spPr>
        <p:txBody>
          <a:bodyPr/>
          <a:lstStyle/>
          <a:p>
            <a:endParaRPr lang="en-US"/>
          </a:p>
        </p:txBody>
      </p:sp>
      <p:sp>
        <p:nvSpPr>
          <p:cNvPr id="7" name="Text 3"/>
          <p:cNvSpPr/>
          <p:nvPr/>
        </p:nvSpPr>
        <p:spPr>
          <a:xfrm>
            <a:off x="1143000" y="4014430"/>
            <a:ext cx="13735050" cy="2240994"/>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8850" b="1" kern="0" spc="-75" dirty="0">
                <a:solidFill>
                  <a:srgbClr val="FFFFFF"/>
                </a:solidFill>
                <a:latin typeface="Arial" pitchFamily="34" charset="0"/>
                <a:ea typeface="Arial" pitchFamily="34" charset="-122"/>
                <a:cs typeface="Arial" pitchFamily="34" charset="-120"/>
              </a:rPr>
              <a:t>Think In Systems,</a:t>
            </a:r>
          </a:p>
          <a:p>
            <a:pPr marL="0" indent="0" algn="l">
              <a:lnSpc>
                <a:spcPct val="98000"/>
              </a:lnSpc>
              <a:buNone/>
            </a:pPr>
            <a:r>
              <a:rPr lang="en-US" sz="8850" b="1" kern="0" spc="-75" dirty="0">
                <a:solidFill>
                  <a:srgbClr val="FFFFFF"/>
                </a:solidFill>
                <a:latin typeface="Arial" pitchFamily="34" charset="0"/>
                <a:ea typeface="Arial" pitchFamily="34" charset="-122"/>
                <a:cs typeface="Arial" pitchFamily="34" charset="-120"/>
              </a:rPr>
              <a:t>Deliver At Scale</a:t>
            </a:r>
            <a:endParaRPr lang="en-US" sz="8850" dirty="0"/>
          </a:p>
        </p:txBody>
      </p:sp>
      <p:sp>
        <p:nvSpPr>
          <p:cNvPr id="8" name="Text 4"/>
          <p:cNvSpPr/>
          <p:nvPr/>
        </p:nvSpPr>
        <p:spPr>
          <a:xfrm>
            <a:off x="1143000" y="6560225"/>
            <a:ext cx="11525250" cy="472440"/>
          </a:xfrm>
          <a:prstGeom prst="rect">
            <a:avLst/>
          </a:prstGeom>
          <a:noFill/>
          <a:ln/>
        </p:spPr>
        <p:txBody>
          <a:bodyPr wrap="square" lIns="25400" tIns="25400" rIns="25400" bIns="25400" rtlCol="0" anchor="t">
            <a:normAutofit lnSpcReduction="10000"/>
          </a:bodyPr>
          <a:lstStyle/>
          <a:p>
            <a:pPr marL="0" indent="0" algn="l">
              <a:buNone/>
            </a:pPr>
            <a:r>
              <a:rPr lang="en-US" sz="2850" dirty="0">
                <a:solidFill>
                  <a:srgbClr val="C9CBCD"/>
                </a:solidFill>
                <a:latin typeface="Barlow" pitchFamily="34" charset="0"/>
                <a:ea typeface="Barlow" pitchFamily="34" charset="-122"/>
                <a:cs typeface="Barlow" pitchFamily="34" charset="-120"/>
              </a:rPr>
              <a:t>Agile/Lean Lessons from AI in Energy</a:t>
            </a:r>
            <a:endParaRPr lang="en-US" sz="2850" dirty="0"/>
          </a:p>
        </p:txBody>
      </p:sp>
      <p:sp>
        <p:nvSpPr>
          <p:cNvPr id="9" name="Shape 5"/>
          <p:cNvSpPr/>
          <p:nvPr/>
        </p:nvSpPr>
        <p:spPr>
          <a:xfrm>
            <a:off x="1143000" y="8801100"/>
            <a:ext cx="16002000" cy="9525"/>
          </a:xfrm>
          <a:prstGeom prst="rect">
            <a:avLst/>
          </a:prstGeom>
          <a:solidFill>
            <a:srgbClr val="FFFFFF">
              <a:alpha val="16000"/>
            </a:srgbClr>
          </a:solidFill>
          <a:ln/>
        </p:spPr>
        <p:txBody>
          <a:bodyPr/>
          <a:lstStyle/>
          <a:p>
            <a:endParaRPr lang="en-US"/>
          </a:p>
        </p:txBody>
      </p:sp>
      <p:sp>
        <p:nvSpPr>
          <p:cNvPr id="10" name="Text 6"/>
          <p:cNvSpPr/>
          <p:nvPr/>
        </p:nvSpPr>
        <p:spPr>
          <a:xfrm>
            <a:off x="1142999" y="9016151"/>
            <a:ext cx="5228461" cy="33528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E4E6E8"/>
                </a:solidFill>
                <a:latin typeface="Barlow" pitchFamily="34" charset="0"/>
                <a:ea typeface="Barlow" pitchFamily="34" charset="-122"/>
                <a:cs typeface="Barlow" pitchFamily="34" charset="-120"/>
              </a:rPr>
              <a:t>Ahsan Rahi </a:t>
            </a:r>
            <a:r>
              <a:rPr lang="en-US" sz="1950" dirty="0">
                <a:solidFill>
                  <a:srgbClr val="8A8D90"/>
                </a:solidFill>
                <a:latin typeface="Barlow" pitchFamily="34" charset="0"/>
                <a:ea typeface="Barlow" pitchFamily="34" charset="-122"/>
                <a:cs typeface="Barlow" pitchFamily="34" charset="-120"/>
              </a:rPr>
              <a:t>· Managing Partner, heuristIQ LLC</a:t>
            </a:r>
            <a:endParaRPr lang="en-US" sz="1950" dirty="0"/>
          </a:p>
        </p:txBody>
      </p:sp>
      <p:sp>
        <p:nvSpPr>
          <p:cNvPr id="11" name="Text 7"/>
          <p:cNvSpPr/>
          <p:nvPr/>
        </p:nvSpPr>
        <p:spPr>
          <a:xfrm>
            <a:off x="14203411" y="9013611"/>
            <a:ext cx="3175461" cy="854825"/>
          </a:xfrm>
          <a:prstGeom prst="rect">
            <a:avLst/>
          </a:prstGeom>
          <a:noFill/>
          <a:ln/>
        </p:spPr>
        <p:txBody>
          <a:bodyPr wrap="square" lIns="25400" tIns="25400" rIns="25400" bIns="25400" rtlCol="0" anchor="t">
            <a:normAutofit/>
          </a:bodyPr>
          <a:lstStyle/>
          <a:p>
            <a:pPr marL="0" indent="0" algn="l">
              <a:buNone/>
            </a:pPr>
            <a:r>
              <a:rPr lang="en-US" sz="1800" dirty="0">
                <a:solidFill>
                  <a:srgbClr val="8A8D90"/>
                </a:solidFill>
                <a:latin typeface="Barlow" pitchFamily="34" charset="0"/>
                <a:ea typeface="Barlow" pitchFamily="34" charset="-122"/>
                <a:cs typeface="Barlow" pitchFamily="34" charset="-120"/>
              </a:rPr>
              <a:t>Event · Washington D.C. Area</a:t>
            </a:r>
          </a:p>
          <a:p>
            <a:pPr marL="0" indent="0" algn="l">
              <a:buNone/>
            </a:pPr>
            <a:r>
              <a:rPr lang="en-US" dirty="0">
                <a:solidFill>
                  <a:srgbClr val="8A8D90"/>
                </a:solidFill>
                <a:latin typeface="Barlow" pitchFamily="34" charset="0"/>
              </a:rPr>
              <a:t>                 (National Harbor, MD)</a:t>
            </a:r>
            <a:endParaRPr lang="en-US" sz="1800" dirty="0"/>
          </a:p>
        </p:txBody>
      </p:sp>
      <p:sp>
        <p:nvSpPr>
          <p:cNvPr id="13" name="Text 6">
            <a:extLst>
              <a:ext uri="{FF2B5EF4-FFF2-40B4-BE49-F238E27FC236}">
                <a16:creationId xmlns:a16="http://schemas.microsoft.com/office/drawing/2014/main" id="{7B5C2C5F-DFF0-5779-1A00-89AD3A776C58}"/>
              </a:ext>
            </a:extLst>
          </p:cNvPr>
          <p:cNvSpPr/>
          <p:nvPr/>
        </p:nvSpPr>
        <p:spPr>
          <a:xfrm>
            <a:off x="1143000" y="9401816"/>
            <a:ext cx="5793237" cy="33528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E4E6E8"/>
                </a:solidFill>
                <a:latin typeface="Barlow" pitchFamily="34" charset="0"/>
                <a:ea typeface="Barlow" pitchFamily="34" charset="-122"/>
                <a:cs typeface="Barlow" pitchFamily="34" charset="-120"/>
              </a:rPr>
              <a:t>Todd Little </a:t>
            </a:r>
            <a:r>
              <a:rPr lang="en-US" sz="1950" dirty="0">
                <a:solidFill>
                  <a:srgbClr val="8A8D90"/>
                </a:solidFill>
                <a:latin typeface="Barlow" pitchFamily="34" charset="0"/>
                <a:ea typeface="Barlow" pitchFamily="34" charset="-122"/>
                <a:cs typeface="Barlow" pitchFamily="34" charset="-120"/>
              </a:rPr>
              <a:t>· Former Chairman, Kanban University</a:t>
            </a:r>
            <a:endParaRPr lang="en-US" sz="1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stretch>
            <a:fillRect/>
          </a:stretch>
        </a:blipFill>
        <a:effectLst/>
      </p:bgPr>
    </p:bg>
    <p:spTree>
      <p:nvGrpSpPr>
        <p:cNvPr id="1" name=""/>
        <p:cNvGrpSpPr/>
        <p:nvPr/>
      </p:nvGrpSpPr>
      <p:grpSpPr>
        <a:xfrm>
          <a:off x="0" y="0"/>
          <a:ext cx="0" cy="0"/>
          <a:chOff x="0" y="0"/>
          <a:chExt cx="0" cy="0"/>
        </a:xfrm>
      </p:grpSpPr>
      <p:pic>
        <p:nvPicPr>
          <p:cNvPr id="10" name="Rada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5946" y="6587875"/>
            <a:ext cx="4381500" cy="3714750"/>
          </a:xfrm>
          <a:prstGeom prst="rect">
            <a:avLst/>
          </a:prstGeom>
        </p:spPr>
      </p:pic>
      <p:sp>
        <p:nvSpPr>
          <p:cNvPr id="101" name="Eyebrow"/>
          <p:cNvSpPr txBox="1"/>
          <p:nvPr/>
        </p:nvSpPr>
        <p:spPr>
          <a:xfrm>
            <a:off x="1143000" y="1104900"/>
            <a:ext cx="6667500" cy="381000"/>
          </a:xfrm>
          <a:prstGeom prst="rect">
            <a:avLst/>
          </a:prstGeom>
          <a:noFill/>
        </p:spPr>
        <p:txBody>
          <a:bodyPr wrap="non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1" i="0" u="none" strike="noStrike" kern="0" cap="none" spc="300" normalizeH="0" baseline="0" noProof="0" dirty="0">
                <a:ln>
                  <a:noFill/>
                </a:ln>
                <a:solidFill>
                  <a:srgbClr val="33C6FF"/>
                </a:solidFill>
                <a:effectLst/>
                <a:uLnTx/>
                <a:uFillTx/>
                <a:latin typeface="Barlow"/>
                <a:ea typeface="+mn-ea"/>
                <a:cs typeface="Barlow"/>
              </a:rPr>
              <a:t>STARTING STATE</a:t>
            </a:r>
          </a:p>
        </p:txBody>
      </p:sp>
      <p:sp>
        <p:nvSpPr>
          <p:cNvPr id="102" name="Title"/>
          <p:cNvSpPr txBox="1"/>
          <p:nvPr/>
        </p:nvSpPr>
        <p:spPr>
          <a:xfrm>
            <a:off x="1143000" y="1428750"/>
            <a:ext cx="10477500" cy="1143000"/>
          </a:xfrm>
          <a:prstGeom prst="rect">
            <a:avLst/>
          </a:prstGeom>
          <a:noFill/>
        </p:spPr>
        <p:txBody>
          <a:bodyPr wrap="non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700" b="1" i="0" u="none" strike="noStrike" kern="0" cap="none" spc="-40" normalizeH="0" baseline="0" noProof="0" dirty="0">
                <a:ln>
                  <a:noFill/>
                </a:ln>
                <a:solidFill>
                  <a:srgbClr val="FFFFFF"/>
                </a:solidFill>
                <a:effectLst/>
                <a:uLnTx/>
                <a:uFillTx/>
                <a:latin typeface="Barlow Condensed"/>
                <a:ea typeface="+mn-ea"/>
                <a:cs typeface="Barlow Condensed"/>
              </a:rPr>
              <a:t>Forward Deployed</a:t>
            </a:r>
          </a:p>
        </p:txBody>
      </p:sp>
      <p:sp>
        <p:nvSpPr>
          <p:cNvPr id="103" name="m0-eyebrow"/>
          <p:cNvSpPr txBox="1"/>
          <p:nvPr/>
        </p:nvSpPr>
        <p:spPr>
          <a:xfrm>
            <a:off x="1847850" y="7620000"/>
            <a:ext cx="3810000" cy="285750"/>
          </a:xfrm>
          <a:prstGeom prst="rect">
            <a:avLst/>
          </a:prstGeom>
          <a:noFill/>
        </p:spPr>
        <p:txBody>
          <a:bodyPr wrap="non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70" normalizeH="0" baseline="0" noProof="0" dirty="0">
                <a:ln>
                  <a:noFill/>
                </a:ln>
                <a:solidFill>
                  <a:srgbClr val="33C6FF"/>
                </a:solidFill>
                <a:effectLst/>
                <a:uLnTx/>
                <a:uFillTx/>
                <a:latin typeface="Barlow"/>
                <a:ea typeface="+mn-ea"/>
                <a:cs typeface="Barlow"/>
              </a:rPr>
              <a:t>DAY 0</a:t>
            </a:r>
          </a:p>
        </p:txBody>
      </p:sp>
      <p:sp>
        <p:nvSpPr>
          <p:cNvPr id="104" name="m0-name"/>
          <p:cNvSpPr txBox="1"/>
          <p:nvPr/>
        </p:nvSpPr>
        <p:spPr>
          <a:xfrm>
            <a:off x="1847850" y="7810500"/>
            <a:ext cx="5715000" cy="571500"/>
          </a:xfrm>
          <a:prstGeom prst="rect">
            <a:avLst/>
          </a:prstGeom>
          <a:noFill/>
        </p:spPr>
        <p:txBody>
          <a:bodyPr wrap="non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rgbClr val="FFFFFF"/>
                </a:solidFill>
                <a:effectLst/>
                <a:uLnTx/>
                <a:uFillTx/>
                <a:latin typeface="Barlow Condensed"/>
                <a:ea typeface="+mn-ea"/>
                <a:cs typeface="Barlow Condensed"/>
              </a:rPr>
              <a:t>Project started</a:t>
            </a:r>
          </a:p>
        </p:txBody>
      </p:sp>
      <p:sp>
        <p:nvSpPr>
          <p:cNvPr id="105" name="m6-eyebrow"/>
          <p:cNvSpPr txBox="1"/>
          <p:nvPr/>
        </p:nvSpPr>
        <p:spPr>
          <a:xfrm>
            <a:off x="5467350" y="7620000"/>
            <a:ext cx="3810000" cy="285750"/>
          </a:xfrm>
          <a:prstGeom prst="rect">
            <a:avLst/>
          </a:prstGeom>
          <a:noFill/>
        </p:spPr>
        <p:txBody>
          <a:bodyPr wrap="non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170" normalizeH="0" baseline="0" noProof="0" dirty="0">
                <a:ln>
                  <a:noFill/>
                </a:ln>
                <a:solidFill>
                  <a:srgbClr val="33C6FF"/>
                </a:solidFill>
                <a:effectLst/>
                <a:uLnTx/>
                <a:uFillTx/>
                <a:latin typeface="Barlow"/>
                <a:ea typeface="+mn-ea"/>
                <a:cs typeface="Barlow"/>
              </a:rPr>
              <a:t>6 MONTHS</a:t>
            </a:r>
          </a:p>
        </p:txBody>
      </p:sp>
      <p:sp>
        <p:nvSpPr>
          <p:cNvPr id="106" name="m6-name"/>
          <p:cNvSpPr txBox="1"/>
          <p:nvPr/>
        </p:nvSpPr>
        <p:spPr>
          <a:xfrm>
            <a:off x="5467350" y="7810500"/>
            <a:ext cx="3810000" cy="571500"/>
          </a:xfrm>
          <a:prstGeom prst="rect">
            <a:avLst/>
          </a:prstGeom>
          <a:noFill/>
        </p:spPr>
        <p:txBody>
          <a:bodyPr wrap="non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rgbClr val="FFFFFF"/>
                </a:solidFill>
                <a:effectLst/>
                <a:uLnTx/>
                <a:uFillTx/>
                <a:latin typeface="Barlow Condensed"/>
                <a:ea typeface="+mn-ea"/>
                <a:cs typeface="Barlow Condensed"/>
              </a:rPr>
              <a:t>I joined</a:t>
            </a:r>
          </a:p>
        </p:txBody>
      </p:sp>
      <p:sp>
        <p:nvSpPr>
          <p:cNvPr id="107" name="m8-eyebrow"/>
          <p:cNvSpPr txBox="1"/>
          <p:nvPr/>
        </p:nvSpPr>
        <p:spPr>
          <a:xfrm>
            <a:off x="6677025" y="7620000"/>
            <a:ext cx="3810000" cy="285750"/>
          </a:xfrm>
          <a:prstGeom prst="rect">
            <a:avLst/>
          </a:prstGeom>
          <a:noFill/>
        </p:spPr>
        <p:txBody>
          <a:bodyPr wrap="non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75" b="1" i="0" u="none" strike="noStrike" kern="0" cap="none" spc="180" normalizeH="0" baseline="0" noProof="0" dirty="0">
                <a:ln>
                  <a:noFill/>
                </a:ln>
                <a:solidFill>
                  <a:srgbClr val="33C6FF"/>
                </a:solidFill>
                <a:effectLst/>
                <a:uLnTx/>
                <a:uFillTx/>
                <a:latin typeface="Barlow"/>
                <a:ea typeface="+mn-ea"/>
                <a:cs typeface="Barlow"/>
              </a:rPr>
              <a:t>8 MONTHS</a:t>
            </a:r>
          </a:p>
        </p:txBody>
      </p:sp>
      <p:sp>
        <p:nvSpPr>
          <p:cNvPr id="108" name="m8-name"/>
          <p:cNvSpPr txBox="1"/>
          <p:nvPr/>
        </p:nvSpPr>
        <p:spPr>
          <a:xfrm>
            <a:off x="6677025" y="7810500"/>
            <a:ext cx="6667500" cy="857250"/>
          </a:xfrm>
          <a:prstGeom prst="rect">
            <a:avLst/>
          </a:prstGeom>
          <a:noFill/>
        </p:spPr>
        <p:txBody>
          <a:bodyPr wrap="non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0" cap="none" spc="0" normalizeH="0" baseline="0" noProof="0" dirty="0">
                <a:ln>
                  <a:noFill/>
                </a:ln>
                <a:solidFill>
                  <a:srgbClr val="FFFFFF"/>
                </a:solidFill>
                <a:effectLst/>
                <a:uLnTx/>
                <a:uFillTx/>
                <a:latin typeface="Barlow Condensed"/>
                <a:ea typeface="+mn-ea"/>
                <a:cs typeface="Barlow Condensed"/>
              </a:rPr>
              <a:t>The Standup</a:t>
            </a:r>
          </a:p>
        </p:txBody>
      </p:sp>
      <p:sp>
        <p:nvSpPr>
          <p:cNvPr id="109" name="Month 12"/>
          <p:cNvSpPr txBox="1"/>
          <p:nvPr/>
        </p:nvSpPr>
        <p:spPr>
          <a:xfrm>
            <a:off x="7715250" y="9067800"/>
            <a:ext cx="2857500" cy="381000"/>
          </a:xfrm>
          <a:prstGeom prst="rect">
            <a:avLst/>
          </a:prstGeom>
          <a:noFill/>
        </p:spPr>
        <p:txBody>
          <a:bodyPr wrap="none" lIns="0" tIns="0" rIns="0" bIns="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950" b="1" i="0" u="none" strike="noStrike" kern="0" cap="none" spc="0" normalizeH="0" baseline="0" noProof="0" dirty="0">
                <a:ln>
                  <a:noFill/>
                </a:ln>
                <a:solidFill>
                  <a:srgbClr val="FFFFFF">
                    <a:alpha val="60000"/>
                  </a:srgbClr>
                </a:solidFill>
                <a:effectLst/>
                <a:uLnTx/>
                <a:uFillTx/>
                <a:latin typeface="Barlow Condensed"/>
                <a:ea typeface="+mn-ea"/>
                <a:cs typeface="Barlow Condensed"/>
              </a:rPr>
              <a:t>Month 12</a:t>
            </a:r>
          </a:p>
        </p:txBody>
      </p:sp>
      <p:sp>
        <p:nvSpPr>
          <p:cNvPr id="110" name="Month 24"/>
          <p:cNvSpPr txBox="1"/>
          <p:nvPr/>
        </p:nvSpPr>
        <p:spPr>
          <a:xfrm>
            <a:off x="13525500" y="9067800"/>
            <a:ext cx="2857500" cy="381000"/>
          </a:xfrm>
          <a:prstGeom prst="rect">
            <a:avLst/>
          </a:prstGeom>
          <a:noFill/>
        </p:spPr>
        <p:txBody>
          <a:bodyPr wrap="none" lIns="0" tIns="0" rIns="0" bIns="0" rtlCol="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950" b="1" i="0" u="none" strike="noStrike" kern="0" cap="none" spc="0" normalizeH="0" baseline="0" noProof="0" dirty="0">
                <a:ln>
                  <a:noFill/>
                </a:ln>
                <a:solidFill>
                  <a:srgbClr val="FFFFFF">
                    <a:alpha val="60000"/>
                  </a:srgbClr>
                </a:solidFill>
                <a:effectLst/>
                <a:uLnTx/>
                <a:uFillTx/>
                <a:latin typeface="Barlow Condensed"/>
                <a:ea typeface="+mn-ea"/>
                <a:cs typeface="Barlow Condensed"/>
              </a:rPr>
              <a:t>Month 24</a:t>
            </a:r>
          </a:p>
        </p:txBody>
      </p:sp>
    </p:spTree>
    <p:extLst>
      <p:ext uri="{BB962C8B-B14F-4D97-AF65-F5344CB8AC3E}">
        <p14:creationId xmlns:p14="http://schemas.microsoft.com/office/powerpoint/2010/main" val="146928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fade">
                                      <p:cBhvr>
                                        <p:cTn id="10" dur="2000"/>
                                        <p:tgtEl>
                                          <p:spTgt spid="108"/>
                                        </p:tgtEl>
                                      </p:cBhvr>
                                    </p:animEffect>
                                  </p:childTnLst>
                                </p:cTn>
                              </p:par>
                            </p:childTnLst>
                          </p:cTn>
                        </p:par>
                        <p:par>
                          <p:cTn id="11" fill="hold">
                            <p:stCondLst>
                              <p:cond delay="2000"/>
                            </p:stCondLst>
                            <p:childTnLst>
                              <p:par>
                                <p:cTn id="12" presetID="10" presetClass="entr" presetSubtype="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40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1143000" y="857250"/>
            <a:ext cx="15996557"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YOUR HOSTS TODAY</a:t>
            </a:r>
            <a:endParaRPr lang="en-US" sz="1800" dirty="0"/>
          </a:p>
        </p:txBody>
      </p:sp>
      <p:sp>
        <p:nvSpPr>
          <p:cNvPr id="3" name="Text 1"/>
          <p:cNvSpPr/>
          <p:nvPr/>
        </p:nvSpPr>
        <p:spPr>
          <a:xfrm>
            <a:off x="1143000" y="1264920"/>
            <a:ext cx="16142110" cy="7620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700" b="1" kern="0" spc="-37" dirty="0">
                <a:solidFill>
                  <a:srgbClr val="37383A"/>
                </a:solidFill>
                <a:latin typeface="Barlow Condensed" pitchFamily="34" charset="0"/>
                <a:ea typeface="Barlow Condensed" pitchFamily="34" charset="-122"/>
                <a:cs typeface="Barlow Condensed" pitchFamily="34" charset="-120"/>
              </a:rPr>
              <a:t>Who We Are</a:t>
            </a:r>
            <a:endParaRPr lang="en-US" sz="5700" dirty="0"/>
          </a:p>
        </p:txBody>
      </p:sp>
      <p:sp>
        <p:nvSpPr>
          <p:cNvPr id="4" name="Shape 2"/>
          <p:cNvSpPr/>
          <p:nvPr/>
        </p:nvSpPr>
        <p:spPr>
          <a:xfrm>
            <a:off x="3654575" y="2598420"/>
            <a:ext cx="2095500" cy="2095500"/>
          </a:xfrm>
          <a:prstGeom prst="ellipse">
            <a:avLst/>
          </a:prstGeom>
          <a:solidFill>
            <a:srgbClr val="E9EAEC"/>
          </a:solidFill>
          <a:ln/>
        </p:spPr>
        <p:txBody>
          <a:bodyPr/>
          <a:lstStyle/>
          <a:p>
            <a:endParaRPr lang="en-US"/>
          </a:p>
        </p:txBody>
      </p:sp>
      <p:sp>
        <p:nvSpPr>
          <p:cNvPr id="5" name="Text 3"/>
          <p:cNvSpPr/>
          <p:nvPr/>
        </p:nvSpPr>
        <p:spPr>
          <a:xfrm>
            <a:off x="3654575" y="4998720"/>
            <a:ext cx="2964426"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37383A"/>
                </a:solidFill>
                <a:latin typeface="Barlow Condensed" pitchFamily="34" charset="0"/>
                <a:ea typeface="Barlow Condensed" pitchFamily="34" charset="-122"/>
                <a:cs typeface="Barlow Condensed" pitchFamily="34" charset="-120"/>
              </a:rPr>
              <a:t>Ahsan Rahi</a:t>
            </a:r>
            <a:endParaRPr lang="en-US" sz="3000" dirty="0"/>
          </a:p>
        </p:txBody>
      </p:sp>
      <p:sp>
        <p:nvSpPr>
          <p:cNvPr id="6" name="Text 4"/>
          <p:cNvSpPr/>
          <p:nvPr/>
        </p:nvSpPr>
        <p:spPr>
          <a:xfrm>
            <a:off x="3654574" y="5513070"/>
            <a:ext cx="4019365" cy="312420"/>
          </a:xfrm>
          <a:prstGeom prst="rect">
            <a:avLst/>
          </a:prstGeom>
          <a:noFill/>
          <a:ln/>
        </p:spPr>
        <p:txBody>
          <a:bodyPr wrap="square" lIns="25400" tIns="25400" rIns="25400" bIns="25400" rtlCol="0" anchor="t">
            <a:normAutofit lnSpcReduction="10000"/>
          </a:bodyPr>
          <a:lstStyle/>
          <a:p>
            <a:pPr marL="0" indent="0" algn="l">
              <a:buNone/>
            </a:pPr>
            <a:r>
              <a:rPr lang="en-US" sz="1800" b="1" dirty="0">
                <a:solidFill>
                  <a:srgbClr val="00B0F0"/>
                </a:solidFill>
                <a:latin typeface="Barlow" pitchFamily="34" charset="0"/>
                <a:ea typeface="Barlow" pitchFamily="34" charset="-122"/>
                <a:cs typeface="Barlow" pitchFamily="34" charset="-120"/>
              </a:rPr>
              <a:t>Managing Partner / heuristIQ LLC</a:t>
            </a:r>
            <a:endParaRPr lang="en-US" sz="1800" dirty="0"/>
          </a:p>
        </p:txBody>
      </p:sp>
      <p:sp>
        <p:nvSpPr>
          <p:cNvPr id="7" name="Text 5"/>
          <p:cNvSpPr/>
          <p:nvPr/>
        </p:nvSpPr>
        <p:spPr>
          <a:xfrm>
            <a:off x="3654575" y="5920739"/>
            <a:ext cx="4659083" cy="1490325"/>
          </a:xfrm>
          <a:prstGeom prst="rect">
            <a:avLst/>
          </a:prstGeom>
          <a:noFill/>
          <a:ln/>
        </p:spPr>
        <p:txBody>
          <a:bodyPr wrap="square" lIns="25400" tIns="25400" rIns="25400" bIns="25400" rtlCol="0" anchor="t">
            <a:normAutofit lnSpcReduction="10000"/>
          </a:bodyPr>
          <a:lstStyle/>
          <a:p>
            <a:pPr marL="285750" indent="-285750" algn="l">
              <a:lnSpc>
                <a:spcPct val="140000"/>
              </a:lnSpc>
              <a:buFont typeface="Wingdings" panose="05000000000000000000" pitchFamily="2" charset="2"/>
              <a:buChar char="§"/>
            </a:pPr>
            <a:r>
              <a:rPr lang="en-US" sz="1800" dirty="0">
                <a:solidFill>
                  <a:srgbClr val="6B6E71"/>
                </a:solidFill>
                <a:latin typeface="Barlow" pitchFamily="34" charset="0"/>
                <a:ea typeface="Barlow" pitchFamily="34" charset="-122"/>
                <a:cs typeface="Barlow" pitchFamily="34" charset="-120"/>
              </a:rPr>
              <a:t>Project Director of the case study</a:t>
            </a:r>
            <a:r>
              <a:rPr lang="en-US" dirty="0">
                <a:solidFill>
                  <a:srgbClr val="6B6E71"/>
                </a:solidFill>
                <a:latin typeface="Barlow" pitchFamily="34" charset="0"/>
                <a:ea typeface="Barlow" pitchFamily="34" charset="-122"/>
                <a:cs typeface="Barlow" pitchFamily="34" charset="-120"/>
              </a:rPr>
              <a:t> in this talk.</a:t>
            </a:r>
          </a:p>
          <a:p>
            <a:pPr marL="285750" indent="-285750" algn="l">
              <a:lnSpc>
                <a:spcPct val="140000"/>
              </a:lnSpc>
              <a:buFont typeface="Wingdings" panose="05000000000000000000" pitchFamily="2" charset="2"/>
              <a:buChar char="§"/>
            </a:pPr>
            <a:r>
              <a:rPr lang="en-US" sz="1800" dirty="0">
                <a:solidFill>
                  <a:srgbClr val="6B6E71"/>
                </a:solidFill>
                <a:latin typeface="Barlow" pitchFamily="34" charset="0"/>
              </a:rPr>
              <a:t>Engineering/tech background, PMP, Lean/Six Sigma BB</a:t>
            </a:r>
            <a:endParaRPr lang="en-US" sz="1800" dirty="0"/>
          </a:p>
        </p:txBody>
      </p:sp>
      <p:sp>
        <p:nvSpPr>
          <p:cNvPr id="8" name="Shape 6"/>
          <p:cNvSpPr/>
          <p:nvPr/>
        </p:nvSpPr>
        <p:spPr>
          <a:xfrm>
            <a:off x="10743632" y="2598420"/>
            <a:ext cx="2095500" cy="2095500"/>
          </a:xfrm>
          <a:prstGeom prst="ellipse">
            <a:avLst/>
          </a:prstGeom>
          <a:solidFill>
            <a:srgbClr val="E9EAEC"/>
          </a:solidFill>
          <a:ln/>
        </p:spPr>
        <p:txBody>
          <a:bodyPr/>
          <a:lstStyle/>
          <a:p>
            <a:endParaRPr lang="en-US"/>
          </a:p>
        </p:txBody>
      </p:sp>
      <p:sp>
        <p:nvSpPr>
          <p:cNvPr id="9" name="Text 7"/>
          <p:cNvSpPr/>
          <p:nvPr/>
        </p:nvSpPr>
        <p:spPr>
          <a:xfrm>
            <a:off x="10743632" y="4998720"/>
            <a:ext cx="3050458"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37383A"/>
                </a:solidFill>
                <a:latin typeface="Barlow Condensed" pitchFamily="34" charset="0"/>
                <a:ea typeface="Barlow Condensed" pitchFamily="34" charset="-122"/>
                <a:cs typeface="Barlow Condensed" pitchFamily="34" charset="-120"/>
              </a:rPr>
              <a:t>Todd Little</a:t>
            </a:r>
            <a:endParaRPr lang="en-US" sz="3000" dirty="0"/>
          </a:p>
        </p:txBody>
      </p:sp>
      <p:sp>
        <p:nvSpPr>
          <p:cNvPr id="10" name="Text 8"/>
          <p:cNvSpPr/>
          <p:nvPr/>
        </p:nvSpPr>
        <p:spPr>
          <a:xfrm>
            <a:off x="10743632" y="5513070"/>
            <a:ext cx="4019364" cy="312420"/>
          </a:xfrm>
          <a:prstGeom prst="rect">
            <a:avLst/>
          </a:prstGeom>
          <a:noFill/>
          <a:ln/>
        </p:spPr>
        <p:txBody>
          <a:bodyPr wrap="square" lIns="25400" tIns="25400" rIns="25400" bIns="25400" rtlCol="0" anchor="t">
            <a:normAutofit lnSpcReduction="10000"/>
          </a:bodyPr>
          <a:lstStyle/>
          <a:p>
            <a:pPr marL="0" indent="0" algn="l">
              <a:buNone/>
            </a:pPr>
            <a:r>
              <a:rPr lang="en-US" sz="1800" b="1" dirty="0">
                <a:solidFill>
                  <a:srgbClr val="00B0F0"/>
                </a:solidFill>
                <a:latin typeface="Barlow" pitchFamily="34" charset="0"/>
                <a:ea typeface="Barlow" pitchFamily="34" charset="-122"/>
                <a:cs typeface="Barlow" pitchFamily="34" charset="-120"/>
              </a:rPr>
              <a:t>Former Chairman / Kanban University</a:t>
            </a:r>
            <a:endParaRPr lang="en-US" sz="1800" dirty="0"/>
          </a:p>
        </p:txBody>
      </p:sp>
      <p:sp>
        <p:nvSpPr>
          <p:cNvPr id="11" name="Text 9"/>
          <p:cNvSpPr/>
          <p:nvPr/>
        </p:nvSpPr>
        <p:spPr>
          <a:xfrm>
            <a:off x="10743632" y="5920740"/>
            <a:ext cx="4659083" cy="1490324"/>
          </a:xfrm>
          <a:prstGeom prst="rect">
            <a:avLst/>
          </a:prstGeom>
          <a:noFill/>
          <a:ln/>
        </p:spPr>
        <p:txBody>
          <a:bodyPr wrap="square" lIns="25400" tIns="25400" rIns="25400" bIns="25400" rtlCol="0" anchor="t">
            <a:normAutofit lnSpcReduction="10000"/>
          </a:bodyPr>
          <a:lstStyle/>
          <a:p>
            <a:pPr marL="285750" indent="-285750" algn="l">
              <a:lnSpc>
                <a:spcPct val="140000"/>
              </a:lnSpc>
              <a:buFont typeface="Wingdings" panose="05000000000000000000" pitchFamily="2" charset="2"/>
              <a:buChar char="§"/>
            </a:pPr>
            <a:r>
              <a:rPr lang="en-US" sz="1800" dirty="0">
                <a:solidFill>
                  <a:srgbClr val="6B6E71"/>
                </a:solidFill>
                <a:latin typeface="Barlow" pitchFamily="34" charset="0"/>
                <a:ea typeface="Barlow" pitchFamily="34" charset="-122"/>
                <a:cs typeface="Barlow" pitchFamily="34" charset="-120"/>
              </a:rPr>
              <a:t>Co-founder of the Agile Development Conference.</a:t>
            </a:r>
          </a:p>
          <a:p>
            <a:pPr marL="285750" indent="-285750" algn="l">
              <a:lnSpc>
                <a:spcPct val="140000"/>
              </a:lnSpc>
              <a:buFont typeface="Wingdings" panose="05000000000000000000" pitchFamily="2" charset="2"/>
              <a:buChar char="§"/>
            </a:pPr>
            <a:r>
              <a:rPr lang="en-US" sz="1800" dirty="0">
                <a:solidFill>
                  <a:srgbClr val="6B6E71"/>
                </a:solidFill>
                <a:latin typeface="Barlow" pitchFamily="34" charset="0"/>
                <a:ea typeface="Barlow" pitchFamily="34" charset="-122"/>
                <a:cs typeface="Barlow" pitchFamily="34" charset="-120"/>
              </a:rPr>
              <a:t>40+ years in petroleum engineering &amp; software</a:t>
            </a:r>
          </a:p>
        </p:txBody>
      </p:sp>
      <p:pic>
        <p:nvPicPr>
          <p:cNvPr id="16" name="Image 0" descr="preencoded.png"/>
          <p:cNvPicPr>
            <a:picLocks noChangeAspect="1"/>
          </p:cNvPicPr>
          <p:nvPr/>
        </p:nvPicPr>
        <p:blipFill>
          <a:blip r:embed="rId3" cstate="screen">
            <a:alphaModFix amt="85000"/>
            <a:extLst>
              <a:ext uri="{28A0092B-C50C-407E-A947-70E740481C1C}">
                <a14:useLocalDpi xmlns:a14="http://schemas.microsoft.com/office/drawing/2010/main"/>
              </a:ext>
            </a:extLst>
          </a:blip>
          <a:stretch>
            <a:fillRect/>
          </a:stretch>
        </p:blipFill>
        <p:spPr>
          <a:xfrm>
            <a:off x="1147648" y="9168765"/>
            <a:ext cx="767110" cy="247650"/>
          </a:xfrm>
          <a:prstGeom prst="rect">
            <a:avLst/>
          </a:prstGeom>
        </p:spPr>
      </p:pic>
      <p:sp>
        <p:nvSpPr>
          <p:cNvPr id="17" name="Shape 14"/>
          <p:cNvSpPr/>
          <p:nvPr/>
        </p:nvSpPr>
        <p:spPr>
          <a:xfrm>
            <a:off x="2109907" y="9197340"/>
            <a:ext cx="9525" cy="190500"/>
          </a:xfrm>
          <a:prstGeom prst="rect">
            <a:avLst/>
          </a:prstGeom>
          <a:solidFill>
            <a:srgbClr val="D7D9DB"/>
          </a:solidFill>
          <a:ln/>
        </p:spPr>
        <p:txBody>
          <a:bodyPr/>
          <a:lstStyle/>
          <a:p>
            <a:endParaRPr lang="en-US"/>
          </a:p>
        </p:txBody>
      </p:sp>
      <p:pic>
        <p:nvPicPr>
          <p:cNvPr id="18"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09932" y="9198471"/>
            <a:ext cx="582930" cy="188237"/>
          </a:xfrm>
          <a:prstGeom prst="rect">
            <a:avLst/>
          </a:prstGeom>
        </p:spPr>
      </p:pic>
      <p:sp>
        <p:nvSpPr>
          <p:cNvPr id="19" name="Text 15"/>
          <p:cNvSpPr/>
          <p:nvPr/>
        </p:nvSpPr>
        <p:spPr>
          <a:xfrm>
            <a:off x="16013609" y="9155430"/>
            <a:ext cx="1207591" cy="31242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A7AAAD"/>
                </a:solidFill>
                <a:latin typeface="Barlow" pitchFamily="34" charset="0"/>
                <a:ea typeface="Barlow" pitchFamily="34" charset="-122"/>
                <a:cs typeface="Barlow" pitchFamily="34" charset="-120"/>
              </a:rPr>
              <a:t>heuristiq.io</a:t>
            </a:r>
            <a:endParaRPr lang="en-US" sz="1800" dirty="0"/>
          </a:p>
        </p:txBody>
      </p:sp>
      <p:pic>
        <p:nvPicPr>
          <p:cNvPr id="25" name="Picture 24">
            <a:extLst>
              <a:ext uri="{FF2B5EF4-FFF2-40B4-BE49-F238E27FC236}">
                <a16:creationId xmlns:a16="http://schemas.microsoft.com/office/drawing/2014/main" id="{A2D8496E-B66E-30FF-B12C-2F571070DB2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52120" y="2609469"/>
            <a:ext cx="2093976" cy="2093976"/>
          </a:xfrm>
          <a:prstGeom prst="ellipse">
            <a:avLst/>
          </a:prstGeom>
        </p:spPr>
      </p:pic>
      <p:pic>
        <p:nvPicPr>
          <p:cNvPr id="27" name="Picture 26">
            <a:extLst>
              <a:ext uri="{FF2B5EF4-FFF2-40B4-BE49-F238E27FC236}">
                <a16:creationId xmlns:a16="http://schemas.microsoft.com/office/drawing/2014/main" id="{902AE5E1-BE5D-AC34-DC89-FDB5D38EEEE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45156" y="2618994"/>
            <a:ext cx="2093976" cy="2093976"/>
          </a:xfrm>
          <a:prstGeom prst="ellipse">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712771EE-030F-55AF-5EB0-E67B0F80F48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979F7DD-D5DB-C3B1-23E6-E3F92A1B3C10}"/>
              </a:ext>
            </a:extLst>
          </p:cNvPr>
          <p:cNvSpPr/>
          <p:nvPr/>
        </p:nvSpPr>
        <p:spPr>
          <a:xfrm>
            <a:off x="1143000" y="857250"/>
            <a:ext cx="6303853"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READY FOR PLAY</a:t>
            </a:r>
            <a:endParaRPr lang="en-US" sz="1800" dirty="0"/>
          </a:p>
        </p:txBody>
      </p:sp>
      <p:sp>
        <p:nvSpPr>
          <p:cNvPr id="3" name="Text 1">
            <a:extLst>
              <a:ext uri="{FF2B5EF4-FFF2-40B4-BE49-F238E27FC236}">
                <a16:creationId xmlns:a16="http://schemas.microsoft.com/office/drawing/2014/main" id="{46DA49FB-42E0-7B17-BDDC-FCBD6ECB779D}"/>
              </a:ext>
            </a:extLst>
          </p:cNvPr>
          <p:cNvSpPr/>
          <p:nvPr/>
        </p:nvSpPr>
        <p:spPr>
          <a:xfrm>
            <a:off x="1143000" y="1264920"/>
            <a:ext cx="6303853" cy="6477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4800" b="1" kern="0" spc="-37" dirty="0">
                <a:solidFill>
                  <a:srgbClr val="37383A"/>
                </a:solidFill>
                <a:latin typeface="Barlow Condensed" pitchFamily="34" charset="0"/>
                <a:ea typeface="Barlow Condensed" pitchFamily="34" charset="-122"/>
                <a:cs typeface="Barlow Condensed" pitchFamily="34" charset="-120"/>
              </a:rPr>
              <a:t>Presentation Style</a:t>
            </a:r>
            <a:endParaRPr lang="en-US" sz="4800" dirty="0"/>
          </a:p>
        </p:txBody>
      </p:sp>
      <p:pic>
        <p:nvPicPr>
          <p:cNvPr id="18" name="Picture 17">
            <a:extLst>
              <a:ext uri="{FF2B5EF4-FFF2-40B4-BE49-F238E27FC236}">
                <a16:creationId xmlns:a16="http://schemas.microsoft.com/office/drawing/2014/main" id="{DCBB00A4-1828-4859-89DC-64B6B2D4FC6D}"/>
              </a:ext>
            </a:extLst>
          </p:cNvPr>
          <p:cNvPicPr>
            <a:picLocks noChangeAspect="1"/>
          </p:cNvPicPr>
          <p:nvPr/>
        </p:nvPicPr>
        <p:blipFill>
          <a:blip r:embed="rId4"/>
          <a:stretch>
            <a:fillRect/>
          </a:stretch>
        </p:blipFill>
        <p:spPr>
          <a:xfrm rot="20560581" flipH="1">
            <a:off x="5158039" y="1182211"/>
            <a:ext cx="2905432" cy="3417636"/>
          </a:xfrm>
          <a:prstGeom prst="rect">
            <a:avLst/>
          </a:prstGeom>
        </p:spPr>
      </p:pic>
      <p:pic>
        <p:nvPicPr>
          <p:cNvPr id="20" name="Headphones">
            <a:extLst>
              <a:ext uri="{FF2B5EF4-FFF2-40B4-BE49-F238E27FC236}">
                <a16:creationId xmlns:a16="http://schemas.microsoft.com/office/drawing/2014/main" id="{2879FC35-B651-A382-E1E8-A51B18D5EE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310844">
            <a:off x="4859819" y="620707"/>
            <a:ext cx="3590203" cy="3596125"/>
          </a:xfrm>
          <a:prstGeom prst="rect">
            <a:avLst/>
          </a:prstGeom>
        </p:spPr>
      </p:pic>
      <p:pic>
        <p:nvPicPr>
          <p:cNvPr id="22" name="Picture 21">
            <a:extLst>
              <a:ext uri="{FF2B5EF4-FFF2-40B4-BE49-F238E27FC236}">
                <a16:creationId xmlns:a16="http://schemas.microsoft.com/office/drawing/2014/main" id="{D3D2AC63-E625-2AA7-879E-1E31EA1B8C50}"/>
              </a:ext>
            </a:extLst>
          </p:cNvPr>
          <p:cNvPicPr>
            <a:picLocks noChangeAspect="1"/>
          </p:cNvPicPr>
          <p:nvPr/>
        </p:nvPicPr>
        <p:blipFill>
          <a:blip r:embed="rId6"/>
          <a:stretch>
            <a:fillRect/>
          </a:stretch>
        </p:blipFill>
        <p:spPr>
          <a:xfrm rot="21267659" flipH="1">
            <a:off x="9568957" y="444229"/>
            <a:ext cx="2900000" cy="3366194"/>
          </a:xfrm>
          <a:prstGeom prst="rect">
            <a:avLst/>
          </a:prstGeom>
        </p:spPr>
      </p:pic>
      <p:pic>
        <p:nvPicPr>
          <p:cNvPr id="30" name="Headphones">
            <a:extLst>
              <a:ext uri="{FF2B5EF4-FFF2-40B4-BE49-F238E27FC236}">
                <a16:creationId xmlns:a16="http://schemas.microsoft.com/office/drawing/2014/main" id="{0A52BDE7-DA02-2BEE-E2C7-58871BDA6B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21001969">
            <a:off x="9423091" y="396814"/>
            <a:ext cx="3465314" cy="3527071"/>
          </a:xfrm>
          <a:prstGeom prst="rect">
            <a:avLst/>
          </a:prstGeom>
        </p:spPr>
      </p:pic>
      <p:sp>
        <p:nvSpPr>
          <p:cNvPr id="6" name="Text 4">
            <a:extLst>
              <a:ext uri="{FF2B5EF4-FFF2-40B4-BE49-F238E27FC236}">
                <a16:creationId xmlns:a16="http://schemas.microsoft.com/office/drawing/2014/main" id="{D6DD1CAB-4558-E4A1-9D4D-23018F8B8F87}"/>
              </a:ext>
            </a:extLst>
          </p:cNvPr>
          <p:cNvSpPr/>
          <p:nvPr/>
        </p:nvSpPr>
        <p:spPr>
          <a:xfrm>
            <a:off x="4487041" y="6938503"/>
            <a:ext cx="4019365" cy="312420"/>
          </a:xfrm>
          <a:prstGeom prst="rect">
            <a:avLst/>
          </a:prstGeom>
          <a:noFill/>
          <a:ln/>
        </p:spPr>
        <p:txBody>
          <a:bodyPr wrap="square" lIns="25400" tIns="25400" rIns="25400" bIns="25400" rtlCol="0" anchor="t">
            <a:noAutofit/>
          </a:bodyPr>
          <a:lstStyle/>
          <a:p>
            <a:pPr marL="0" indent="0" algn="l">
              <a:buNone/>
            </a:pPr>
            <a:r>
              <a:rPr lang="en-US" sz="3600" b="1" dirty="0">
                <a:solidFill>
                  <a:schemeClr val="bg1"/>
                </a:solidFill>
                <a:latin typeface="Barlow" pitchFamily="34" charset="0"/>
                <a:ea typeface="Barlow" pitchFamily="34" charset="-122"/>
                <a:cs typeface="Barlow" pitchFamily="34" charset="-120"/>
              </a:rPr>
              <a:t>Play by Play</a:t>
            </a:r>
            <a:endParaRPr lang="en-US" sz="3600" dirty="0">
              <a:solidFill>
                <a:schemeClr val="bg1"/>
              </a:solidFill>
            </a:endParaRPr>
          </a:p>
        </p:txBody>
      </p:sp>
      <p:sp>
        <p:nvSpPr>
          <p:cNvPr id="8" name="Text 4">
            <a:extLst>
              <a:ext uri="{FF2B5EF4-FFF2-40B4-BE49-F238E27FC236}">
                <a16:creationId xmlns:a16="http://schemas.microsoft.com/office/drawing/2014/main" id="{AAA02702-8B59-8227-E554-66A635534AEE}"/>
              </a:ext>
            </a:extLst>
          </p:cNvPr>
          <p:cNvSpPr/>
          <p:nvPr/>
        </p:nvSpPr>
        <p:spPr>
          <a:xfrm>
            <a:off x="10439562" y="6283700"/>
            <a:ext cx="4019365" cy="312420"/>
          </a:xfrm>
          <a:prstGeom prst="rect">
            <a:avLst/>
          </a:prstGeom>
          <a:noFill/>
          <a:ln/>
        </p:spPr>
        <p:txBody>
          <a:bodyPr wrap="square" lIns="25400" tIns="25400" rIns="25400" bIns="25400" rtlCol="0" anchor="t">
            <a:noAutofit/>
          </a:bodyPr>
          <a:lstStyle/>
          <a:p>
            <a:pPr marL="0" indent="0" algn="l">
              <a:buNone/>
            </a:pPr>
            <a:r>
              <a:rPr lang="en-US" sz="3600" b="1" dirty="0">
                <a:solidFill>
                  <a:schemeClr val="bg1"/>
                </a:solidFill>
                <a:latin typeface="Barlow" pitchFamily="34" charset="0"/>
                <a:ea typeface="Barlow" pitchFamily="34" charset="-122"/>
                <a:cs typeface="Barlow" pitchFamily="34" charset="-120"/>
              </a:rPr>
              <a:t>Color Commentary</a:t>
            </a:r>
            <a:endParaRPr lang="en-US" sz="3600" dirty="0">
              <a:solidFill>
                <a:schemeClr val="bg1"/>
              </a:solidFill>
            </a:endParaRPr>
          </a:p>
        </p:txBody>
      </p:sp>
    </p:spTree>
    <p:extLst>
      <p:ext uri="{BB962C8B-B14F-4D97-AF65-F5344CB8AC3E}">
        <p14:creationId xmlns:p14="http://schemas.microsoft.com/office/powerpoint/2010/main" val="181060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FBF90-C1DE-A3DF-F892-5A6121B80F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9A6A2A-9EB5-FE04-0E72-28ED294CC118}"/>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B90B9B37-2CAD-EA87-3226-992EA86F51B6}"/>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480752B1-46BE-20E4-0A55-FEED726F72BD}"/>
              </a:ext>
            </a:extLst>
          </p:cNvPr>
          <p:cNvPicPr>
            <a:picLocks noChangeAspect="1"/>
          </p:cNvPicPr>
          <p:nvPr/>
        </p:nvPicPr>
        <p:blipFill>
          <a:blip r:embed="rId2"/>
          <a:stretch>
            <a:fillRect/>
          </a:stretch>
        </p:blipFill>
        <p:spPr>
          <a:xfrm>
            <a:off x="920179" y="0"/>
            <a:ext cx="16447643" cy="10287000"/>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3EA9F58B-54B0-61EF-B053-F1F6144E3935}"/>
                  </a:ext>
                </a:extLst>
              </p14:cNvPr>
              <p14:cNvContentPartPr/>
              <p14:nvPr/>
            </p14:nvContentPartPr>
            <p14:xfrm>
              <a:off x="4982159" y="282351"/>
              <a:ext cx="8427780" cy="7112340"/>
            </p14:xfrm>
          </p:contentPart>
        </mc:Choice>
        <mc:Fallback xmlns="">
          <p:pic>
            <p:nvPicPr>
              <p:cNvPr id="4" name="Ink 3">
                <a:extLst>
                  <a:ext uri="{FF2B5EF4-FFF2-40B4-BE49-F238E27FC236}">
                    <a16:creationId xmlns:a16="http://schemas.microsoft.com/office/drawing/2014/main" id="{3EA9F58B-54B0-61EF-B053-F1F6144E3935}"/>
                  </a:ext>
                </a:extLst>
              </p:cNvPr>
              <p:cNvPicPr/>
              <p:nvPr/>
            </p:nvPicPr>
            <p:blipFill>
              <a:blip r:embed="rId4"/>
              <a:stretch>
                <a:fillRect/>
              </a:stretch>
            </p:blipFill>
            <p:spPr>
              <a:xfrm>
                <a:off x="4919158" y="219349"/>
                <a:ext cx="8553423" cy="7237983"/>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DB297764-238F-717B-00B2-141B50858E8C}"/>
                  </a:ext>
                </a:extLst>
              </p14:cNvPr>
              <p14:cNvContentPartPr/>
              <p14:nvPr/>
            </p14:nvContentPartPr>
            <p14:xfrm>
              <a:off x="1351739" y="803991"/>
              <a:ext cx="5049000" cy="4856220"/>
            </p14:xfrm>
          </p:contentPart>
        </mc:Choice>
        <mc:Fallback xmlns="">
          <p:pic>
            <p:nvPicPr>
              <p:cNvPr id="7" name="Ink 6">
                <a:extLst>
                  <a:ext uri="{FF2B5EF4-FFF2-40B4-BE49-F238E27FC236}">
                    <a16:creationId xmlns:a16="http://schemas.microsoft.com/office/drawing/2014/main" id="{DB297764-238F-717B-00B2-141B50858E8C}"/>
                  </a:ext>
                </a:extLst>
              </p:cNvPr>
              <p:cNvPicPr/>
              <p:nvPr/>
            </p:nvPicPr>
            <p:blipFill>
              <a:blip r:embed="rId6"/>
              <a:stretch>
                <a:fillRect/>
              </a:stretch>
            </p:blipFill>
            <p:spPr>
              <a:xfrm>
                <a:off x="1288743" y="740989"/>
                <a:ext cx="5174631" cy="498186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96638149-932E-CFBE-C4CE-31EE8E774814}"/>
                  </a:ext>
                </a:extLst>
              </p14:cNvPr>
              <p14:cNvContentPartPr/>
              <p14:nvPr/>
            </p14:nvContentPartPr>
            <p14:xfrm>
              <a:off x="5312639" y="5136411"/>
              <a:ext cx="1422900" cy="1327860"/>
            </p14:xfrm>
          </p:contentPart>
        </mc:Choice>
        <mc:Fallback xmlns="">
          <p:pic>
            <p:nvPicPr>
              <p:cNvPr id="8" name="Ink 7">
                <a:extLst>
                  <a:ext uri="{FF2B5EF4-FFF2-40B4-BE49-F238E27FC236}">
                    <a16:creationId xmlns:a16="http://schemas.microsoft.com/office/drawing/2014/main" id="{96638149-932E-CFBE-C4CE-31EE8E774814}"/>
                  </a:ext>
                </a:extLst>
              </p:cNvPr>
              <p:cNvPicPr/>
              <p:nvPr/>
            </p:nvPicPr>
            <p:blipFill>
              <a:blip r:embed="rId8"/>
              <a:stretch>
                <a:fillRect/>
              </a:stretch>
            </p:blipFill>
            <p:spPr>
              <a:xfrm>
                <a:off x="5249631" y="5073402"/>
                <a:ext cx="1548556" cy="1453517"/>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9D45C8D4-E30C-DF49-89B0-934E94E04759}"/>
                  </a:ext>
                </a:extLst>
              </p14:cNvPr>
              <p14:cNvContentPartPr/>
              <p14:nvPr/>
            </p14:nvContentPartPr>
            <p14:xfrm>
              <a:off x="914339" y="4193031"/>
              <a:ext cx="8751780" cy="6402780"/>
            </p14:xfrm>
          </p:contentPart>
        </mc:Choice>
        <mc:Fallback xmlns="">
          <p:pic>
            <p:nvPicPr>
              <p:cNvPr id="9" name="Ink 8">
                <a:extLst>
                  <a:ext uri="{FF2B5EF4-FFF2-40B4-BE49-F238E27FC236}">
                    <a16:creationId xmlns:a16="http://schemas.microsoft.com/office/drawing/2014/main" id="{9D45C8D4-E30C-DF49-89B0-934E94E04759}"/>
                  </a:ext>
                </a:extLst>
              </p:cNvPr>
              <p:cNvPicPr/>
              <p:nvPr/>
            </p:nvPicPr>
            <p:blipFill>
              <a:blip r:embed="rId10"/>
              <a:stretch>
                <a:fillRect/>
              </a:stretch>
            </p:blipFill>
            <p:spPr>
              <a:xfrm>
                <a:off x="851338" y="4130029"/>
                <a:ext cx="8877423" cy="6528424"/>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4ACBE819-10BD-7D4A-0F7A-AF8CCF63B101}"/>
                  </a:ext>
                </a:extLst>
              </p14:cNvPr>
              <p14:cNvContentPartPr/>
              <p14:nvPr/>
            </p14:nvContentPartPr>
            <p14:xfrm>
              <a:off x="7755059" y="7640919"/>
              <a:ext cx="663660" cy="1173420"/>
            </p14:xfrm>
          </p:contentPart>
        </mc:Choice>
        <mc:Fallback xmlns="">
          <p:pic>
            <p:nvPicPr>
              <p:cNvPr id="10" name="Ink 9">
                <a:extLst>
                  <a:ext uri="{FF2B5EF4-FFF2-40B4-BE49-F238E27FC236}">
                    <a16:creationId xmlns:a16="http://schemas.microsoft.com/office/drawing/2014/main" id="{4ACBE819-10BD-7D4A-0F7A-AF8CCF63B101}"/>
                  </a:ext>
                </a:extLst>
              </p:cNvPr>
              <p:cNvPicPr/>
              <p:nvPr/>
            </p:nvPicPr>
            <p:blipFill>
              <a:blip r:embed="rId12"/>
              <a:stretch>
                <a:fillRect/>
              </a:stretch>
            </p:blipFill>
            <p:spPr>
              <a:xfrm>
                <a:off x="7692110" y="7577909"/>
                <a:ext cx="789198" cy="1299079"/>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 11">
                <a:extLst>
                  <a:ext uri="{FF2B5EF4-FFF2-40B4-BE49-F238E27FC236}">
                    <a16:creationId xmlns:a16="http://schemas.microsoft.com/office/drawing/2014/main" id="{77FD1F0A-941B-75E3-3C5B-F02DA669F90E}"/>
                  </a:ext>
                </a:extLst>
              </p14:cNvPr>
              <p14:cNvContentPartPr/>
              <p14:nvPr/>
            </p14:nvContentPartPr>
            <p14:xfrm>
              <a:off x="9107759" y="8070759"/>
              <a:ext cx="1367280" cy="1311120"/>
            </p14:xfrm>
          </p:contentPart>
        </mc:Choice>
        <mc:Fallback xmlns="">
          <p:pic>
            <p:nvPicPr>
              <p:cNvPr id="12" name="Ink 11">
                <a:extLst>
                  <a:ext uri="{FF2B5EF4-FFF2-40B4-BE49-F238E27FC236}">
                    <a16:creationId xmlns:a16="http://schemas.microsoft.com/office/drawing/2014/main" id="{77FD1F0A-941B-75E3-3C5B-F02DA669F90E}"/>
                  </a:ext>
                </a:extLst>
              </p:cNvPr>
              <p:cNvPicPr/>
              <p:nvPr/>
            </p:nvPicPr>
            <p:blipFill>
              <a:blip r:embed="rId14"/>
              <a:stretch>
                <a:fillRect/>
              </a:stretch>
            </p:blipFill>
            <p:spPr>
              <a:xfrm>
                <a:off x="9044759" y="8007724"/>
                <a:ext cx="1492920" cy="1436829"/>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 12">
                <a:extLst>
                  <a:ext uri="{FF2B5EF4-FFF2-40B4-BE49-F238E27FC236}">
                    <a16:creationId xmlns:a16="http://schemas.microsoft.com/office/drawing/2014/main" id="{840FE596-7ED3-761F-74D5-0405D95617F8}"/>
                  </a:ext>
                </a:extLst>
              </p14:cNvPr>
              <p14:cNvContentPartPr/>
              <p14:nvPr/>
            </p14:nvContentPartPr>
            <p14:xfrm>
              <a:off x="7035239" y="7267239"/>
              <a:ext cx="765720" cy="570240"/>
            </p14:xfrm>
          </p:contentPart>
        </mc:Choice>
        <mc:Fallback xmlns="">
          <p:pic>
            <p:nvPicPr>
              <p:cNvPr id="13" name="Ink 12">
                <a:extLst>
                  <a:ext uri="{FF2B5EF4-FFF2-40B4-BE49-F238E27FC236}">
                    <a16:creationId xmlns:a16="http://schemas.microsoft.com/office/drawing/2014/main" id="{840FE596-7ED3-761F-74D5-0405D95617F8}"/>
                  </a:ext>
                </a:extLst>
              </p:cNvPr>
              <p:cNvPicPr/>
              <p:nvPr/>
            </p:nvPicPr>
            <p:blipFill>
              <a:blip r:embed="rId16"/>
              <a:stretch>
                <a:fillRect/>
              </a:stretch>
            </p:blipFill>
            <p:spPr>
              <a:xfrm>
                <a:off x="6972239" y="7204239"/>
                <a:ext cx="891360" cy="6958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k 15">
                <a:extLst>
                  <a:ext uri="{FF2B5EF4-FFF2-40B4-BE49-F238E27FC236}">
                    <a16:creationId xmlns:a16="http://schemas.microsoft.com/office/drawing/2014/main" id="{C41E3C7F-C33A-A362-0502-785F0E8ED109}"/>
                  </a:ext>
                </a:extLst>
              </p14:cNvPr>
              <p14:cNvContentPartPr/>
              <p14:nvPr/>
            </p14:nvContentPartPr>
            <p14:xfrm>
              <a:off x="10496099" y="8325639"/>
              <a:ext cx="2497500" cy="2147580"/>
            </p14:xfrm>
          </p:contentPart>
        </mc:Choice>
        <mc:Fallback xmlns="">
          <p:pic>
            <p:nvPicPr>
              <p:cNvPr id="16" name="Ink 15">
                <a:extLst>
                  <a:ext uri="{FF2B5EF4-FFF2-40B4-BE49-F238E27FC236}">
                    <a16:creationId xmlns:a16="http://schemas.microsoft.com/office/drawing/2014/main" id="{C41E3C7F-C33A-A362-0502-785F0E8ED109}"/>
                  </a:ext>
                </a:extLst>
              </p:cNvPr>
              <p:cNvPicPr/>
              <p:nvPr/>
            </p:nvPicPr>
            <p:blipFill>
              <a:blip r:embed="rId18"/>
              <a:stretch>
                <a:fillRect/>
              </a:stretch>
            </p:blipFill>
            <p:spPr>
              <a:xfrm>
                <a:off x="10433113" y="8262634"/>
                <a:ext cx="2623113" cy="2273231"/>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 name="Ink 16">
                <a:extLst>
                  <a:ext uri="{FF2B5EF4-FFF2-40B4-BE49-F238E27FC236}">
                    <a16:creationId xmlns:a16="http://schemas.microsoft.com/office/drawing/2014/main" id="{5A7F2AF7-478F-E9D2-ACB6-A71354FC93CD}"/>
                  </a:ext>
                </a:extLst>
              </p14:cNvPr>
              <p14:cNvContentPartPr/>
              <p14:nvPr/>
            </p14:nvContentPartPr>
            <p14:xfrm>
              <a:off x="10386479" y="7204599"/>
              <a:ext cx="493560" cy="678240"/>
            </p14:xfrm>
          </p:contentPart>
        </mc:Choice>
        <mc:Fallback xmlns="">
          <p:pic>
            <p:nvPicPr>
              <p:cNvPr id="17" name="Ink 16">
                <a:extLst>
                  <a:ext uri="{FF2B5EF4-FFF2-40B4-BE49-F238E27FC236}">
                    <a16:creationId xmlns:a16="http://schemas.microsoft.com/office/drawing/2014/main" id="{5A7F2AF7-478F-E9D2-ACB6-A71354FC93CD}"/>
                  </a:ext>
                </a:extLst>
              </p:cNvPr>
              <p:cNvPicPr/>
              <p:nvPr/>
            </p:nvPicPr>
            <p:blipFill>
              <a:blip r:embed="rId20"/>
              <a:stretch>
                <a:fillRect/>
              </a:stretch>
            </p:blipFill>
            <p:spPr>
              <a:xfrm>
                <a:off x="10323525" y="7141599"/>
                <a:ext cx="619108" cy="8038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9" name="Ink 18">
                <a:extLst>
                  <a:ext uri="{FF2B5EF4-FFF2-40B4-BE49-F238E27FC236}">
                    <a16:creationId xmlns:a16="http://schemas.microsoft.com/office/drawing/2014/main" id="{48B0F0AC-A408-39A9-6696-2C54EFBA9F2B}"/>
                  </a:ext>
                </a:extLst>
              </p14:cNvPr>
              <p14:cNvContentPartPr/>
              <p14:nvPr/>
            </p14:nvContentPartPr>
            <p14:xfrm>
              <a:off x="7408919" y="6305499"/>
              <a:ext cx="6058260" cy="2318220"/>
            </p14:xfrm>
          </p:contentPart>
        </mc:Choice>
        <mc:Fallback xmlns="">
          <p:pic>
            <p:nvPicPr>
              <p:cNvPr id="19" name="Ink 18">
                <a:extLst>
                  <a:ext uri="{FF2B5EF4-FFF2-40B4-BE49-F238E27FC236}">
                    <a16:creationId xmlns:a16="http://schemas.microsoft.com/office/drawing/2014/main" id="{48B0F0AC-A408-39A9-6696-2C54EFBA9F2B}"/>
                  </a:ext>
                </a:extLst>
              </p:cNvPr>
              <p:cNvPicPr/>
              <p:nvPr/>
            </p:nvPicPr>
            <p:blipFill>
              <a:blip r:embed="rId22"/>
              <a:stretch>
                <a:fillRect/>
              </a:stretch>
            </p:blipFill>
            <p:spPr>
              <a:xfrm>
                <a:off x="7372918" y="6269496"/>
                <a:ext cx="6129902" cy="2389866"/>
              </a:xfrm>
              <a:prstGeom prst="rect">
                <a:avLst/>
              </a:prstGeom>
            </p:spPr>
          </p:pic>
        </mc:Fallback>
      </mc:AlternateContent>
    </p:spTree>
    <p:extLst>
      <p:ext uri="{BB962C8B-B14F-4D97-AF65-F5344CB8AC3E}">
        <p14:creationId xmlns:p14="http://schemas.microsoft.com/office/powerpoint/2010/main" val="144109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drawProgress</p:attrName>
                                        </p:attrNameLst>
                                      </p:cBhvr>
                                      <p:tavLst>
                                        <p:tav tm="0">
                                          <p:val>
                                            <p:fltVal val="0"/>
                                          </p:val>
                                        </p:tav>
                                        <p:tav tm="100000">
                                          <p:val>
                                            <p:fltVal val="1"/>
                                          </p:val>
                                        </p:tav>
                                      </p:tavLst>
                                    </p:anim>
                                  </p:childTnLst>
                                </p:cTn>
                              </p:par>
                            </p:childTnLst>
                          </p:cTn>
                        </p:par>
                      </p:childTnLst>
                    </p:cTn>
                  </p:par>
                  <p:par>
                    <p:cTn id="8" fill="hold">
                      <p:stCondLst>
                        <p:cond delay="indefinite"/>
                      </p:stCondLst>
                      <p:childTnLst>
                        <p:par>
                          <p:cTn id="9" fill="hold">
                            <p:stCondLst>
                              <p:cond delay="0"/>
                            </p:stCondLst>
                            <p:childTnLst>
                              <p:par>
                                <p:cTn id="10" presetID="63"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000" fill="hold"/>
                                        <p:tgtEl>
                                          <p:spTgt spid="7"/>
                                        </p:tgtEl>
                                        <p:attrNameLst>
                                          <p:attrName>drawProgress</p:attrName>
                                        </p:attrNameLst>
                                      </p:cBhvr>
                                      <p:tavLst>
                                        <p:tav tm="0">
                                          <p:val>
                                            <p:fltVal val="0"/>
                                          </p:val>
                                        </p:tav>
                                        <p:tav tm="100000">
                                          <p:val>
                                            <p:fltVal val="1"/>
                                          </p:val>
                                        </p:tav>
                                      </p:tavLst>
                                    </p:anim>
                                  </p:childTnLst>
                                </p:cTn>
                              </p:par>
                            </p:childTnLst>
                          </p:cTn>
                        </p:par>
                      </p:childTnLst>
                    </p:cTn>
                  </p:par>
                  <p:par>
                    <p:cTn id="13" fill="hold">
                      <p:stCondLst>
                        <p:cond delay="indefinite"/>
                      </p:stCondLst>
                      <p:childTnLst>
                        <p:par>
                          <p:cTn id="14" fill="hold">
                            <p:stCondLst>
                              <p:cond delay="0"/>
                            </p:stCondLst>
                            <p:childTnLst>
                              <p:par>
                                <p:cTn id="15" presetID="63"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2000" fill="hold"/>
                                        <p:tgtEl>
                                          <p:spTgt spid="8"/>
                                        </p:tgtEl>
                                        <p:attrNameLst>
                                          <p:attrName>drawProgress</p:attrName>
                                        </p:attrNameLst>
                                      </p:cBhvr>
                                      <p:tavLst>
                                        <p:tav tm="0">
                                          <p:val>
                                            <p:fltVal val="0"/>
                                          </p:val>
                                        </p:tav>
                                        <p:tav tm="100000">
                                          <p:val>
                                            <p:fltVal val="1"/>
                                          </p:val>
                                        </p:tav>
                                      </p:tavLst>
                                    </p:anim>
                                  </p:childTnLst>
                                </p:cTn>
                              </p:par>
                            </p:childTnLst>
                          </p:cTn>
                        </p:par>
                      </p:childTnLst>
                    </p:cTn>
                  </p:par>
                  <p:par>
                    <p:cTn id="18" fill="hold">
                      <p:stCondLst>
                        <p:cond delay="indefinite"/>
                      </p:stCondLst>
                      <p:childTnLst>
                        <p:par>
                          <p:cTn id="19" fill="hold">
                            <p:stCondLst>
                              <p:cond delay="0"/>
                            </p:stCondLst>
                            <p:childTnLst>
                              <p:par>
                                <p:cTn id="20" presetID="63"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2000" fill="hold"/>
                                        <p:tgtEl>
                                          <p:spTgt spid="9"/>
                                        </p:tgtEl>
                                        <p:attrNameLst>
                                          <p:attrName>drawProgress</p:attrName>
                                        </p:attrNameLst>
                                      </p:cBhvr>
                                      <p:tavLst>
                                        <p:tav tm="0">
                                          <p:val>
                                            <p:fltVal val="0"/>
                                          </p:val>
                                        </p:tav>
                                        <p:tav tm="100000">
                                          <p:val>
                                            <p:fltVal val="1"/>
                                          </p:val>
                                        </p:tav>
                                      </p:tavLst>
                                    </p:anim>
                                  </p:childTnLst>
                                </p:cTn>
                              </p:par>
                            </p:childTnLst>
                          </p:cTn>
                        </p:par>
                      </p:childTnLst>
                    </p:cTn>
                  </p:par>
                  <p:par>
                    <p:cTn id="23" fill="hold">
                      <p:stCondLst>
                        <p:cond delay="indefinite"/>
                      </p:stCondLst>
                      <p:childTnLst>
                        <p:par>
                          <p:cTn id="24" fill="hold">
                            <p:stCondLst>
                              <p:cond delay="0"/>
                            </p:stCondLst>
                            <p:childTnLst>
                              <p:par>
                                <p:cTn id="25" presetID="63"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2000" fill="hold"/>
                                        <p:tgtEl>
                                          <p:spTgt spid="13"/>
                                        </p:tgtEl>
                                        <p:attrNameLst>
                                          <p:attrName>drawProgress</p:attrName>
                                        </p:attrNameLst>
                                      </p:cBhvr>
                                      <p:tavLst>
                                        <p:tav tm="0">
                                          <p:val>
                                            <p:fltVal val="0"/>
                                          </p:val>
                                        </p:tav>
                                        <p:tav tm="100000">
                                          <p:val>
                                            <p:fltVal val="1"/>
                                          </p:val>
                                        </p:tav>
                                      </p:tavLst>
                                    </p:anim>
                                  </p:childTnLst>
                                </p:cTn>
                              </p:par>
                            </p:childTnLst>
                          </p:cTn>
                        </p:par>
                      </p:childTnLst>
                    </p:cTn>
                  </p:par>
                  <p:par>
                    <p:cTn id="28" fill="hold">
                      <p:stCondLst>
                        <p:cond delay="indefinite"/>
                      </p:stCondLst>
                      <p:childTnLst>
                        <p:par>
                          <p:cTn id="29" fill="hold">
                            <p:stCondLst>
                              <p:cond delay="0"/>
                            </p:stCondLst>
                            <p:childTnLst>
                              <p:par>
                                <p:cTn id="30" presetID="63"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2000" fill="hold"/>
                                        <p:tgtEl>
                                          <p:spTgt spid="10"/>
                                        </p:tgtEl>
                                        <p:attrNameLst>
                                          <p:attrName>drawProgress</p:attrName>
                                        </p:attrNameLst>
                                      </p:cBhvr>
                                      <p:tavLst>
                                        <p:tav tm="0">
                                          <p:val>
                                            <p:fltVal val="0"/>
                                          </p:val>
                                        </p:tav>
                                        <p:tav tm="100000">
                                          <p:val>
                                            <p:fltVal val="1"/>
                                          </p:val>
                                        </p:tav>
                                      </p:tavLst>
                                    </p:anim>
                                  </p:childTnLst>
                                </p:cTn>
                              </p:par>
                            </p:childTnLst>
                          </p:cTn>
                        </p:par>
                      </p:childTnLst>
                    </p:cTn>
                  </p:par>
                  <p:par>
                    <p:cTn id="33" fill="hold">
                      <p:stCondLst>
                        <p:cond delay="indefinite"/>
                      </p:stCondLst>
                      <p:childTnLst>
                        <p:par>
                          <p:cTn id="34" fill="hold">
                            <p:stCondLst>
                              <p:cond delay="0"/>
                            </p:stCondLst>
                            <p:childTnLst>
                              <p:par>
                                <p:cTn id="35" presetID="63"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2000" fill="hold"/>
                                        <p:tgtEl>
                                          <p:spTgt spid="12"/>
                                        </p:tgtEl>
                                        <p:attrNameLst>
                                          <p:attrName>drawProgress</p:attrName>
                                        </p:attrNameLst>
                                      </p:cBhvr>
                                      <p:tavLst>
                                        <p:tav tm="0">
                                          <p:val>
                                            <p:fltVal val="0"/>
                                          </p:val>
                                        </p:tav>
                                        <p:tav tm="100000">
                                          <p:val>
                                            <p:fltVal val="1"/>
                                          </p:val>
                                        </p:tav>
                                      </p:tavLst>
                                    </p:anim>
                                  </p:childTnLst>
                                </p:cTn>
                              </p:par>
                            </p:childTnLst>
                          </p:cTn>
                        </p:par>
                      </p:childTnLst>
                    </p:cTn>
                  </p:par>
                  <p:par>
                    <p:cTn id="38" fill="hold">
                      <p:stCondLst>
                        <p:cond delay="indefinite"/>
                      </p:stCondLst>
                      <p:childTnLst>
                        <p:par>
                          <p:cTn id="39" fill="hold">
                            <p:stCondLst>
                              <p:cond delay="0"/>
                            </p:stCondLst>
                            <p:childTnLst>
                              <p:par>
                                <p:cTn id="40" presetID="63"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2000" fill="hold"/>
                                        <p:tgtEl>
                                          <p:spTgt spid="16"/>
                                        </p:tgtEl>
                                        <p:attrNameLst>
                                          <p:attrName>drawProgress</p:attrName>
                                        </p:attrNameLst>
                                      </p:cBhvr>
                                      <p:tavLst>
                                        <p:tav tm="0">
                                          <p:val>
                                            <p:fltVal val="0"/>
                                          </p:val>
                                        </p:tav>
                                        <p:tav tm="100000">
                                          <p:val>
                                            <p:fltVal val="1"/>
                                          </p:val>
                                        </p:tav>
                                      </p:tavLst>
                                    </p:anim>
                                  </p:childTnLst>
                                </p:cTn>
                              </p:par>
                            </p:childTnLst>
                          </p:cTn>
                        </p:par>
                      </p:childTnLst>
                    </p:cTn>
                  </p:par>
                  <p:par>
                    <p:cTn id="43" fill="hold">
                      <p:stCondLst>
                        <p:cond delay="indefinite"/>
                      </p:stCondLst>
                      <p:childTnLst>
                        <p:par>
                          <p:cTn id="44" fill="hold">
                            <p:stCondLst>
                              <p:cond delay="0"/>
                            </p:stCondLst>
                            <p:childTnLst>
                              <p:par>
                                <p:cTn id="45" presetID="63"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2000" fill="hold"/>
                                        <p:tgtEl>
                                          <p:spTgt spid="17"/>
                                        </p:tgtEl>
                                        <p:attrNameLst>
                                          <p:attrName>drawProgress</p:attrName>
                                        </p:attrNameLst>
                                      </p:cBhvr>
                                      <p:tavLst>
                                        <p:tav tm="0">
                                          <p:val>
                                            <p:fltVal val="0"/>
                                          </p:val>
                                        </p:tav>
                                        <p:tav tm="100000">
                                          <p:val>
                                            <p:fltVal val="1"/>
                                          </p:val>
                                        </p:tav>
                                      </p:tavLst>
                                    </p:anim>
                                  </p:childTnLst>
                                </p:cTn>
                              </p:par>
                            </p:childTnLst>
                          </p:cTn>
                        </p:par>
                      </p:childTnLst>
                    </p:cTn>
                  </p:par>
                  <p:par>
                    <p:cTn id="48" fill="hold">
                      <p:stCondLst>
                        <p:cond delay="indefinite"/>
                      </p:stCondLst>
                      <p:childTnLst>
                        <p:par>
                          <p:cTn id="49" fill="hold">
                            <p:stCondLst>
                              <p:cond delay="0"/>
                            </p:stCondLst>
                            <p:childTnLst>
                              <p:par>
                                <p:cTn id="50" presetID="63" presetClass="entr" presetSubtype="0"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2000" fill="hold"/>
                                        <p:tgtEl>
                                          <p:spTgt spid="19"/>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7383A"/>
        </a:solidFill>
        <a:effectLst/>
      </p:bgPr>
    </p:bg>
    <p:spTree>
      <p:nvGrpSpPr>
        <p:cNvPr id="1" name="">
          <a:extLst>
            <a:ext uri="{FF2B5EF4-FFF2-40B4-BE49-F238E27FC236}">
              <a16:creationId xmlns:a16="http://schemas.microsoft.com/office/drawing/2014/main" id="{B338DEA3-4040-E3BE-C8C4-C5C50499753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2DCB979-0BE8-C7D8-78D4-034D3C5DACFC}"/>
              </a:ext>
            </a:extLst>
          </p:cNvPr>
          <p:cNvSpPr/>
          <p:nvPr/>
        </p:nvSpPr>
        <p:spPr>
          <a:xfrm>
            <a:off x="1143000" y="2945524"/>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SECTION ONE</a:t>
            </a:r>
            <a:endParaRPr lang="en-US" sz="1800" dirty="0"/>
          </a:p>
        </p:txBody>
      </p:sp>
      <p:sp>
        <p:nvSpPr>
          <p:cNvPr id="3" name="Text 1">
            <a:extLst>
              <a:ext uri="{FF2B5EF4-FFF2-40B4-BE49-F238E27FC236}">
                <a16:creationId xmlns:a16="http://schemas.microsoft.com/office/drawing/2014/main" id="{7D889105-0205-6483-44ED-39CEA4CC52D2}"/>
              </a:ext>
            </a:extLst>
          </p:cNvPr>
          <p:cNvSpPr/>
          <p:nvPr/>
        </p:nvSpPr>
        <p:spPr>
          <a:xfrm>
            <a:off x="1143000" y="3201407"/>
            <a:ext cx="3915697" cy="3486988"/>
          </a:xfrm>
          <a:prstGeom prst="rect">
            <a:avLst/>
          </a:prstGeom>
          <a:noFill/>
          <a:ln/>
        </p:spPr>
        <p:txBody>
          <a:bodyPr wrap="square" lIns="25400" tIns="25400" rIns="25400" bIns="25400" rtlCol="0" anchor="t">
            <a:normAutofit/>
          </a:bodyPr>
          <a:lstStyle/>
          <a:p>
            <a:pPr marL="0" indent="0" algn="l">
              <a:lnSpc>
                <a:spcPct val="82000"/>
              </a:lnSpc>
              <a:buNone/>
            </a:pPr>
            <a:r>
              <a:rPr lang="en-US" sz="25500" b="1" dirty="0">
                <a:solidFill>
                  <a:srgbClr val="00B0F0"/>
                </a:solidFill>
                <a:latin typeface="Barlow Condensed" pitchFamily="34" charset="0"/>
                <a:ea typeface="Barlow Condensed" pitchFamily="34" charset="-122"/>
                <a:cs typeface="Barlow Condensed" pitchFamily="34" charset="-120"/>
              </a:rPr>
              <a:t>01</a:t>
            </a:r>
            <a:endParaRPr lang="en-US" sz="25500" dirty="0"/>
          </a:p>
        </p:txBody>
      </p:sp>
      <p:sp>
        <p:nvSpPr>
          <p:cNvPr id="4" name="Text 2">
            <a:extLst>
              <a:ext uri="{FF2B5EF4-FFF2-40B4-BE49-F238E27FC236}">
                <a16:creationId xmlns:a16="http://schemas.microsoft.com/office/drawing/2014/main" id="{C9A3B8BB-5976-2807-926C-79AF676A4612}"/>
              </a:ext>
            </a:extLst>
          </p:cNvPr>
          <p:cNvSpPr/>
          <p:nvPr/>
        </p:nvSpPr>
        <p:spPr>
          <a:xfrm>
            <a:off x="4562172" y="4091226"/>
            <a:ext cx="8044815" cy="1830229"/>
          </a:xfrm>
          <a:prstGeom prst="rect">
            <a:avLst/>
          </a:prstGeom>
          <a:noFill/>
          <a:ln/>
        </p:spPr>
        <p:txBody>
          <a:bodyPr wrap="square" lIns="25400" tIns="25400" rIns="25400" bIns="25400" rtlCol="0" anchor="t">
            <a:normAutofit/>
          </a:bodyPr>
          <a:lstStyle/>
          <a:p>
            <a:pPr marL="0" indent="0" algn="l">
              <a:lnSpc>
                <a:spcPct val="98000"/>
              </a:lnSpc>
              <a:buNone/>
            </a:pPr>
            <a:r>
              <a:rPr lang="en-US" sz="7200" b="1" kern="0" spc="-37" dirty="0">
                <a:solidFill>
                  <a:srgbClr val="FFFFFF"/>
                </a:solidFill>
                <a:latin typeface="Barlow Condensed" pitchFamily="34" charset="0"/>
                <a:ea typeface="Barlow Condensed" pitchFamily="34" charset="-122"/>
                <a:cs typeface="Barlow Condensed" pitchFamily="34" charset="-120"/>
              </a:rPr>
              <a:t>The Operational Context</a:t>
            </a:r>
            <a:endParaRPr lang="en-US" sz="7200" dirty="0"/>
          </a:p>
        </p:txBody>
      </p:sp>
      <p:sp>
        <p:nvSpPr>
          <p:cNvPr id="5" name="Text 3">
            <a:extLst>
              <a:ext uri="{FF2B5EF4-FFF2-40B4-BE49-F238E27FC236}">
                <a16:creationId xmlns:a16="http://schemas.microsoft.com/office/drawing/2014/main" id="{2326D329-4591-99D7-9361-CFEB1C561EE8}"/>
              </a:ext>
            </a:extLst>
          </p:cNvPr>
          <p:cNvSpPr/>
          <p:nvPr/>
        </p:nvSpPr>
        <p:spPr>
          <a:xfrm>
            <a:off x="4562172" y="6188154"/>
            <a:ext cx="8044815" cy="815340"/>
          </a:xfrm>
          <a:prstGeom prst="rect">
            <a:avLst/>
          </a:prstGeom>
          <a:noFill/>
          <a:ln/>
        </p:spPr>
        <p:txBody>
          <a:bodyPr wrap="square" lIns="25400" tIns="25400" rIns="25400" bIns="25400" rtlCol="0" anchor="t">
            <a:normAutofit/>
          </a:bodyPr>
          <a:lstStyle/>
          <a:p>
            <a:pPr marL="0" indent="0" algn="l">
              <a:buNone/>
            </a:pPr>
            <a:r>
              <a:rPr lang="en-US" sz="2550" dirty="0">
                <a:solidFill>
                  <a:srgbClr val="C9CBCD"/>
                </a:solidFill>
                <a:latin typeface="Barlow" pitchFamily="34" charset="0"/>
                <a:ea typeface="Barlow" pitchFamily="34" charset="-122"/>
                <a:cs typeface="Barlow" pitchFamily="34" charset="-120"/>
              </a:rPr>
              <a:t>Project environment &amp; complexities</a:t>
            </a:r>
            <a:endParaRPr lang="en-US" sz="2550" dirty="0"/>
          </a:p>
        </p:txBody>
      </p:sp>
    </p:spTree>
    <p:extLst>
      <p:ext uri="{BB962C8B-B14F-4D97-AF65-F5344CB8AC3E}">
        <p14:creationId xmlns:p14="http://schemas.microsoft.com/office/powerpoint/2010/main" val="65782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914400"/>
            <a:ext cx="17602200" cy="525066"/>
          </a:xfrm>
          <a:prstGeom prst="rect">
            <a:avLst/>
          </a:prstGeom>
          <a:noFill/>
          <a:ln/>
        </p:spPr>
        <p:txBody>
          <a:bodyPr wrap="square" lIns="25400" tIns="25400" rIns="25400" bIns="25400" rtlCol="0" anchor="t">
            <a:normAutofit/>
          </a:bodyPr>
          <a:lstStyle/>
          <a:p>
            <a:pPr marL="0" indent="0" algn="l">
              <a:buNone/>
            </a:pPr>
            <a:r>
              <a:rPr lang="en-US" b="1" kern="0" spc="210" dirty="0">
                <a:solidFill>
                  <a:srgbClr val="00B0F0"/>
                </a:solidFill>
                <a:latin typeface="Barlow" pitchFamily="34" charset="0"/>
                <a:ea typeface="Barlow" pitchFamily="34" charset="-122"/>
                <a:cs typeface="Barlow" pitchFamily="34" charset="-120"/>
              </a:rPr>
              <a:t>WHO ARE WE PLAYING FOR</a:t>
            </a:r>
            <a:endParaRPr lang="en-US" dirty="0"/>
          </a:p>
        </p:txBody>
      </p:sp>
      <p:sp>
        <p:nvSpPr>
          <p:cNvPr id="3" name="Text 1"/>
          <p:cNvSpPr/>
          <p:nvPr/>
        </p:nvSpPr>
        <p:spPr>
          <a:xfrm>
            <a:off x="1143000" y="1352550"/>
            <a:ext cx="15716250" cy="685562"/>
          </a:xfrm>
          <a:prstGeom prst="rect">
            <a:avLst/>
          </a:prstGeom>
          <a:noFill/>
          <a:ln/>
        </p:spPr>
        <p:txBody>
          <a:bodyPr wrap="square" lIns="25400" tIns="25400" rIns="25400" bIns="25400" rtlCol="0" anchor="t">
            <a:normAutofit lnSpcReduction="10000"/>
          </a:bodyPr>
          <a:lstStyle/>
          <a:p>
            <a:pPr marL="0" indent="0" algn="l">
              <a:lnSpc>
                <a:spcPct val="89921"/>
              </a:lnSpc>
              <a:buNone/>
            </a:pPr>
            <a:r>
              <a:rPr lang="en-US" sz="4950" b="1" kern="0" spc="-49" dirty="0">
                <a:solidFill>
                  <a:srgbClr val="37383A"/>
                </a:solidFill>
                <a:latin typeface="Barlow Condensed" panose="00000506000000000000" pitchFamily="2" charset="0"/>
                <a:ea typeface="Arial" pitchFamily="34" charset="-122"/>
                <a:cs typeface="Arial" pitchFamily="34" charset="-120"/>
              </a:rPr>
              <a:t>The Key Stakeholders</a:t>
            </a:r>
            <a:endParaRPr lang="en-US" sz="4950" dirty="0">
              <a:latin typeface="Barlow Condensed" panose="00000506000000000000" pitchFamily="2" charset="0"/>
            </a:endParaRPr>
          </a:p>
        </p:txBody>
      </p:sp>
      <p:sp>
        <p:nvSpPr>
          <p:cNvPr id="4" name="Shape 2"/>
          <p:cNvSpPr/>
          <p:nvPr/>
        </p:nvSpPr>
        <p:spPr>
          <a:xfrm>
            <a:off x="1143000" y="2342912"/>
            <a:ext cx="628650" cy="57150"/>
          </a:xfrm>
          <a:prstGeom prst="rect">
            <a:avLst/>
          </a:prstGeom>
          <a:solidFill>
            <a:srgbClr val="00B0F0"/>
          </a:solidFill>
          <a:ln/>
        </p:spPr>
        <p:txBody>
          <a:bodyPr/>
          <a:lstStyle/>
          <a:p>
            <a:endParaRPr lang="en-US"/>
          </a:p>
        </p:txBody>
      </p:sp>
      <p:sp>
        <p:nvSpPr>
          <p:cNvPr id="5" name="Text 3"/>
          <p:cNvSpPr/>
          <p:nvPr/>
        </p:nvSpPr>
        <p:spPr>
          <a:xfrm>
            <a:off x="1143000" y="2933461"/>
            <a:ext cx="10126307" cy="373380"/>
          </a:xfrm>
          <a:prstGeom prst="rect">
            <a:avLst/>
          </a:prstGeom>
          <a:noFill/>
          <a:ln/>
        </p:spPr>
        <p:txBody>
          <a:bodyPr wrap="square" lIns="25400" tIns="25400" rIns="25400" bIns="25400" rtlCol="0" anchor="t">
            <a:normAutofit/>
          </a:bodyPr>
          <a:lstStyle/>
          <a:p>
            <a:pPr marL="0" indent="0" algn="l">
              <a:buNone/>
            </a:pPr>
            <a:r>
              <a:rPr lang="en-US" b="1" kern="0" spc="189" dirty="0">
                <a:solidFill>
                  <a:srgbClr val="37383A"/>
                </a:solidFill>
                <a:latin typeface="Barlow" pitchFamily="34" charset="0"/>
                <a:ea typeface="Barlow" pitchFamily="34" charset="-122"/>
                <a:cs typeface="Barlow" pitchFamily="34" charset="-120"/>
              </a:rPr>
              <a:t>THE CUSTOMER</a:t>
            </a:r>
            <a:endParaRPr lang="en-US" dirty="0"/>
          </a:p>
        </p:txBody>
      </p:sp>
      <p:sp>
        <p:nvSpPr>
          <p:cNvPr id="6" name="Text 4"/>
          <p:cNvSpPr/>
          <p:nvPr/>
        </p:nvSpPr>
        <p:spPr>
          <a:xfrm>
            <a:off x="1143000" y="3249692"/>
            <a:ext cx="9025890" cy="731520"/>
          </a:xfrm>
          <a:prstGeom prst="rect">
            <a:avLst/>
          </a:prstGeom>
          <a:noFill/>
          <a:ln/>
        </p:spPr>
        <p:txBody>
          <a:bodyPr wrap="square" lIns="25400" tIns="25400" rIns="25400" bIns="25400" rtlCol="0" anchor="t">
            <a:normAutofit/>
          </a:bodyPr>
          <a:lstStyle/>
          <a:p>
            <a:pPr marL="0" indent="0" algn="l">
              <a:lnSpc>
                <a:spcPct val="116667"/>
              </a:lnSpc>
              <a:buNone/>
            </a:pPr>
            <a:r>
              <a:rPr lang="en-US" sz="1950" dirty="0">
                <a:solidFill>
                  <a:srgbClr val="4A4C4E"/>
                </a:solidFill>
                <a:latin typeface="Barlow" pitchFamily="34" charset="0"/>
                <a:ea typeface="Barlow" pitchFamily="34" charset="-122"/>
                <a:cs typeface="Barlow" pitchFamily="34" charset="-120"/>
              </a:rPr>
              <a:t>One of the world's largest state-owned energy producers — a national operator whose output and workforce sit at true global scale.</a:t>
            </a:r>
            <a:endParaRPr lang="en-US" sz="1950" dirty="0"/>
          </a:p>
        </p:txBody>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3000" y="4404122"/>
            <a:ext cx="2712958" cy="685800"/>
          </a:xfrm>
          <a:prstGeom prst="rect">
            <a:avLst/>
          </a:prstGeom>
        </p:spPr>
      </p:pic>
      <p:sp>
        <p:nvSpPr>
          <p:cNvPr id="8" name="Text 5"/>
          <p:cNvSpPr/>
          <p:nvPr/>
        </p:nvSpPr>
        <p:spPr>
          <a:xfrm>
            <a:off x="1143000" y="5291852"/>
            <a:ext cx="2984254" cy="876300"/>
          </a:xfrm>
          <a:prstGeom prst="rect">
            <a:avLst/>
          </a:prstGeom>
          <a:noFill/>
          <a:ln/>
        </p:spPr>
        <p:txBody>
          <a:bodyPr wrap="square" lIns="25400" tIns="25400" rIns="25400" bIns="25400" rtlCol="0" anchor="t">
            <a:normAutofit lnSpcReduction="10000"/>
          </a:bodyPr>
          <a:lstStyle/>
          <a:p>
            <a:pPr marL="0" indent="0" algn="l">
              <a:lnSpc>
                <a:spcPct val="86957"/>
              </a:lnSpc>
              <a:buNone/>
            </a:pPr>
            <a:r>
              <a:rPr lang="en-US" sz="6600" b="1" dirty="0">
                <a:solidFill>
                  <a:srgbClr val="37383A"/>
                </a:solidFill>
                <a:latin typeface="Barlow Condensed" panose="00000506000000000000" pitchFamily="2" charset="0"/>
                <a:ea typeface="Arial" pitchFamily="34" charset="-122"/>
                <a:cs typeface="Arial" pitchFamily="34" charset="-120"/>
              </a:rPr>
              <a:t>$50B</a:t>
            </a:r>
            <a:r>
              <a:rPr lang="en-US" sz="6600" b="1" dirty="0">
                <a:solidFill>
                  <a:srgbClr val="00B0F0"/>
                </a:solidFill>
                <a:latin typeface="Barlow Condensed" panose="00000506000000000000" pitchFamily="2" charset="0"/>
                <a:ea typeface="Arial" pitchFamily="34" charset="-122"/>
                <a:cs typeface="Arial" pitchFamily="34" charset="-120"/>
              </a:rPr>
              <a:t>+</a:t>
            </a:r>
            <a:endParaRPr lang="en-US" sz="6600" dirty="0">
              <a:latin typeface="Barlow Condensed" panose="00000506000000000000" pitchFamily="2" charset="0"/>
            </a:endParaRPr>
          </a:p>
        </p:txBody>
      </p:sp>
      <p:sp>
        <p:nvSpPr>
          <p:cNvPr id="9" name="Text 6"/>
          <p:cNvSpPr/>
          <p:nvPr/>
        </p:nvSpPr>
        <p:spPr>
          <a:xfrm>
            <a:off x="1143000" y="6206252"/>
            <a:ext cx="2984254" cy="266700"/>
          </a:xfrm>
          <a:prstGeom prst="rect">
            <a:avLst/>
          </a:prstGeom>
          <a:noFill/>
          <a:ln/>
        </p:spPr>
        <p:txBody>
          <a:bodyPr wrap="square" lIns="25400" tIns="25400" rIns="25400" bIns="25400" rtlCol="0" anchor="t">
            <a:noAutofit/>
          </a:bodyPr>
          <a:lstStyle/>
          <a:p>
            <a:pPr marL="0" indent="0" algn="l">
              <a:buNone/>
            </a:pPr>
            <a:r>
              <a:rPr lang="en-US" dirty="0">
                <a:solidFill>
                  <a:srgbClr val="6B6E71"/>
                </a:solidFill>
                <a:latin typeface="Barlow" pitchFamily="34" charset="0"/>
                <a:ea typeface="Barlow" pitchFamily="34" charset="-122"/>
                <a:cs typeface="Barlow" pitchFamily="34" charset="-120"/>
              </a:rPr>
              <a:t>annual revenue</a:t>
            </a:r>
            <a:endParaRPr lang="en-US" dirty="0"/>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89358" y="4404122"/>
            <a:ext cx="2713018" cy="685800"/>
          </a:xfrm>
          <a:prstGeom prst="rect">
            <a:avLst/>
          </a:prstGeom>
        </p:spPr>
      </p:pic>
      <p:sp>
        <p:nvSpPr>
          <p:cNvPr id="11" name="Text 7"/>
          <p:cNvSpPr/>
          <p:nvPr/>
        </p:nvSpPr>
        <p:spPr>
          <a:xfrm>
            <a:off x="4389358" y="5291852"/>
            <a:ext cx="2984320" cy="876300"/>
          </a:xfrm>
          <a:prstGeom prst="rect">
            <a:avLst/>
          </a:prstGeom>
          <a:noFill/>
          <a:ln/>
        </p:spPr>
        <p:txBody>
          <a:bodyPr wrap="square" lIns="25400" tIns="25400" rIns="25400" bIns="25400" rtlCol="0" anchor="t">
            <a:normAutofit lnSpcReduction="10000"/>
          </a:bodyPr>
          <a:lstStyle/>
          <a:p>
            <a:pPr marL="0" indent="0" algn="l">
              <a:lnSpc>
                <a:spcPct val="86957"/>
              </a:lnSpc>
              <a:buNone/>
            </a:pPr>
            <a:r>
              <a:rPr lang="en-US" sz="6600" b="1" dirty="0">
                <a:solidFill>
                  <a:srgbClr val="37383A"/>
                </a:solidFill>
                <a:latin typeface="Barlow Condensed" panose="00000506000000000000" pitchFamily="2" charset="0"/>
                <a:ea typeface="Arial" pitchFamily="34" charset="-122"/>
                <a:cs typeface="Arial" pitchFamily="34" charset="-120"/>
              </a:rPr>
              <a:t>3M</a:t>
            </a:r>
            <a:r>
              <a:rPr lang="en-US" sz="6600" b="1" dirty="0">
                <a:solidFill>
                  <a:srgbClr val="00B0F0"/>
                </a:solidFill>
                <a:latin typeface="Barlow Condensed" panose="00000506000000000000" pitchFamily="2" charset="0"/>
                <a:ea typeface="Arial" pitchFamily="34" charset="-122"/>
                <a:cs typeface="Arial" pitchFamily="34" charset="-120"/>
              </a:rPr>
              <a:t>+</a:t>
            </a:r>
            <a:endParaRPr lang="en-US" sz="6600" dirty="0">
              <a:latin typeface="Barlow Condensed" panose="00000506000000000000" pitchFamily="2" charset="0"/>
            </a:endParaRPr>
          </a:p>
        </p:txBody>
      </p:sp>
      <p:sp>
        <p:nvSpPr>
          <p:cNvPr id="12" name="Text 8"/>
          <p:cNvSpPr/>
          <p:nvPr/>
        </p:nvSpPr>
        <p:spPr>
          <a:xfrm>
            <a:off x="4389358" y="6206252"/>
            <a:ext cx="2984320" cy="266700"/>
          </a:xfrm>
          <a:prstGeom prst="rect">
            <a:avLst/>
          </a:prstGeom>
          <a:noFill/>
          <a:ln/>
        </p:spPr>
        <p:txBody>
          <a:bodyPr wrap="square" lIns="25400" tIns="25400" rIns="25400" bIns="25400" rtlCol="0" anchor="t">
            <a:noAutofit/>
          </a:bodyPr>
          <a:lstStyle/>
          <a:p>
            <a:pPr marL="0" indent="0" algn="l">
              <a:buNone/>
            </a:pPr>
            <a:r>
              <a:rPr lang="en-US" dirty="0">
                <a:solidFill>
                  <a:srgbClr val="6B6E71"/>
                </a:solidFill>
                <a:latin typeface="Barlow" pitchFamily="34" charset="0"/>
                <a:ea typeface="Barlow" pitchFamily="34" charset="-122"/>
                <a:cs typeface="Barlow" pitchFamily="34" charset="-120"/>
              </a:rPr>
              <a:t>barrels produced daily</a:t>
            </a:r>
            <a:endParaRPr lang="en-US" dirty="0"/>
          </a:p>
        </p:txBody>
      </p:sp>
      <p:pic>
        <p:nvPicPr>
          <p:cNvPr id="13"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35776" y="4404122"/>
            <a:ext cx="2712958" cy="685800"/>
          </a:xfrm>
          <a:prstGeom prst="rect">
            <a:avLst/>
          </a:prstGeom>
        </p:spPr>
      </p:pic>
      <p:sp>
        <p:nvSpPr>
          <p:cNvPr id="14" name="Text 9"/>
          <p:cNvSpPr/>
          <p:nvPr/>
        </p:nvSpPr>
        <p:spPr>
          <a:xfrm>
            <a:off x="7635776" y="5291852"/>
            <a:ext cx="2984254" cy="876300"/>
          </a:xfrm>
          <a:prstGeom prst="rect">
            <a:avLst/>
          </a:prstGeom>
          <a:noFill/>
          <a:ln/>
        </p:spPr>
        <p:txBody>
          <a:bodyPr wrap="square" lIns="25400" tIns="25400" rIns="25400" bIns="25400" rtlCol="0" anchor="t">
            <a:normAutofit lnSpcReduction="10000"/>
          </a:bodyPr>
          <a:lstStyle/>
          <a:p>
            <a:pPr marL="0" indent="0" algn="l">
              <a:lnSpc>
                <a:spcPct val="86957"/>
              </a:lnSpc>
              <a:buNone/>
            </a:pPr>
            <a:r>
              <a:rPr lang="en-US" sz="6600" b="1" dirty="0">
                <a:solidFill>
                  <a:srgbClr val="37383A"/>
                </a:solidFill>
                <a:latin typeface="Barlow Condensed" panose="00000506000000000000" pitchFamily="2" charset="0"/>
                <a:ea typeface="Arial" pitchFamily="34" charset="-122"/>
                <a:cs typeface="Arial" pitchFamily="34" charset="-120"/>
              </a:rPr>
              <a:t>50K</a:t>
            </a:r>
            <a:r>
              <a:rPr lang="en-US" sz="6600" b="1" dirty="0">
                <a:solidFill>
                  <a:srgbClr val="00B0F0"/>
                </a:solidFill>
                <a:latin typeface="Barlow Condensed" panose="00000506000000000000" pitchFamily="2" charset="0"/>
                <a:ea typeface="Arial" pitchFamily="34" charset="-122"/>
                <a:cs typeface="Arial" pitchFamily="34" charset="-120"/>
              </a:rPr>
              <a:t>+</a:t>
            </a:r>
            <a:endParaRPr lang="en-US" sz="6600" dirty="0">
              <a:latin typeface="Barlow Condensed" panose="00000506000000000000" pitchFamily="2" charset="0"/>
            </a:endParaRPr>
          </a:p>
        </p:txBody>
      </p:sp>
      <p:sp>
        <p:nvSpPr>
          <p:cNvPr id="15" name="Text 10"/>
          <p:cNvSpPr/>
          <p:nvPr/>
        </p:nvSpPr>
        <p:spPr>
          <a:xfrm>
            <a:off x="7635776" y="6206252"/>
            <a:ext cx="2984254" cy="266700"/>
          </a:xfrm>
          <a:prstGeom prst="rect">
            <a:avLst/>
          </a:prstGeom>
          <a:noFill/>
          <a:ln/>
        </p:spPr>
        <p:txBody>
          <a:bodyPr wrap="square" lIns="25400" tIns="25400" rIns="25400" bIns="25400" rtlCol="0" anchor="t">
            <a:noAutofit/>
          </a:bodyPr>
          <a:lstStyle/>
          <a:p>
            <a:pPr marL="0" indent="0" algn="l">
              <a:buNone/>
            </a:pPr>
            <a:r>
              <a:rPr lang="en-US" dirty="0">
                <a:solidFill>
                  <a:srgbClr val="6B6E71"/>
                </a:solidFill>
                <a:latin typeface="Barlow" pitchFamily="34" charset="0"/>
                <a:ea typeface="Barlow" pitchFamily="34" charset="-122"/>
                <a:cs typeface="Barlow" pitchFamily="34" charset="-120"/>
              </a:rPr>
              <a:t>employees worldwide</a:t>
            </a:r>
            <a:endParaRPr lang="en-US" dirty="0"/>
          </a:p>
        </p:txBody>
      </p:sp>
      <p:sp>
        <p:nvSpPr>
          <p:cNvPr id="16" name="Shape 11"/>
          <p:cNvSpPr/>
          <p:nvPr/>
        </p:nvSpPr>
        <p:spPr>
          <a:xfrm>
            <a:off x="11034535" y="2933462"/>
            <a:ext cx="9525" cy="3501390"/>
          </a:xfrm>
          <a:prstGeom prst="rect">
            <a:avLst/>
          </a:prstGeom>
          <a:solidFill>
            <a:srgbClr val="E4E6E8"/>
          </a:solidFill>
          <a:ln/>
        </p:spPr>
        <p:txBody>
          <a:bodyPr/>
          <a:lstStyle/>
          <a:p>
            <a:endParaRPr lang="en-US"/>
          </a:p>
        </p:txBody>
      </p:sp>
      <p:sp>
        <p:nvSpPr>
          <p:cNvPr id="17" name="Text 12"/>
          <p:cNvSpPr/>
          <p:nvPr/>
        </p:nvSpPr>
        <p:spPr>
          <a:xfrm>
            <a:off x="11729860" y="2933461"/>
            <a:ext cx="5956590" cy="345519"/>
          </a:xfrm>
          <a:prstGeom prst="rect">
            <a:avLst/>
          </a:prstGeom>
          <a:noFill/>
          <a:ln/>
        </p:spPr>
        <p:txBody>
          <a:bodyPr wrap="square" lIns="25400" tIns="25400" rIns="25400" bIns="25400" rtlCol="0" anchor="t">
            <a:normAutofit/>
          </a:bodyPr>
          <a:lstStyle/>
          <a:p>
            <a:pPr marL="0" indent="0" algn="l">
              <a:buNone/>
            </a:pPr>
            <a:r>
              <a:rPr lang="en-US" b="1" kern="0" spc="168" dirty="0">
                <a:solidFill>
                  <a:srgbClr val="6B6E71"/>
                </a:solidFill>
                <a:latin typeface="Barlow" pitchFamily="34" charset="0"/>
                <a:ea typeface="Barlow" pitchFamily="34" charset="-122"/>
                <a:cs typeface="Barlow" pitchFamily="34" charset="-120"/>
              </a:rPr>
              <a:t>THE CONTRACT HOLDER</a:t>
            </a:r>
            <a:endParaRPr lang="en-US" dirty="0"/>
          </a:p>
        </p:txBody>
      </p:sp>
      <p:sp>
        <p:nvSpPr>
          <p:cNvPr id="18" name="Text 13"/>
          <p:cNvSpPr/>
          <p:nvPr/>
        </p:nvSpPr>
        <p:spPr>
          <a:xfrm>
            <a:off x="11729860" y="3249692"/>
            <a:ext cx="5577534" cy="1213009"/>
          </a:xfrm>
          <a:prstGeom prst="rect">
            <a:avLst/>
          </a:prstGeom>
          <a:noFill/>
          <a:ln/>
        </p:spPr>
        <p:txBody>
          <a:bodyPr wrap="square" lIns="25400" tIns="25400" rIns="25400" bIns="25400" rtlCol="0" anchor="t">
            <a:noAutofit/>
          </a:bodyPr>
          <a:lstStyle/>
          <a:p>
            <a:pPr marL="0" indent="0" algn="l">
              <a:lnSpc>
                <a:spcPct val="118945"/>
              </a:lnSpc>
              <a:buNone/>
            </a:pPr>
            <a:r>
              <a:rPr lang="en-US" sz="1950" dirty="0">
                <a:solidFill>
                  <a:srgbClr val="6B6E71"/>
                </a:solidFill>
                <a:latin typeface="Barlow" pitchFamily="34" charset="0"/>
                <a:ea typeface="Barlow" pitchFamily="34" charset="-122"/>
                <a:cs typeface="Barlow" pitchFamily="34" charset="-120"/>
              </a:rPr>
              <a:t>An AI venture built inside the energy sector — formed in strategic partnership with the customer.</a:t>
            </a:r>
            <a:endParaRPr lang="en-US" sz="1950" dirty="0"/>
          </a:p>
        </p:txBody>
      </p:sp>
      <p:sp>
        <p:nvSpPr>
          <p:cNvPr id="19" name="Text 14"/>
          <p:cNvSpPr/>
          <p:nvPr/>
        </p:nvSpPr>
        <p:spPr>
          <a:xfrm>
            <a:off x="11729860" y="4462701"/>
            <a:ext cx="886599" cy="533400"/>
          </a:xfrm>
          <a:prstGeom prst="rect">
            <a:avLst/>
          </a:prstGeom>
          <a:noFill/>
          <a:ln/>
        </p:spPr>
        <p:txBody>
          <a:bodyPr wrap="square" lIns="25400" tIns="25400" rIns="25400" bIns="25400" rtlCol="0" anchor="t">
            <a:normAutofit lnSpcReduction="10000"/>
          </a:bodyPr>
          <a:lstStyle/>
          <a:p>
            <a:pPr marL="0" indent="0" algn="l">
              <a:lnSpc>
                <a:spcPct val="86667"/>
              </a:lnSpc>
              <a:buNone/>
            </a:pPr>
            <a:r>
              <a:rPr lang="en-US" sz="3900" b="1" dirty="0">
                <a:solidFill>
                  <a:srgbClr val="37383A"/>
                </a:solidFill>
                <a:latin typeface="Barlow Condensed" panose="00000506000000000000" pitchFamily="2" charset="0"/>
                <a:ea typeface="Arial" pitchFamily="34" charset="-122"/>
                <a:cs typeface="Arial" pitchFamily="34" charset="-120"/>
              </a:rPr>
              <a:t>$1B</a:t>
            </a:r>
            <a:r>
              <a:rPr lang="en-US" sz="3900" b="1" dirty="0">
                <a:solidFill>
                  <a:srgbClr val="00B0F0"/>
                </a:solidFill>
                <a:latin typeface="Barlow Condensed" panose="00000506000000000000" pitchFamily="2" charset="0"/>
                <a:ea typeface="Arial" pitchFamily="34" charset="-122"/>
                <a:cs typeface="Arial" pitchFamily="34" charset="-120"/>
              </a:rPr>
              <a:t>+</a:t>
            </a:r>
            <a:endParaRPr lang="en-US" sz="3900" dirty="0">
              <a:latin typeface="Barlow Condensed" panose="00000506000000000000" pitchFamily="2" charset="0"/>
            </a:endParaRPr>
          </a:p>
        </p:txBody>
      </p:sp>
      <p:sp>
        <p:nvSpPr>
          <p:cNvPr id="20" name="Text 15"/>
          <p:cNvSpPr/>
          <p:nvPr/>
        </p:nvSpPr>
        <p:spPr>
          <a:xfrm>
            <a:off x="12692657" y="4737021"/>
            <a:ext cx="3415249" cy="406479"/>
          </a:xfrm>
          <a:prstGeom prst="rect">
            <a:avLst/>
          </a:prstGeom>
          <a:noFill/>
          <a:ln/>
        </p:spPr>
        <p:txBody>
          <a:bodyPr wrap="square" lIns="25400" tIns="25400" rIns="25400" bIns="25400" rtlCol="0" anchor="t">
            <a:noAutofit/>
          </a:bodyPr>
          <a:lstStyle/>
          <a:p>
            <a:pPr marL="0" indent="0" algn="l">
              <a:buNone/>
            </a:pPr>
            <a:r>
              <a:rPr lang="en-US" dirty="0">
                <a:solidFill>
                  <a:srgbClr val="A7AAAD"/>
                </a:solidFill>
                <a:latin typeface="Barlow" pitchFamily="34" charset="0"/>
                <a:ea typeface="Barlow" pitchFamily="34" charset="-122"/>
                <a:cs typeface="Barlow" pitchFamily="34" charset="-120"/>
              </a:rPr>
              <a:t>unicorn valuation</a:t>
            </a:r>
            <a:endParaRPr lang="en-US" dirty="0"/>
          </a:p>
        </p:txBody>
      </p:sp>
      <p:sp>
        <p:nvSpPr>
          <p:cNvPr id="21" name="Shape 16"/>
          <p:cNvSpPr/>
          <p:nvPr/>
        </p:nvSpPr>
        <p:spPr>
          <a:xfrm>
            <a:off x="11729860" y="5224701"/>
            <a:ext cx="5415082" cy="9525"/>
          </a:xfrm>
          <a:prstGeom prst="rect">
            <a:avLst/>
          </a:prstGeom>
          <a:solidFill>
            <a:srgbClr val="E4E6E8"/>
          </a:solidFill>
          <a:ln/>
        </p:spPr>
        <p:txBody>
          <a:bodyPr/>
          <a:lstStyle/>
          <a:p>
            <a:endParaRPr lang="en-US"/>
          </a:p>
        </p:txBody>
      </p:sp>
      <p:sp>
        <p:nvSpPr>
          <p:cNvPr id="22" name="Text 17"/>
          <p:cNvSpPr/>
          <p:nvPr/>
        </p:nvSpPr>
        <p:spPr>
          <a:xfrm>
            <a:off x="11729860" y="5500926"/>
            <a:ext cx="565071" cy="533400"/>
          </a:xfrm>
          <a:prstGeom prst="rect">
            <a:avLst/>
          </a:prstGeom>
          <a:noFill/>
          <a:ln/>
        </p:spPr>
        <p:txBody>
          <a:bodyPr wrap="square" lIns="25400" tIns="25400" rIns="25400" bIns="25400" rtlCol="0" anchor="t">
            <a:normAutofit lnSpcReduction="10000"/>
          </a:bodyPr>
          <a:lstStyle/>
          <a:p>
            <a:pPr marL="0" indent="0" algn="l">
              <a:lnSpc>
                <a:spcPct val="86667"/>
              </a:lnSpc>
              <a:buNone/>
            </a:pPr>
            <a:r>
              <a:rPr lang="en-US" sz="3900" b="1" dirty="0">
                <a:solidFill>
                  <a:srgbClr val="37383A"/>
                </a:solidFill>
                <a:latin typeface="Barlow Condensed" panose="00000506000000000000" pitchFamily="2" charset="0"/>
                <a:ea typeface="Arial" pitchFamily="34" charset="-122"/>
                <a:cs typeface="Arial" pitchFamily="34" charset="-120"/>
              </a:rPr>
              <a:t>1</a:t>
            </a:r>
            <a:r>
              <a:rPr lang="en-US" sz="3900" b="1" dirty="0">
                <a:solidFill>
                  <a:srgbClr val="00B0F0"/>
                </a:solidFill>
                <a:latin typeface="Barlow Condensed" panose="00000506000000000000" pitchFamily="2" charset="0"/>
                <a:ea typeface="Arial" pitchFamily="34" charset="-122"/>
                <a:cs typeface="Arial" pitchFamily="34" charset="-120"/>
              </a:rPr>
              <a:t>st</a:t>
            </a:r>
            <a:endParaRPr lang="en-US" sz="3900" dirty="0">
              <a:latin typeface="Barlow Condensed" panose="00000506000000000000" pitchFamily="2" charset="0"/>
            </a:endParaRPr>
          </a:p>
        </p:txBody>
      </p:sp>
      <p:sp>
        <p:nvSpPr>
          <p:cNvPr id="23" name="Text 18"/>
          <p:cNvSpPr/>
          <p:nvPr/>
        </p:nvSpPr>
        <p:spPr>
          <a:xfrm>
            <a:off x="12371129" y="5775246"/>
            <a:ext cx="4156517" cy="431006"/>
          </a:xfrm>
          <a:prstGeom prst="rect">
            <a:avLst/>
          </a:prstGeom>
          <a:noFill/>
          <a:ln/>
        </p:spPr>
        <p:txBody>
          <a:bodyPr wrap="square" lIns="25400" tIns="25400" rIns="25400" bIns="25400" rtlCol="0" anchor="t">
            <a:noAutofit/>
          </a:bodyPr>
          <a:lstStyle/>
          <a:p>
            <a:pPr marL="0" indent="0" algn="l">
              <a:buNone/>
            </a:pPr>
            <a:r>
              <a:rPr lang="en-US" dirty="0">
                <a:solidFill>
                  <a:srgbClr val="A7AAAD"/>
                </a:solidFill>
                <a:latin typeface="Barlow" pitchFamily="34" charset="0"/>
                <a:ea typeface="Barlow" pitchFamily="34" charset="-122"/>
                <a:cs typeface="Barlow" pitchFamily="34" charset="-120"/>
              </a:rPr>
              <a:t>of its kind, born as a national JV</a:t>
            </a:r>
            <a:endParaRPr lang="en-US" dirty="0"/>
          </a:p>
        </p:txBody>
      </p:sp>
      <p:sp>
        <p:nvSpPr>
          <p:cNvPr id="24" name="Shape 19"/>
          <p:cNvSpPr/>
          <p:nvPr/>
        </p:nvSpPr>
        <p:spPr>
          <a:xfrm>
            <a:off x="1143000" y="7044452"/>
            <a:ext cx="14287500" cy="9525"/>
          </a:xfrm>
          <a:prstGeom prst="rect">
            <a:avLst/>
          </a:prstGeom>
          <a:solidFill>
            <a:srgbClr val="E4E6E8"/>
          </a:solidFill>
          <a:ln/>
        </p:spPr>
        <p:txBody>
          <a:bodyPr/>
          <a:lstStyle/>
          <a:p>
            <a:endParaRPr lang="en-US"/>
          </a:p>
        </p:txBody>
      </p:sp>
      <p:sp>
        <p:nvSpPr>
          <p:cNvPr id="25" name="Text 20"/>
          <p:cNvSpPr/>
          <p:nvPr/>
        </p:nvSpPr>
        <p:spPr>
          <a:xfrm>
            <a:off x="1143000" y="7318771"/>
            <a:ext cx="14716125" cy="729139"/>
          </a:xfrm>
          <a:prstGeom prst="rect">
            <a:avLst/>
          </a:prstGeom>
          <a:noFill/>
          <a:ln/>
        </p:spPr>
        <p:txBody>
          <a:bodyPr wrap="square" lIns="25400" tIns="25400" rIns="25400" bIns="25400" rtlCol="0" anchor="t">
            <a:normAutofit/>
          </a:bodyPr>
          <a:lstStyle/>
          <a:p>
            <a:pPr marL="0" indent="0" algn="l">
              <a:buNone/>
            </a:pPr>
            <a:r>
              <a:rPr lang="en-US" sz="2800" b="1" dirty="0">
                <a:solidFill>
                  <a:srgbClr val="37383A"/>
                </a:solidFill>
                <a:latin typeface="Barlow Condensed" panose="00000506000000000000" pitchFamily="2" charset="0"/>
                <a:ea typeface="Arial" pitchFamily="34" charset="-122"/>
                <a:cs typeface="Arial" pitchFamily="34" charset="-120"/>
              </a:rPr>
              <a:t>Failure here would be visible at national — and industry — scale.</a:t>
            </a:r>
            <a:endParaRPr lang="en-US" sz="2800" dirty="0">
              <a:latin typeface="Barlow Condensed" panose="00000506000000000000" pitchFamily="2" charset="0"/>
            </a:endParaRPr>
          </a:p>
        </p:txBody>
      </p:sp>
      <p:pic>
        <p:nvPicPr>
          <p:cNvPr id="26" name="Image 3" descr="preencoded.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43000" y="9534525"/>
            <a:ext cx="955536" cy="304800"/>
          </a:xfrm>
          <a:prstGeom prst="rect">
            <a:avLst/>
          </a:prstGeom>
        </p:spPr>
      </p:pic>
      <p:sp>
        <p:nvSpPr>
          <p:cNvPr id="27" name="Shape 21"/>
          <p:cNvSpPr/>
          <p:nvPr/>
        </p:nvSpPr>
        <p:spPr>
          <a:xfrm>
            <a:off x="2289036" y="9534525"/>
            <a:ext cx="9525" cy="304800"/>
          </a:xfrm>
          <a:prstGeom prst="rect">
            <a:avLst/>
          </a:prstGeom>
          <a:solidFill>
            <a:srgbClr val="D7D9DB"/>
          </a:solidFill>
          <a:ln/>
        </p:spPr>
        <p:txBody>
          <a:bodyPr/>
          <a:lstStyle/>
          <a:p>
            <a:endParaRPr lang="en-US"/>
          </a:p>
        </p:txBody>
      </p:sp>
      <p:pic>
        <p:nvPicPr>
          <p:cNvPr id="28" name="Image 4" descr="preencoded.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89061" y="9505950"/>
            <a:ext cx="1107519" cy="361950"/>
          </a:xfrm>
          <a:prstGeom prst="rect">
            <a:avLst/>
          </a:prstGeom>
        </p:spPr>
      </p:pic>
      <p:sp>
        <p:nvSpPr>
          <p:cNvPr id="29" name="Text 22"/>
          <p:cNvSpPr/>
          <p:nvPr/>
        </p:nvSpPr>
        <p:spPr>
          <a:xfrm>
            <a:off x="16107906" y="9616440"/>
            <a:ext cx="1113294"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A7AAAD"/>
                </a:solidFill>
                <a:latin typeface="Barlow" pitchFamily="34" charset="0"/>
                <a:ea typeface="Barlow" pitchFamily="34" charset="-122"/>
                <a:cs typeface="Barlow" pitchFamily="34" charset="-120"/>
              </a:rPr>
              <a:t>heuristiq.io</a:t>
            </a:r>
            <a:endParaRPr lang="en-US" sz="1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876CD97-E58A-8AB1-8BE5-C115C960002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22DC6A2-F2A1-AC10-2980-33DC07CE053C}"/>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chemeClr val="bg1"/>
                </a:solidFill>
                <a:latin typeface="Barlow" pitchFamily="34" charset="0"/>
                <a:ea typeface="Barlow" pitchFamily="34" charset="-122"/>
                <a:cs typeface="Barlow" pitchFamily="34" charset="-120"/>
              </a:rPr>
              <a:t>WHAT ARE WE DELIVERING</a:t>
            </a:r>
            <a:endParaRPr lang="en-US" sz="1800" dirty="0">
              <a:solidFill>
                <a:schemeClr val="bg1"/>
              </a:solidFill>
            </a:endParaRPr>
          </a:p>
        </p:txBody>
      </p:sp>
      <p:sp>
        <p:nvSpPr>
          <p:cNvPr id="3" name="Text 1">
            <a:extLst>
              <a:ext uri="{FF2B5EF4-FFF2-40B4-BE49-F238E27FC236}">
                <a16:creationId xmlns:a16="http://schemas.microsoft.com/office/drawing/2014/main" id="{296415B3-7C51-5CFE-6911-59473C7CC281}"/>
              </a:ext>
            </a:extLst>
          </p:cNvPr>
          <p:cNvSpPr/>
          <p:nvPr/>
        </p:nvSpPr>
        <p:spPr>
          <a:xfrm>
            <a:off x="1143000" y="1264920"/>
            <a:ext cx="17602200" cy="7239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400" b="1" kern="0" spc="-37" dirty="0">
                <a:solidFill>
                  <a:schemeClr val="bg1"/>
                </a:solidFill>
                <a:latin typeface="Barlow Condensed" pitchFamily="34" charset="0"/>
                <a:ea typeface="Barlow Condensed" pitchFamily="34" charset="-122"/>
                <a:cs typeface="Barlow Condensed" pitchFamily="34" charset="-120"/>
              </a:rPr>
              <a:t>A Typical Well On Land</a:t>
            </a:r>
            <a:endParaRPr lang="en-US" sz="5400" dirty="0">
              <a:solidFill>
                <a:schemeClr val="bg1"/>
              </a:solidFill>
            </a:endParaRPr>
          </a:p>
        </p:txBody>
      </p:sp>
      <p:sp>
        <p:nvSpPr>
          <p:cNvPr id="17" name="Text 15">
            <a:extLst>
              <a:ext uri="{FF2B5EF4-FFF2-40B4-BE49-F238E27FC236}">
                <a16:creationId xmlns:a16="http://schemas.microsoft.com/office/drawing/2014/main" id="{A660F217-65AB-7081-1990-E6C7A200BE23}"/>
              </a:ext>
            </a:extLst>
          </p:cNvPr>
          <p:cNvSpPr/>
          <p:nvPr/>
        </p:nvSpPr>
        <p:spPr>
          <a:xfrm>
            <a:off x="1143000" y="9155430"/>
            <a:ext cx="1207591" cy="31242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A7AAAD"/>
                </a:solidFill>
                <a:latin typeface="Barlow" pitchFamily="34" charset="0"/>
                <a:ea typeface="Barlow" pitchFamily="34" charset="-122"/>
                <a:cs typeface="Barlow" pitchFamily="34" charset="-120"/>
              </a:rPr>
              <a:t>heuristiq.io</a:t>
            </a:r>
            <a:endParaRPr lang="en-US" sz="1800" dirty="0"/>
          </a:p>
        </p:txBody>
      </p:sp>
      <p:sp>
        <p:nvSpPr>
          <p:cNvPr id="21" name="Oval 20">
            <a:extLst>
              <a:ext uri="{FF2B5EF4-FFF2-40B4-BE49-F238E27FC236}">
                <a16:creationId xmlns:a16="http://schemas.microsoft.com/office/drawing/2014/main" id="{0A199A16-4404-D43D-FCE7-D59A990C6495}"/>
              </a:ext>
            </a:extLst>
          </p:cNvPr>
          <p:cNvSpPr/>
          <p:nvPr/>
        </p:nvSpPr>
        <p:spPr>
          <a:xfrm>
            <a:off x="11129108" y="1898161"/>
            <a:ext cx="1430215" cy="1430215"/>
          </a:xfrm>
          <a:prstGeom prst="ellips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C2BCB35-3861-5C4C-3D15-F77CADC2927B}"/>
              </a:ext>
            </a:extLst>
          </p:cNvPr>
          <p:cNvSpPr/>
          <p:nvPr/>
        </p:nvSpPr>
        <p:spPr>
          <a:xfrm>
            <a:off x="6154616" y="2084070"/>
            <a:ext cx="1430215" cy="1430215"/>
          </a:xfrm>
          <a:prstGeom prst="ellipse">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1391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B721C81-26FB-F379-29D5-CEDDB6A5419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B12AF66-F401-64E7-770A-486C7DC3B4B8}"/>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WHAT ARE WE DELIVERING</a:t>
            </a:r>
            <a:endParaRPr lang="en-US" sz="1800" dirty="0"/>
          </a:p>
        </p:txBody>
      </p:sp>
      <p:sp>
        <p:nvSpPr>
          <p:cNvPr id="3" name="Text 1">
            <a:extLst>
              <a:ext uri="{FF2B5EF4-FFF2-40B4-BE49-F238E27FC236}">
                <a16:creationId xmlns:a16="http://schemas.microsoft.com/office/drawing/2014/main" id="{E46DB626-FDA0-069B-8FD7-87337B02CAAD}"/>
              </a:ext>
            </a:extLst>
          </p:cNvPr>
          <p:cNvSpPr/>
          <p:nvPr/>
        </p:nvSpPr>
        <p:spPr>
          <a:xfrm>
            <a:off x="1143000" y="1264920"/>
            <a:ext cx="17602200" cy="7239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400" b="1" kern="0" spc="-37" dirty="0">
                <a:solidFill>
                  <a:schemeClr val="bg1"/>
                </a:solidFill>
                <a:latin typeface="Barlow Condensed" pitchFamily="34" charset="0"/>
                <a:ea typeface="Barlow Condensed" pitchFamily="34" charset="-122"/>
                <a:cs typeface="Barlow Condensed" pitchFamily="34" charset="-120"/>
              </a:rPr>
              <a:t>1/3</a:t>
            </a:r>
            <a:r>
              <a:rPr lang="en-US" sz="5400" b="1" kern="0" spc="-37" baseline="30000" dirty="0">
                <a:solidFill>
                  <a:schemeClr val="bg1"/>
                </a:solidFill>
                <a:latin typeface="Barlow Condensed" pitchFamily="34" charset="0"/>
                <a:ea typeface="Barlow Condensed" pitchFamily="34" charset="-122"/>
                <a:cs typeface="Barlow Condensed" pitchFamily="34" charset="-120"/>
              </a:rPr>
              <a:t>rd</a:t>
            </a:r>
            <a:r>
              <a:rPr lang="en-US" sz="5400" b="1" kern="0" spc="-37" dirty="0">
                <a:solidFill>
                  <a:schemeClr val="bg1"/>
                </a:solidFill>
                <a:latin typeface="Barlow Condensed" pitchFamily="34" charset="0"/>
                <a:ea typeface="Barlow Condensed" pitchFamily="34" charset="-122"/>
                <a:cs typeface="Barlow Condensed" pitchFamily="34" charset="-120"/>
              </a:rPr>
              <a:t> Of Wells On The Seabed</a:t>
            </a:r>
            <a:endParaRPr lang="en-US" sz="5400" dirty="0">
              <a:solidFill>
                <a:schemeClr val="bg1"/>
              </a:solidFill>
            </a:endParaRPr>
          </a:p>
        </p:txBody>
      </p:sp>
      <p:sp>
        <p:nvSpPr>
          <p:cNvPr id="17" name="Text 15">
            <a:extLst>
              <a:ext uri="{FF2B5EF4-FFF2-40B4-BE49-F238E27FC236}">
                <a16:creationId xmlns:a16="http://schemas.microsoft.com/office/drawing/2014/main" id="{9F54B367-85A7-931B-A29E-A9EF32434FF7}"/>
              </a:ext>
            </a:extLst>
          </p:cNvPr>
          <p:cNvSpPr/>
          <p:nvPr/>
        </p:nvSpPr>
        <p:spPr>
          <a:xfrm>
            <a:off x="1143000" y="9155430"/>
            <a:ext cx="1207591" cy="31242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A7AAAD"/>
                </a:solidFill>
                <a:latin typeface="Barlow" pitchFamily="34" charset="0"/>
                <a:ea typeface="Barlow" pitchFamily="34" charset="-122"/>
                <a:cs typeface="Barlow" pitchFamily="34" charset="-120"/>
              </a:rPr>
              <a:t>heuristiq.io</a:t>
            </a:r>
            <a:endParaRPr lang="en-US" sz="1800" dirty="0"/>
          </a:p>
        </p:txBody>
      </p:sp>
    </p:spTree>
    <p:extLst>
      <p:ext uri="{BB962C8B-B14F-4D97-AF65-F5344CB8AC3E}">
        <p14:creationId xmlns:p14="http://schemas.microsoft.com/office/powerpoint/2010/main" val="2740734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F6227F6-C125-535D-FA3D-E07709EA74E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AF6DC38-8A34-3114-B4FE-7B15934620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84960" y="1725930"/>
            <a:ext cx="15118080" cy="8503920"/>
          </a:xfrm>
          <a:prstGeom prst="rect">
            <a:avLst/>
          </a:prstGeom>
        </p:spPr>
      </p:pic>
      <p:sp>
        <p:nvSpPr>
          <p:cNvPr id="2" name="Text 0">
            <a:extLst>
              <a:ext uri="{FF2B5EF4-FFF2-40B4-BE49-F238E27FC236}">
                <a16:creationId xmlns:a16="http://schemas.microsoft.com/office/drawing/2014/main" id="{83F8AD67-3D9A-20E8-158D-E33DA06284EB}"/>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r>
              <a:rPr lang="en-US" b="1" kern="0" spc="189" dirty="0">
                <a:solidFill>
                  <a:srgbClr val="00B0F0"/>
                </a:solidFill>
                <a:latin typeface="Barlow" pitchFamily="34" charset="0"/>
                <a:ea typeface="Barlow" pitchFamily="34" charset="-122"/>
                <a:cs typeface="Barlow" pitchFamily="34" charset="-120"/>
              </a:rPr>
              <a:t>CONTROL LOOP</a:t>
            </a:r>
            <a:endParaRPr lang="en-US" dirty="0"/>
          </a:p>
        </p:txBody>
      </p:sp>
      <p:sp>
        <p:nvSpPr>
          <p:cNvPr id="3" name="Text 1">
            <a:extLst>
              <a:ext uri="{FF2B5EF4-FFF2-40B4-BE49-F238E27FC236}">
                <a16:creationId xmlns:a16="http://schemas.microsoft.com/office/drawing/2014/main" id="{2F0D7304-CD61-BC6E-7942-5C2C1D6F1AFB}"/>
              </a:ext>
            </a:extLst>
          </p:cNvPr>
          <p:cNvSpPr/>
          <p:nvPr/>
        </p:nvSpPr>
        <p:spPr>
          <a:xfrm>
            <a:off x="1143000" y="1264920"/>
            <a:ext cx="17602200" cy="723900"/>
          </a:xfrm>
          <a:prstGeom prst="rect">
            <a:avLst/>
          </a:prstGeom>
          <a:noFill/>
          <a:ln/>
        </p:spPr>
        <p:txBody>
          <a:bodyPr wrap="square" lIns="25400" tIns="25400" rIns="25400" bIns="25400" rtlCol="0" anchor="t">
            <a:normAutofit lnSpcReduction="10000"/>
          </a:bodyPr>
          <a:lstStyle/>
          <a:p>
            <a:pPr>
              <a:lnSpc>
                <a:spcPct val="87500"/>
              </a:lnSpc>
            </a:pPr>
            <a:r>
              <a:rPr lang="en-US" sz="5400" b="1" kern="0" spc="-39" dirty="0">
                <a:solidFill>
                  <a:srgbClr val="37383A"/>
                </a:solidFill>
                <a:latin typeface="Barlow Condensed" pitchFamily="34" charset="0"/>
                <a:ea typeface="Barlow Condensed" pitchFamily="34" charset="-122"/>
                <a:cs typeface="Barlow Condensed" pitchFamily="34" charset="-120"/>
              </a:rPr>
              <a:t>Before Deployment</a:t>
            </a:r>
            <a:endParaRPr lang="en-US" sz="5400" dirty="0"/>
          </a:p>
        </p:txBody>
      </p:sp>
      <p:sp>
        <p:nvSpPr>
          <p:cNvPr id="6" name="Rectangle 5">
            <a:extLst>
              <a:ext uri="{FF2B5EF4-FFF2-40B4-BE49-F238E27FC236}">
                <a16:creationId xmlns:a16="http://schemas.microsoft.com/office/drawing/2014/main" id="{5F8FC038-F5DC-280C-75FB-CCC5004CDE42}"/>
              </a:ext>
            </a:extLst>
          </p:cNvPr>
          <p:cNvSpPr/>
          <p:nvPr/>
        </p:nvSpPr>
        <p:spPr>
          <a:xfrm>
            <a:off x="1673679" y="9210674"/>
            <a:ext cx="8017328" cy="7238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Need to overwrite with before state text</a:t>
            </a:r>
          </a:p>
        </p:txBody>
      </p:sp>
      <p:sp>
        <p:nvSpPr>
          <p:cNvPr id="11" name="Rectangle 10">
            <a:extLst>
              <a:ext uri="{FF2B5EF4-FFF2-40B4-BE49-F238E27FC236}">
                <a16:creationId xmlns:a16="http://schemas.microsoft.com/office/drawing/2014/main" id="{547C8573-B370-9E05-585E-EF5E6DBBECE3}"/>
              </a:ext>
            </a:extLst>
          </p:cNvPr>
          <p:cNvSpPr/>
          <p:nvPr/>
        </p:nvSpPr>
        <p:spPr>
          <a:xfrm>
            <a:off x="12944201" y="4749165"/>
            <a:ext cx="2339340" cy="25717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0846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32D0155-9275-1A78-EF7E-8D204D523D9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8D1C13E-6FF6-D147-BD6C-12EEE6F317D2}"/>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r>
              <a:rPr lang="en-US" b="1" kern="0" spc="189" dirty="0">
                <a:solidFill>
                  <a:srgbClr val="00B0F0"/>
                </a:solidFill>
                <a:latin typeface="Barlow" pitchFamily="34" charset="0"/>
                <a:ea typeface="Barlow" pitchFamily="34" charset="-122"/>
                <a:cs typeface="Barlow" pitchFamily="34" charset="-120"/>
              </a:rPr>
              <a:t>CONTROL LOOP</a:t>
            </a:r>
            <a:endParaRPr lang="en-US" dirty="0"/>
          </a:p>
        </p:txBody>
      </p:sp>
      <p:sp>
        <p:nvSpPr>
          <p:cNvPr id="3" name="Text 1">
            <a:extLst>
              <a:ext uri="{FF2B5EF4-FFF2-40B4-BE49-F238E27FC236}">
                <a16:creationId xmlns:a16="http://schemas.microsoft.com/office/drawing/2014/main" id="{6A0E0DCC-F987-643A-AC62-3FFA0C75B5F2}"/>
              </a:ext>
            </a:extLst>
          </p:cNvPr>
          <p:cNvSpPr/>
          <p:nvPr/>
        </p:nvSpPr>
        <p:spPr>
          <a:xfrm>
            <a:off x="1143000" y="1264920"/>
            <a:ext cx="17602200" cy="723900"/>
          </a:xfrm>
          <a:prstGeom prst="rect">
            <a:avLst/>
          </a:prstGeom>
          <a:noFill/>
          <a:ln/>
        </p:spPr>
        <p:txBody>
          <a:bodyPr wrap="square" lIns="25400" tIns="25400" rIns="25400" bIns="25400" rtlCol="0" anchor="t">
            <a:normAutofit lnSpcReduction="10000"/>
          </a:bodyPr>
          <a:lstStyle/>
          <a:p>
            <a:pPr>
              <a:lnSpc>
                <a:spcPct val="87500"/>
              </a:lnSpc>
            </a:pPr>
            <a:r>
              <a:rPr lang="en-US" sz="5400" b="1" kern="0" spc="-39" dirty="0">
                <a:solidFill>
                  <a:srgbClr val="37383A"/>
                </a:solidFill>
                <a:latin typeface="Barlow Condensed" pitchFamily="34" charset="0"/>
                <a:ea typeface="Barlow Condensed" pitchFamily="34" charset="-122"/>
                <a:cs typeface="Barlow Condensed" pitchFamily="34" charset="-120"/>
              </a:rPr>
              <a:t>Where AI/ML sits in the control loop</a:t>
            </a:r>
            <a:endParaRPr lang="en-US" sz="5400" dirty="0"/>
          </a:p>
        </p:txBody>
      </p:sp>
      <p:pic>
        <p:nvPicPr>
          <p:cNvPr id="8" name="Picture 7">
            <a:extLst>
              <a:ext uri="{FF2B5EF4-FFF2-40B4-BE49-F238E27FC236}">
                <a16:creationId xmlns:a16="http://schemas.microsoft.com/office/drawing/2014/main" id="{A8B6A54C-1EC4-E317-7EFE-95717325EF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1180" y="1948000"/>
            <a:ext cx="14645640" cy="8238173"/>
          </a:xfrm>
          <a:prstGeom prst="rect">
            <a:avLst/>
          </a:prstGeom>
        </p:spPr>
      </p:pic>
    </p:spTree>
    <p:extLst>
      <p:ext uri="{BB962C8B-B14F-4D97-AF65-F5344CB8AC3E}">
        <p14:creationId xmlns:p14="http://schemas.microsoft.com/office/powerpoint/2010/main" val="2365666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91440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BUSINESS VALUE &amp; BENEFITS</a:t>
            </a:r>
            <a:endParaRPr lang="en-US" sz="1500" dirty="0"/>
          </a:p>
        </p:txBody>
      </p:sp>
      <p:sp>
        <p:nvSpPr>
          <p:cNvPr id="3" name="Text 1"/>
          <p:cNvSpPr/>
          <p:nvPr/>
        </p:nvSpPr>
        <p:spPr>
          <a:xfrm>
            <a:off x="1143000" y="1352550"/>
            <a:ext cx="17602200" cy="762000"/>
          </a:xfrm>
          <a:prstGeom prst="rect">
            <a:avLst/>
          </a:prstGeom>
          <a:noFill/>
          <a:ln/>
        </p:spPr>
        <p:txBody>
          <a:bodyPr wrap="square" lIns="25400" tIns="25400" rIns="25400" bIns="25400" rtlCol="0" anchor="t">
            <a:normAutofit lnSpcReduction="10000"/>
          </a:bodyPr>
          <a:lstStyle/>
          <a:p>
            <a:pPr marL="0" indent="0" algn="l">
              <a:lnSpc>
                <a:spcPct val="87156"/>
              </a:lnSpc>
              <a:buNone/>
            </a:pPr>
            <a:r>
              <a:rPr lang="en-US" sz="5700" b="1" kern="0" spc="-57" dirty="0">
                <a:solidFill>
                  <a:srgbClr val="37383A"/>
                </a:solidFill>
                <a:latin typeface="Barlow Condensed" panose="00000506000000000000" pitchFamily="2" charset="0"/>
                <a:ea typeface="Arial" pitchFamily="34" charset="-122"/>
                <a:cs typeface="Arial" pitchFamily="34" charset="-120"/>
              </a:rPr>
              <a:t>What AWC improves</a:t>
            </a:r>
            <a:endParaRPr lang="en-US" sz="5700" dirty="0">
              <a:latin typeface="Barlow Condensed" panose="00000506000000000000" pitchFamily="2" charset="0"/>
            </a:endParaRPr>
          </a:p>
        </p:txBody>
      </p:sp>
      <p:sp>
        <p:nvSpPr>
          <p:cNvPr id="4" name="Shape 2"/>
          <p:cNvSpPr/>
          <p:nvPr/>
        </p:nvSpPr>
        <p:spPr>
          <a:xfrm>
            <a:off x="1143000" y="2400300"/>
            <a:ext cx="628650" cy="57150"/>
          </a:xfrm>
          <a:prstGeom prst="rect">
            <a:avLst/>
          </a:prstGeom>
          <a:solidFill>
            <a:srgbClr val="00B0F0"/>
          </a:solidFill>
          <a:ln/>
        </p:spPr>
        <p:txBody>
          <a:bodyPr/>
          <a:lstStyle/>
          <a:p>
            <a:endParaRPr lang="en-US"/>
          </a:p>
        </p:txBody>
      </p:sp>
      <p:sp>
        <p:nvSpPr>
          <p:cNvPr id="5" name="Shape 3"/>
          <p:cNvSpPr/>
          <p:nvPr/>
        </p:nvSpPr>
        <p:spPr>
          <a:xfrm>
            <a:off x="1143000" y="2876550"/>
            <a:ext cx="16002000" cy="9525"/>
          </a:xfrm>
          <a:prstGeom prst="rect">
            <a:avLst/>
          </a:prstGeom>
          <a:solidFill>
            <a:srgbClr val="D7D9DB"/>
          </a:solidFill>
          <a:ln/>
        </p:spPr>
        <p:txBody>
          <a:bodyPr/>
          <a:lstStyle/>
          <a:p>
            <a:endParaRPr lang="en-US"/>
          </a:p>
        </p:txBody>
      </p:sp>
      <p:sp>
        <p:nvSpPr>
          <p:cNvPr id="6" name="Shape 4"/>
          <p:cNvSpPr/>
          <p:nvPr/>
        </p:nvSpPr>
        <p:spPr>
          <a:xfrm>
            <a:off x="1143000" y="2876550"/>
            <a:ext cx="9525" cy="6156960"/>
          </a:xfrm>
          <a:prstGeom prst="rect">
            <a:avLst/>
          </a:prstGeom>
          <a:solidFill>
            <a:srgbClr val="D7D9DB"/>
          </a:solidFill>
          <a:ln/>
        </p:spPr>
        <p:txBody>
          <a:bodyPr/>
          <a:lstStyle/>
          <a:p>
            <a:endParaRPr lang="en-US"/>
          </a:p>
        </p:txBody>
      </p:sp>
      <p:sp>
        <p:nvSpPr>
          <p:cNvPr id="7" name="Shape 5"/>
          <p:cNvSpPr/>
          <p:nvPr/>
        </p:nvSpPr>
        <p:spPr>
          <a:xfrm>
            <a:off x="1150620" y="5951220"/>
            <a:ext cx="7997190" cy="9525"/>
          </a:xfrm>
          <a:prstGeom prst="rect">
            <a:avLst/>
          </a:prstGeom>
          <a:solidFill>
            <a:srgbClr val="D7D9DB"/>
          </a:solidFill>
          <a:ln/>
        </p:spPr>
        <p:txBody>
          <a:bodyPr/>
          <a:lstStyle/>
          <a:p>
            <a:endParaRPr lang="en-US"/>
          </a:p>
        </p:txBody>
      </p:sp>
      <p:sp>
        <p:nvSpPr>
          <p:cNvPr id="8" name="Shape 6"/>
          <p:cNvSpPr/>
          <p:nvPr/>
        </p:nvSpPr>
        <p:spPr>
          <a:xfrm>
            <a:off x="9140190" y="2884170"/>
            <a:ext cx="9525" cy="3074670"/>
          </a:xfrm>
          <a:prstGeom prst="rect">
            <a:avLst/>
          </a:prstGeom>
          <a:solidFill>
            <a:srgbClr val="D7D9DB"/>
          </a:solidFill>
          <a:ln/>
        </p:spPr>
        <p:txBody>
          <a:bodyPr/>
          <a:lstStyle/>
          <a:p>
            <a:endParaRPr lang="en-US"/>
          </a:p>
        </p:txBody>
      </p:sp>
      <p:sp>
        <p:nvSpPr>
          <p:cNvPr id="9" name="Text 7"/>
          <p:cNvSpPr/>
          <p:nvPr/>
        </p:nvSpPr>
        <p:spPr>
          <a:xfrm>
            <a:off x="1531620" y="3246120"/>
            <a:ext cx="357009"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00B0F0"/>
                </a:solidFill>
                <a:latin typeface="Barlow Condensed" panose="00000506000000000000" pitchFamily="2" charset="0"/>
                <a:ea typeface="Arial" pitchFamily="34" charset="-122"/>
                <a:cs typeface="Arial" pitchFamily="34" charset="-120"/>
              </a:rPr>
              <a:t>01</a:t>
            </a:r>
            <a:endParaRPr lang="en-US" sz="3000" dirty="0">
              <a:latin typeface="Barlow Condensed" panose="00000506000000000000" pitchFamily="2" charset="0"/>
            </a:endParaRPr>
          </a:p>
        </p:txBody>
      </p:sp>
      <p:sp>
        <p:nvSpPr>
          <p:cNvPr id="10" name="Text 8"/>
          <p:cNvSpPr/>
          <p:nvPr/>
        </p:nvSpPr>
        <p:spPr>
          <a:xfrm>
            <a:off x="1983879" y="3246120"/>
            <a:ext cx="1652564"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37383A"/>
                </a:solidFill>
                <a:latin typeface="Barlow Condensed" panose="00000506000000000000" pitchFamily="2" charset="0"/>
                <a:ea typeface="Arial" pitchFamily="34" charset="-122"/>
                <a:cs typeface="Arial" pitchFamily="34" charset="-120"/>
              </a:rPr>
              <a:t>Production</a:t>
            </a:r>
            <a:endParaRPr lang="en-US" sz="3000" dirty="0">
              <a:latin typeface="Barlow Condensed" panose="00000506000000000000" pitchFamily="2" charset="0"/>
            </a:endParaRPr>
          </a:p>
        </p:txBody>
      </p:sp>
      <p:sp>
        <p:nvSpPr>
          <p:cNvPr id="11" name="Shape 9"/>
          <p:cNvSpPr/>
          <p:nvPr/>
        </p:nvSpPr>
        <p:spPr>
          <a:xfrm>
            <a:off x="1531620" y="3893820"/>
            <a:ext cx="419100" cy="47625"/>
          </a:xfrm>
          <a:prstGeom prst="rect">
            <a:avLst/>
          </a:prstGeom>
          <a:solidFill>
            <a:srgbClr val="00B0F0"/>
          </a:solidFill>
          <a:ln/>
        </p:spPr>
        <p:txBody>
          <a:bodyPr/>
          <a:lstStyle/>
          <a:p>
            <a:endParaRPr lang="en-US"/>
          </a:p>
        </p:txBody>
      </p:sp>
      <p:sp>
        <p:nvSpPr>
          <p:cNvPr id="12" name="Shape 10"/>
          <p:cNvSpPr/>
          <p:nvPr/>
        </p:nvSpPr>
        <p:spPr>
          <a:xfrm>
            <a:off x="1531620" y="4236720"/>
            <a:ext cx="114300" cy="114300"/>
          </a:xfrm>
          <a:prstGeom prst="rect">
            <a:avLst/>
          </a:prstGeom>
          <a:solidFill>
            <a:srgbClr val="00B0F0"/>
          </a:solidFill>
          <a:ln/>
        </p:spPr>
        <p:txBody>
          <a:bodyPr/>
          <a:lstStyle/>
          <a:p>
            <a:endParaRPr lang="en-US"/>
          </a:p>
        </p:txBody>
      </p:sp>
      <p:sp>
        <p:nvSpPr>
          <p:cNvPr id="13" name="Text 11"/>
          <p:cNvSpPr/>
          <p:nvPr/>
        </p:nvSpPr>
        <p:spPr>
          <a:xfrm>
            <a:off x="1798320" y="4150995"/>
            <a:ext cx="6004179" cy="681038"/>
          </a:xfrm>
          <a:prstGeom prst="rect">
            <a:avLst/>
          </a:prstGeom>
          <a:noFill/>
          <a:ln/>
        </p:spPr>
        <p:txBody>
          <a:bodyPr wrap="square" lIns="25400" tIns="25400" rIns="25400" bIns="25400" rtlCol="0" anchor="t">
            <a:normAutofit/>
          </a:bodyPr>
          <a:lstStyle/>
          <a:p>
            <a:pPr marL="0" indent="0" algn="l">
              <a:lnSpc>
                <a:spcPct val="111020"/>
              </a:lnSpc>
              <a:buNone/>
            </a:pPr>
            <a:r>
              <a:rPr lang="en-US" sz="1875" dirty="0">
                <a:solidFill>
                  <a:srgbClr val="37383A"/>
                </a:solidFill>
                <a:latin typeface="Barlow" pitchFamily="34" charset="0"/>
                <a:ea typeface="Barlow" pitchFamily="34" charset="-122"/>
                <a:cs typeface="Barlow" pitchFamily="34" charset="-120"/>
              </a:rPr>
              <a:t>Keeps every well flowing at its target rate, regardless of backpressure changes.</a:t>
            </a:r>
            <a:endParaRPr lang="en-US" sz="1875" dirty="0"/>
          </a:p>
        </p:txBody>
      </p:sp>
      <p:sp>
        <p:nvSpPr>
          <p:cNvPr id="14" name="Shape 12"/>
          <p:cNvSpPr/>
          <p:nvPr/>
        </p:nvSpPr>
        <p:spPr>
          <a:xfrm>
            <a:off x="1531620" y="5032057"/>
            <a:ext cx="114300" cy="114300"/>
          </a:xfrm>
          <a:prstGeom prst="rect">
            <a:avLst/>
          </a:prstGeom>
          <a:solidFill>
            <a:srgbClr val="00B0F0"/>
          </a:solidFill>
          <a:ln/>
        </p:spPr>
        <p:txBody>
          <a:bodyPr/>
          <a:lstStyle/>
          <a:p>
            <a:endParaRPr lang="en-US"/>
          </a:p>
        </p:txBody>
      </p:sp>
      <p:sp>
        <p:nvSpPr>
          <p:cNvPr id="15" name="Text 13"/>
          <p:cNvSpPr/>
          <p:nvPr/>
        </p:nvSpPr>
        <p:spPr>
          <a:xfrm>
            <a:off x="1798320" y="4946332"/>
            <a:ext cx="6004179" cy="681038"/>
          </a:xfrm>
          <a:prstGeom prst="rect">
            <a:avLst/>
          </a:prstGeom>
          <a:noFill/>
          <a:ln/>
        </p:spPr>
        <p:txBody>
          <a:bodyPr wrap="square" lIns="25400" tIns="25400" rIns="25400" bIns="25400" rtlCol="0" anchor="t">
            <a:normAutofit/>
          </a:bodyPr>
          <a:lstStyle/>
          <a:p>
            <a:pPr marL="0" indent="0" algn="l">
              <a:lnSpc>
                <a:spcPct val="111020"/>
              </a:lnSpc>
              <a:buNone/>
            </a:pPr>
            <a:r>
              <a:rPr lang="en-US" sz="1875" dirty="0">
                <a:solidFill>
                  <a:srgbClr val="37383A"/>
                </a:solidFill>
                <a:latin typeface="Barlow" pitchFamily="34" charset="0"/>
                <a:ea typeface="Barlow" pitchFamily="34" charset="-122"/>
                <a:cs typeface="Barlow" pitchFamily="34" charset="-120"/>
              </a:rPr>
              <a:t>Optimises and reduces gas-lift consumption per barrel produced.</a:t>
            </a:r>
            <a:endParaRPr lang="en-US" sz="1875" dirty="0"/>
          </a:p>
        </p:txBody>
      </p:sp>
      <p:sp>
        <p:nvSpPr>
          <p:cNvPr id="16" name="Shape 14"/>
          <p:cNvSpPr/>
          <p:nvPr/>
        </p:nvSpPr>
        <p:spPr>
          <a:xfrm>
            <a:off x="9147810" y="5951220"/>
            <a:ext cx="7997190" cy="9525"/>
          </a:xfrm>
          <a:prstGeom prst="rect">
            <a:avLst/>
          </a:prstGeom>
          <a:solidFill>
            <a:srgbClr val="D7D9DB"/>
          </a:solidFill>
          <a:ln/>
        </p:spPr>
        <p:txBody>
          <a:bodyPr/>
          <a:lstStyle/>
          <a:p>
            <a:endParaRPr lang="en-US"/>
          </a:p>
        </p:txBody>
      </p:sp>
      <p:sp>
        <p:nvSpPr>
          <p:cNvPr id="17" name="Shape 15"/>
          <p:cNvSpPr/>
          <p:nvPr/>
        </p:nvSpPr>
        <p:spPr>
          <a:xfrm>
            <a:off x="17137381" y="2884170"/>
            <a:ext cx="9525" cy="3074670"/>
          </a:xfrm>
          <a:prstGeom prst="rect">
            <a:avLst/>
          </a:prstGeom>
          <a:solidFill>
            <a:srgbClr val="D7D9DB"/>
          </a:solidFill>
          <a:ln/>
        </p:spPr>
        <p:txBody>
          <a:bodyPr/>
          <a:lstStyle/>
          <a:p>
            <a:endParaRPr lang="en-US"/>
          </a:p>
        </p:txBody>
      </p:sp>
      <p:sp>
        <p:nvSpPr>
          <p:cNvPr id="18" name="Text 16"/>
          <p:cNvSpPr/>
          <p:nvPr/>
        </p:nvSpPr>
        <p:spPr>
          <a:xfrm>
            <a:off x="9528810" y="3246120"/>
            <a:ext cx="415707"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00B0F0"/>
                </a:solidFill>
                <a:latin typeface="Barlow Condensed" panose="00000506000000000000" pitchFamily="2" charset="0"/>
                <a:ea typeface="Arial" pitchFamily="34" charset="-122"/>
                <a:cs typeface="Arial" pitchFamily="34" charset="-120"/>
              </a:rPr>
              <a:t>02</a:t>
            </a:r>
            <a:endParaRPr lang="en-US" sz="3000" dirty="0">
              <a:latin typeface="Barlow Condensed" panose="00000506000000000000" pitchFamily="2" charset="0"/>
            </a:endParaRPr>
          </a:p>
        </p:txBody>
      </p:sp>
      <p:sp>
        <p:nvSpPr>
          <p:cNvPr id="19" name="Text 17"/>
          <p:cNvSpPr/>
          <p:nvPr/>
        </p:nvSpPr>
        <p:spPr>
          <a:xfrm>
            <a:off x="10039767" y="3246120"/>
            <a:ext cx="3222486"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37383A"/>
                </a:solidFill>
                <a:latin typeface="Barlow Condensed" panose="00000506000000000000" pitchFamily="2" charset="0"/>
                <a:ea typeface="Arial" pitchFamily="34" charset="-122"/>
                <a:cs typeface="Arial" pitchFamily="34" charset="-120"/>
              </a:rPr>
              <a:t>Quality &amp; compliance</a:t>
            </a:r>
            <a:endParaRPr lang="en-US" sz="3000" dirty="0">
              <a:latin typeface="Barlow Condensed" panose="00000506000000000000" pitchFamily="2" charset="0"/>
            </a:endParaRPr>
          </a:p>
        </p:txBody>
      </p:sp>
      <p:sp>
        <p:nvSpPr>
          <p:cNvPr id="20" name="Shape 18"/>
          <p:cNvSpPr/>
          <p:nvPr/>
        </p:nvSpPr>
        <p:spPr>
          <a:xfrm>
            <a:off x="9528810" y="3893820"/>
            <a:ext cx="419100" cy="47625"/>
          </a:xfrm>
          <a:prstGeom prst="rect">
            <a:avLst/>
          </a:prstGeom>
          <a:solidFill>
            <a:srgbClr val="00B0F0"/>
          </a:solidFill>
          <a:ln/>
        </p:spPr>
        <p:txBody>
          <a:bodyPr/>
          <a:lstStyle/>
          <a:p>
            <a:endParaRPr lang="en-US"/>
          </a:p>
        </p:txBody>
      </p:sp>
      <p:sp>
        <p:nvSpPr>
          <p:cNvPr id="21" name="Shape 19"/>
          <p:cNvSpPr/>
          <p:nvPr/>
        </p:nvSpPr>
        <p:spPr>
          <a:xfrm>
            <a:off x="9528810" y="4236720"/>
            <a:ext cx="114300" cy="114300"/>
          </a:xfrm>
          <a:prstGeom prst="rect">
            <a:avLst/>
          </a:prstGeom>
          <a:solidFill>
            <a:srgbClr val="00B0F0"/>
          </a:solidFill>
          <a:ln/>
        </p:spPr>
        <p:txBody>
          <a:bodyPr/>
          <a:lstStyle/>
          <a:p>
            <a:endParaRPr lang="en-US"/>
          </a:p>
        </p:txBody>
      </p:sp>
      <p:sp>
        <p:nvSpPr>
          <p:cNvPr id="22" name="Text 20"/>
          <p:cNvSpPr/>
          <p:nvPr/>
        </p:nvSpPr>
        <p:spPr>
          <a:xfrm>
            <a:off x="9795510" y="4150995"/>
            <a:ext cx="6004179" cy="681038"/>
          </a:xfrm>
          <a:prstGeom prst="rect">
            <a:avLst/>
          </a:prstGeom>
          <a:noFill/>
          <a:ln/>
        </p:spPr>
        <p:txBody>
          <a:bodyPr wrap="square" lIns="25400" tIns="25400" rIns="25400" bIns="25400" rtlCol="0" anchor="t">
            <a:normAutofit/>
          </a:bodyPr>
          <a:lstStyle/>
          <a:p>
            <a:pPr marL="0" indent="0" algn="l">
              <a:lnSpc>
                <a:spcPct val="111020"/>
              </a:lnSpc>
              <a:buNone/>
            </a:pPr>
            <a:r>
              <a:rPr lang="en-US" sz="1875" dirty="0">
                <a:solidFill>
                  <a:srgbClr val="37383A"/>
                </a:solidFill>
                <a:latin typeface="Barlow" pitchFamily="34" charset="0"/>
                <a:ea typeface="Barlow" pitchFamily="34" charset="-122"/>
                <a:cs typeface="Barlow" pitchFamily="34" charset="-120"/>
              </a:rPr>
              <a:t>Achieves and holds the oil-rate target within the operating envelope.</a:t>
            </a:r>
            <a:endParaRPr lang="en-US" sz="1875" dirty="0"/>
          </a:p>
        </p:txBody>
      </p:sp>
      <p:sp>
        <p:nvSpPr>
          <p:cNvPr id="23" name="Shape 21"/>
          <p:cNvSpPr/>
          <p:nvPr/>
        </p:nvSpPr>
        <p:spPr>
          <a:xfrm>
            <a:off x="9528810" y="5032057"/>
            <a:ext cx="114300" cy="114300"/>
          </a:xfrm>
          <a:prstGeom prst="rect">
            <a:avLst/>
          </a:prstGeom>
          <a:solidFill>
            <a:srgbClr val="00B0F0"/>
          </a:solidFill>
          <a:ln/>
        </p:spPr>
        <p:txBody>
          <a:bodyPr/>
          <a:lstStyle/>
          <a:p>
            <a:endParaRPr lang="en-US"/>
          </a:p>
        </p:txBody>
      </p:sp>
      <p:sp>
        <p:nvSpPr>
          <p:cNvPr id="24" name="Text 22"/>
          <p:cNvSpPr/>
          <p:nvPr/>
        </p:nvSpPr>
        <p:spPr>
          <a:xfrm>
            <a:off x="9795510" y="4946332"/>
            <a:ext cx="6004179" cy="681038"/>
          </a:xfrm>
          <a:prstGeom prst="rect">
            <a:avLst/>
          </a:prstGeom>
          <a:noFill/>
          <a:ln/>
        </p:spPr>
        <p:txBody>
          <a:bodyPr wrap="square" lIns="25400" tIns="25400" rIns="25400" bIns="25400" rtlCol="0" anchor="t">
            <a:normAutofit/>
          </a:bodyPr>
          <a:lstStyle/>
          <a:p>
            <a:pPr marL="0" indent="0" algn="l">
              <a:lnSpc>
                <a:spcPct val="111020"/>
              </a:lnSpc>
              <a:buNone/>
            </a:pPr>
            <a:r>
              <a:rPr lang="en-US" sz="1875" dirty="0">
                <a:solidFill>
                  <a:srgbClr val="37383A"/>
                </a:solidFill>
                <a:latin typeface="Barlow" pitchFamily="34" charset="0"/>
                <a:ea typeface="Barlow" pitchFamily="34" charset="-122"/>
                <a:cs typeface="Barlow" pitchFamily="34" charset="-120"/>
              </a:rPr>
              <a:t>Minimises operating-guideline violations across the field.</a:t>
            </a:r>
            <a:endParaRPr lang="en-US" sz="1875" dirty="0"/>
          </a:p>
        </p:txBody>
      </p:sp>
      <p:sp>
        <p:nvSpPr>
          <p:cNvPr id="25" name="Shape 23"/>
          <p:cNvSpPr/>
          <p:nvPr/>
        </p:nvSpPr>
        <p:spPr>
          <a:xfrm>
            <a:off x="1150620" y="9025891"/>
            <a:ext cx="7997190" cy="9525"/>
          </a:xfrm>
          <a:prstGeom prst="rect">
            <a:avLst/>
          </a:prstGeom>
          <a:solidFill>
            <a:srgbClr val="D7D9DB"/>
          </a:solidFill>
          <a:ln/>
        </p:spPr>
        <p:txBody>
          <a:bodyPr/>
          <a:lstStyle/>
          <a:p>
            <a:endParaRPr lang="en-US"/>
          </a:p>
        </p:txBody>
      </p:sp>
      <p:sp>
        <p:nvSpPr>
          <p:cNvPr id="26" name="Shape 24"/>
          <p:cNvSpPr/>
          <p:nvPr/>
        </p:nvSpPr>
        <p:spPr>
          <a:xfrm>
            <a:off x="9140190" y="5958840"/>
            <a:ext cx="9525" cy="3074670"/>
          </a:xfrm>
          <a:prstGeom prst="rect">
            <a:avLst/>
          </a:prstGeom>
          <a:solidFill>
            <a:srgbClr val="D7D9DB"/>
          </a:solidFill>
          <a:ln/>
        </p:spPr>
        <p:txBody>
          <a:bodyPr/>
          <a:lstStyle/>
          <a:p>
            <a:endParaRPr lang="en-US"/>
          </a:p>
        </p:txBody>
      </p:sp>
      <p:sp>
        <p:nvSpPr>
          <p:cNvPr id="27" name="Text 25"/>
          <p:cNvSpPr/>
          <p:nvPr/>
        </p:nvSpPr>
        <p:spPr>
          <a:xfrm>
            <a:off x="1531620" y="6320790"/>
            <a:ext cx="414933"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00B0F0"/>
                </a:solidFill>
                <a:latin typeface="Barlow Condensed" panose="00000506000000000000" pitchFamily="2" charset="0"/>
                <a:ea typeface="Arial" pitchFamily="34" charset="-122"/>
                <a:cs typeface="Arial" pitchFamily="34" charset="-120"/>
              </a:rPr>
              <a:t>03</a:t>
            </a:r>
            <a:endParaRPr lang="en-US" sz="3000" dirty="0">
              <a:latin typeface="Barlow Condensed" panose="00000506000000000000" pitchFamily="2" charset="0"/>
            </a:endParaRPr>
          </a:p>
        </p:txBody>
      </p:sp>
      <p:sp>
        <p:nvSpPr>
          <p:cNvPr id="28" name="Text 26"/>
          <p:cNvSpPr/>
          <p:nvPr/>
        </p:nvSpPr>
        <p:spPr>
          <a:xfrm>
            <a:off x="2041803" y="6320790"/>
            <a:ext cx="2821853"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37383A"/>
                </a:solidFill>
                <a:latin typeface="Barlow Condensed" panose="00000506000000000000" pitchFamily="2" charset="0"/>
                <a:ea typeface="Arial" pitchFamily="34" charset="-122"/>
                <a:cs typeface="Arial" pitchFamily="34" charset="-120"/>
              </a:rPr>
              <a:t>Operator workload</a:t>
            </a:r>
            <a:endParaRPr lang="en-US" sz="3000" dirty="0">
              <a:latin typeface="Barlow Condensed" panose="00000506000000000000" pitchFamily="2" charset="0"/>
            </a:endParaRPr>
          </a:p>
        </p:txBody>
      </p:sp>
      <p:sp>
        <p:nvSpPr>
          <p:cNvPr id="29" name="Shape 27"/>
          <p:cNvSpPr/>
          <p:nvPr/>
        </p:nvSpPr>
        <p:spPr>
          <a:xfrm>
            <a:off x="1531620" y="6968490"/>
            <a:ext cx="419100" cy="47625"/>
          </a:xfrm>
          <a:prstGeom prst="rect">
            <a:avLst/>
          </a:prstGeom>
          <a:solidFill>
            <a:srgbClr val="00B0F0"/>
          </a:solidFill>
          <a:ln/>
        </p:spPr>
        <p:txBody>
          <a:bodyPr/>
          <a:lstStyle/>
          <a:p>
            <a:endParaRPr lang="en-US"/>
          </a:p>
        </p:txBody>
      </p:sp>
      <p:sp>
        <p:nvSpPr>
          <p:cNvPr id="30" name="Shape 28"/>
          <p:cNvSpPr/>
          <p:nvPr/>
        </p:nvSpPr>
        <p:spPr>
          <a:xfrm>
            <a:off x="1531620" y="7311390"/>
            <a:ext cx="114300" cy="114300"/>
          </a:xfrm>
          <a:prstGeom prst="rect">
            <a:avLst/>
          </a:prstGeom>
          <a:solidFill>
            <a:srgbClr val="00B0F0"/>
          </a:solidFill>
          <a:ln/>
        </p:spPr>
        <p:txBody>
          <a:bodyPr/>
          <a:lstStyle/>
          <a:p>
            <a:endParaRPr lang="en-US"/>
          </a:p>
        </p:txBody>
      </p:sp>
      <p:sp>
        <p:nvSpPr>
          <p:cNvPr id="31" name="Text 29"/>
          <p:cNvSpPr/>
          <p:nvPr/>
        </p:nvSpPr>
        <p:spPr>
          <a:xfrm>
            <a:off x="1798320" y="7225665"/>
            <a:ext cx="6004179" cy="681038"/>
          </a:xfrm>
          <a:prstGeom prst="rect">
            <a:avLst/>
          </a:prstGeom>
          <a:noFill/>
          <a:ln/>
        </p:spPr>
        <p:txBody>
          <a:bodyPr wrap="square" lIns="25400" tIns="25400" rIns="25400" bIns="25400" rtlCol="0" anchor="t">
            <a:normAutofit/>
          </a:bodyPr>
          <a:lstStyle/>
          <a:p>
            <a:pPr marL="0" indent="0" algn="l">
              <a:lnSpc>
                <a:spcPct val="111020"/>
              </a:lnSpc>
              <a:buNone/>
            </a:pPr>
            <a:r>
              <a:rPr lang="en-US" sz="1875" dirty="0">
                <a:solidFill>
                  <a:srgbClr val="37383A"/>
                </a:solidFill>
                <a:latin typeface="Barlow" pitchFamily="34" charset="0"/>
                <a:ea typeface="Barlow" pitchFamily="34" charset="-122"/>
                <a:cs typeface="Barlow" pitchFamily="34" charset="-120"/>
              </a:rPr>
              <a:t>Mimics the expert action plan and removes repetitive manual intervention.</a:t>
            </a:r>
            <a:endParaRPr lang="en-US" sz="1875" dirty="0"/>
          </a:p>
        </p:txBody>
      </p:sp>
      <p:sp>
        <p:nvSpPr>
          <p:cNvPr id="32" name="Shape 30"/>
          <p:cNvSpPr/>
          <p:nvPr/>
        </p:nvSpPr>
        <p:spPr>
          <a:xfrm>
            <a:off x="1531620" y="8106728"/>
            <a:ext cx="114300" cy="114300"/>
          </a:xfrm>
          <a:prstGeom prst="rect">
            <a:avLst/>
          </a:prstGeom>
          <a:solidFill>
            <a:srgbClr val="00B0F0"/>
          </a:solidFill>
          <a:ln/>
        </p:spPr>
        <p:txBody>
          <a:bodyPr/>
          <a:lstStyle/>
          <a:p>
            <a:endParaRPr lang="en-US"/>
          </a:p>
        </p:txBody>
      </p:sp>
      <p:sp>
        <p:nvSpPr>
          <p:cNvPr id="33" name="Text 31"/>
          <p:cNvSpPr/>
          <p:nvPr/>
        </p:nvSpPr>
        <p:spPr>
          <a:xfrm>
            <a:off x="1798320" y="8021003"/>
            <a:ext cx="6004179" cy="681038"/>
          </a:xfrm>
          <a:prstGeom prst="rect">
            <a:avLst/>
          </a:prstGeom>
          <a:noFill/>
          <a:ln/>
        </p:spPr>
        <p:txBody>
          <a:bodyPr wrap="square" lIns="25400" tIns="25400" rIns="25400" bIns="25400" rtlCol="0" anchor="t">
            <a:normAutofit/>
          </a:bodyPr>
          <a:lstStyle/>
          <a:p>
            <a:pPr marL="0" indent="0" algn="l">
              <a:lnSpc>
                <a:spcPct val="111020"/>
              </a:lnSpc>
              <a:buNone/>
            </a:pPr>
            <a:r>
              <a:rPr lang="en-US" sz="1875" dirty="0">
                <a:solidFill>
                  <a:srgbClr val="37383A"/>
                </a:solidFill>
                <a:latin typeface="Barlow" pitchFamily="34" charset="0"/>
                <a:ea typeface="Barlow" pitchFamily="34" charset="-122"/>
                <a:cs typeface="Barlow" pitchFamily="34" charset="-120"/>
              </a:rPr>
              <a:t>Simplifies well management from many set-points to a single target file.</a:t>
            </a:r>
            <a:endParaRPr lang="en-US" sz="1875" dirty="0"/>
          </a:p>
        </p:txBody>
      </p:sp>
      <p:sp>
        <p:nvSpPr>
          <p:cNvPr id="34" name="Shape 32"/>
          <p:cNvSpPr/>
          <p:nvPr/>
        </p:nvSpPr>
        <p:spPr>
          <a:xfrm>
            <a:off x="9147810" y="9025891"/>
            <a:ext cx="7997190" cy="9525"/>
          </a:xfrm>
          <a:prstGeom prst="rect">
            <a:avLst/>
          </a:prstGeom>
          <a:solidFill>
            <a:srgbClr val="D7D9DB"/>
          </a:solidFill>
          <a:ln/>
        </p:spPr>
        <p:txBody>
          <a:bodyPr/>
          <a:lstStyle/>
          <a:p>
            <a:endParaRPr lang="en-US"/>
          </a:p>
        </p:txBody>
      </p:sp>
      <p:sp>
        <p:nvSpPr>
          <p:cNvPr id="35" name="Shape 33"/>
          <p:cNvSpPr/>
          <p:nvPr/>
        </p:nvSpPr>
        <p:spPr>
          <a:xfrm>
            <a:off x="17137381" y="5958840"/>
            <a:ext cx="9525" cy="3074670"/>
          </a:xfrm>
          <a:prstGeom prst="rect">
            <a:avLst/>
          </a:prstGeom>
          <a:solidFill>
            <a:srgbClr val="D7D9DB"/>
          </a:solidFill>
          <a:ln/>
        </p:spPr>
        <p:txBody>
          <a:bodyPr/>
          <a:lstStyle/>
          <a:p>
            <a:endParaRPr lang="en-US"/>
          </a:p>
        </p:txBody>
      </p:sp>
      <p:sp>
        <p:nvSpPr>
          <p:cNvPr id="36" name="Text 34"/>
          <p:cNvSpPr/>
          <p:nvPr/>
        </p:nvSpPr>
        <p:spPr>
          <a:xfrm>
            <a:off x="9528810" y="6320790"/>
            <a:ext cx="433209"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00B0F0"/>
                </a:solidFill>
                <a:latin typeface="Barlow Condensed" panose="00000506000000000000" pitchFamily="2" charset="0"/>
                <a:ea typeface="Arial" pitchFamily="34" charset="-122"/>
                <a:cs typeface="Arial" pitchFamily="34" charset="-120"/>
              </a:rPr>
              <a:t>04</a:t>
            </a:r>
            <a:endParaRPr lang="en-US" sz="3000" dirty="0">
              <a:latin typeface="Barlow Condensed" panose="00000506000000000000" pitchFamily="2" charset="0"/>
            </a:endParaRPr>
          </a:p>
        </p:txBody>
      </p:sp>
      <p:sp>
        <p:nvSpPr>
          <p:cNvPr id="37" name="Text 35"/>
          <p:cNvSpPr/>
          <p:nvPr/>
        </p:nvSpPr>
        <p:spPr>
          <a:xfrm>
            <a:off x="10057269" y="6320790"/>
            <a:ext cx="2412772" cy="49530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37383A"/>
                </a:solidFill>
                <a:latin typeface="Barlow Condensed" panose="00000506000000000000" pitchFamily="2" charset="0"/>
                <a:ea typeface="Arial" pitchFamily="34" charset="-122"/>
                <a:cs typeface="Arial" pitchFamily="34" charset="-120"/>
              </a:rPr>
              <a:t>Safety &amp; people</a:t>
            </a:r>
            <a:endParaRPr lang="en-US" sz="3000" dirty="0">
              <a:latin typeface="Barlow Condensed" panose="00000506000000000000" pitchFamily="2" charset="0"/>
            </a:endParaRPr>
          </a:p>
        </p:txBody>
      </p:sp>
      <p:sp>
        <p:nvSpPr>
          <p:cNvPr id="38" name="Shape 36"/>
          <p:cNvSpPr/>
          <p:nvPr/>
        </p:nvSpPr>
        <p:spPr>
          <a:xfrm>
            <a:off x="9528810" y="6968490"/>
            <a:ext cx="419100" cy="47625"/>
          </a:xfrm>
          <a:prstGeom prst="rect">
            <a:avLst/>
          </a:prstGeom>
          <a:solidFill>
            <a:srgbClr val="00B0F0"/>
          </a:solidFill>
          <a:ln/>
        </p:spPr>
        <p:txBody>
          <a:bodyPr/>
          <a:lstStyle/>
          <a:p>
            <a:endParaRPr lang="en-US"/>
          </a:p>
        </p:txBody>
      </p:sp>
      <p:sp>
        <p:nvSpPr>
          <p:cNvPr id="39" name="Shape 37"/>
          <p:cNvSpPr/>
          <p:nvPr/>
        </p:nvSpPr>
        <p:spPr>
          <a:xfrm>
            <a:off x="9528810" y="7311390"/>
            <a:ext cx="114300" cy="114300"/>
          </a:xfrm>
          <a:prstGeom prst="rect">
            <a:avLst/>
          </a:prstGeom>
          <a:solidFill>
            <a:srgbClr val="00B0F0"/>
          </a:solidFill>
          <a:ln/>
        </p:spPr>
        <p:txBody>
          <a:bodyPr/>
          <a:lstStyle/>
          <a:p>
            <a:endParaRPr lang="en-US"/>
          </a:p>
        </p:txBody>
      </p:sp>
      <p:sp>
        <p:nvSpPr>
          <p:cNvPr id="40" name="Text 38"/>
          <p:cNvSpPr/>
          <p:nvPr/>
        </p:nvSpPr>
        <p:spPr>
          <a:xfrm>
            <a:off x="9795510" y="7225665"/>
            <a:ext cx="6004179" cy="681038"/>
          </a:xfrm>
          <a:prstGeom prst="rect">
            <a:avLst/>
          </a:prstGeom>
          <a:noFill/>
          <a:ln/>
        </p:spPr>
        <p:txBody>
          <a:bodyPr wrap="square" lIns="25400" tIns="25400" rIns="25400" bIns="25400" rtlCol="0" anchor="t">
            <a:normAutofit/>
          </a:bodyPr>
          <a:lstStyle/>
          <a:p>
            <a:pPr marL="0" indent="0" algn="l">
              <a:lnSpc>
                <a:spcPct val="111020"/>
              </a:lnSpc>
              <a:buNone/>
            </a:pPr>
            <a:r>
              <a:rPr lang="en-US" sz="1875" dirty="0">
                <a:solidFill>
                  <a:srgbClr val="37383A"/>
                </a:solidFill>
                <a:latin typeface="Barlow" pitchFamily="34" charset="0"/>
                <a:ea typeface="Barlow" pitchFamily="34" charset="-122"/>
                <a:cs typeface="Barlow" pitchFamily="34" charset="-120"/>
              </a:rPr>
              <a:t>Autonomous control reduces exposure to human error and reports CV violations.</a:t>
            </a:r>
            <a:endParaRPr lang="en-US" sz="1875" dirty="0"/>
          </a:p>
        </p:txBody>
      </p:sp>
      <p:sp>
        <p:nvSpPr>
          <p:cNvPr id="41" name="Shape 39"/>
          <p:cNvSpPr/>
          <p:nvPr/>
        </p:nvSpPr>
        <p:spPr>
          <a:xfrm>
            <a:off x="9528810" y="8106728"/>
            <a:ext cx="114300" cy="114300"/>
          </a:xfrm>
          <a:prstGeom prst="rect">
            <a:avLst/>
          </a:prstGeom>
          <a:solidFill>
            <a:srgbClr val="00B0F0"/>
          </a:solidFill>
          <a:ln/>
        </p:spPr>
        <p:txBody>
          <a:bodyPr/>
          <a:lstStyle/>
          <a:p>
            <a:endParaRPr lang="en-US"/>
          </a:p>
        </p:txBody>
      </p:sp>
      <p:sp>
        <p:nvSpPr>
          <p:cNvPr id="42" name="Text 40"/>
          <p:cNvSpPr/>
          <p:nvPr/>
        </p:nvSpPr>
        <p:spPr>
          <a:xfrm>
            <a:off x="9795510" y="8021003"/>
            <a:ext cx="6410659" cy="359569"/>
          </a:xfrm>
          <a:prstGeom prst="rect">
            <a:avLst/>
          </a:prstGeom>
          <a:noFill/>
          <a:ln/>
        </p:spPr>
        <p:txBody>
          <a:bodyPr wrap="square" lIns="25400" tIns="25400" rIns="25400" bIns="25400" rtlCol="0" anchor="t">
            <a:normAutofit/>
          </a:bodyPr>
          <a:lstStyle/>
          <a:p>
            <a:pPr marL="0" indent="0" algn="l">
              <a:lnSpc>
                <a:spcPct val="111020"/>
              </a:lnSpc>
              <a:buNone/>
            </a:pPr>
            <a:r>
              <a:rPr lang="en-US" sz="1875" dirty="0">
                <a:solidFill>
                  <a:srgbClr val="37383A"/>
                </a:solidFill>
                <a:latin typeface="Barlow" pitchFamily="34" charset="0"/>
                <a:ea typeface="Barlow" pitchFamily="34" charset="-122"/>
                <a:cs typeface="Barlow" pitchFamily="34" charset="-120"/>
              </a:rPr>
              <a:t>Shares expert knowledge across cross-functional teams.</a:t>
            </a:r>
            <a:endParaRPr lang="en-US" sz="1875" dirty="0"/>
          </a:p>
        </p:txBody>
      </p:sp>
      <p:pic>
        <p:nvPicPr>
          <p:cNvPr id="43"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401175"/>
            <a:ext cx="895826" cy="285750"/>
          </a:xfrm>
          <a:prstGeom prst="rect">
            <a:avLst/>
          </a:prstGeom>
        </p:spPr>
      </p:pic>
      <p:sp>
        <p:nvSpPr>
          <p:cNvPr id="44" name="Shape 41"/>
          <p:cNvSpPr/>
          <p:nvPr/>
        </p:nvSpPr>
        <p:spPr>
          <a:xfrm>
            <a:off x="2229326" y="9401175"/>
            <a:ext cx="9525" cy="285750"/>
          </a:xfrm>
          <a:prstGeom prst="rect">
            <a:avLst/>
          </a:prstGeom>
          <a:solidFill>
            <a:srgbClr val="D7D9DB"/>
          </a:solidFill>
          <a:ln/>
        </p:spPr>
        <p:txBody>
          <a:bodyPr/>
          <a:lstStyle/>
          <a:p>
            <a:endParaRPr lang="en-US"/>
          </a:p>
        </p:txBody>
      </p:sp>
      <p:pic>
        <p:nvPicPr>
          <p:cNvPr id="45"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29351" y="9372600"/>
            <a:ext cx="1049238" cy="342900"/>
          </a:xfrm>
          <a:prstGeom prst="rect">
            <a:avLst/>
          </a:prstGeom>
        </p:spPr>
      </p:pic>
      <p:sp>
        <p:nvSpPr>
          <p:cNvPr id="46" name="Text 42"/>
          <p:cNvSpPr/>
          <p:nvPr/>
        </p:nvSpPr>
        <p:spPr>
          <a:xfrm>
            <a:off x="16155055" y="9471660"/>
            <a:ext cx="1066145" cy="28194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A7AAAD"/>
                </a:solidFill>
                <a:latin typeface="Barlow" pitchFamily="34" charset="0"/>
                <a:ea typeface="Barlow" pitchFamily="34" charset="-122"/>
                <a:cs typeface="Barlow" pitchFamily="34" charset="-120"/>
              </a:rPr>
              <a:t>heuristiq.io</a:t>
            </a:r>
            <a:endParaRPr lang="en-US" sz="15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426EF-8519-72B4-D8FE-B232B09FD2E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FEFA763-25B1-2FE1-0647-B993D9B76213}"/>
              </a:ext>
            </a:extLst>
          </p:cNvPr>
          <p:cNvSpPr/>
          <p:nvPr/>
        </p:nvSpPr>
        <p:spPr>
          <a:xfrm>
            <a:off x="1143000" y="74295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STARTING STATE — COMPLIANCE &amp; PRODUCTIVITY</a:t>
            </a:r>
            <a:endParaRPr lang="en-US" sz="1500" dirty="0"/>
          </a:p>
        </p:txBody>
      </p:sp>
      <p:sp>
        <p:nvSpPr>
          <p:cNvPr id="3" name="Text 1">
            <a:extLst>
              <a:ext uri="{FF2B5EF4-FFF2-40B4-BE49-F238E27FC236}">
                <a16:creationId xmlns:a16="http://schemas.microsoft.com/office/drawing/2014/main" id="{86CE2BFC-25EC-3D02-E4CB-65BDFFDDB2DB}"/>
              </a:ext>
            </a:extLst>
          </p:cNvPr>
          <p:cNvSpPr/>
          <p:nvPr/>
        </p:nvSpPr>
        <p:spPr>
          <a:xfrm>
            <a:off x="1143000" y="1915299"/>
            <a:ext cx="12392001" cy="679311"/>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4950" b="1" kern="0" spc="-49" dirty="0">
                <a:solidFill>
                  <a:srgbClr val="37383A"/>
                </a:solidFill>
                <a:latin typeface="Barlow Condensed" pitchFamily="34" charset="0"/>
                <a:ea typeface="Barlow Condensed" pitchFamily="34" charset="-122"/>
                <a:cs typeface="Barlow Condensed" pitchFamily="34" charset="-120"/>
              </a:rPr>
              <a:t>Holds the target rate through backpressure swings</a:t>
            </a:r>
            <a:endParaRPr lang="en-US" sz="4950" dirty="0"/>
          </a:p>
        </p:txBody>
      </p:sp>
      <p:sp>
        <p:nvSpPr>
          <p:cNvPr id="4" name="Text 2">
            <a:extLst>
              <a:ext uri="{FF2B5EF4-FFF2-40B4-BE49-F238E27FC236}">
                <a16:creationId xmlns:a16="http://schemas.microsoft.com/office/drawing/2014/main" id="{AD4818F2-A8EF-99A9-FD82-7EF100B8CD50}"/>
              </a:ext>
            </a:extLst>
          </p:cNvPr>
          <p:cNvSpPr/>
          <p:nvPr/>
        </p:nvSpPr>
        <p:spPr>
          <a:xfrm>
            <a:off x="14222040" y="971550"/>
            <a:ext cx="2922961" cy="815340"/>
          </a:xfrm>
          <a:prstGeom prst="rect">
            <a:avLst/>
          </a:prstGeom>
          <a:noFill/>
          <a:ln/>
        </p:spPr>
        <p:txBody>
          <a:bodyPr wrap="square" lIns="25400" tIns="25400" rIns="25400" bIns="25400" rtlCol="0" anchor="t">
            <a:normAutofit lnSpcReduction="10000"/>
          </a:bodyPr>
          <a:lstStyle/>
          <a:p>
            <a:pPr marL="0" indent="0" algn="r">
              <a:lnSpc>
                <a:spcPct val="70833"/>
              </a:lnSpc>
              <a:buNone/>
            </a:pPr>
            <a:r>
              <a:rPr lang="en-US" sz="7200" b="1" dirty="0">
                <a:solidFill>
                  <a:srgbClr val="37383A"/>
                </a:solidFill>
                <a:latin typeface="Barlow Condensed" pitchFamily="34" charset="0"/>
                <a:ea typeface="Barlow Condensed" pitchFamily="34" charset="-122"/>
                <a:cs typeface="Barlow Condensed" pitchFamily="34" charset="-120"/>
              </a:rPr>
              <a:t>±1</a:t>
            </a:r>
            <a:r>
              <a:rPr lang="en-US" sz="7200" b="1" dirty="0">
                <a:solidFill>
                  <a:srgbClr val="00B0F0"/>
                </a:solidFill>
                <a:latin typeface="Barlow Condensed" pitchFamily="34" charset="0"/>
                <a:ea typeface="Barlow Condensed" pitchFamily="34" charset="-122"/>
                <a:cs typeface="Barlow Condensed" pitchFamily="34" charset="-120"/>
              </a:rPr>
              <a:t>%</a:t>
            </a:r>
            <a:endParaRPr lang="en-US" sz="7200" dirty="0"/>
          </a:p>
        </p:txBody>
      </p:sp>
      <p:sp>
        <p:nvSpPr>
          <p:cNvPr id="5" name="Text 3">
            <a:extLst>
              <a:ext uri="{FF2B5EF4-FFF2-40B4-BE49-F238E27FC236}">
                <a16:creationId xmlns:a16="http://schemas.microsoft.com/office/drawing/2014/main" id="{0FBDFA75-0159-78C3-D880-D0A0B27A3B2B}"/>
              </a:ext>
            </a:extLst>
          </p:cNvPr>
          <p:cNvSpPr/>
          <p:nvPr/>
        </p:nvSpPr>
        <p:spPr>
          <a:xfrm>
            <a:off x="14408046" y="1805940"/>
            <a:ext cx="2736954" cy="701034"/>
          </a:xfrm>
          <a:prstGeom prst="rect">
            <a:avLst/>
          </a:prstGeom>
          <a:noFill/>
          <a:ln/>
        </p:spPr>
        <p:txBody>
          <a:bodyPr wrap="square" lIns="25400" tIns="25400" rIns="25400" bIns="25400" rtlCol="0" anchor="t">
            <a:normAutofit/>
          </a:bodyPr>
          <a:lstStyle/>
          <a:p>
            <a:pPr marL="0" indent="0" algn="r">
              <a:buNone/>
            </a:pPr>
            <a:r>
              <a:rPr lang="en-US" dirty="0">
                <a:solidFill>
                  <a:srgbClr val="6B6E71"/>
                </a:solidFill>
                <a:latin typeface="Barlow" pitchFamily="34" charset="0"/>
                <a:ea typeface="Barlow" pitchFamily="34" charset="-122"/>
                <a:cs typeface="Barlow" pitchFamily="34" charset="-120"/>
              </a:rPr>
              <a:t>AWC held to target; operator case fell to −8%</a:t>
            </a:r>
            <a:endParaRPr lang="en-US" dirty="0"/>
          </a:p>
        </p:txBody>
      </p:sp>
      <p:sp>
        <p:nvSpPr>
          <p:cNvPr id="6" name="Text 4">
            <a:extLst>
              <a:ext uri="{FF2B5EF4-FFF2-40B4-BE49-F238E27FC236}">
                <a16:creationId xmlns:a16="http://schemas.microsoft.com/office/drawing/2014/main" id="{425AD447-C452-EB9B-7D8A-B1065A3263FA}"/>
              </a:ext>
            </a:extLst>
          </p:cNvPr>
          <p:cNvSpPr/>
          <p:nvPr/>
        </p:nvSpPr>
        <p:spPr>
          <a:xfrm>
            <a:off x="13155004" y="2592848"/>
            <a:ext cx="3989998" cy="384817"/>
          </a:xfrm>
          <a:prstGeom prst="rect">
            <a:avLst/>
          </a:prstGeom>
          <a:noFill/>
          <a:ln/>
        </p:spPr>
        <p:txBody>
          <a:bodyPr wrap="square" lIns="25400" tIns="25400" rIns="25400" bIns="25400" rtlCol="0" anchor="t">
            <a:normAutofit/>
          </a:bodyPr>
          <a:lstStyle/>
          <a:p>
            <a:pPr marL="0" indent="0" algn="r">
              <a:buNone/>
            </a:pPr>
            <a:r>
              <a:rPr lang="en-US" i="1" dirty="0" err="1">
                <a:solidFill>
                  <a:srgbClr val="A7AAAD"/>
                </a:solidFill>
                <a:latin typeface="Barlow" pitchFamily="34" charset="0"/>
                <a:ea typeface="Barlow" pitchFamily="34" charset="-122"/>
                <a:cs typeface="Barlow" pitchFamily="34" charset="-120"/>
              </a:rPr>
              <a:t>Anonymised</a:t>
            </a:r>
            <a:r>
              <a:rPr lang="en-US" i="1" dirty="0">
                <a:solidFill>
                  <a:srgbClr val="A7AAAD"/>
                </a:solidFill>
                <a:latin typeface="Barlow" pitchFamily="34" charset="0"/>
                <a:ea typeface="Barlow" pitchFamily="34" charset="-122"/>
                <a:cs typeface="Barlow" pitchFamily="34" charset="-120"/>
              </a:rPr>
              <a:t> sample: one well, ~7 days</a:t>
            </a:r>
            <a:endParaRPr lang="en-US" dirty="0"/>
          </a:p>
        </p:txBody>
      </p:sp>
      <p:grpSp>
        <p:nvGrpSpPr>
          <p:cNvPr id="13" name="Image 0" descr="preencoded.png">
            <a:extLst>
              <a:ext uri="{FF2B5EF4-FFF2-40B4-BE49-F238E27FC236}">
                <a16:creationId xmlns:a16="http://schemas.microsoft.com/office/drawing/2014/main" id="{43C71352-49F1-59D5-A1DC-11E5875976C4}"/>
              </a:ext>
            </a:extLst>
          </p:cNvPr>
          <p:cNvGrpSpPr/>
          <p:nvPr/>
        </p:nvGrpSpPr>
        <p:grpSpPr>
          <a:xfrm>
            <a:off x="2381250" y="2647950"/>
            <a:ext cx="6990187" cy="240030"/>
            <a:chOff x="2381250" y="2647950"/>
            <a:chExt cx="6990187" cy="240030"/>
          </a:xfrm>
        </p:grpSpPr>
        <p:sp>
          <p:nvSpPr>
            <p:cNvPr id="14" name="Freeform: Shape 13">
              <a:extLst>
                <a:ext uri="{FF2B5EF4-FFF2-40B4-BE49-F238E27FC236}">
                  <a16:creationId xmlns:a16="http://schemas.microsoft.com/office/drawing/2014/main" id="{ADBA95CE-3F83-04E6-EA00-AF489E3328DF}"/>
                </a:ext>
              </a:extLst>
            </p:cNvPr>
            <p:cNvSpPr/>
            <p:nvPr/>
          </p:nvSpPr>
          <p:spPr>
            <a:xfrm>
              <a:off x="2381250" y="2781300"/>
              <a:ext cx="438150" cy="9525"/>
            </a:xfrm>
            <a:custGeom>
              <a:avLst/>
              <a:gdLst>
                <a:gd name="csX0" fmla="*/ 250 w 438150"/>
                <a:gd name="csY0" fmla="*/ 84 h 9525"/>
                <a:gd name="csX1" fmla="*/ 438400 w 438150"/>
                <a:gd name="csY1" fmla="*/ 84 h 9525"/>
              </a:gdLst>
              <a:ahLst/>
              <a:cxnLst>
                <a:cxn ang="0">
                  <a:pos x="csX0" y="csY0"/>
                </a:cxn>
                <a:cxn ang="0">
                  <a:pos x="csX1" y="csY1"/>
                </a:cxn>
              </a:cxnLst>
              <a:rect l="l" t="t" r="r" b="b"/>
              <a:pathLst>
                <a:path w="438150" h="9525">
                  <a:moveTo>
                    <a:pt x="250" y="84"/>
                  </a:moveTo>
                  <a:lnTo>
                    <a:pt x="438400" y="84"/>
                  </a:lnTo>
                </a:path>
              </a:pathLst>
            </a:custGeom>
            <a:ln w="38100" cap="flat">
              <a:solidFill>
                <a:srgbClr val="00B0F0"/>
              </a:solidFill>
              <a:prstDash val="solid"/>
              <a:miter/>
            </a:ln>
          </p:spPr>
          <p:txBody>
            <a:bodyPr/>
            <a:lstStyle/>
            <a:p>
              <a:endParaRPr lang="en-US"/>
            </a:p>
          </p:txBody>
        </p:sp>
        <p:sp>
          <p:nvSpPr>
            <p:cNvPr id="15" name="TextBox 14">
              <a:extLst>
                <a:ext uri="{FF2B5EF4-FFF2-40B4-BE49-F238E27FC236}">
                  <a16:creationId xmlns:a16="http://schemas.microsoft.com/office/drawing/2014/main" id="{C3F91778-3123-4A72-317D-54E378CDEC99}"/>
                </a:ext>
              </a:extLst>
            </p:cNvPr>
            <p:cNvSpPr txBox="1"/>
            <p:nvPr/>
          </p:nvSpPr>
          <p:spPr>
            <a:xfrm>
              <a:off x="2823210" y="2602230"/>
              <a:ext cx="1157801" cy="331470"/>
            </a:xfrm>
            <a:prstGeom prst="rect">
              <a:avLst/>
            </a:prstGeom>
            <a:noFill/>
          </p:spPr>
          <p:txBody>
            <a:bodyPr wrap="none" rtlCol="0">
              <a:spAutoFit/>
            </a:bodyPr>
            <a:lstStyle/>
            <a:p>
              <a:pPr algn="l"/>
              <a:r>
                <a:rPr lang="en-US" sz="1575" b="1" spc="0" baseline="0">
                  <a:ln/>
                  <a:solidFill>
                    <a:srgbClr val="37383A"/>
                  </a:solidFill>
                  <a:latin typeface="Barlow"/>
                  <a:sym typeface="Barlow"/>
                  <a:rtl val="0"/>
                </a:rPr>
                <a:t>AWC (APC)</a:t>
              </a:r>
            </a:p>
          </p:txBody>
        </p:sp>
        <p:sp>
          <p:nvSpPr>
            <p:cNvPr id="16" name="Freeform: Shape 15">
              <a:extLst>
                <a:ext uri="{FF2B5EF4-FFF2-40B4-BE49-F238E27FC236}">
                  <a16:creationId xmlns:a16="http://schemas.microsoft.com/office/drawing/2014/main" id="{EE13D0EF-A55A-1DD7-778A-D220392184B6}"/>
                </a:ext>
              </a:extLst>
            </p:cNvPr>
            <p:cNvSpPr/>
            <p:nvPr/>
          </p:nvSpPr>
          <p:spPr>
            <a:xfrm>
              <a:off x="5143500" y="2781300"/>
              <a:ext cx="438150" cy="9525"/>
            </a:xfrm>
            <a:custGeom>
              <a:avLst/>
              <a:gdLst>
                <a:gd name="csX0" fmla="*/ 250 w 438150"/>
                <a:gd name="csY0" fmla="*/ 84 h 9525"/>
                <a:gd name="csX1" fmla="*/ 438400 w 438150"/>
                <a:gd name="csY1" fmla="*/ 84 h 9525"/>
              </a:gdLst>
              <a:ahLst/>
              <a:cxnLst>
                <a:cxn ang="0">
                  <a:pos x="csX0" y="csY0"/>
                </a:cxn>
                <a:cxn ang="0">
                  <a:pos x="csX1" y="csY1"/>
                </a:cxn>
              </a:cxnLst>
              <a:rect l="l" t="t" r="r" b="b"/>
              <a:pathLst>
                <a:path w="438150" h="9525">
                  <a:moveTo>
                    <a:pt x="250" y="84"/>
                  </a:moveTo>
                  <a:lnTo>
                    <a:pt x="438400" y="84"/>
                  </a:lnTo>
                </a:path>
              </a:pathLst>
            </a:custGeom>
            <a:ln w="38100" cap="flat">
              <a:solidFill>
                <a:srgbClr val="6B6E71"/>
              </a:solidFill>
              <a:prstDash val="solid"/>
              <a:miter/>
            </a:ln>
          </p:spPr>
          <p:txBody>
            <a:bodyPr/>
            <a:lstStyle/>
            <a:p>
              <a:endParaRPr lang="en-US"/>
            </a:p>
          </p:txBody>
        </p:sp>
        <p:sp>
          <p:nvSpPr>
            <p:cNvPr id="17" name="TextBox 16">
              <a:extLst>
                <a:ext uri="{FF2B5EF4-FFF2-40B4-BE49-F238E27FC236}">
                  <a16:creationId xmlns:a16="http://schemas.microsoft.com/office/drawing/2014/main" id="{1A97A84B-FA31-A505-82D6-40C3FBC61D27}"/>
                </a:ext>
              </a:extLst>
            </p:cNvPr>
            <p:cNvSpPr txBox="1"/>
            <p:nvPr/>
          </p:nvSpPr>
          <p:spPr>
            <a:xfrm>
              <a:off x="5585460" y="2602230"/>
              <a:ext cx="970778" cy="331470"/>
            </a:xfrm>
            <a:prstGeom prst="rect">
              <a:avLst/>
            </a:prstGeom>
            <a:noFill/>
          </p:spPr>
          <p:txBody>
            <a:bodyPr wrap="none" rtlCol="0">
              <a:spAutoFit/>
            </a:bodyPr>
            <a:lstStyle/>
            <a:p>
              <a:pPr algn="l"/>
              <a:r>
                <a:rPr lang="en-US" sz="1575" b="1" spc="0" baseline="0">
                  <a:ln/>
                  <a:solidFill>
                    <a:srgbClr val="37383A"/>
                  </a:solidFill>
                  <a:latin typeface="Barlow"/>
                  <a:sym typeface="Barlow"/>
                  <a:rtl val="0"/>
                </a:rPr>
                <a:t>Operator</a:t>
              </a:r>
            </a:p>
          </p:txBody>
        </p:sp>
        <p:sp>
          <p:nvSpPr>
            <p:cNvPr id="18" name="Freeform: Shape 17">
              <a:extLst>
                <a:ext uri="{FF2B5EF4-FFF2-40B4-BE49-F238E27FC236}">
                  <a16:creationId xmlns:a16="http://schemas.microsoft.com/office/drawing/2014/main" id="{909E6900-D2A8-05CE-BE02-488434145910}"/>
                </a:ext>
              </a:extLst>
            </p:cNvPr>
            <p:cNvSpPr/>
            <p:nvPr/>
          </p:nvSpPr>
          <p:spPr>
            <a:xfrm>
              <a:off x="7334250" y="2781300"/>
              <a:ext cx="438150" cy="9525"/>
            </a:xfrm>
            <a:custGeom>
              <a:avLst/>
              <a:gdLst>
                <a:gd name="csX0" fmla="*/ 250 w 438150"/>
                <a:gd name="csY0" fmla="*/ 84 h 9525"/>
                <a:gd name="csX1" fmla="*/ 438400 w 438150"/>
                <a:gd name="csY1" fmla="*/ 84 h 9525"/>
              </a:gdLst>
              <a:ahLst/>
              <a:cxnLst>
                <a:cxn ang="0">
                  <a:pos x="csX0" y="csY0"/>
                </a:cxn>
                <a:cxn ang="0">
                  <a:pos x="csX1" y="csY1"/>
                </a:cxn>
              </a:cxnLst>
              <a:rect l="l" t="t" r="r" b="b"/>
              <a:pathLst>
                <a:path w="438150" h="9525">
                  <a:moveTo>
                    <a:pt x="250" y="84"/>
                  </a:moveTo>
                  <a:lnTo>
                    <a:pt x="438400" y="84"/>
                  </a:lnTo>
                </a:path>
              </a:pathLst>
            </a:custGeom>
            <a:ln w="28575" cap="flat">
              <a:solidFill>
                <a:srgbClr val="A7AAAD"/>
              </a:solidFill>
              <a:custDash>
                <a:ds d="675000" sp="525000"/>
              </a:custDash>
              <a:miter/>
            </a:ln>
          </p:spPr>
          <p:txBody>
            <a:bodyPr/>
            <a:lstStyle/>
            <a:p>
              <a:endParaRPr lang="en-US"/>
            </a:p>
          </p:txBody>
        </p:sp>
        <p:sp>
          <p:nvSpPr>
            <p:cNvPr id="19" name="TextBox 18">
              <a:extLst>
                <a:ext uri="{FF2B5EF4-FFF2-40B4-BE49-F238E27FC236}">
                  <a16:creationId xmlns:a16="http://schemas.microsoft.com/office/drawing/2014/main" id="{3040C33F-911F-7ED9-F224-EEBE6268E347}"/>
                </a:ext>
              </a:extLst>
            </p:cNvPr>
            <p:cNvSpPr txBox="1"/>
            <p:nvPr/>
          </p:nvSpPr>
          <p:spPr>
            <a:xfrm>
              <a:off x="7776210" y="2602230"/>
              <a:ext cx="1686667" cy="331470"/>
            </a:xfrm>
            <a:prstGeom prst="rect">
              <a:avLst/>
            </a:prstGeom>
            <a:noFill/>
          </p:spPr>
          <p:txBody>
            <a:bodyPr wrap="none" rtlCol="0">
              <a:spAutoFit/>
            </a:bodyPr>
            <a:lstStyle/>
            <a:p>
              <a:pPr algn="l"/>
              <a:r>
                <a:rPr lang="en-US" sz="1575" spc="0" baseline="0">
                  <a:ln/>
                  <a:solidFill>
                    <a:srgbClr val="6B6E71"/>
                  </a:solidFill>
                  <a:latin typeface="Barlow"/>
                  <a:sym typeface="Barlow"/>
                  <a:rtl val="0"/>
                </a:rPr>
                <a:t>Target 3,000 bbls</a:t>
              </a:r>
            </a:p>
          </p:txBody>
        </p:sp>
      </p:grpSp>
      <p:sp>
        <p:nvSpPr>
          <p:cNvPr id="20" name="TextBox 19">
            <a:extLst>
              <a:ext uri="{FF2B5EF4-FFF2-40B4-BE49-F238E27FC236}">
                <a16:creationId xmlns:a16="http://schemas.microsoft.com/office/drawing/2014/main" id="{CF3DD6C4-7F43-DF8A-1CC5-EFA06F34B138}"/>
              </a:ext>
            </a:extLst>
          </p:cNvPr>
          <p:cNvSpPr txBox="1"/>
          <p:nvPr/>
        </p:nvSpPr>
        <p:spPr>
          <a:xfrm rot="16200000">
            <a:off x="116100" y="3769995"/>
            <a:ext cx="1909019" cy="308610"/>
          </a:xfrm>
          <a:prstGeom prst="rect">
            <a:avLst/>
          </a:prstGeom>
          <a:noFill/>
        </p:spPr>
        <p:txBody>
          <a:bodyPr wrap="none" rtlCol="0">
            <a:spAutoFit/>
          </a:bodyPr>
          <a:lstStyle/>
          <a:p>
            <a:pPr algn="l"/>
            <a:r>
              <a:rPr lang="en-US" sz="1425" spc="0" baseline="0">
                <a:ln/>
                <a:solidFill>
                  <a:srgbClr val="A7AAAD"/>
                </a:solidFill>
                <a:latin typeface="Barlow"/>
                <a:sym typeface="Barlow"/>
                <a:rtl val="0"/>
              </a:rPr>
              <a:t>Oil production (bbls/d)</a:t>
            </a:r>
          </a:p>
        </p:txBody>
      </p:sp>
      <p:grpSp>
        <p:nvGrpSpPr>
          <p:cNvPr id="21" name="Image 0" descr="preencoded.png">
            <a:extLst>
              <a:ext uri="{FF2B5EF4-FFF2-40B4-BE49-F238E27FC236}">
                <a16:creationId xmlns:a16="http://schemas.microsoft.com/office/drawing/2014/main" id="{8EFB543F-58C8-B4EE-E8D4-660C6362BDFB}"/>
              </a:ext>
            </a:extLst>
          </p:cNvPr>
          <p:cNvGrpSpPr/>
          <p:nvPr/>
        </p:nvGrpSpPr>
        <p:grpSpPr>
          <a:xfrm>
            <a:off x="2381250" y="5648325"/>
            <a:ext cx="14382750" cy="1323975"/>
            <a:chOff x="2381250" y="5648325"/>
            <a:chExt cx="14382750" cy="1323975"/>
          </a:xfrm>
        </p:grpSpPr>
        <p:sp>
          <p:nvSpPr>
            <p:cNvPr id="22" name="Freeform: Shape 21">
              <a:extLst>
                <a:ext uri="{FF2B5EF4-FFF2-40B4-BE49-F238E27FC236}">
                  <a16:creationId xmlns:a16="http://schemas.microsoft.com/office/drawing/2014/main" id="{2D393557-A9C5-895A-BBCE-22156C3ACAA5}"/>
                </a:ext>
              </a:extLst>
            </p:cNvPr>
            <p:cNvSpPr/>
            <p:nvPr/>
          </p:nvSpPr>
          <p:spPr>
            <a:xfrm>
              <a:off x="2381250" y="5648325"/>
              <a:ext cx="14382750" cy="9525"/>
            </a:xfrm>
            <a:custGeom>
              <a:avLst/>
              <a:gdLst>
                <a:gd name="csX0" fmla="*/ 0 w 14382750"/>
                <a:gd name="csY0" fmla="*/ 0 h 9525"/>
                <a:gd name="csX1" fmla="*/ 14382750 w 14382750"/>
                <a:gd name="csY1" fmla="*/ 0 h 9525"/>
              </a:gdLst>
              <a:ahLst/>
              <a:cxnLst>
                <a:cxn ang="0">
                  <a:pos x="csX0" y="csY0"/>
                </a:cxn>
                <a:cxn ang="0">
                  <a:pos x="csX1" y="csY1"/>
                </a:cxn>
              </a:cxnLst>
              <a:rect l="l" t="t" r="r" b="b"/>
              <a:pathLst>
                <a:path w="14382750" h="9525">
                  <a:moveTo>
                    <a:pt x="0" y="0"/>
                  </a:moveTo>
                  <a:lnTo>
                    <a:pt x="14382750" y="0"/>
                  </a:lnTo>
                </a:path>
              </a:pathLst>
            </a:custGeom>
            <a:ln w="9525" cap="flat">
              <a:solidFill>
                <a:srgbClr val="E4E6E8"/>
              </a:solidFill>
              <a:prstDash val="solid"/>
              <a:miter/>
            </a:ln>
          </p:spPr>
          <p:txBody>
            <a:bodyPr/>
            <a:lstStyle/>
            <a:p>
              <a:endParaRPr lang="en-US"/>
            </a:p>
          </p:txBody>
        </p:sp>
        <p:sp>
          <p:nvSpPr>
            <p:cNvPr id="23" name="Freeform: Shape 22">
              <a:extLst>
                <a:ext uri="{FF2B5EF4-FFF2-40B4-BE49-F238E27FC236}">
                  <a16:creationId xmlns:a16="http://schemas.microsoft.com/office/drawing/2014/main" id="{FDCCD053-0703-454E-F276-EA9CC7D511DC}"/>
                </a:ext>
              </a:extLst>
            </p:cNvPr>
            <p:cNvSpPr/>
            <p:nvPr/>
          </p:nvSpPr>
          <p:spPr>
            <a:xfrm>
              <a:off x="2381250" y="6972300"/>
              <a:ext cx="14382750" cy="9525"/>
            </a:xfrm>
            <a:custGeom>
              <a:avLst/>
              <a:gdLst>
                <a:gd name="csX0" fmla="*/ 0 w 14382750"/>
                <a:gd name="csY0" fmla="*/ 0 h 9525"/>
                <a:gd name="csX1" fmla="*/ 14382750 w 14382750"/>
                <a:gd name="csY1" fmla="*/ 0 h 9525"/>
              </a:gdLst>
              <a:ahLst/>
              <a:cxnLst>
                <a:cxn ang="0">
                  <a:pos x="csX0" y="csY0"/>
                </a:cxn>
                <a:cxn ang="0">
                  <a:pos x="csX1" y="csY1"/>
                </a:cxn>
              </a:cxnLst>
              <a:rect l="l" t="t" r="r" b="b"/>
              <a:pathLst>
                <a:path w="14382750" h="9525">
                  <a:moveTo>
                    <a:pt x="0" y="0"/>
                  </a:moveTo>
                  <a:lnTo>
                    <a:pt x="14382750" y="0"/>
                  </a:lnTo>
                </a:path>
              </a:pathLst>
            </a:custGeom>
            <a:ln w="9525" cap="flat">
              <a:solidFill>
                <a:srgbClr val="E4E6E8"/>
              </a:solidFill>
              <a:prstDash val="solid"/>
              <a:miter/>
            </a:ln>
          </p:spPr>
          <p:txBody>
            <a:bodyPr/>
            <a:lstStyle/>
            <a:p>
              <a:endParaRPr lang="en-US"/>
            </a:p>
          </p:txBody>
        </p:sp>
      </p:grpSp>
      <p:grpSp>
        <p:nvGrpSpPr>
          <p:cNvPr id="24" name="Image 0" descr="preencoded.png">
            <a:extLst>
              <a:ext uri="{FF2B5EF4-FFF2-40B4-BE49-F238E27FC236}">
                <a16:creationId xmlns:a16="http://schemas.microsoft.com/office/drawing/2014/main" id="{B28E0B04-777D-BFF1-F6BD-D2B33446E80D}"/>
              </a:ext>
            </a:extLst>
          </p:cNvPr>
          <p:cNvGrpSpPr/>
          <p:nvPr/>
        </p:nvGrpSpPr>
        <p:grpSpPr>
          <a:xfrm>
            <a:off x="1762067" y="4210050"/>
            <a:ext cx="447732" cy="2865119"/>
            <a:chOff x="1762067" y="4210050"/>
            <a:chExt cx="447732" cy="2865119"/>
          </a:xfrm>
          <a:solidFill>
            <a:srgbClr val="A7AAAD"/>
          </a:solidFill>
        </p:grpSpPr>
        <p:sp>
          <p:nvSpPr>
            <p:cNvPr id="25" name="TextBox 24">
              <a:extLst>
                <a:ext uri="{FF2B5EF4-FFF2-40B4-BE49-F238E27FC236}">
                  <a16:creationId xmlns:a16="http://schemas.microsoft.com/office/drawing/2014/main" id="{A1A414BE-0352-9D89-1DEF-1E0C03BFDBA9}"/>
                </a:ext>
              </a:extLst>
            </p:cNvPr>
            <p:cNvSpPr txBox="1"/>
            <p:nvPr/>
          </p:nvSpPr>
          <p:spPr>
            <a:xfrm>
              <a:off x="1670627" y="4164330"/>
              <a:ext cx="630612" cy="308609"/>
            </a:xfrm>
            <a:prstGeom prst="rect">
              <a:avLst/>
            </a:prstGeom>
            <a:noFill/>
          </p:spPr>
          <p:txBody>
            <a:bodyPr wrap="none" rtlCol="0">
              <a:spAutoFit/>
            </a:bodyPr>
            <a:lstStyle/>
            <a:p>
              <a:pPr algn="l"/>
              <a:r>
                <a:rPr lang="en-US" sz="1425" spc="0" baseline="0">
                  <a:ln/>
                  <a:solidFill>
                    <a:srgbClr val="A7AAAD"/>
                  </a:solidFill>
                  <a:latin typeface="Barlow"/>
                  <a:sym typeface="Barlow"/>
                  <a:rtl val="0"/>
                </a:rPr>
                <a:t>3,000</a:t>
              </a:r>
            </a:p>
          </p:txBody>
        </p:sp>
        <p:sp>
          <p:nvSpPr>
            <p:cNvPr id="26" name="TextBox 25">
              <a:extLst>
                <a:ext uri="{FF2B5EF4-FFF2-40B4-BE49-F238E27FC236}">
                  <a16:creationId xmlns:a16="http://schemas.microsoft.com/office/drawing/2014/main" id="{8EEDFB9E-7AFC-2C19-6085-89CA445DAE9F}"/>
                </a:ext>
              </a:extLst>
            </p:cNvPr>
            <p:cNvSpPr txBox="1"/>
            <p:nvPr/>
          </p:nvSpPr>
          <p:spPr>
            <a:xfrm>
              <a:off x="1692706" y="5488305"/>
              <a:ext cx="608533" cy="308609"/>
            </a:xfrm>
            <a:prstGeom prst="rect">
              <a:avLst/>
            </a:prstGeom>
            <a:noFill/>
          </p:spPr>
          <p:txBody>
            <a:bodyPr wrap="none" rtlCol="0">
              <a:spAutoFit/>
            </a:bodyPr>
            <a:lstStyle/>
            <a:p>
              <a:pPr algn="l"/>
              <a:r>
                <a:rPr lang="en-US" sz="1425" spc="0" baseline="0">
                  <a:ln/>
                  <a:solidFill>
                    <a:srgbClr val="A7AAAD"/>
                  </a:solidFill>
                  <a:latin typeface="Barlow"/>
                  <a:sym typeface="Barlow"/>
                  <a:rtl val="0"/>
                </a:rPr>
                <a:t>2,750</a:t>
              </a:r>
            </a:p>
          </p:txBody>
        </p:sp>
        <p:sp>
          <p:nvSpPr>
            <p:cNvPr id="27" name="TextBox 26">
              <a:extLst>
                <a:ext uri="{FF2B5EF4-FFF2-40B4-BE49-F238E27FC236}">
                  <a16:creationId xmlns:a16="http://schemas.microsoft.com/office/drawing/2014/main" id="{58CF8D25-DD0C-E177-FB1D-FBD862739E23}"/>
                </a:ext>
              </a:extLst>
            </p:cNvPr>
            <p:cNvSpPr txBox="1"/>
            <p:nvPr/>
          </p:nvSpPr>
          <p:spPr>
            <a:xfrm>
              <a:off x="1676057" y="6812280"/>
              <a:ext cx="625182" cy="308609"/>
            </a:xfrm>
            <a:prstGeom prst="rect">
              <a:avLst/>
            </a:prstGeom>
            <a:noFill/>
          </p:spPr>
          <p:txBody>
            <a:bodyPr wrap="none" rtlCol="0">
              <a:spAutoFit/>
            </a:bodyPr>
            <a:lstStyle/>
            <a:p>
              <a:pPr algn="l"/>
              <a:r>
                <a:rPr lang="en-US" sz="1425" spc="0" baseline="0">
                  <a:ln/>
                  <a:solidFill>
                    <a:srgbClr val="A7AAAD"/>
                  </a:solidFill>
                  <a:latin typeface="Barlow"/>
                  <a:sym typeface="Barlow"/>
                  <a:rtl val="0"/>
                </a:rPr>
                <a:t>2,500</a:t>
              </a:r>
            </a:p>
          </p:txBody>
        </p:sp>
      </p:grpSp>
      <p:sp>
        <p:nvSpPr>
          <p:cNvPr id="28" name="Freeform: Shape 27">
            <a:extLst>
              <a:ext uri="{FF2B5EF4-FFF2-40B4-BE49-F238E27FC236}">
                <a16:creationId xmlns:a16="http://schemas.microsoft.com/office/drawing/2014/main" id="{AADEDDAC-8FC4-9D6F-AD1A-8EC1A168888C}"/>
              </a:ext>
            </a:extLst>
          </p:cNvPr>
          <p:cNvSpPr/>
          <p:nvPr/>
        </p:nvSpPr>
        <p:spPr>
          <a:xfrm>
            <a:off x="2381250" y="4324350"/>
            <a:ext cx="14382750" cy="9525"/>
          </a:xfrm>
          <a:custGeom>
            <a:avLst/>
            <a:gdLst>
              <a:gd name="csX0" fmla="*/ 0 w 14382750"/>
              <a:gd name="csY0" fmla="*/ 0 h 9525"/>
              <a:gd name="csX1" fmla="*/ 14382750 w 14382750"/>
              <a:gd name="csY1" fmla="*/ 0 h 9525"/>
            </a:gdLst>
            <a:ahLst/>
            <a:cxnLst>
              <a:cxn ang="0">
                <a:pos x="csX0" y="csY0"/>
              </a:cxn>
              <a:cxn ang="0">
                <a:pos x="csX1" y="csY1"/>
              </a:cxn>
            </a:cxnLst>
            <a:rect l="l" t="t" r="r" b="b"/>
            <a:pathLst>
              <a:path w="14382750" h="9525">
                <a:moveTo>
                  <a:pt x="0" y="0"/>
                </a:moveTo>
                <a:lnTo>
                  <a:pt x="14382750" y="0"/>
                </a:lnTo>
              </a:path>
            </a:pathLst>
          </a:custGeom>
          <a:ln w="19050" cap="flat">
            <a:solidFill>
              <a:srgbClr val="A7AAAD"/>
            </a:solidFill>
            <a:custDash>
              <a:ds d="675000" sp="525000"/>
            </a:custDash>
            <a:miter/>
          </a:ln>
        </p:spPr>
        <p:txBody>
          <a:bodyPr/>
          <a:lstStyle/>
          <a:p>
            <a:endParaRPr lang="en-US"/>
          </a:p>
        </p:txBody>
      </p:sp>
      <p:grpSp>
        <p:nvGrpSpPr>
          <p:cNvPr id="29" name="Image 0" descr="preencoded.png">
            <a:extLst>
              <a:ext uri="{FF2B5EF4-FFF2-40B4-BE49-F238E27FC236}">
                <a16:creationId xmlns:a16="http://schemas.microsoft.com/office/drawing/2014/main" id="{C2FB9AB1-FE5D-213E-559B-ED71EA8CECD7}"/>
              </a:ext>
            </a:extLst>
          </p:cNvPr>
          <p:cNvGrpSpPr/>
          <p:nvPr/>
        </p:nvGrpSpPr>
        <p:grpSpPr>
          <a:xfrm>
            <a:off x="3190875" y="3905250"/>
            <a:ext cx="12563475" cy="5619750"/>
            <a:chOff x="3190875" y="3905250"/>
            <a:chExt cx="12563475" cy="5619750"/>
          </a:xfrm>
        </p:grpSpPr>
        <p:sp>
          <p:nvSpPr>
            <p:cNvPr id="30" name="Freeform: Shape 29">
              <a:extLst>
                <a:ext uri="{FF2B5EF4-FFF2-40B4-BE49-F238E27FC236}">
                  <a16:creationId xmlns:a16="http://schemas.microsoft.com/office/drawing/2014/main" id="{B2773B18-F0EC-91A0-8B0D-49F753AE74C6}"/>
                </a:ext>
              </a:extLst>
            </p:cNvPr>
            <p:cNvSpPr/>
            <p:nvPr/>
          </p:nvSpPr>
          <p:spPr>
            <a:xfrm>
              <a:off x="3190875" y="3905250"/>
              <a:ext cx="9525" cy="5619750"/>
            </a:xfrm>
            <a:custGeom>
              <a:avLst/>
              <a:gdLst>
                <a:gd name="csX0" fmla="*/ 0 w 9525"/>
                <a:gd name="csY0" fmla="*/ 0 h 5619750"/>
                <a:gd name="csX1" fmla="*/ 0 w 9525"/>
                <a:gd name="csY1" fmla="*/ 5619750 h 5619750"/>
              </a:gdLst>
              <a:ahLst/>
              <a:cxnLst>
                <a:cxn ang="0">
                  <a:pos x="csX0" y="csY0"/>
                </a:cxn>
                <a:cxn ang="0">
                  <a:pos x="csX1" y="csY1"/>
                </a:cxn>
              </a:cxnLst>
              <a:rect l="l" t="t" r="r" b="b"/>
              <a:pathLst>
                <a:path w="9525" h="5619750">
                  <a:moveTo>
                    <a:pt x="0" y="0"/>
                  </a:moveTo>
                  <a:lnTo>
                    <a:pt x="0" y="5619750"/>
                  </a:lnTo>
                </a:path>
              </a:pathLst>
            </a:custGeom>
            <a:ln w="14288" cap="flat">
              <a:solidFill>
                <a:srgbClr val="D7D9DB"/>
              </a:solidFill>
              <a:custDash>
                <a:ds d="300000" sp="450000"/>
              </a:custDash>
              <a:miter/>
            </a:ln>
          </p:spPr>
          <p:txBody>
            <a:bodyPr/>
            <a:lstStyle/>
            <a:p>
              <a:endParaRPr lang="en-US"/>
            </a:p>
          </p:txBody>
        </p:sp>
        <p:sp>
          <p:nvSpPr>
            <p:cNvPr id="31" name="Freeform: Shape 30">
              <a:extLst>
                <a:ext uri="{FF2B5EF4-FFF2-40B4-BE49-F238E27FC236}">
                  <a16:creationId xmlns:a16="http://schemas.microsoft.com/office/drawing/2014/main" id="{E8BB7D54-231C-9F37-E619-5879CC1D8B6F}"/>
                </a:ext>
              </a:extLst>
            </p:cNvPr>
            <p:cNvSpPr/>
            <p:nvPr/>
          </p:nvSpPr>
          <p:spPr>
            <a:xfrm>
              <a:off x="8048625" y="3905250"/>
              <a:ext cx="9525" cy="5619750"/>
            </a:xfrm>
            <a:custGeom>
              <a:avLst/>
              <a:gdLst>
                <a:gd name="csX0" fmla="*/ 0 w 9525"/>
                <a:gd name="csY0" fmla="*/ 0 h 5619750"/>
                <a:gd name="csX1" fmla="*/ 0 w 9525"/>
                <a:gd name="csY1" fmla="*/ 5619750 h 5619750"/>
              </a:gdLst>
              <a:ahLst/>
              <a:cxnLst>
                <a:cxn ang="0">
                  <a:pos x="csX0" y="csY0"/>
                </a:cxn>
                <a:cxn ang="0">
                  <a:pos x="csX1" y="csY1"/>
                </a:cxn>
              </a:cxnLst>
              <a:rect l="l" t="t" r="r" b="b"/>
              <a:pathLst>
                <a:path w="9525" h="5619750">
                  <a:moveTo>
                    <a:pt x="0" y="0"/>
                  </a:moveTo>
                  <a:lnTo>
                    <a:pt x="0" y="5619750"/>
                  </a:lnTo>
                </a:path>
              </a:pathLst>
            </a:custGeom>
            <a:ln w="14288" cap="flat">
              <a:solidFill>
                <a:srgbClr val="D7D9DB"/>
              </a:solidFill>
              <a:custDash>
                <a:ds d="300000" sp="450000"/>
              </a:custDash>
              <a:miter/>
            </a:ln>
          </p:spPr>
          <p:txBody>
            <a:bodyPr/>
            <a:lstStyle/>
            <a:p>
              <a:endParaRPr lang="en-US"/>
            </a:p>
          </p:txBody>
        </p:sp>
        <p:sp>
          <p:nvSpPr>
            <p:cNvPr id="32" name="Freeform: Shape 31">
              <a:extLst>
                <a:ext uri="{FF2B5EF4-FFF2-40B4-BE49-F238E27FC236}">
                  <a16:creationId xmlns:a16="http://schemas.microsoft.com/office/drawing/2014/main" id="{16BBA00F-3344-2B94-EE63-C201BA050F63}"/>
                </a:ext>
              </a:extLst>
            </p:cNvPr>
            <p:cNvSpPr/>
            <p:nvPr/>
          </p:nvSpPr>
          <p:spPr>
            <a:xfrm>
              <a:off x="15754350" y="3905250"/>
              <a:ext cx="9525" cy="5619750"/>
            </a:xfrm>
            <a:custGeom>
              <a:avLst/>
              <a:gdLst>
                <a:gd name="csX0" fmla="*/ 0 w 9525"/>
                <a:gd name="csY0" fmla="*/ 0 h 5619750"/>
                <a:gd name="csX1" fmla="*/ 0 w 9525"/>
                <a:gd name="csY1" fmla="*/ 5619750 h 5619750"/>
              </a:gdLst>
              <a:ahLst/>
              <a:cxnLst>
                <a:cxn ang="0">
                  <a:pos x="csX0" y="csY0"/>
                </a:cxn>
                <a:cxn ang="0">
                  <a:pos x="csX1" y="csY1"/>
                </a:cxn>
              </a:cxnLst>
              <a:rect l="l" t="t" r="r" b="b"/>
              <a:pathLst>
                <a:path w="9525" h="5619750">
                  <a:moveTo>
                    <a:pt x="0" y="0"/>
                  </a:moveTo>
                  <a:lnTo>
                    <a:pt x="0" y="5619750"/>
                  </a:lnTo>
                </a:path>
              </a:pathLst>
            </a:custGeom>
            <a:ln w="14288" cap="flat">
              <a:solidFill>
                <a:srgbClr val="D7D9DB"/>
              </a:solidFill>
              <a:custDash>
                <a:ds d="300000" sp="450000"/>
              </a:custDash>
              <a:miter/>
            </a:ln>
          </p:spPr>
          <p:txBody>
            <a:bodyPr/>
            <a:lstStyle/>
            <a:p>
              <a:endParaRPr lang="en-US"/>
            </a:p>
          </p:txBody>
        </p:sp>
      </p:grpSp>
      <p:sp>
        <p:nvSpPr>
          <p:cNvPr id="35" name="Freeform: Shape 34">
            <a:extLst>
              <a:ext uri="{FF2B5EF4-FFF2-40B4-BE49-F238E27FC236}">
                <a16:creationId xmlns:a16="http://schemas.microsoft.com/office/drawing/2014/main" id="{E1D95AFE-6658-5296-B651-B841F61E1B8E}"/>
              </a:ext>
            </a:extLst>
          </p:cNvPr>
          <p:cNvSpPr/>
          <p:nvPr/>
        </p:nvSpPr>
        <p:spPr>
          <a:xfrm>
            <a:off x="2381250" y="7239000"/>
            <a:ext cx="14382750" cy="9525"/>
          </a:xfrm>
          <a:custGeom>
            <a:avLst/>
            <a:gdLst>
              <a:gd name="csX0" fmla="*/ 0 w 14382750"/>
              <a:gd name="csY0" fmla="*/ 0 h 9525"/>
              <a:gd name="csX1" fmla="*/ 14382750 w 14382750"/>
              <a:gd name="csY1" fmla="*/ 0 h 9525"/>
            </a:gdLst>
            <a:ahLst/>
            <a:cxnLst>
              <a:cxn ang="0">
                <a:pos x="csX0" y="csY0"/>
              </a:cxn>
              <a:cxn ang="0">
                <a:pos x="csX1" y="csY1"/>
              </a:cxn>
            </a:cxnLst>
            <a:rect l="l" t="t" r="r" b="b"/>
            <a:pathLst>
              <a:path w="14382750" h="9525">
                <a:moveTo>
                  <a:pt x="0" y="0"/>
                </a:moveTo>
                <a:lnTo>
                  <a:pt x="14382750" y="0"/>
                </a:lnTo>
              </a:path>
            </a:pathLst>
          </a:custGeom>
          <a:ln w="14288" cap="flat">
            <a:solidFill>
              <a:srgbClr val="D7D9DB"/>
            </a:solidFill>
            <a:prstDash val="solid"/>
            <a:miter/>
          </a:ln>
        </p:spPr>
        <p:txBody>
          <a:bodyPr/>
          <a:lstStyle/>
          <a:p>
            <a:endParaRPr lang="en-US"/>
          </a:p>
        </p:txBody>
      </p:sp>
      <p:sp>
        <p:nvSpPr>
          <p:cNvPr id="36" name="TextBox 35">
            <a:extLst>
              <a:ext uri="{FF2B5EF4-FFF2-40B4-BE49-F238E27FC236}">
                <a16:creationId xmlns:a16="http://schemas.microsoft.com/office/drawing/2014/main" id="{CC0569EA-CF45-3CC2-D60E-500C49E270CE}"/>
              </a:ext>
            </a:extLst>
          </p:cNvPr>
          <p:cNvSpPr txBox="1"/>
          <p:nvPr/>
        </p:nvSpPr>
        <p:spPr>
          <a:xfrm rot="16200000">
            <a:off x="293365" y="8846820"/>
            <a:ext cx="1554489" cy="308609"/>
          </a:xfrm>
          <a:prstGeom prst="rect">
            <a:avLst/>
          </a:prstGeom>
          <a:noFill/>
        </p:spPr>
        <p:txBody>
          <a:bodyPr wrap="none" rtlCol="0">
            <a:spAutoFit/>
          </a:bodyPr>
          <a:lstStyle/>
          <a:p>
            <a:pPr algn="l"/>
            <a:r>
              <a:rPr lang="en-US" sz="1425" spc="0" baseline="0">
                <a:ln/>
                <a:solidFill>
                  <a:srgbClr val="A7AAAD"/>
                </a:solidFill>
                <a:latin typeface="Barlow"/>
                <a:sym typeface="Barlow"/>
                <a:rtl val="0"/>
              </a:rPr>
              <a:t>Gas-lift choke (%)</a:t>
            </a:r>
          </a:p>
        </p:txBody>
      </p:sp>
      <p:grpSp>
        <p:nvGrpSpPr>
          <p:cNvPr id="37" name="Image 0" descr="preencoded.png">
            <a:extLst>
              <a:ext uri="{FF2B5EF4-FFF2-40B4-BE49-F238E27FC236}">
                <a16:creationId xmlns:a16="http://schemas.microsoft.com/office/drawing/2014/main" id="{A3AFB107-0EDE-35B5-1A0D-E7E2998681F7}"/>
              </a:ext>
            </a:extLst>
          </p:cNvPr>
          <p:cNvGrpSpPr/>
          <p:nvPr/>
        </p:nvGrpSpPr>
        <p:grpSpPr>
          <a:xfrm>
            <a:off x="2021033" y="8591550"/>
            <a:ext cx="188766" cy="786764"/>
            <a:chOff x="2021033" y="8591550"/>
            <a:chExt cx="188766" cy="786764"/>
          </a:xfrm>
          <a:solidFill>
            <a:srgbClr val="A7AAAD"/>
          </a:solidFill>
        </p:grpSpPr>
        <p:sp>
          <p:nvSpPr>
            <p:cNvPr id="38" name="TextBox 37">
              <a:extLst>
                <a:ext uri="{FF2B5EF4-FFF2-40B4-BE49-F238E27FC236}">
                  <a16:creationId xmlns:a16="http://schemas.microsoft.com/office/drawing/2014/main" id="{415DC534-AA12-7D2A-CB60-3FA1C505C52B}"/>
                </a:ext>
              </a:extLst>
            </p:cNvPr>
            <p:cNvSpPr txBox="1"/>
            <p:nvPr/>
          </p:nvSpPr>
          <p:spPr>
            <a:xfrm>
              <a:off x="1929593" y="9126855"/>
              <a:ext cx="371646" cy="297179"/>
            </a:xfrm>
            <a:prstGeom prst="rect">
              <a:avLst/>
            </a:prstGeom>
            <a:noFill/>
          </p:spPr>
          <p:txBody>
            <a:bodyPr wrap="none" rtlCol="0">
              <a:spAutoFit/>
            </a:bodyPr>
            <a:lstStyle/>
            <a:p>
              <a:pPr algn="l"/>
              <a:r>
                <a:rPr lang="en-US" sz="1350" spc="0" baseline="0">
                  <a:ln/>
                  <a:solidFill>
                    <a:srgbClr val="A7AAAD"/>
                  </a:solidFill>
                  <a:latin typeface="Barlow"/>
                  <a:sym typeface="Barlow"/>
                  <a:rtl val="0"/>
                </a:rPr>
                <a:t>20</a:t>
              </a:r>
            </a:p>
          </p:txBody>
        </p:sp>
        <p:sp>
          <p:nvSpPr>
            <p:cNvPr id="39" name="TextBox 38">
              <a:extLst>
                <a:ext uri="{FF2B5EF4-FFF2-40B4-BE49-F238E27FC236}">
                  <a16:creationId xmlns:a16="http://schemas.microsoft.com/office/drawing/2014/main" id="{6A70282E-8F5C-9027-CBE0-EBA7197C5646}"/>
                </a:ext>
              </a:extLst>
            </p:cNvPr>
            <p:cNvSpPr txBox="1"/>
            <p:nvPr/>
          </p:nvSpPr>
          <p:spPr>
            <a:xfrm>
              <a:off x="1933193" y="8545830"/>
              <a:ext cx="368046" cy="297179"/>
            </a:xfrm>
            <a:prstGeom prst="rect">
              <a:avLst/>
            </a:prstGeom>
            <a:noFill/>
          </p:spPr>
          <p:txBody>
            <a:bodyPr wrap="none" rtlCol="0">
              <a:spAutoFit/>
            </a:bodyPr>
            <a:lstStyle/>
            <a:p>
              <a:pPr algn="l"/>
              <a:r>
                <a:rPr lang="en-US" sz="1350" spc="0" baseline="0">
                  <a:ln/>
                  <a:solidFill>
                    <a:srgbClr val="A7AAAD"/>
                  </a:solidFill>
                  <a:latin typeface="Barlow"/>
                  <a:sym typeface="Barlow"/>
                  <a:rtl val="0"/>
                </a:rPr>
                <a:t>30</a:t>
              </a:r>
            </a:p>
          </p:txBody>
        </p:sp>
      </p:grpSp>
      <p:sp>
        <p:nvSpPr>
          <p:cNvPr id="40" name="Freeform: Shape 39">
            <a:extLst>
              <a:ext uri="{FF2B5EF4-FFF2-40B4-BE49-F238E27FC236}">
                <a16:creationId xmlns:a16="http://schemas.microsoft.com/office/drawing/2014/main" id="{6671084A-FE45-A4A4-6A8C-0A2421D97502}"/>
              </a:ext>
            </a:extLst>
          </p:cNvPr>
          <p:cNvSpPr/>
          <p:nvPr/>
        </p:nvSpPr>
        <p:spPr>
          <a:xfrm>
            <a:off x="2381250" y="8739187"/>
            <a:ext cx="14382750" cy="553402"/>
          </a:xfrm>
          <a:custGeom>
            <a:avLst/>
            <a:gdLst>
              <a:gd name="csX0" fmla="*/ 0 w 14382750"/>
              <a:gd name="csY0" fmla="*/ 553402 h 553402"/>
              <a:gd name="csX1" fmla="*/ 200025 w 14382750"/>
              <a:gd name="csY1" fmla="*/ 553402 h 553402"/>
              <a:gd name="csX2" fmla="*/ 409575 w 14382750"/>
              <a:gd name="csY2" fmla="*/ 553402 h 553402"/>
              <a:gd name="csX3" fmla="*/ 609600 w 14382750"/>
              <a:gd name="csY3" fmla="*/ 553402 h 553402"/>
              <a:gd name="csX4" fmla="*/ 809625 w 14382750"/>
              <a:gd name="csY4" fmla="*/ 87630 h 553402"/>
              <a:gd name="csX5" fmla="*/ 1009650 w 14382750"/>
              <a:gd name="csY5" fmla="*/ 87630 h 553402"/>
              <a:gd name="csX6" fmla="*/ 1219200 w 14382750"/>
              <a:gd name="csY6" fmla="*/ 87630 h 553402"/>
              <a:gd name="csX7" fmla="*/ 1419225 w 14382750"/>
              <a:gd name="csY7" fmla="*/ 87630 h 553402"/>
              <a:gd name="csX8" fmla="*/ 1619250 w 14382750"/>
              <a:gd name="csY8" fmla="*/ 87630 h 553402"/>
              <a:gd name="csX9" fmla="*/ 1819275 w 14382750"/>
              <a:gd name="csY9" fmla="*/ 87630 h 553402"/>
              <a:gd name="csX10" fmla="*/ 2028825 w 14382750"/>
              <a:gd name="csY10" fmla="*/ 87630 h 553402"/>
              <a:gd name="csX11" fmla="*/ 2228850 w 14382750"/>
              <a:gd name="csY11" fmla="*/ 87630 h 553402"/>
              <a:gd name="csX12" fmla="*/ 2428875 w 14382750"/>
              <a:gd name="csY12" fmla="*/ 87630 h 553402"/>
              <a:gd name="csX13" fmla="*/ 2628900 w 14382750"/>
              <a:gd name="csY13" fmla="*/ 87630 h 553402"/>
              <a:gd name="csX14" fmla="*/ 2838450 w 14382750"/>
              <a:gd name="csY14" fmla="*/ 87630 h 553402"/>
              <a:gd name="csX15" fmla="*/ 3038475 w 14382750"/>
              <a:gd name="csY15" fmla="*/ 87630 h 553402"/>
              <a:gd name="csX16" fmla="*/ 3238500 w 14382750"/>
              <a:gd name="csY16" fmla="*/ 87630 h 553402"/>
              <a:gd name="csX17" fmla="*/ 3448050 w 14382750"/>
              <a:gd name="csY17" fmla="*/ 87630 h 553402"/>
              <a:gd name="csX18" fmla="*/ 3648075 w 14382750"/>
              <a:gd name="csY18" fmla="*/ 87630 h 553402"/>
              <a:gd name="csX19" fmla="*/ 3848100 w 14382750"/>
              <a:gd name="csY19" fmla="*/ 87630 h 553402"/>
              <a:gd name="csX20" fmla="*/ 4048125 w 14382750"/>
              <a:gd name="csY20" fmla="*/ 87630 h 553402"/>
              <a:gd name="csX21" fmla="*/ 4257675 w 14382750"/>
              <a:gd name="csY21" fmla="*/ 87630 h 553402"/>
              <a:gd name="csX22" fmla="*/ 4457700 w 14382750"/>
              <a:gd name="csY22" fmla="*/ 87630 h 553402"/>
              <a:gd name="csX23" fmla="*/ 4657725 w 14382750"/>
              <a:gd name="csY23" fmla="*/ 87630 h 553402"/>
              <a:gd name="csX24" fmla="*/ 4857750 w 14382750"/>
              <a:gd name="csY24" fmla="*/ 87630 h 553402"/>
              <a:gd name="csX25" fmla="*/ 5067300 w 14382750"/>
              <a:gd name="csY25" fmla="*/ 87630 h 553402"/>
              <a:gd name="csX26" fmla="*/ 5267325 w 14382750"/>
              <a:gd name="csY26" fmla="*/ 87630 h 553402"/>
              <a:gd name="csX27" fmla="*/ 5467350 w 14382750"/>
              <a:gd name="csY27" fmla="*/ 87630 h 553402"/>
              <a:gd name="csX28" fmla="*/ 5667375 w 14382750"/>
              <a:gd name="csY28" fmla="*/ 87630 h 553402"/>
              <a:gd name="csX29" fmla="*/ 5876925 w 14382750"/>
              <a:gd name="csY29" fmla="*/ 87630 h 553402"/>
              <a:gd name="csX30" fmla="*/ 6076950 w 14382750"/>
              <a:gd name="csY30" fmla="*/ 87630 h 553402"/>
              <a:gd name="csX31" fmla="*/ 6276975 w 14382750"/>
              <a:gd name="csY31" fmla="*/ 87630 h 553402"/>
              <a:gd name="csX32" fmla="*/ 6486525 w 14382750"/>
              <a:gd name="csY32" fmla="*/ 87630 h 553402"/>
              <a:gd name="csX33" fmla="*/ 6686550 w 14382750"/>
              <a:gd name="csY33" fmla="*/ 87630 h 553402"/>
              <a:gd name="csX34" fmla="*/ 6886575 w 14382750"/>
              <a:gd name="csY34" fmla="*/ 87630 h 553402"/>
              <a:gd name="csX35" fmla="*/ 7086600 w 14382750"/>
              <a:gd name="csY35" fmla="*/ 87630 h 553402"/>
              <a:gd name="csX36" fmla="*/ 7296150 w 14382750"/>
              <a:gd name="csY36" fmla="*/ 87630 h 553402"/>
              <a:gd name="csX37" fmla="*/ 7496175 w 14382750"/>
              <a:gd name="csY37" fmla="*/ 87630 h 553402"/>
              <a:gd name="csX38" fmla="*/ 7696200 w 14382750"/>
              <a:gd name="csY38" fmla="*/ 87630 h 553402"/>
              <a:gd name="csX39" fmla="*/ 7896225 w 14382750"/>
              <a:gd name="csY39" fmla="*/ 87630 h 553402"/>
              <a:gd name="csX40" fmla="*/ 8105775 w 14382750"/>
              <a:gd name="csY40" fmla="*/ 87630 h 553402"/>
              <a:gd name="csX41" fmla="*/ 8305800 w 14382750"/>
              <a:gd name="csY41" fmla="*/ 87630 h 553402"/>
              <a:gd name="csX42" fmla="*/ 8505825 w 14382750"/>
              <a:gd name="csY42" fmla="*/ 87630 h 553402"/>
              <a:gd name="csX43" fmla="*/ 8715375 w 14382750"/>
              <a:gd name="csY43" fmla="*/ 87630 h 553402"/>
              <a:gd name="csX44" fmla="*/ 8915400 w 14382750"/>
              <a:gd name="csY44" fmla="*/ 87630 h 553402"/>
              <a:gd name="csX45" fmla="*/ 9115425 w 14382750"/>
              <a:gd name="csY45" fmla="*/ 87630 h 553402"/>
              <a:gd name="csX46" fmla="*/ 9315450 w 14382750"/>
              <a:gd name="csY46" fmla="*/ 87630 h 553402"/>
              <a:gd name="csX47" fmla="*/ 9525000 w 14382750"/>
              <a:gd name="csY47" fmla="*/ 87630 h 553402"/>
              <a:gd name="csX48" fmla="*/ 9725025 w 14382750"/>
              <a:gd name="csY48" fmla="*/ 87630 h 553402"/>
              <a:gd name="csX49" fmla="*/ 9925050 w 14382750"/>
              <a:gd name="csY49" fmla="*/ 87630 h 553402"/>
              <a:gd name="csX50" fmla="*/ 10125075 w 14382750"/>
              <a:gd name="csY50" fmla="*/ 87630 h 553402"/>
              <a:gd name="csX51" fmla="*/ 10334625 w 14382750"/>
              <a:gd name="csY51" fmla="*/ 87630 h 553402"/>
              <a:gd name="csX52" fmla="*/ 10534650 w 14382750"/>
              <a:gd name="csY52" fmla="*/ 87630 h 553402"/>
              <a:gd name="csX53" fmla="*/ 10734675 w 14382750"/>
              <a:gd name="csY53" fmla="*/ 87630 h 553402"/>
              <a:gd name="csX54" fmla="*/ 10934700 w 14382750"/>
              <a:gd name="csY54" fmla="*/ 87630 h 553402"/>
              <a:gd name="csX55" fmla="*/ 11144250 w 14382750"/>
              <a:gd name="csY55" fmla="*/ 87630 h 553402"/>
              <a:gd name="csX56" fmla="*/ 11344275 w 14382750"/>
              <a:gd name="csY56" fmla="*/ 87630 h 553402"/>
              <a:gd name="csX57" fmla="*/ 11544300 w 14382750"/>
              <a:gd name="csY57" fmla="*/ 87630 h 553402"/>
              <a:gd name="csX58" fmla="*/ 11753850 w 14382750"/>
              <a:gd name="csY58" fmla="*/ 87630 h 553402"/>
              <a:gd name="csX59" fmla="*/ 11953875 w 14382750"/>
              <a:gd name="csY59" fmla="*/ 87630 h 553402"/>
              <a:gd name="csX60" fmla="*/ 12153900 w 14382750"/>
              <a:gd name="csY60" fmla="*/ 87630 h 553402"/>
              <a:gd name="csX61" fmla="*/ 12353925 w 14382750"/>
              <a:gd name="csY61" fmla="*/ 87630 h 553402"/>
              <a:gd name="csX62" fmla="*/ 12563475 w 14382750"/>
              <a:gd name="csY62" fmla="*/ 87630 h 553402"/>
              <a:gd name="csX63" fmla="*/ 12763500 w 14382750"/>
              <a:gd name="csY63" fmla="*/ 87630 h 553402"/>
              <a:gd name="csX64" fmla="*/ 12963525 w 14382750"/>
              <a:gd name="csY64" fmla="*/ 87630 h 553402"/>
              <a:gd name="csX65" fmla="*/ 13163550 w 14382750"/>
              <a:gd name="csY65" fmla="*/ 87630 h 553402"/>
              <a:gd name="csX66" fmla="*/ 13373100 w 14382750"/>
              <a:gd name="csY66" fmla="*/ 0 h 553402"/>
              <a:gd name="csX67" fmla="*/ 13573125 w 14382750"/>
              <a:gd name="csY67" fmla="*/ 0 h 553402"/>
              <a:gd name="csX68" fmla="*/ 13773150 w 14382750"/>
              <a:gd name="csY68" fmla="*/ 0 h 553402"/>
              <a:gd name="csX69" fmla="*/ 13973175 w 14382750"/>
              <a:gd name="csY69" fmla="*/ 0 h 553402"/>
              <a:gd name="csX70" fmla="*/ 14182725 w 14382750"/>
              <a:gd name="csY70" fmla="*/ 0 h 553402"/>
              <a:gd name="csX71" fmla="*/ 14382750 w 14382750"/>
              <a:gd name="csY71" fmla="*/ 0 h 553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382750" h="553402">
                <a:moveTo>
                  <a:pt x="0" y="553402"/>
                </a:moveTo>
                <a:lnTo>
                  <a:pt x="200025" y="553402"/>
                </a:lnTo>
                <a:lnTo>
                  <a:pt x="409575" y="553402"/>
                </a:lnTo>
                <a:lnTo>
                  <a:pt x="609600" y="553402"/>
                </a:lnTo>
                <a:lnTo>
                  <a:pt x="809625" y="87630"/>
                </a:lnTo>
                <a:lnTo>
                  <a:pt x="1009650" y="87630"/>
                </a:lnTo>
                <a:lnTo>
                  <a:pt x="1219200" y="87630"/>
                </a:lnTo>
                <a:lnTo>
                  <a:pt x="1419225" y="87630"/>
                </a:lnTo>
                <a:lnTo>
                  <a:pt x="1619250" y="87630"/>
                </a:lnTo>
                <a:lnTo>
                  <a:pt x="1819275" y="87630"/>
                </a:lnTo>
                <a:lnTo>
                  <a:pt x="2028825" y="87630"/>
                </a:lnTo>
                <a:lnTo>
                  <a:pt x="2228850" y="87630"/>
                </a:lnTo>
                <a:lnTo>
                  <a:pt x="2428875" y="87630"/>
                </a:lnTo>
                <a:lnTo>
                  <a:pt x="2628900" y="87630"/>
                </a:lnTo>
                <a:lnTo>
                  <a:pt x="2838450" y="87630"/>
                </a:lnTo>
                <a:lnTo>
                  <a:pt x="3038475" y="87630"/>
                </a:lnTo>
                <a:lnTo>
                  <a:pt x="3238500" y="87630"/>
                </a:lnTo>
                <a:lnTo>
                  <a:pt x="3448050" y="87630"/>
                </a:lnTo>
                <a:lnTo>
                  <a:pt x="3648075" y="87630"/>
                </a:lnTo>
                <a:lnTo>
                  <a:pt x="3848100" y="87630"/>
                </a:lnTo>
                <a:lnTo>
                  <a:pt x="4048125" y="87630"/>
                </a:lnTo>
                <a:lnTo>
                  <a:pt x="4257675" y="87630"/>
                </a:lnTo>
                <a:lnTo>
                  <a:pt x="4457700" y="87630"/>
                </a:lnTo>
                <a:lnTo>
                  <a:pt x="4657725" y="87630"/>
                </a:lnTo>
                <a:lnTo>
                  <a:pt x="4857750" y="87630"/>
                </a:lnTo>
                <a:lnTo>
                  <a:pt x="5067300" y="87630"/>
                </a:lnTo>
                <a:lnTo>
                  <a:pt x="5267325" y="87630"/>
                </a:lnTo>
                <a:lnTo>
                  <a:pt x="5467350" y="87630"/>
                </a:lnTo>
                <a:lnTo>
                  <a:pt x="5667375" y="87630"/>
                </a:lnTo>
                <a:lnTo>
                  <a:pt x="5876925" y="87630"/>
                </a:lnTo>
                <a:lnTo>
                  <a:pt x="6076950" y="87630"/>
                </a:lnTo>
                <a:lnTo>
                  <a:pt x="6276975" y="87630"/>
                </a:lnTo>
                <a:lnTo>
                  <a:pt x="6486525" y="87630"/>
                </a:lnTo>
                <a:lnTo>
                  <a:pt x="6686550" y="87630"/>
                </a:lnTo>
                <a:lnTo>
                  <a:pt x="6886575" y="87630"/>
                </a:lnTo>
                <a:lnTo>
                  <a:pt x="7086600" y="87630"/>
                </a:lnTo>
                <a:lnTo>
                  <a:pt x="7296150" y="87630"/>
                </a:lnTo>
                <a:lnTo>
                  <a:pt x="7496175" y="87630"/>
                </a:lnTo>
                <a:lnTo>
                  <a:pt x="7696200" y="87630"/>
                </a:lnTo>
                <a:lnTo>
                  <a:pt x="7896225" y="87630"/>
                </a:lnTo>
                <a:lnTo>
                  <a:pt x="8105775" y="87630"/>
                </a:lnTo>
                <a:lnTo>
                  <a:pt x="8305800" y="87630"/>
                </a:lnTo>
                <a:lnTo>
                  <a:pt x="8505825" y="87630"/>
                </a:lnTo>
                <a:lnTo>
                  <a:pt x="8715375" y="87630"/>
                </a:lnTo>
                <a:lnTo>
                  <a:pt x="8915400" y="87630"/>
                </a:lnTo>
                <a:lnTo>
                  <a:pt x="9115425" y="87630"/>
                </a:lnTo>
                <a:lnTo>
                  <a:pt x="9315450" y="87630"/>
                </a:lnTo>
                <a:lnTo>
                  <a:pt x="9525000" y="87630"/>
                </a:lnTo>
                <a:lnTo>
                  <a:pt x="9725025" y="87630"/>
                </a:lnTo>
                <a:lnTo>
                  <a:pt x="9925050" y="87630"/>
                </a:lnTo>
                <a:lnTo>
                  <a:pt x="10125075" y="87630"/>
                </a:lnTo>
                <a:lnTo>
                  <a:pt x="10334625" y="87630"/>
                </a:lnTo>
                <a:lnTo>
                  <a:pt x="10534650" y="87630"/>
                </a:lnTo>
                <a:lnTo>
                  <a:pt x="10734675" y="87630"/>
                </a:lnTo>
                <a:lnTo>
                  <a:pt x="10934700" y="87630"/>
                </a:lnTo>
                <a:lnTo>
                  <a:pt x="11144250" y="87630"/>
                </a:lnTo>
                <a:lnTo>
                  <a:pt x="11344275" y="87630"/>
                </a:lnTo>
                <a:lnTo>
                  <a:pt x="11544300" y="87630"/>
                </a:lnTo>
                <a:lnTo>
                  <a:pt x="11753850" y="87630"/>
                </a:lnTo>
                <a:lnTo>
                  <a:pt x="11953875" y="87630"/>
                </a:lnTo>
                <a:lnTo>
                  <a:pt x="12153900" y="87630"/>
                </a:lnTo>
                <a:lnTo>
                  <a:pt x="12353925" y="87630"/>
                </a:lnTo>
                <a:lnTo>
                  <a:pt x="12563475" y="87630"/>
                </a:lnTo>
                <a:lnTo>
                  <a:pt x="12763500" y="87630"/>
                </a:lnTo>
                <a:lnTo>
                  <a:pt x="12963525" y="87630"/>
                </a:lnTo>
                <a:lnTo>
                  <a:pt x="13163550" y="87630"/>
                </a:lnTo>
                <a:lnTo>
                  <a:pt x="13373100" y="0"/>
                </a:lnTo>
                <a:lnTo>
                  <a:pt x="13573125" y="0"/>
                </a:lnTo>
                <a:lnTo>
                  <a:pt x="13773150" y="0"/>
                </a:lnTo>
                <a:lnTo>
                  <a:pt x="13973175" y="0"/>
                </a:lnTo>
                <a:lnTo>
                  <a:pt x="14182725" y="0"/>
                </a:lnTo>
                <a:lnTo>
                  <a:pt x="14382750" y="0"/>
                </a:lnTo>
              </a:path>
            </a:pathLst>
          </a:custGeom>
          <a:noFill/>
          <a:ln w="28575" cap="flat">
            <a:solidFill>
              <a:srgbClr val="6B6E71"/>
            </a:solidFill>
            <a:prstDash val="solid"/>
            <a:miter/>
          </a:ln>
        </p:spPr>
        <p:txBody>
          <a:bodyPr/>
          <a:lstStyle/>
          <a:p>
            <a:endParaRPr lang="en-US"/>
          </a:p>
        </p:txBody>
      </p:sp>
      <p:sp>
        <p:nvSpPr>
          <p:cNvPr id="33" name="Freeform: Shape 32">
            <a:extLst>
              <a:ext uri="{FF2B5EF4-FFF2-40B4-BE49-F238E27FC236}">
                <a16:creationId xmlns:a16="http://schemas.microsoft.com/office/drawing/2014/main" id="{1B925DEB-D921-3F7D-EE9A-6D38F11EB67B}"/>
              </a:ext>
            </a:extLst>
          </p:cNvPr>
          <p:cNvSpPr/>
          <p:nvPr/>
        </p:nvSpPr>
        <p:spPr>
          <a:xfrm>
            <a:off x="2381250" y="4196715"/>
            <a:ext cx="14382750" cy="2809874"/>
          </a:xfrm>
          <a:custGeom>
            <a:avLst/>
            <a:gdLst>
              <a:gd name="csX0" fmla="*/ 0 w 14382750"/>
              <a:gd name="csY0" fmla="*/ 2735580 h 2809874"/>
              <a:gd name="csX1" fmla="*/ 200025 w 14382750"/>
              <a:gd name="csY1" fmla="*/ 2809875 h 2809874"/>
              <a:gd name="csX2" fmla="*/ 409575 w 14382750"/>
              <a:gd name="csY2" fmla="*/ 2698433 h 2809874"/>
              <a:gd name="csX3" fmla="*/ 609600 w 14382750"/>
              <a:gd name="csY3" fmla="*/ 2746058 h 2809874"/>
              <a:gd name="csX4" fmla="*/ 809625 w 14382750"/>
              <a:gd name="csY4" fmla="*/ 174307 h 2809874"/>
              <a:gd name="csX5" fmla="*/ 1009650 w 14382750"/>
              <a:gd name="csY5" fmla="*/ 0 h 2809874"/>
              <a:gd name="csX6" fmla="*/ 1219200 w 14382750"/>
              <a:gd name="csY6" fmla="*/ 216217 h 2809874"/>
              <a:gd name="csX7" fmla="*/ 1419225 w 14382750"/>
              <a:gd name="csY7" fmla="*/ 158115 h 2809874"/>
              <a:gd name="csX8" fmla="*/ 1619250 w 14382750"/>
              <a:gd name="csY8" fmla="*/ 163830 h 2809874"/>
              <a:gd name="csX9" fmla="*/ 1819275 w 14382750"/>
              <a:gd name="csY9" fmla="*/ 116205 h 2809874"/>
              <a:gd name="csX10" fmla="*/ 2028825 w 14382750"/>
              <a:gd name="csY10" fmla="*/ 20955 h 2809874"/>
              <a:gd name="csX11" fmla="*/ 2228850 w 14382750"/>
              <a:gd name="csY11" fmla="*/ 89535 h 2809874"/>
              <a:gd name="csX12" fmla="*/ 2428875 w 14382750"/>
              <a:gd name="csY12" fmla="*/ 62865 h 2809874"/>
              <a:gd name="csX13" fmla="*/ 2628900 w 14382750"/>
              <a:gd name="csY13" fmla="*/ 41910 h 2809874"/>
              <a:gd name="csX14" fmla="*/ 2838450 w 14382750"/>
              <a:gd name="csY14" fmla="*/ 4763 h 2809874"/>
              <a:gd name="csX15" fmla="*/ 3038475 w 14382750"/>
              <a:gd name="csY15" fmla="*/ 105727 h 2809874"/>
              <a:gd name="csX16" fmla="*/ 3238500 w 14382750"/>
              <a:gd name="csY16" fmla="*/ 52388 h 2809874"/>
              <a:gd name="csX17" fmla="*/ 3448050 w 14382750"/>
              <a:gd name="csY17" fmla="*/ 105727 h 2809874"/>
              <a:gd name="csX18" fmla="*/ 3648075 w 14382750"/>
              <a:gd name="csY18" fmla="*/ 200978 h 2809874"/>
              <a:gd name="csX19" fmla="*/ 3848100 w 14382750"/>
              <a:gd name="csY19" fmla="*/ 200978 h 2809874"/>
              <a:gd name="csX20" fmla="*/ 4048125 w 14382750"/>
              <a:gd name="csY20" fmla="*/ 147638 h 2809874"/>
              <a:gd name="csX21" fmla="*/ 4257675 w 14382750"/>
              <a:gd name="csY21" fmla="*/ 89535 h 2809874"/>
              <a:gd name="csX22" fmla="*/ 4457700 w 14382750"/>
              <a:gd name="csY22" fmla="*/ 211455 h 2809874"/>
              <a:gd name="csX23" fmla="*/ 4657725 w 14382750"/>
              <a:gd name="csY23" fmla="*/ 242888 h 2809874"/>
              <a:gd name="csX24" fmla="*/ 4857750 w 14382750"/>
              <a:gd name="csY24" fmla="*/ 47625 h 2809874"/>
              <a:gd name="csX25" fmla="*/ 5067300 w 14382750"/>
              <a:gd name="csY25" fmla="*/ 62865 h 2809874"/>
              <a:gd name="csX26" fmla="*/ 5267325 w 14382750"/>
              <a:gd name="csY26" fmla="*/ 131445 h 2809874"/>
              <a:gd name="csX27" fmla="*/ 5467350 w 14382750"/>
              <a:gd name="csY27" fmla="*/ 613410 h 2809874"/>
              <a:gd name="csX28" fmla="*/ 5667375 w 14382750"/>
              <a:gd name="csY28" fmla="*/ 762000 h 2809874"/>
              <a:gd name="csX29" fmla="*/ 5876925 w 14382750"/>
              <a:gd name="csY29" fmla="*/ 973455 h 2809874"/>
              <a:gd name="csX30" fmla="*/ 6076950 w 14382750"/>
              <a:gd name="csY30" fmla="*/ 677228 h 2809874"/>
              <a:gd name="csX31" fmla="*/ 6276975 w 14382750"/>
              <a:gd name="csY31" fmla="*/ 640080 h 2809874"/>
              <a:gd name="csX32" fmla="*/ 6486525 w 14382750"/>
              <a:gd name="csY32" fmla="*/ 481013 h 2809874"/>
              <a:gd name="csX33" fmla="*/ 6686550 w 14382750"/>
              <a:gd name="csY33" fmla="*/ 719138 h 2809874"/>
              <a:gd name="csX34" fmla="*/ 6886575 w 14382750"/>
              <a:gd name="csY34" fmla="*/ 909638 h 2809874"/>
              <a:gd name="csX35" fmla="*/ 7086600 w 14382750"/>
              <a:gd name="csY35" fmla="*/ 534353 h 2809874"/>
              <a:gd name="csX36" fmla="*/ 7296150 w 14382750"/>
              <a:gd name="csY36" fmla="*/ 619125 h 2809874"/>
              <a:gd name="csX37" fmla="*/ 7496175 w 14382750"/>
              <a:gd name="csY37" fmla="*/ 762000 h 2809874"/>
              <a:gd name="csX38" fmla="*/ 7696200 w 14382750"/>
              <a:gd name="csY38" fmla="*/ 762000 h 2809874"/>
              <a:gd name="csX39" fmla="*/ 7896225 w 14382750"/>
              <a:gd name="csY39" fmla="*/ 666750 h 2809874"/>
              <a:gd name="csX40" fmla="*/ 8105775 w 14382750"/>
              <a:gd name="csY40" fmla="*/ 793432 h 2809874"/>
              <a:gd name="csX41" fmla="*/ 8305800 w 14382750"/>
              <a:gd name="csY41" fmla="*/ 729615 h 2809874"/>
              <a:gd name="csX42" fmla="*/ 8505825 w 14382750"/>
              <a:gd name="csY42" fmla="*/ 798195 h 2809874"/>
              <a:gd name="csX43" fmla="*/ 8715375 w 14382750"/>
              <a:gd name="csY43" fmla="*/ 787717 h 2809874"/>
              <a:gd name="csX44" fmla="*/ 8915400 w 14382750"/>
              <a:gd name="csY44" fmla="*/ 1036320 h 2809874"/>
              <a:gd name="csX45" fmla="*/ 9115425 w 14382750"/>
              <a:gd name="csY45" fmla="*/ 650557 h 2809874"/>
              <a:gd name="csX46" fmla="*/ 9315450 w 14382750"/>
              <a:gd name="csY46" fmla="*/ 899160 h 2809874"/>
              <a:gd name="csX47" fmla="*/ 9525000 w 14382750"/>
              <a:gd name="csY47" fmla="*/ 1110615 h 2809874"/>
              <a:gd name="csX48" fmla="*/ 9725025 w 14382750"/>
              <a:gd name="csY48" fmla="*/ 1168717 h 2809874"/>
              <a:gd name="csX49" fmla="*/ 9925050 w 14382750"/>
              <a:gd name="csY49" fmla="*/ 1143000 h 2809874"/>
              <a:gd name="csX50" fmla="*/ 10125075 w 14382750"/>
              <a:gd name="csY50" fmla="*/ 1226820 h 2809874"/>
              <a:gd name="csX51" fmla="*/ 10334625 w 14382750"/>
              <a:gd name="csY51" fmla="*/ 967740 h 2809874"/>
              <a:gd name="csX52" fmla="*/ 10534650 w 14382750"/>
              <a:gd name="csY52" fmla="*/ 1025842 h 2809874"/>
              <a:gd name="csX53" fmla="*/ 10734675 w 14382750"/>
              <a:gd name="csY53" fmla="*/ 962978 h 2809874"/>
              <a:gd name="csX54" fmla="*/ 10934700 w 14382750"/>
              <a:gd name="csY54" fmla="*/ 1131570 h 2809874"/>
              <a:gd name="csX55" fmla="*/ 11144250 w 14382750"/>
              <a:gd name="csY55" fmla="*/ 941070 h 2809874"/>
              <a:gd name="csX56" fmla="*/ 11344275 w 14382750"/>
              <a:gd name="csY56" fmla="*/ 915353 h 2809874"/>
              <a:gd name="csX57" fmla="*/ 11544300 w 14382750"/>
              <a:gd name="csY57" fmla="*/ 1068705 h 2809874"/>
              <a:gd name="csX58" fmla="*/ 11753850 w 14382750"/>
              <a:gd name="csY58" fmla="*/ 809625 h 2809874"/>
              <a:gd name="csX59" fmla="*/ 11953875 w 14382750"/>
              <a:gd name="csY59" fmla="*/ 1100138 h 2809874"/>
              <a:gd name="csX60" fmla="*/ 12153900 w 14382750"/>
              <a:gd name="csY60" fmla="*/ 1396365 h 2809874"/>
              <a:gd name="csX61" fmla="*/ 12353925 w 14382750"/>
              <a:gd name="csY61" fmla="*/ 994410 h 2809874"/>
              <a:gd name="csX62" fmla="*/ 12563475 w 14382750"/>
              <a:gd name="csY62" fmla="*/ 1470660 h 2809874"/>
              <a:gd name="csX63" fmla="*/ 12763500 w 14382750"/>
              <a:gd name="csY63" fmla="*/ 1274445 h 2809874"/>
              <a:gd name="csX64" fmla="*/ 12963525 w 14382750"/>
              <a:gd name="csY64" fmla="*/ 1364932 h 2809874"/>
              <a:gd name="csX65" fmla="*/ 13163550 w 14382750"/>
              <a:gd name="csY65" fmla="*/ 1238250 h 2809874"/>
              <a:gd name="csX66" fmla="*/ 13373100 w 14382750"/>
              <a:gd name="csY66" fmla="*/ 73342 h 2809874"/>
              <a:gd name="csX67" fmla="*/ 13573125 w 14382750"/>
              <a:gd name="csY67" fmla="*/ 259080 h 2809874"/>
              <a:gd name="csX68" fmla="*/ 13773150 w 14382750"/>
              <a:gd name="csY68" fmla="*/ 174307 h 2809874"/>
              <a:gd name="csX69" fmla="*/ 13973175 w 14382750"/>
              <a:gd name="csY69" fmla="*/ 47625 h 2809874"/>
              <a:gd name="csX70" fmla="*/ 14182725 w 14382750"/>
              <a:gd name="csY70" fmla="*/ 211455 h 2809874"/>
              <a:gd name="csX71" fmla="*/ 14382750 w 14382750"/>
              <a:gd name="csY71" fmla="*/ 131445 h 2809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382750" h="2809874">
                <a:moveTo>
                  <a:pt x="0" y="2735580"/>
                </a:moveTo>
                <a:lnTo>
                  <a:pt x="200025" y="2809875"/>
                </a:lnTo>
                <a:lnTo>
                  <a:pt x="409575" y="2698433"/>
                </a:lnTo>
                <a:lnTo>
                  <a:pt x="609600" y="2746058"/>
                </a:lnTo>
                <a:lnTo>
                  <a:pt x="809625" y="174307"/>
                </a:lnTo>
                <a:lnTo>
                  <a:pt x="1009650" y="0"/>
                </a:lnTo>
                <a:lnTo>
                  <a:pt x="1219200" y="216217"/>
                </a:lnTo>
                <a:lnTo>
                  <a:pt x="1419225" y="158115"/>
                </a:lnTo>
                <a:lnTo>
                  <a:pt x="1619250" y="163830"/>
                </a:lnTo>
                <a:lnTo>
                  <a:pt x="1819275" y="116205"/>
                </a:lnTo>
                <a:lnTo>
                  <a:pt x="2028825" y="20955"/>
                </a:lnTo>
                <a:lnTo>
                  <a:pt x="2228850" y="89535"/>
                </a:lnTo>
                <a:lnTo>
                  <a:pt x="2428875" y="62865"/>
                </a:lnTo>
                <a:lnTo>
                  <a:pt x="2628900" y="41910"/>
                </a:lnTo>
                <a:lnTo>
                  <a:pt x="2838450" y="4763"/>
                </a:lnTo>
                <a:lnTo>
                  <a:pt x="3038475" y="105727"/>
                </a:lnTo>
                <a:lnTo>
                  <a:pt x="3238500" y="52388"/>
                </a:lnTo>
                <a:lnTo>
                  <a:pt x="3448050" y="105727"/>
                </a:lnTo>
                <a:lnTo>
                  <a:pt x="3648075" y="200978"/>
                </a:lnTo>
                <a:lnTo>
                  <a:pt x="3848100" y="200978"/>
                </a:lnTo>
                <a:lnTo>
                  <a:pt x="4048125" y="147638"/>
                </a:lnTo>
                <a:lnTo>
                  <a:pt x="4257675" y="89535"/>
                </a:lnTo>
                <a:lnTo>
                  <a:pt x="4457700" y="211455"/>
                </a:lnTo>
                <a:lnTo>
                  <a:pt x="4657725" y="242888"/>
                </a:lnTo>
                <a:lnTo>
                  <a:pt x="4857750" y="47625"/>
                </a:lnTo>
                <a:lnTo>
                  <a:pt x="5067300" y="62865"/>
                </a:lnTo>
                <a:lnTo>
                  <a:pt x="5267325" y="131445"/>
                </a:lnTo>
                <a:lnTo>
                  <a:pt x="5467350" y="613410"/>
                </a:lnTo>
                <a:lnTo>
                  <a:pt x="5667375" y="762000"/>
                </a:lnTo>
                <a:lnTo>
                  <a:pt x="5876925" y="973455"/>
                </a:lnTo>
                <a:lnTo>
                  <a:pt x="6076950" y="677228"/>
                </a:lnTo>
                <a:lnTo>
                  <a:pt x="6276975" y="640080"/>
                </a:lnTo>
                <a:lnTo>
                  <a:pt x="6486525" y="481013"/>
                </a:lnTo>
                <a:lnTo>
                  <a:pt x="6686550" y="719138"/>
                </a:lnTo>
                <a:lnTo>
                  <a:pt x="6886575" y="909638"/>
                </a:lnTo>
                <a:lnTo>
                  <a:pt x="7086600" y="534353"/>
                </a:lnTo>
                <a:lnTo>
                  <a:pt x="7296150" y="619125"/>
                </a:lnTo>
                <a:lnTo>
                  <a:pt x="7496175" y="762000"/>
                </a:lnTo>
                <a:lnTo>
                  <a:pt x="7696200" y="762000"/>
                </a:lnTo>
                <a:lnTo>
                  <a:pt x="7896225" y="666750"/>
                </a:lnTo>
                <a:lnTo>
                  <a:pt x="8105775" y="793432"/>
                </a:lnTo>
                <a:lnTo>
                  <a:pt x="8305800" y="729615"/>
                </a:lnTo>
                <a:lnTo>
                  <a:pt x="8505825" y="798195"/>
                </a:lnTo>
                <a:lnTo>
                  <a:pt x="8715375" y="787717"/>
                </a:lnTo>
                <a:lnTo>
                  <a:pt x="8915400" y="1036320"/>
                </a:lnTo>
                <a:lnTo>
                  <a:pt x="9115425" y="650557"/>
                </a:lnTo>
                <a:lnTo>
                  <a:pt x="9315450" y="899160"/>
                </a:lnTo>
                <a:lnTo>
                  <a:pt x="9525000" y="1110615"/>
                </a:lnTo>
                <a:lnTo>
                  <a:pt x="9725025" y="1168717"/>
                </a:lnTo>
                <a:lnTo>
                  <a:pt x="9925050" y="1143000"/>
                </a:lnTo>
                <a:lnTo>
                  <a:pt x="10125075" y="1226820"/>
                </a:lnTo>
                <a:lnTo>
                  <a:pt x="10334625" y="967740"/>
                </a:lnTo>
                <a:lnTo>
                  <a:pt x="10534650" y="1025842"/>
                </a:lnTo>
                <a:lnTo>
                  <a:pt x="10734675" y="962978"/>
                </a:lnTo>
                <a:lnTo>
                  <a:pt x="10934700" y="1131570"/>
                </a:lnTo>
                <a:lnTo>
                  <a:pt x="11144250" y="941070"/>
                </a:lnTo>
                <a:lnTo>
                  <a:pt x="11344275" y="915353"/>
                </a:lnTo>
                <a:lnTo>
                  <a:pt x="11544300" y="1068705"/>
                </a:lnTo>
                <a:lnTo>
                  <a:pt x="11753850" y="809625"/>
                </a:lnTo>
                <a:lnTo>
                  <a:pt x="11953875" y="1100138"/>
                </a:lnTo>
                <a:lnTo>
                  <a:pt x="12153900" y="1396365"/>
                </a:lnTo>
                <a:lnTo>
                  <a:pt x="12353925" y="994410"/>
                </a:lnTo>
                <a:lnTo>
                  <a:pt x="12563475" y="1470660"/>
                </a:lnTo>
                <a:lnTo>
                  <a:pt x="12763500" y="1274445"/>
                </a:lnTo>
                <a:lnTo>
                  <a:pt x="12963525" y="1364932"/>
                </a:lnTo>
                <a:lnTo>
                  <a:pt x="13163550" y="1238250"/>
                </a:lnTo>
                <a:lnTo>
                  <a:pt x="13373100" y="73342"/>
                </a:lnTo>
                <a:lnTo>
                  <a:pt x="13573125" y="259080"/>
                </a:lnTo>
                <a:lnTo>
                  <a:pt x="13773150" y="174307"/>
                </a:lnTo>
                <a:lnTo>
                  <a:pt x="13973175" y="47625"/>
                </a:lnTo>
                <a:lnTo>
                  <a:pt x="14182725" y="211455"/>
                </a:lnTo>
                <a:lnTo>
                  <a:pt x="14382750" y="131445"/>
                </a:lnTo>
              </a:path>
            </a:pathLst>
          </a:custGeom>
          <a:noFill/>
          <a:ln w="28575" cap="flat">
            <a:solidFill>
              <a:srgbClr val="6B6E71"/>
            </a:solidFill>
            <a:prstDash val="solid"/>
            <a:miter/>
          </a:ln>
        </p:spPr>
        <p:txBody>
          <a:bodyPr/>
          <a:lstStyle/>
          <a:p>
            <a:endParaRPr lang="en-US"/>
          </a:p>
        </p:txBody>
      </p:sp>
      <p:sp>
        <p:nvSpPr>
          <p:cNvPr id="42" name="Freeform: Shape 41">
            <a:extLst>
              <a:ext uri="{FF2B5EF4-FFF2-40B4-BE49-F238E27FC236}">
                <a16:creationId xmlns:a16="http://schemas.microsoft.com/office/drawing/2014/main" id="{3A3C9898-2BB5-5BB2-6FF3-67E5E82364E0}"/>
              </a:ext>
            </a:extLst>
          </p:cNvPr>
          <p:cNvSpPr/>
          <p:nvPr/>
        </p:nvSpPr>
        <p:spPr>
          <a:xfrm>
            <a:off x="2381250" y="9525000"/>
            <a:ext cx="14382750" cy="9525"/>
          </a:xfrm>
          <a:custGeom>
            <a:avLst/>
            <a:gdLst>
              <a:gd name="csX0" fmla="*/ 0 w 14382750"/>
              <a:gd name="csY0" fmla="*/ 0 h 9525"/>
              <a:gd name="csX1" fmla="*/ 14382750 w 14382750"/>
              <a:gd name="csY1" fmla="*/ 0 h 9525"/>
            </a:gdLst>
            <a:ahLst/>
            <a:cxnLst>
              <a:cxn ang="0">
                <a:pos x="csX0" y="csY0"/>
              </a:cxn>
              <a:cxn ang="0">
                <a:pos x="csX1" y="csY1"/>
              </a:cxn>
            </a:cxnLst>
            <a:rect l="l" t="t" r="r" b="b"/>
            <a:pathLst>
              <a:path w="14382750" h="9525">
                <a:moveTo>
                  <a:pt x="0" y="0"/>
                </a:moveTo>
                <a:lnTo>
                  <a:pt x="14382750" y="0"/>
                </a:lnTo>
              </a:path>
            </a:pathLst>
          </a:custGeom>
          <a:ln w="14288" cap="flat">
            <a:solidFill>
              <a:srgbClr val="D7D9DB"/>
            </a:solidFill>
            <a:prstDash val="solid"/>
            <a:miter/>
          </a:ln>
        </p:spPr>
        <p:txBody>
          <a:bodyPr/>
          <a:lstStyle/>
          <a:p>
            <a:endParaRPr lang="en-US"/>
          </a:p>
        </p:txBody>
      </p:sp>
      <p:grpSp>
        <p:nvGrpSpPr>
          <p:cNvPr id="53" name="Group 52">
            <a:extLst>
              <a:ext uri="{FF2B5EF4-FFF2-40B4-BE49-F238E27FC236}">
                <a16:creationId xmlns:a16="http://schemas.microsoft.com/office/drawing/2014/main" id="{EA17327E-CAB4-08C9-6AC3-CE5A08466208}"/>
              </a:ext>
            </a:extLst>
          </p:cNvPr>
          <p:cNvGrpSpPr/>
          <p:nvPr/>
        </p:nvGrpSpPr>
        <p:grpSpPr>
          <a:xfrm>
            <a:off x="2381250" y="3630930"/>
            <a:ext cx="14382750" cy="5661659"/>
            <a:chOff x="2381250" y="3630930"/>
            <a:chExt cx="14382750" cy="5661659"/>
          </a:xfrm>
        </p:grpSpPr>
        <p:sp>
          <p:nvSpPr>
            <p:cNvPr id="44" name="TextBox 43">
              <a:extLst>
                <a:ext uri="{FF2B5EF4-FFF2-40B4-BE49-F238E27FC236}">
                  <a16:creationId xmlns:a16="http://schemas.microsoft.com/office/drawing/2014/main" id="{A98DE67E-B19A-24BC-E49C-EAE090F04338}"/>
                </a:ext>
              </a:extLst>
            </p:cNvPr>
            <p:cNvSpPr txBox="1"/>
            <p:nvPr/>
          </p:nvSpPr>
          <p:spPr>
            <a:xfrm>
              <a:off x="3194685" y="3630930"/>
              <a:ext cx="2139038" cy="308610"/>
            </a:xfrm>
            <a:prstGeom prst="rect">
              <a:avLst/>
            </a:prstGeom>
            <a:noFill/>
          </p:spPr>
          <p:txBody>
            <a:bodyPr wrap="none" rtlCol="0">
              <a:spAutoFit/>
            </a:bodyPr>
            <a:lstStyle/>
            <a:p>
              <a:pPr algn="l"/>
              <a:r>
                <a:rPr lang="en-US" sz="1425" b="1" spc="0" baseline="0">
                  <a:ln/>
                  <a:solidFill>
                    <a:srgbClr val="37383A"/>
                  </a:solidFill>
                  <a:latin typeface="Barlow"/>
                  <a:sym typeface="Barlow"/>
                  <a:rtl val="0"/>
                </a:rPr>
                <a:t>APC on — target reached</a:t>
              </a:r>
            </a:p>
          </p:txBody>
        </p:sp>
        <p:grpSp>
          <p:nvGrpSpPr>
            <p:cNvPr id="12" name="Group 11">
              <a:extLst>
                <a:ext uri="{FF2B5EF4-FFF2-40B4-BE49-F238E27FC236}">
                  <a16:creationId xmlns:a16="http://schemas.microsoft.com/office/drawing/2014/main" id="{AD81C7A1-D4CA-C62E-4531-E37F8B4B74B6}"/>
                </a:ext>
              </a:extLst>
            </p:cNvPr>
            <p:cNvGrpSpPr/>
            <p:nvPr/>
          </p:nvGrpSpPr>
          <p:grpSpPr>
            <a:xfrm>
              <a:off x="2381250" y="3630930"/>
              <a:ext cx="14382750" cy="5661659"/>
              <a:chOff x="2381250" y="3630930"/>
              <a:chExt cx="14382750" cy="5661659"/>
            </a:xfrm>
          </p:grpSpPr>
          <p:grpSp>
            <p:nvGrpSpPr>
              <p:cNvPr id="55" name="Group 54">
                <a:extLst>
                  <a:ext uri="{FF2B5EF4-FFF2-40B4-BE49-F238E27FC236}">
                    <a16:creationId xmlns:a16="http://schemas.microsoft.com/office/drawing/2014/main" id="{8E3E0EE0-812D-F992-620B-A4A6C3179966}"/>
                  </a:ext>
                </a:extLst>
              </p:cNvPr>
              <p:cNvGrpSpPr/>
              <p:nvPr/>
            </p:nvGrpSpPr>
            <p:grpSpPr>
              <a:xfrm>
                <a:off x="2381250" y="4196715"/>
                <a:ext cx="14382750" cy="5095874"/>
                <a:chOff x="2381250" y="4196715"/>
                <a:chExt cx="14382750" cy="5095874"/>
              </a:xfrm>
            </p:grpSpPr>
            <p:sp>
              <p:nvSpPr>
                <p:cNvPr id="34" name="Freeform: Shape 33">
                  <a:extLst>
                    <a:ext uri="{FF2B5EF4-FFF2-40B4-BE49-F238E27FC236}">
                      <a16:creationId xmlns:a16="http://schemas.microsoft.com/office/drawing/2014/main" id="{33E42F4C-5188-D736-3A38-C9925A70BEDA}"/>
                    </a:ext>
                  </a:extLst>
                </p:cNvPr>
                <p:cNvSpPr/>
                <p:nvPr/>
              </p:nvSpPr>
              <p:spPr>
                <a:xfrm>
                  <a:off x="2381250" y="4196715"/>
                  <a:ext cx="14382750" cy="2809874"/>
                </a:xfrm>
                <a:custGeom>
                  <a:avLst/>
                  <a:gdLst>
                    <a:gd name="csX0" fmla="*/ 0 w 14382750"/>
                    <a:gd name="csY0" fmla="*/ 2772728 h 2809874"/>
                    <a:gd name="csX1" fmla="*/ 200025 w 14382750"/>
                    <a:gd name="csY1" fmla="*/ 2809875 h 2809874"/>
                    <a:gd name="csX2" fmla="*/ 409575 w 14382750"/>
                    <a:gd name="csY2" fmla="*/ 2671762 h 2809874"/>
                    <a:gd name="csX3" fmla="*/ 609600 w 14382750"/>
                    <a:gd name="csY3" fmla="*/ 2809875 h 2809874"/>
                    <a:gd name="csX4" fmla="*/ 809625 w 14382750"/>
                    <a:gd name="csY4" fmla="*/ 619125 h 2809874"/>
                    <a:gd name="csX5" fmla="*/ 1009650 w 14382750"/>
                    <a:gd name="csY5" fmla="*/ 385763 h 2809874"/>
                    <a:gd name="csX6" fmla="*/ 1219200 w 14382750"/>
                    <a:gd name="csY6" fmla="*/ 226695 h 2809874"/>
                    <a:gd name="csX7" fmla="*/ 1419225 w 14382750"/>
                    <a:gd name="csY7" fmla="*/ 280035 h 2809874"/>
                    <a:gd name="csX8" fmla="*/ 1619250 w 14382750"/>
                    <a:gd name="csY8" fmla="*/ 274320 h 2809874"/>
                    <a:gd name="csX9" fmla="*/ 1819275 w 14382750"/>
                    <a:gd name="csY9" fmla="*/ 41910 h 2809874"/>
                    <a:gd name="csX10" fmla="*/ 2028825 w 14382750"/>
                    <a:gd name="csY10" fmla="*/ 116205 h 2809874"/>
                    <a:gd name="csX11" fmla="*/ 2228850 w 14382750"/>
                    <a:gd name="csY11" fmla="*/ 242888 h 2809874"/>
                    <a:gd name="csX12" fmla="*/ 2428875 w 14382750"/>
                    <a:gd name="csY12" fmla="*/ 68580 h 2809874"/>
                    <a:gd name="csX13" fmla="*/ 2628900 w 14382750"/>
                    <a:gd name="csY13" fmla="*/ 391478 h 2809874"/>
                    <a:gd name="csX14" fmla="*/ 2838450 w 14382750"/>
                    <a:gd name="csY14" fmla="*/ 95250 h 2809874"/>
                    <a:gd name="csX15" fmla="*/ 3038475 w 14382750"/>
                    <a:gd name="csY15" fmla="*/ 36195 h 2809874"/>
                    <a:gd name="csX16" fmla="*/ 3238500 w 14382750"/>
                    <a:gd name="csY16" fmla="*/ 41910 h 2809874"/>
                    <a:gd name="csX17" fmla="*/ 3448050 w 14382750"/>
                    <a:gd name="csY17" fmla="*/ 131445 h 2809874"/>
                    <a:gd name="csX18" fmla="*/ 3648075 w 14382750"/>
                    <a:gd name="csY18" fmla="*/ 163830 h 2809874"/>
                    <a:gd name="csX19" fmla="*/ 3848100 w 14382750"/>
                    <a:gd name="csY19" fmla="*/ 131445 h 2809874"/>
                    <a:gd name="csX20" fmla="*/ 4048125 w 14382750"/>
                    <a:gd name="csY20" fmla="*/ 52388 h 2809874"/>
                    <a:gd name="csX21" fmla="*/ 4257675 w 14382750"/>
                    <a:gd name="csY21" fmla="*/ 280035 h 2809874"/>
                    <a:gd name="csX22" fmla="*/ 4457700 w 14382750"/>
                    <a:gd name="csY22" fmla="*/ 369570 h 2809874"/>
                    <a:gd name="csX23" fmla="*/ 4657725 w 14382750"/>
                    <a:gd name="csY23" fmla="*/ 163830 h 2809874"/>
                    <a:gd name="csX24" fmla="*/ 4857750 w 14382750"/>
                    <a:gd name="csY24" fmla="*/ 242888 h 2809874"/>
                    <a:gd name="csX25" fmla="*/ 5067300 w 14382750"/>
                    <a:gd name="csY25" fmla="*/ 79057 h 2809874"/>
                    <a:gd name="csX26" fmla="*/ 5267325 w 14382750"/>
                    <a:gd name="csY26" fmla="*/ 375285 h 2809874"/>
                    <a:gd name="csX27" fmla="*/ 5467350 w 14382750"/>
                    <a:gd name="csY27" fmla="*/ 317182 h 2809874"/>
                    <a:gd name="csX28" fmla="*/ 5667375 w 14382750"/>
                    <a:gd name="csY28" fmla="*/ 126682 h 2809874"/>
                    <a:gd name="csX29" fmla="*/ 5876925 w 14382750"/>
                    <a:gd name="csY29" fmla="*/ 226695 h 2809874"/>
                    <a:gd name="csX30" fmla="*/ 6076950 w 14382750"/>
                    <a:gd name="csY30" fmla="*/ 79057 h 2809874"/>
                    <a:gd name="csX31" fmla="*/ 6276975 w 14382750"/>
                    <a:gd name="csY31" fmla="*/ 137160 h 2809874"/>
                    <a:gd name="csX32" fmla="*/ 6486525 w 14382750"/>
                    <a:gd name="csY32" fmla="*/ 385763 h 2809874"/>
                    <a:gd name="csX33" fmla="*/ 6686550 w 14382750"/>
                    <a:gd name="csY33" fmla="*/ 354330 h 2809874"/>
                    <a:gd name="csX34" fmla="*/ 6886575 w 14382750"/>
                    <a:gd name="csY34" fmla="*/ 205740 h 2809874"/>
                    <a:gd name="csX35" fmla="*/ 7086600 w 14382750"/>
                    <a:gd name="csY35" fmla="*/ 396240 h 2809874"/>
                    <a:gd name="csX36" fmla="*/ 7296150 w 14382750"/>
                    <a:gd name="csY36" fmla="*/ 338138 h 2809874"/>
                    <a:gd name="csX37" fmla="*/ 7496175 w 14382750"/>
                    <a:gd name="csY37" fmla="*/ 41910 h 2809874"/>
                    <a:gd name="csX38" fmla="*/ 7696200 w 14382750"/>
                    <a:gd name="csY38" fmla="*/ 327660 h 2809874"/>
                    <a:gd name="csX39" fmla="*/ 7896225 w 14382750"/>
                    <a:gd name="csY39" fmla="*/ 216217 h 2809874"/>
                    <a:gd name="csX40" fmla="*/ 8105775 w 14382750"/>
                    <a:gd name="csY40" fmla="*/ 158115 h 2809874"/>
                    <a:gd name="csX41" fmla="*/ 8305800 w 14382750"/>
                    <a:gd name="csY41" fmla="*/ 83820 h 2809874"/>
                    <a:gd name="csX42" fmla="*/ 8505825 w 14382750"/>
                    <a:gd name="csY42" fmla="*/ 126682 h 2809874"/>
                    <a:gd name="csX43" fmla="*/ 8715375 w 14382750"/>
                    <a:gd name="csY43" fmla="*/ 31432 h 2809874"/>
                    <a:gd name="csX44" fmla="*/ 8915400 w 14382750"/>
                    <a:gd name="csY44" fmla="*/ 248603 h 2809874"/>
                    <a:gd name="csX45" fmla="*/ 9115425 w 14382750"/>
                    <a:gd name="csY45" fmla="*/ 83820 h 2809874"/>
                    <a:gd name="csX46" fmla="*/ 9315450 w 14382750"/>
                    <a:gd name="csY46" fmla="*/ 321945 h 2809874"/>
                    <a:gd name="csX47" fmla="*/ 9525000 w 14382750"/>
                    <a:gd name="csY47" fmla="*/ 343853 h 2809874"/>
                    <a:gd name="csX48" fmla="*/ 9725025 w 14382750"/>
                    <a:gd name="csY48" fmla="*/ 327660 h 2809874"/>
                    <a:gd name="csX49" fmla="*/ 9925050 w 14382750"/>
                    <a:gd name="csY49" fmla="*/ 190500 h 2809874"/>
                    <a:gd name="csX50" fmla="*/ 10125075 w 14382750"/>
                    <a:gd name="csY50" fmla="*/ 100013 h 2809874"/>
                    <a:gd name="csX51" fmla="*/ 10334625 w 14382750"/>
                    <a:gd name="csY51" fmla="*/ 131445 h 2809874"/>
                    <a:gd name="csX52" fmla="*/ 10534650 w 14382750"/>
                    <a:gd name="csY52" fmla="*/ 385763 h 2809874"/>
                    <a:gd name="csX53" fmla="*/ 10734675 w 14382750"/>
                    <a:gd name="csY53" fmla="*/ 348615 h 2809874"/>
                    <a:gd name="csX54" fmla="*/ 10934700 w 14382750"/>
                    <a:gd name="csY54" fmla="*/ 163830 h 2809874"/>
                    <a:gd name="csX55" fmla="*/ 11144250 w 14382750"/>
                    <a:gd name="csY55" fmla="*/ 263842 h 2809874"/>
                    <a:gd name="csX56" fmla="*/ 11344275 w 14382750"/>
                    <a:gd name="csY56" fmla="*/ 184785 h 2809874"/>
                    <a:gd name="csX57" fmla="*/ 11544300 w 14382750"/>
                    <a:gd name="csY57" fmla="*/ 216217 h 2809874"/>
                    <a:gd name="csX58" fmla="*/ 11753850 w 14382750"/>
                    <a:gd name="csY58" fmla="*/ 242888 h 2809874"/>
                    <a:gd name="csX59" fmla="*/ 11953875 w 14382750"/>
                    <a:gd name="csY59" fmla="*/ 391478 h 2809874"/>
                    <a:gd name="csX60" fmla="*/ 12153900 w 14382750"/>
                    <a:gd name="csY60" fmla="*/ 300990 h 2809874"/>
                    <a:gd name="csX61" fmla="*/ 12353925 w 14382750"/>
                    <a:gd name="csY61" fmla="*/ 311467 h 2809874"/>
                    <a:gd name="csX62" fmla="*/ 12563475 w 14382750"/>
                    <a:gd name="csY62" fmla="*/ 364807 h 2809874"/>
                    <a:gd name="csX63" fmla="*/ 12763500 w 14382750"/>
                    <a:gd name="csY63" fmla="*/ 25717 h 2809874"/>
                    <a:gd name="csX64" fmla="*/ 12963525 w 14382750"/>
                    <a:gd name="csY64" fmla="*/ 153353 h 2809874"/>
                    <a:gd name="csX65" fmla="*/ 13163550 w 14382750"/>
                    <a:gd name="csY65" fmla="*/ 0 h 2809874"/>
                    <a:gd name="csX66" fmla="*/ 13373100 w 14382750"/>
                    <a:gd name="csY66" fmla="*/ 205740 h 2809874"/>
                    <a:gd name="csX67" fmla="*/ 13573125 w 14382750"/>
                    <a:gd name="csY67" fmla="*/ 321945 h 2809874"/>
                    <a:gd name="csX68" fmla="*/ 13773150 w 14382750"/>
                    <a:gd name="csY68" fmla="*/ 396240 h 2809874"/>
                    <a:gd name="csX69" fmla="*/ 13973175 w 14382750"/>
                    <a:gd name="csY69" fmla="*/ 338138 h 2809874"/>
                    <a:gd name="csX70" fmla="*/ 14182725 w 14382750"/>
                    <a:gd name="csY70" fmla="*/ 327660 h 2809874"/>
                    <a:gd name="csX71" fmla="*/ 14382750 w 14382750"/>
                    <a:gd name="csY71" fmla="*/ 15240 h 2809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382750" h="2809874">
                      <a:moveTo>
                        <a:pt x="0" y="2772728"/>
                      </a:moveTo>
                      <a:lnTo>
                        <a:pt x="200025" y="2809875"/>
                      </a:lnTo>
                      <a:lnTo>
                        <a:pt x="409575" y="2671762"/>
                      </a:lnTo>
                      <a:lnTo>
                        <a:pt x="609600" y="2809875"/>
                      </a:lnTo>
                      <a:lnTo>
                        <a:pt x="809625" y="619125"/>
                      </a:lnTo>
                      <a:lnTo>
                        <a:pt x="1009650" y="385763"/>
                      </a:lnTo>
                      <a:lnTo>
                        <a:pt x="1219200" y="226695"/>
                      </a:lnTo>
                      <a:lnTo>
                        <a:pt x="1419225" y="280035"/>
                      </a:lnTo>
                      <a:lnTo>
                        <a:pt x="1619250" y="274320"/>
                      </a:lnTo>
                      <a:lnTo>
                        <a:pt x="1819275" y="41910"/>
                      </a:lnTo>
                      <a:lnTo>
                        <a:pt x="2028825" y="116205"/>
                      </a:lnTo>
                      <a:lnTo>
                        <a:pt x="2228850" y="242888"/>
                      </a:lnTo>
                      <a:lnTo>
                        <a:pt x="2428875" y="68580"/>
                      </a:lnTo>
                      <a:lnTo>
                        <a:pt x="2628900" y="391478"/>
                      </a:lnTo>
                      <a:lnTo>
                        <a:pt x="2838450" y="95250"/>
                      </a:lnTo>
                      <a:lnTo>
                        <a:pt x="3038475" y="36195"/>
                      </a:lnTo>
                      <a:lnTo>
                        <a:pt x="3238500" y="41910"/>
                      </a:lnTo>
                      <a:lnTo>
                        <a:pt x="3448050" y="131445"/>
                      </a:lnTo>
                      <a:lnTo>
                        <a:pt x="3648075" y="163830"/>
                      </a:lnTo>
                      <a:lnTo>
                        <a:pt x="3848100" y="131445"/>
                      </a:lnTo>
                      <a:lnTo>
                        <a:pt x="4048125" y="52388"/>
                      </a:lnTo>
                      <a:lnTo>
                        <a:pt x="4257675" y="280035"/>
                      </a:lnTo>
                      <a:lnTo>
                        <a:pt x="4457700" y="369570"/>
                      </a:lnTo>
                      <a:lnTo>
                        <a:pt x="4657725" y="163830"/>
                      </a:lnTo>
                      <a:lnTo>
                        <a:pt x="4857750" y="242888"/>
                      </a:lnTo>
                      <a:lnTo>
                        <a:pt x="5067300" y="79057"/>
                      </a:lnTo>
                      <a:lnTo>
                        <a:pt x="5267325" y="375285"/>
                      </a:lnTo>
                      <a:lnTo>
                        <a:pt x="5467350" y="317182"/>
                      </a:lnTo>
                      <a:lnTo>
                        <a:pt x="5667375" y="126682"/>
                      </a:lnTo>
                      <a:lnTo>
                        <a:pt x="5876925" y="226695"/>
                      </a:lnTo>
                      <a:lnTo>
                        <a:pt x="6076950" y="79057"/>
                      </a:lnTo>
                      <a:lnTo>
                        <a:pt x="6276975" y="137160"/>
                      </a:lnTo>
                      <a:lnTo>
                        <a:pt x="6486525" y="385763"/>
                      </a:lnTo>
                      <a:lnTo>
                        <a:pt x="6686550" y="354330"/>
                      </a:lnTo>
                      <a:lnTo>
                        <a:pt x="6886575" y="205740"/>
                      </a:lnTo>
                      <a:lnTo>
                        <a:pt x="7086600" y="396240"/>
                      </a:lnTo>
                      <a:lnTo>
                        <a:pt x="7296150" y="338138"/>
                      </a:lnTo>
                      <a:lnTo>
                        <a:pt x="7496175" y="41910"/>
                      </a:lnTo>
                      <a:lnTo>
                        <a:pt x="7696200" y="327660"/>
                      </a:lnTo>
                      <a:lnTo>
                        <a:pt x="7896225" y="216217"/>
                      </a:lnTo>
                      <a:lnTo>
                        <a:pt x="8105775" y="158115"/>
                      </a:lnTo>
                      <a:lnTo>
                        <a:pt x="8305800" y="83820"/>
                      </a:lnTo>
                      <a:lnTo>
                        <a:pt x="8505825" y="126682"/>
                      </a:lnTo>
                      <a:lnTo>
                        <a:pt x="8715375" y="31432"/>
                      </a:lnTo>
                      <a:lnTo>
                        <a:pt x="8915400" y="248603"/>
                      </a:lnTo>
                      <a:lnTo>
                        <a:pt x="9115425" y="83820"/>
                      </a:lnTo>
                      <a:lnTo>
                        <a:pt x="9315450" y="321945"/>
                      </a:lnTo>
                      <a:lnTo>
                        <a:pt x="9525000" y="343853"/>
                      </a:lnTo>
                      <a:lnTo>
                        <a:pt x="9725025" y="327660"/>
                      </a:lnTo>
                      <a:lnTo>
                        <a:pt x="9925050" y="190500"/>
                      </a:lnTo>
                      <a:lnTo>
                        <a:pt x="10125075" y="100013"/>
                      </a:lnTo>
                      <a:lnTo>
                        <a:pt x="10334625" y="131445"/>
                      </a:lnTo>
                      <a:lnTo>
                        <a:pt x="10534650" y="385763"/>
                      </a:lnTo>
                      <a:lnTo>
                        <a:pt x="10734675" y="348615"/>
                      </a:lnTo>
                      <a:lnTo>
                        <a:pt x="10934700" y="163830"/>
                      </a:lnTo>
                      <a:lnTo>
                        <a:pt x="11144250" y="263842"/>
                      </a:lnTo>
                      <a:lnTo>
                        <a:pt x="11344275" y="184785"/>
                      </a:lnTo>
                      <a:lnTo>
                        <a:pt x="11544300" y="216217"/>
                      </a:lnTo>
                      <a:lnTo>
                        <a:pt x="11753850" y="242888"/>
                      </a:lnTo>
                      <a:lnTo>
                        <a:pt x="11953875" y="391478"/>
                      </a:lnTo>
                      <a:lnTo>
                        <a:pt x="12153900" y="300990"/>
                      </a:lnTo>
                      <a:lnTo>
                        <a:pt x="12353925" y="311467"/>
                      </a:lnTo>
                      <a:lnTo>
                        <a:pt x="12563475" y="364807"/>
                      </a:lnTo>
                      <a:lnTo>
                        <a:pt x="12763500" y="25717"/>
                      </a:lnTo>
                      <a:lnTo>
                        <a:pt x="12963525" y="153353"/>
                      </a:lnTo>
                      <a:lnTo>
                        <a:pt x="13163550" y="0"/>
                      </a:lnTo>
                      <a:lnTo>
                        <a:pt x="13373100" y="205740"/>
                      </a:lnTo>
                      <a:lnTo>
                        <a:pt x="13573125" y="321945"/>
                      </a:lnTo>
                      <a:lnTo>
                        <a:pt x="13773150" y="396240"/>
                      </a:lnTo>
                      <a:lnTo>
                        <a:pt x="13973175" y="338138"/>
                      </a:lnTo>
                      <a:lnTo>
                        <a:pt x="14182725" y="327660"/>
                      </a:lnTo>
                      <a:lnTo>
                        <a:pt x="14382750" y="15240"/>
                      </a:lnTo>
                    </a:path>
                  </a:pathLst>
                </a:custGeom>
                <a:noFill/>
                <a:ln w="38100" cap="flat">
                  <a:solidFill>
                    <a:srgbClr val="00B0F0"/>
                  </a:solidFill>
                  <a:prstDash val="solid"/>
                  <a:miter/>
                </a:ln>
              </p:spPr>
              <p:txBody>
                <a:bodyPr/>
                <a:lstStyle/>
                <a:p>
                  <a:endParaRPr lang="en-US"/>
                </a:p>
              </p:txBody>
            </p:sp>
            <p:sp>
              <p:nvSpPr>
                <p:cNvPr id="41" name="Freeform: Shape 40">
                  <a:extLst>
                    <a:ext uri="{FF2B5EF4-FFF2-40B4-BE49-F238E27FC236}">
                      <a16:creationId xmlns:a16="http://schemas.microsoft.com/office/drawing/2014/main" id="{A24B0CA7-DF35-1734-D74C-A003BE6BEEE7}"/>
                    </a:ext>
                  </a:extLst>
                </p:cNvPr>
                <p:cNvSpPr/>
                <p:nvPr/>
              </p:nvSpPr>
              <p:spPr>
                <a:xfrm>
                  <a:off x="2381250" y="8739187"/>
                  <a:ext cx="14382750" cy="553402"/>
                </a:xfrm>
                <a:custGeom>
                  <a:avLst/>
                  <a:gdLst>
                    <a:gd name="csX0" fmla="*/ 0 w 14382750"/>
                    <a:gd name="csY0" fmla="*/ 553402 h 553402"/>
                    <a:gd name="csX1" fmla="*/ 200025 w 14382750"/>
                    <a:gd name="csY1" fmla="*/ 553402 h 553402"/>
                    <a:gd name="csX2" fmla="*/ 409575 w 14382750"/>
                    <a:gd name="csY2" fmla="*/ 553402 h 553402"/>
                    <a:gd name="csX3" fmla="*/ 609600 w 14382750"/>
                    <a:gd name="csY3" fmla="*/ 553402 h 553402"/>
                    <a:gd name="csX4" fmla="*/ 809625 w 14382750"/>
                    <a:gd name="csY4" fmla="*/ 320040 h 553402"/>
                    <a:gd name="csX5" fmla="*/ 1009650 w 14382750"/>
                    <a:gd name="csY5" fmla="*/ 87630 h 553402"/>
                    <a:gd name="csX6" fmla="*/ 1219200 w 14382750"/>
                    <a:gd name="csY6" fmla="*/ 87630 h 553402"/>
                    <a:gd name="csX7" fmla="*/ 1419225 w 14382750"/>
                    <a:gd name="csY7" fmla="*/ 87630 h 553402"/>
                    <a:gd name="csX8" fmla="*/ 1619250 w 14382750"/>
                    <a:gd name="csY8" fmla="*/ 87630 h 553402"/>
                    <a:gd name="csX9" fmla="*/ 1819275 w 14382750"/>
                    <a:gd name="csY9" fmla="*/ 87630 h 553402"/>
                    <a:gd name="csX10" fmla="*/ 2028825 w 14382750"/>
                    <a:gd name="csY10" fmla="*/ 87630 h 553402"/>
                    <a:gd name="csX11" fmla="*/ 2228850 w 14382750"/>
                    <a:gd name="csY11" fmla="*/ 87630 h 553402"/>
                    <a:gd name="csX12" fmla="*/ 2428875 w 14382750"/>
                    <a:gd name="csY12" fmla="*/ 87630 h 553402"/>
                    <a:gd name="csX13" fmla="*/ 2628900 w 14382750"/>
                    <a:gd name="csY13" fmla="*/ 87630 h 553402"/>
                    <a:gd name="csX14" fmla="*/ 2838450 w 14382750"/>
                    <a:gd name="csY14" fmla="*/ 87630 h 553402"/>
                    <a:gd name="csX15" fmla="*/ 3038475 w 14382750"/>
                    <a:gd name="csY15" fmla="*/ 87630 h 553402"/>
                    <a:gd name="csX16" fmla="*/ 3238500 w 14382750"/>
                    <a:gd name="csY16" fmla="*/ 87630 h 553402"/>
                    <a:gd name="csX17" fmla="*/ 3448050 w 14382750"/>
                    <a:gd name="csY17" fmla="*/ 87630 h 553402"/>
                    <a:gd name="csX18" fmla="*/ 3648075 w 14382750"/>
                    <a:gd name="csY18" fmla="*/ 87630 h 553402"/>
                    <a:gd name="csX19" fmla="*/ 3848100 w 14382750"/>
                    <a:gd name="csY19" fmla="*/ 87630 h 553402"/>
                    <a:gd name="csX20" fmla="*/ 4048125 w 14382750"/>
                    <a:gd name="csY20" fmla="*/ 87630 h 553402"/>
                    <a:gd name="csX21" fmla="*/ 4257675 w 14382750"/>
                    <a:gd name="csY21" fmla="*/ 87630 h 553402"/>
                    <a:gd name="csX22" fmla="*/ 4457700 w 14382750"/>
                    <a:gd name="csY22" fmla="*/ 87630 h 553402"/>
                    <a:gd name="csX23" fmla="*/ 4657725 w 14382750"/>
                    <a:gd name="csY23" fmla="*/ 87630 h 553402"/>
                    <a:gd name="csX24" fmla="*/ 4857750 w 14382750"/>
                    <a:gd name="csY24" fmla="*/ 87630 h 553402"/>
                    <a:gd name="csX25" fmla="*/ 5067300 w 14382750"/>
                    <a:gd name="csY25" fmla="*/ 87630 h 553402"/>
                    <a:gd name="csX26" fmla="*/ 5267325 w 14382750"/>
                    <a:gd name="csY26" fmla="*/ 87630 h 553402"/>
                    <a:gd name="csX27" fmla="*/ 5467350 w 14382750"/>
                    <a:gd name="csY27" fmla="*/ 87630 h 553402"/>
                    <a:gd name="csX28" fmla="*/ 5667375 w 14382750"/>
                    <a:gd name="csY28" fmla="*/ 0 h 553402"/>
                    <a:gd name="csX29" fmla="*/ 5876925 w 14382750"/>
                    <a:gd name="csY29" fmla="*/ 0 h 553402"/>
                    <a:gd name="csX30" fmla="*/ 6076950 w 14382750"/>
                    <a:gd name="csY30" fmla="*/ 0 h 553402"/>
                    <a:gd name="csX31" fmla="*/ 6276975 w 14382750"/>
                    <a:gd name="csY31" fmla="*/ 0 h 553402"/>
                    <a:gd name="csX32" fmla="*/ 6486525 w 14382750"/>
                    <a:gd name="csY32" fmla="*/ 0 h 553402"/>
                    <a:gd name="csX33" fmla="*/ 6686550 w 14382750"/>
                    <a:gd name="csY33" fmla="*/ 0 h 553402"/>
                    <a:gd name="csX34" fmla="*/ 6886575 w 14382750"/>
                    <a:gd name="csY34" fmla="*/ 0 h 553402"/>
                    <a:gd name="csX35" fmla="*/ 7086600 w 14382750"/>
                    <a:gd name="csY35" fmla="*/ 0 h 553402"/>
                    <a:gd name="csX36" fmla="*/ 7296150 w 14382750"/>
                    <a:gd name="csY36" fmla="*/ 0 h 553402"/>
                    <a:gd name="csX37" fmla="*/ 7496175 w 14382750"/>
                    <a:gd name="csY37" fmla="*/ 0 h 553402"/>
                    <a:gd name="csX38" fmla="*/ 7696200 w 14382750"/>
                    <a:gd name="csY38" fmla="*/ 0 h 553402"/>
                    <a:gd name="csX39" fmla="*/ 7896225 w 14382750"/>
                    <a:gd name="csY39" fmla="*/ 0 h 553402"/>
                    <a:gd name="csX40" fmla="*/ 8105775 w 14382750"/>
                    <a:gd name="csY40" fmla="*/ 0 h 553402"/>
                    <a:gd name="csX41" fmla="*/ 8305800 w 14382750"/>
                    <a:gd name="csY41" fmla="*/ 0 h 553402"/>
                    <a:gd name="csX42" fmla="*/ 8505825 w 14382750"/>
                    <a:gd name="csY42" fmla="*/ 0 h 553402"/>
                    <a:gd name="csX43" fmla="*/ 8715375 w 14382750"/>
                    <a:gd name="csY43" fmla="*/ 0 h 553402"/>
                    <a:gd name="csX44" fmla="*/ 8915400 w 14382750"/>
                    <a:gd name="csY44" fmla="*/ 0 h 553402"/>
                    <a:gd name="csX45" fmla="*/ 9115425 w 14382750"/>
                    <a:gd name="csY45" fmla="*/ 0 h 553402"/>
                    <a:gd name="csX46" fmla="*/ 9315450 w 14382750"/>
                    <a:gd name="csY46" fmla="*/ 0 h 553402"/>
                    <a:gd name="csX47" fmla="*/ 9525000 w 14382750"/>
                    <a:gd name="csY47" fmla="*/ 0 h 553402"/>
                    <a:gd name="csX48" fmla="*/ 9725025 w 14382750"/>
                    <a:gd name="csY48" fmla="*/ 0 h 553402"/>
                    <a:gd name="csX49" fmla="*/ 9925050 w 14382750"/>
                    <a:gd name="csY49" fmla="*/ 0 h 553402"/>
                    <a:gd name="csX50" fmla="*/ 10125075 w 14382750"/>
                    <a:gd name="csY50" fmla="*/ 0 h 553402"/>
                    <a:gd name="csX51" fmla="*/ 10334625 w 14382750"/>
                    <a:gd name="csY51" fmla="*/ 0 h 553402"/>
                    <a:gd name="csX52" fmla="*/ 10534650 w 14382750"/>
                    <a:gd name="csY52" fmla="*/ 0 h 553402"/>
                    <a:gd name="csX53" fmla="*/ 10734675 w 14382750"/>
                    <a:gd name="csY53" fmla="*/ 0 h 553402"/>
                    <a:gd name="csX54" fmla="*/ 10934700 w 14382750"/>
                    <a:gd name="csY54" fmla="*/ 0 h 553402"/>
                    <a:gd name="csX55" fmla="*/ 11144250 w 14382750"/>
                    <a:gd name="csY55" fmla="*/ 0 h 553402"/>
                    <a:gd name="csX56" fmla="*/ 11344275 w 14382750"/>
                    <a:gd name="csY56" fmla="*/ 0 h 553402"/>
                    <a:gd name="csX57" fmla="*/ 11544300 w 14382750"/>
                    <a:gd name="csY57" fmla="*/ 0 h 553402"/>
                    <a:gd name="csX58" fmla="*/ 11753850 w 14382750"/>
                    <a:gd name="csY58" fmla="*/ 0 h 553402"/>
                    <a:gd name="csX59" fmla="*/ 11953875 w 14382750"/>
                    <a:gd name="csY59" fmla="*/ 0 h 553402"/>
                    <a:gd name="csX60" fmla="*/ 12153900 w 14382750"/>
                    <a:gd name="csY60" fmla="*/ 0 h 553402"/>
                    <a:gd name="csX61" fmla="*/ 12353925 w 14382750"/>
                    <a:gd name="csY61" fmla="*/ 0 h 553402"/>
                    <a:gd name="csX62" fmla="*/ 12563475 w 14382750"/>
                    <a:gd name="csY62" fmla="*/ 0 h 553402"/>
                    <a:gd name="csX63" fmla="*/ 12763500 w 14382750"/>
                    <a:gd name="csY63" fmla="*/ 0 h 553402"/>
                    <a:gd name="csX64" fmla="*/ 12963525 w 14382750"/>
                    <a:gd name="csY64" fmla="*/ 0 h 553402"/>
                    <a:gd name="csX65" fmla="*/ 13163550 w 14382750"/>
                    <a:gd name="csY65" fmla="*/ 0 h 553402"/>
                    <a:gd name="csX66" fmla="*/ 13373100 w 14382750"/>
                    <a:gd name="csY66" fmla="*/ 0 h 553402"/>
                    <a:gd name="csX67" fmla="*/ 13573125 w 14382750"/>
                    <a:gd name="csY67" fmla="*/ 0 h 553402"/>
                    <a:gd name="csX68" fmla="*/ 13773150 w 14382750"/>
                    <a:gd name="csY68" fmla="*/ 0 h 553402"/>
                    <a:gd name="csX69" fmla="*/ 13973175 w 14382750"/>
                    <a:gd name="csY69" fmla="*/ 0 h 553402"/>
                    <a:gd name="csX70" fmla="*/ 14182725 w 14382750"/>
                    <a:gd name="csY70" fmla="*/ 0 h 553402"/>
                    <a:gd name="csX71" fmla="*/ 14382750 w 14382750"/>
                    <a:gd name="csY71" fmla="*/ 0 h 55340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Lst>
                  <a:rect l="l" t="t" r="r" b="b"/>
                  <a:pathLst>
                    <a:path w="14382750" h="553402">
                      <a:moveTo>
                        <a:pt x="0" y="553402"/>
                      </a:moveTo>
                      <a:lnTo>
                        <a:pt x="200025" y="553402"/>
                      </a:lnTo>
                      <a:lnTo>
                        <a:pt x="409575" y="553402"/>
                      </a:lnTo>
                      <a:lnTo>
                        <a:pt x="609600" y="553402"/>
                      </a:lnTo>
                      <a:lnTo>
                        <a:pt x="809625" y="320040"/>
                      </a:lnTo>
                      <a:lnTo>
                        <a:pt x="1009650" y="87630"/>
                      </a:lnTo>
                      <a:lnTo>
                        <a:pt x="1219200" y="87630"/>
                      </a:lnTo>
                      <a:lnTo>
                        <a:pt x="1419225" y="87630"/>
                      </a:lnTo>
                      <a:lnTo>
                        <a:pt x="1619250" y="87630"/>
                      </a:lnTo>
                      <a:lnTo>
                        <a:pt x="1819275" y="87630"/>
                      </a:lnTo>
                      <a:lnTo>
                        <a:pt x="2028825" y="87630"/>
                      </a:lnTo>
                      <a:lnTo>
                        <a:pt x="2228850" y="87630"/>
                      </a:lnTo>
                      <a:lnTo>
                        <a:pt x="2428875" y="87630"/>
                      </a:lnTo>
                      <a:lnTo>
                        <a:pt x="2628900" y="87630"/>
                      </a:lnTo>
                      <a:lnTo>
                        <a:pt x="2838450" y="87630"/>
                      </a:lnTo>
                      <a:lnTo>
                        <a:pt x="3038475" y="87630"/>
                      </a:lnTo>
                      <a:lnTo>
                        <a:pt x="3238500" y="87630"/>
                      </a:lnTo>
                      <a:lnTo>
                        <a:pt x="3448050" y="87630"/>
                      </a:lnTo>
                      <a:lnTo>
                        <a:pt x="3648075" y="87630"/>
                      </a:lnTo>
                      <a:lnTo>
                        <a:pt x="3848100" y="87630"/>
                      </a:lnTo>
                      <a:lnTo>
                        <a:pt x="4048125" y="87630"/>
                      </a:lnTo>
                      <a:lnTo>
                        <a:pt x="4257675" y="87630"/>
                      </a:lnTo>
                      <a:lnTo>
                        <a:pt x="4457700" y="87630"/>
                      </a:lnTo>
                      <a:lnTo>
                        <a:pt x="4657725" y="87630"/>
                      </a:lnTo>
                      <a:lnTo>
                        <a:pt x="4857750" y="87630"/>
                      </a:lnTo>
                      <a:lnTo>
                        <a:pt x="5067300" y="87630"/>
                      </a:lnTo>
                      <a:lnTo>
                        <a:pt x="5267325" y="87630"/>
                      </a:lnTo>
                      <a:lnTo>
                        <a:pt x="5467350" y="87630"/>
                      </a:lnTo>
                      <a:lnTo>
                        <a:pt x="5667375" y="0"/>
                      </a:lnTo>
                      <a:lnTo>
                        <a:pt x="5876925" y="0"/>
                      </a:lnTo>
                      <a:lnTo>
                        <a:pt x="6076950" y="0"/>
                      </a:lnTo>
                      <a:lnTo>
                        <a:pt x="6276975" y="0"/>
                      </a:lnTo>
                      <a:lnTo>
                        <a:pt x="6486525" y="0"/>
                      </a:lnTo>
                      <a:lnTo>
                        <a:pt x="6686550" y="0"/>
                      </a:lnTo>
                      <a:lnTo>
                        <a:pt x="6886575" y="0"/>
                      </a:lnTo>
                      <a:lnTo>
                        <a:pt x="7086600" y="0"/>
                      </a:lnTo>
                      <a:lnTo>
                        <a:pt x="7296150" y="0"/>
                      </a:lnTo>
                      <a:lnTo>
                        <a:pt x="7496175" y="0"/>
                      </a:lnTo>
                      <a:lnTo>
                        <a:pt x="7696200" y="0"/>
                      </a:lnTo>
                      <a:lnTo>
                        <a:pt x="7896225" y="0"/>
                      </a:lnTo>
                      <a:lnTo>
                        <a:pt x="8105775" y="0"/>
                      </a:lnTo>
                      <a:lnTo>
                        <a:pt x="8305800" y="0"/>
                      </a:lnTo>
                      <a:lnTo>
                        <a:pt x="8505825" y="0"/>
                      </a:lnTo>
                      <a:lnTo>
                        <a:pt x="8715375" y="0"/>
                      </a:lnTo>
                      <a:lnTo>
                        <a:pt x="8915400" y="0"/>
                      </a:lnTo>
                      <a:lnTo>
                        <a:pt x="9115425" y="0"/>
                      </a:lnTo>
                      <a:lnTo>
                        <a:pt x="9315450" y="0"/>
                      </a:lnTo>
                      <a:lnTo>
                        <a:pt x="9525000" y="0"/>
                      </a:lnTo>
                      <a:lnTo>
                        <a:pt x="9725025" y="0"/>
                      </a:lnTo>
                      <a:lnTo>
                        <a:pt x="9925050" y="0"/>
                      </a:lnTo>
                      <a:lnTo>
                        <a:pt x="10125075" y="0"/>
                      </a:lnTo>
                      <a:lnTo>
                        <a:pt x="10334625" y="0"/>
                      </a:lnTo>
                      <a:lnTo>
                        <a:pt x="10534650" y="0"/>
                      </a:lnTo>
                      <a:lnTo>
                        <a:pt x="10734675" y="0"/>
                      </a:lnTo>
                      <a:lnTo>
                        <a:pt x="10934700" y="0"/>
                      </a:lnTo>
                      <a:lnTo>
                        <a:pt x="11144250" y="0"/>
                      </a:lnTo>
                      <a:lnTo>
                        <a:pt x="11344275" y="0"/>
                      </a:lnTo>
                      <a:lnTo>
                        <a:pt x="11544300" y="0"/>
                      </a:lnTo>
                      <a:lnTo>
                        <a:pt x="11753850" y="0"/>
                      </a:lnTo>
                      <a:lnTo>
                        <a:pt x="11953875" y="0"/>
                      </a:lnTo>
                      <a:lnTo>
                        <a:pt x="12153900" y="0"/>
                      </a:lnTo>
                      <a:lnTo>
                        <a:pt x="12353925" y="0"/>
                      </a:lnTo>
                      <a:lnTo>
                        <a:pt x="12563475" y="0"/>
                      </a:lnTo>
                      <a:lnTo>
                        <a:pt x="12763500" y="0"/>
                      </a:lnTo>
                      <a:lnTo>
                        <a:pt x="12963525" y="0"/>
                      </a:lnTo>
                      <a:lnTo>
                        <a:pt x="13163550" y="0"/>
                      </a:lnTo>
                      <a:lnTo>
                        <a:pt x="13373100" y="0"/>
                      </a:lnTo>
                      <a:lnTo>
                        <a:pt x="13573125" y="0"/>
                      </a:lnTo>
                      <a:lnTo>
                        <a:pt x="13773150" y="0"/>
                      </a:lnTo>
                      <a:lnTo>
                        <a:pt x="13973175" y="0"/>
                      </a:lnTo>
                      <a:lnTo>
                        <a:pt x="14182725" y="0"/>
                      </a:lnTo>
                      <a:lnTo>
                        <a:pt x="14382750" y="0"/>
                      </a:lnTo>
                    </a:path>
                  </a:pathLst>
                </a:custGeom>
                <a:noFill/>
                <a:ln w="33338" cap="flat">
                  <a:solidFill>
                    <a:srgbClr val="00B0F0"/>
                  </a:solidFill>
                  <a:prstDash val="solid"/>
                  <a:miter/>
                </a:ln>
              </p:spPr>
              <p:txBody>
                <a:bodyPr/>
                <a:lstStyle/>
                <a:p>
                  <a:endParaRPr lang="en-US"/>
                </a:p>
              </p:txBody>
            </p:sp>
          </p:grpSp>
          <p:sp>
            <p:nvSpPr>
              <p:cNvPr id="45" name="TextBox 44">
                <a:extLst>
                  <a:ext uri="{FF2B5EF4-FFF2-40B4-BE49-F238E27FC236}">
                    <a16:creationId xmlns:a16="http://schemas.microsoft.com/office/drawing/2014/main" id="{12699A79-A42A-B5EB-A172-8F74311968B2}"/>
                  </a:ext>
                </a:extLst>
              </p:cNvPr>
              <p:cNvSpPr txBox="1"/>
              <p:nvPr/>
            </p:nvSpPr>
            <p:spPr>
              <a:xfrm>
                <a:off x="8052435" y="3630930"/>
                <a:ext cx="3346684" cy="308610"/>
              </a:xfrm>
              <a:prstGeom prst="rect">
                <a:avLst/>
              </a:prstGeom>
              <a:noFill/>
            </p:spPr>
            <p:txBody>
              <a:bodyPr wrap="none" rtlCol="0">
                <a:spAutoFit/>
              </a:bodyPr>
              <a:lstStyle/>
              <a:p>
                <a:pPr algn="l"/>
                <a:r>
                  <a:rPr lang="en-US" sz="1425" b="1" spc="0" baseline="0" dirty="0">
                    <a:ln/>
                    <a:solidFill>
                      <a:srgbClr val="37383A"/>
                    </a:solidFill>
                    <a:latin typeface="Barlow"/>
                    <a:sym typeface="Barlow"/>
                    <a:rtl val="0"/>
                  </a:rPr>
                  <a:t>Backpressure rises — AWC opens choke</a:t>
                </a:r>
              </a:p>
            </p:txBody>
          </p:sp>
        </p:grpSp>
      </p:grpSp>
      <p:sp>
        <p:nvSpPr>
          <p:cNvPr id="46" name="TextBox 45">
            <a:extLst>
              <a:ext uri="{FF2B5EF4-FFF2-40B4-BE49-F238E27FC236}">
                <a16:creationId xmlns:a16="http://schemas.microsoft.com/office/drawing/2014/main" id="{6F9C1B89-3DBE-37C6-9526-12F5FBFF74B4}"/>
              </a:ext>
            </a:extLst>
          </p:cNvPr>
          <p:cNvSpPr txBox="1"/>
          <p:nvPr/>
        </p:nvSpPr>
        <p:spPr>
          <a:xfrm>
            <a:off x="13765510" y="3630930"/>
            <a:ext cx="1985029" cy="308610"/>
          </a:xfrm>
          <a:prstGeom prst="rect">
            <a:avLst/>
          </a:prstGeom>
          <a:noFill/>
        </p:spPr>
        <p:txBody>
          <a:bodyPr wrap="none" rtlCol="0">
            <a:spAutoFit/>
          </a:bodyPr>
          <a:lstStyle/>
          <a:p>
            <a:pPr algn="l"/>
            <a:r>
              <a:rPr lang="en-US" sz="1425" b="1" spc="0" baseline="0">
                <a:ln/>
                <a:solidFill>
                  <a:srgbClr val="37383A"/>
                </a:solidFill>
                <a:latin typeface="Barlow"/>
                <a:sym typeface="Barlow"/>
                <a:rtl val="0"/>
              </a:rPr>
              <a:t>Operator re-tunes well</a:t>
            </a:r>
          </a:p>
        </p:txBody>
      </p:sp>
      <p:sp>
        <p:nvSpPr>
          <p:cNvPr id="47" name="TextBox 46">
            <a:extLst>
              <a:ext uri="{FF2B5EF4-FFF2-40B4-BE49-F238E27FC236}">
                <a16:creationId xmlns:a16="http://schemas.microsoft.com/office/drawing/2014/main" id="{538CD37C-464B-22EB-43C1-501C3C0AABAA}"/>
              </a:ext>
            </a:extLst>
          </p:cNvPr>
          <p:cNvSpPr txBox="1"/>
          <p:nvPr/>
        </p:nvSpPr>
        <p:spPr>
          <a:xfrm>
            <a:off x="10420497" y="5755005"/>
            <a:ext cx="2781005" cy="331470"/>
          </a:xfrm>
          <a:prstGeom prst="rect">
            <a:avLst/>
          </a:prstGeom>
          <a:noFill/>
        </p:spPr>
        <p:txBody>
          <a:bodyPr wrap="none" rtlCol="0">
            <a:spAutoFit/>
          </a:bodyPr>
          <a:lstStyle/>
          <a:p>
            <a:pPr algn="l"/>
            <a:r>
              <a:rPr lang="en-US" sz="1575" b="1" spc="0" baseline="0">
                <a:ln/>
                <a:solidFill>
                  <a:srgbClr val="6B6E71"/>
                </a:solidFill>
                <a:latin typeface="Barlow"/>
                <a:sym typeface="Barlow"/>
                <a:rtl val="0"/>
              </a:rPr>
              <a:t>Operator production shortfall</a:t>
            </a:r>
          </a:p>
        </p:txBody>
      </p:sp>
      <p:grpSp>
        <p:nvGrpSpPr>
          <p:cNvPr id="48" name="Image 0" descr="preencoded.png">
            <a:extLst>
              <a:ext uri="{FF2B5EF4-FFF2-40B4-BE49-F238E27FC236}">
                <a16:creationId xmlns:a16="http://schemas.microsoft.com/office/drawing/2014/main" id="{74EBFC8B-169A-C361-EEC8-032FBF94C0D6}"/>
              </a:ext>
            </a:extLst>
          </p:cNvPr>
          <p:cNvGrpSpPr/>
          <p:nvPr/>
        </p:nvGrpSpPr>
        <p:grpSpPr>
          <a:xfrm>
            <a:off x="2188692" y="9591675"/>
            <a:ext cx="12397744" cy="217169"/>
            <a:chOff x="2188692" y="9591675"/>
            <a:chExt cx="12397744" cy="217169"/>
          </a:xfrm>
          <a:solidFill>
            <a:srgbClr val="A7AAAD"/>
          </a:solidFill>
        </p:grpSpPr>
        <p:sp>
          <p:nvSpPr>
            <p:cNvPr id="49" name="TextBox 48">
              <a:extLst>
                <a:ext uri="{FF2B5EF4-FFF2-40B4-BE49-F238E27FC236}">
                  <a16:creationId xmlns:a16="http://schemas.microsoft.com/office/drawing/2014/main" id="{6164103B-2862-E394-AC5D-18017BAAFEEA}"/>
                </a:ext>
              </a:extLst>
            </p:cNvPr>
            <p:cNvSpPr txBox="1"/>
            <p:nvPr/>
          </p:nvSpPr>
          <p:spPr>
            <a:xfrm>
              <a:off x="2097252" y="9545955"/>
              <a:ext cx="567994" cy="308609"/>
            </a:xfrm>
            <a:prstGeom prst="rect">
              <a:avLst/>
            </a:prstGeom>
            <a:noFill/>
          </p:spPr>
          <p:txBody>
            <a:bodyPr wrap="none" rtlCol="0">
              <a:spAutoFit/>
            </a:bodyPr>
            <a:lstStyle/>
            <a:p>
              <a:pPr algn="l"/>
              <a:r>
                <a:rPr lang="en-US" sz="1425" spc="0" baseline="0">
                  <a:ln/>
                  <a:solidFill>
                    <a:srgbClr val="A7AAAD"/>
                  </a:solidFill>
                  <a:latin typeface="Barlow"/>
                  <a:sym typeface="Barlow"/>
                  <a:rtl val="0"/>
                </a:rPr>
                <a:t>Day 1</a:t>
              </a:r>
            </a:p>
          </p:txBody>
        </p:sp>
        <p:sp>
          <p:nvSpPr>
            <p:cNvPr id="50" name="TextBox 49">
              <a:extLst>
                <a:ext uri="{FF2B5EF4-FFF2-40B4-BE49-F238E27FC236}">
                  <a16:creationId xmlns:a16="http://schemas.microsoft.com/office/drawing/2014/main" id="{0A787578-6005-88FC-0658-2F446EAF93AA}"/>
                </a:ext>
              </a:extLst>
            </p:cNvPr>
            <p:cNvSpPr txBox="1"/>
            <p:nvPr/>
          </p:nvSpPr>
          <p:spPr>
            <a:xfrm>
              <a:off x="6082822" y="9545955"/>
              <a:ext cx="597855" cy="308609"/>
            </a:xfrm>
            <a:prstGeom prst="rect">
              <a:avLst/>
            </a:prstGeom>
            <a:noFill/>
          </p:spPr>
          <p:txBody>
            <a:bodyPr wrap="none" rtlCol="0">
              <a:spAutoFit/>
            </a:bodyPr>
            <a:lstStyle/>
            <a:p>
              <a:pPr algn="l"/>
              <a:r>
                <a:rPr lang="en-US" sz="1425" spc="0" baseline="0">
                  <a:ln/>
                  <a:solidFill>
                    <a:srgbClr val="A7AAAD"/>
                  </a:solidFill>
                  <a:latin typeface="Barlow"/>
                  <a:sym typeface="Barlow"/>
                  <a:rtl val="0"/>
                </a:rPr>
                <a:t>Day 3</a:t>
              </a:r>
            </a:p>
          </p:txBody>
        </p:sp>
        <p:sp>
          <p:nvSpPr>
            <p:cNvPr id="51" name="TextBox 50">
              <a:extLst>
                <a:ext uri="{FF2B5EF4-FFF2-40B4-BE49-F238E27FC236}">
                  <a16:creationId xmlns:a16="http://schemas.microsoft.com/office/drawing/2014/main" id="{BB0135D7-D503-F94F-66A6-03EC00E4826B}"/>
                </a:ext>
              </a:extLst>
            </p:cNvPr>
            <p:cNvSpPr txBox="1"/>
            <p:nvPr/>
          </p:nvSpPr>
          <p:spPr>
            <a:xfrm>
              <a:off x="10083412" y="9545955"/>
              <a:ext cx="597675" cy="308609"/>
            </a:xfrm>
            <a:prstGeom prst="rect">
              <a:avLst/>
            </a:prstGeom>
            <a:noFill/>
          </p:spPr>
          <p:txBody>
            <a:bodyPr wrap="none" rtlCol="0">
              <a:spAutoFit/>
            </a:bodyPr>
            <a:lstStyle/>
            <a:p>
              <a:pPr algn="l"/>
              <a:r>
                <a:rPr lang="en-US" sz="1425" spc="0" baseline="0">
                  <a:ln/>
                  <a:solidFill>
                    <a:srgbClr val="A7AAAD"/>
                  </a:solidFill>
                  <a:latin typeface="Barlow"/>
                  <a:sym typeface="Barlow"/>
                  <a:rtl val="0"/>
                </a:rPr>
                <a:t>Day 5</a:t>
              </a:r>
            </a:p>
          </p:txBody>
        </p:sp>
        <p:sp>
          <p:nvSpPr>
            <p:cNvPr id="52" name="TextBox 51">
              <a:extLst>
                <a:ext uri="{FF2B5EF4-FFF2-40B4-BE49-F238E27FC236}">
                  <a16:creationId xmlns:a16="http://schemas.microsoft.com/office/drawing/2014/main" id="{EFE6BA90-3B60-AFAC-6EC0-F58BD3E172F1}"/>
                </a:ext>
              </a:extLst>
            </p:cNvPr>
            <p:cNvSpPr txBox="1"/>
            <p:nvPr/>
          </p:nvSpPr>
          <p:spPr>
            <a:xfrm>
              <a:off x="14087622" y="9545955"/>
              <a:ext cx="590255" cy="308609"/>
            </a:xfrm>
            <a:prstGeom prst="rect">
              <a:avLst/>
            </a:prstGeom>
            <a:noFill/>
          </p:spPr>
          <p:txBody>
            <a:bodyPr wrap="none" rtlCol="0">
              <a:spAutoFit/>
            </a:bodyPr>
            <a:lstStyle/>
            <a:p>
              <a:pPr algn="l"/>
              <a:r>
                <a:rPr lang="en-US" sz="1425" spc="0" baseline="0">
                  <a:ln/>
                  <a:solidFill>
                    <a:srgbClr val="A7AAAD"/>
                  </a:solidFill>
                  <a:latin typeface="Barlow"/>
                  <a:sym typeface="Barlow"/>
                  <a:rtl val="0"/>
                </a:rPr>
                <a:t>Day 7</a:t>
              </a:r>
            </a:p>
          </p:txBody>
        </p:sp>
      </p:grpSp>
      <p:pic>
        <p:nvPicPr>
          <p:cNvPr id="8" name="Image 1" descr="preencoded.png">
            <a:extLst>
              <a:ext uri="{FF2B5EF4-FFF2-40B4-BE49-F238E27FC236}">
                <a16:creationId xmlns:a16="http://schemas.microsoft.com/office/drawing/2014/main" id="{AB2C8651-0064-1234-8990-2B60A1090F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477375"/>
            <a:ext cx="895826" cy="285750"/>
          </a:xfrm>
          <a:prstGeom prst="rect">
            <a:avLst/>
          </a:prstGeom>
        </p:spPr>
      </p:pic>
      <p:sp>
        <p:nvSpPr>
          <p:cNvPr id="9" name="Shape 5">
            <a:extLst>
              <a:ext uri="{FF2B5EF4-FFF2-40B4-BE49-F238E27FC236}">
                <a16:creationId xmlns:a16="http://schemas.microsoft.com/office/drawing/2014/main" id="{6AE4748B-24D3-ABAD-EF3B-00BBB5CF1AA2}"/>
              </a:ext>
            </a:extLst>
          </p:cNvPr>
          <p:cNvSpPr/>
          <p:nvPr/>
        </p:nvSpPr>
        <p:spPr>
          <a:xfrm>
            <a:off x="2229326" y="9477375"/>
            <a:ext cx="9525" cy="285750"/>
          </a:xfrm>
          <a:prstGeom prst="rect">
            <a:avLst/>
          </a:prstGeom>
          <a:solidFill>
            <a:srgbClr val="D7D9DB"/>
          </a:solidFill>
          <a:ln/>
        </p:spPr>
        <p:txBody>
          <a:bodyPr/>
          <a:lstStyle/>
          <a:p>
            <a:endParaRPr lang="en-US"/>
          </a:p>
        </p:txBody>
      </p:sp>
      <p:pic>
        <p:nvPicPr>
          <p:cNvPr id="10" name="Image 2" descr="preencoded.png">
            <a:extLst>
              <a:ext uri="{FF2B5EF4-FFF2-40B4-BE49-F238E27FC236}">
                <a16:creationId xmlns:a16="http://schemas.microsoft.com/office/drawing/2014/main" id="{E6E5D815-7C16-00F3-CB65-C917A346F1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29351" y="9448800"/>
            <a:ext cx="1049238" cy="342900"/>
          </a:xfrm>
          <a:prstGeom prst="rect">
            <a:avLst/>
          </a:prstGeom>
        </p:spPr>
      </p:pic>
      <p:sp>
        <p:nvSpPr>
          <p:cNvPr id="11" name="Text 6">
            <a:extLst>
              <a:ext uri="{FF2B5EF4-FFF2-40B4-BE49-F238E27FC236}">
                <a16:creationId xmlns:a16="http://schemas.microsoft.com/office/drawing/2014/main" id="{20B7659A-10DD-F501-5857-7D36821BB7DD}"/>
              </a:ext>
            </a:extLst>
          </p:cNvPr>
          <p:cNvSpPr/>
          <p:nvPr/>
        </p:nvSpPr>
        <p:spPr>
          <a:xfrm>
            <a:off x="16155055" y="9547860"/>
            <a:ext cx="1066145" cy="28194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A7AAAD"/>
                </a:solidFill>
                <a:latin typeface="Barlow" pitchFamily="34" charset="0"/>
                <a:ea typeface="Barlow" pitchFamily="34" charset="-122"/>
                <a:cs typeface="Barlow" pitchFamily="34" charset="-120"/>
              </a:rPr>
              <a:t>heuristiq.io</a:t>
            </a:r>
            <a:endParaRPr lang="en-US" sz="1575" dirty="0"/>
          </a:p>
        </p:txBody>
      </p:sp>
    </p:spTree>
    <p:extLst>
      <p:ext uri="{BB962C8B-B14F-4D97-AF65-F5344CB8AC3E}">
        <p14:creationId xmlns:p14="http://schemas.microsoft.com/office/powerpoint/2010/main" val="268713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10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83820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COMPARISON</a:t>
            </a:r>
            <a:endParaRPr lang="en-US" sz="1500" dirty="0"/>
          </a:p>
        </p:txBody>
      </p:sp>
      <p:sp>
        <p:nvSpPr>
          <p:cNvPr id="3" name="Text 1"/>
          <p:cNvSpPr/>
          <p:nvPr/>
        </p:nvSpPr>
        <p:spPr>
          <a:xfrm>
            <a:off x="1143000" y="1276350"/>
            <a:ext cx="17602200" cy="795873"/>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850" b="1" kern="0" spc="-58" dirty="0">
                <a:solidFill>
                  <a:srgbClr val="37383A"/>
                </a:solidFill>
                <a:latin typeface="Barlow Condensed" pitchFamily="34" charset="0"/>
                <a:ea typeface="Barlow Condensed" pitchFamily="34" charset="-122"/>
                <a:cs typeface="Barlow Condensed" pitchFamily="34" charset="-120"/>
              </a:rPr>
              <a:t>Is it worth it? Value per well</a:t>
            </a:r>
            <a:endParaRPr lang="en-US" sz="5850" dirty="0"/>
          </a:p>
        </p:txBody>
      </p:sp>
      <p:sp>
        <p:nvSpPr>
          <p:cNvPr id="4" name="Shape 2"/>
          <p:cNvSpPr/>
          <p:nvPr/>
        </p:nvSpPr>
        <p:spPr>
          <a:xfrm>
            <a:off x="1143000" y="2357973"/>
            <a:ext cx="628650" cy="57150"/>
          </a:xfrm>
          <a:prstGeom prst="rect">
            <a:avLst/>
          </a:prstGeom>
          <a:solidFill>
            <a:srgbClr val="00B0F0"/>
          </a:solidFill>
          <a:ln/>
        </p:spPr>
        <p:txBody>
          <a:bodyPr/>
          <a:lstStyle/>
          <a:p>
            <a:endParaRPr lang="en-US"/>
          </a:p>
        </p:txBody>
      </p:sp>
      <p:sp>
        <p:nvSpPr>
          <p:cNvPr id="5" name="Text 3"/>
          <p:cNvSpPr/>
          <p:nvPr/>
        </p:nvSpPr>
        <p:spPr>
          <a:xfrm>
            <a:off x="1143000" y="3253323"/>
            <a:ext cx="67056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180" dirty="0">
                <a:solidFill>
                  <a:srgbClr val="6B6E71"/>
                </a:solidFill>
                <a:latin typeface="Barlow" pitchFamily="34" charset="0"/>
                <a:ea typeface="Barlow" pitchFamily="34" charset="-122"/>
                <a:cs typeface="Barlow" pitchFamily="34" charset="-120"/>
              </a:rPr>
              <a:t>ASSUMPTIONS</a:t>
            </a:r>
            <a:endParaRPr lang="en-US" sz="1500" dirty="0"/>
          </a:p>
        </p:txBody>
      </p:sp>
      <p:sp>
        <p:nvSpPr>
          <p:cNvPr id="6" name="Shape 4"/>
          <p:cNvSpPr/>
          <p:nvPr/>
        </p:nvSpPr>
        <p:spPr>
          <a:xfrm>
            <a:off x="1143000" y="4670643"/>
            <a:ext cx="6096000" cy="9525"/>
          </a:xfrm>
          <a:prstGeom prst="rect">
            <a:avLst/>
          </a:prstGeom>
          <a:solidFill>
            <a:srgbClr val="E4E6E8"/>
          </a:solidFill>
          <a:ln/>
        </p:spPr>
        <p:txBody>
          <a:bodyPr/>
          <a:lstStyle/>
          <a:p>
            <a:endParaRPr lang="en-US"/>
          </a:p>
        </p:txBody>
      </p:sp>
      <p:sp>
        <p:nvSpPr>
          <p:cNvPr id="7" name="Text 5"/>
          <p:cNvSpPr/>
          <p:nvPr/>
        </p:nvSpPr>
        <p:spPr>
          <a:xfrm>
            <a:off x="1143000" y="4091523"/>
            <a:ext cx="950059" cy="38100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4A4C4E"/>
                </a:solidFill>
                <a:latin typeface="Barlow" pitchFamily="34" charset="0"/>
                <a:ea typeface="Barlow" pitchFamily="34" charset="-122"/>
                <a:cs typeface="Barlow" pitchFamily="34" charset="-120"/>
              </a:rPr>
              <a:t>Oil rate</a:t>
            </a:r>
            <a:endParaRPr lang="en-US" sz="2250" dirty="0"/>
          </a:p>
        </p:txBody>
      </p:sp>
      <p:sp>
        <p:nvSpPr>
          <p:cNvPr id="8" name="Text 6"/>
          <p:cNvSpPr/>
          <p:nvPr/>
        </p:nvSpPr>
        <p:spPr>
          <a:xfrm>
            <a:off x="5542895" y="3958173"/>
            <a:ext cx="1865715" cy="54102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37383A"/>
                </a:solidFill>
                <a:latin typeface="Barlow Condensed" pitchFamily="34" charset="0"/>
                <a:ea typeface="Barlow Condensed" pitchFamily="34" charset="-122"/>
                <a:cs typeface="Barlow Condensed" pitchFamily="34" charset="-120"/>
              </a:rPr>
              <a:t>3,000 BOPD</a:t>
            </a:r>
            <a:endParaRPr lang="en-US" sz="3300" dirty="0"/>
          </a:p>
        </p:txBody>
      </p:sp>
      <p:sp>
        <p:nvSpPr>
          <p:cNvPr id="9" name="Shape 7"/>
          <p:cNvSpPr/>
          <p:nvPr/>
        </p:nvSpPr>
        <p:spPr>
          <a:xfrm>
            <a:off x="1143000" y="5600283"/>
            <a:ext cx="6096000" cy="9525"/>
          </a:xfrm>
          <a:prstGeom prst="rect">
            <a:avLst/>
          </a:prstGeom>
          <a:solidFill>
            <a:srgbClr val="E4E6E8"/>
          </a:solidFill>
          <a:ln/>
        </p:spPr>
        <p:txBody>
          <a:bodyPr/>
          <a:lstStyle/>
          <a:p>
            <a:endParaRPr lang="en-US"/>
          </a:p>
        </p:txBody>
      </p:sp>
      <p:sp>
        <p:nvSpPr>
          <p:cNvPr id="10" name="Text 8"/>
          <p:cNvSpPr/>
          <p:nvPr/>
        </p:nvSpPr>
        <p:spPr>
          <a:xfrm>
            <a:off x="1143000" y="5021163"/>
            <a:ext cx="1084362" cy="38100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4A4C4E"/>
                </a:solidFill>
                <a:latin typeface="Barlow" pitchFamily="34" charset="0"/>
                <a:ea typeface="Barlow" pitchFamily="34" charset="-122"/>
                <a:cs typeface="Barlow" pitchFamily="34" charset="-120"/>
              </a:rPr>
              <a:t>Oil price</a:t>
            </a:r>
            <a:endParaRPr lang="en-US" sz="2250" dirty="0"/>
          </a:p>
        </p:txBody>
      </p:sp>
      <p:sp>
        <p:nvSpPr>
          <p:cNvPr id="11" name="Text 9"/>
          <p:cNvSpPr/>
          <p:nvPr/>
        </p:nvSpPr>
        <p:spPr>
          <a:xfrm>
            <a:off x="5896153" y="4887813"/>
            <a:ext cx="1477131" cy="54102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37383A"/>
                </a:solidFill>
                <a:latin typeface="Barlow Condensed" pitchFamily="34" charset="0"/>
                <a:ea typeface="Barlow Condensed" pitchFamily="34" charset="-122"/>
                <a:cs typeface="Barlow Condensed" pitchFamily="34" charset="-120"/>
              </a:rPr>
              <a:t>$75 / bbl</a:t>
            </a:r>
            <a:endParaRPr lang="en-US" sz="3300" dirty="0"/>
          </a:p>
        </p:txBody>
      </p:sp>
      <p:sp>
        <p:nvSpPr>
          <p:cNvPr id="12" name="Shape 10"/>
          <p:cNvSpPr/>
          <p:nvPr/>
        </p:nvSpPr>
        <p:spPr>
          <a:xfrm>
            <a:off x="1143000" y="6529924"/>
            <a:ext cx="6096000" cy="9525"/>
          </a:xfrm>
          <a:prstGeom prst="rect">
            <a:avLst/>
          </a:prstGeom>
          <a:solidFill>
            <a:srgbClr val="E4E6E8"/>
          </a:solidFill>
          <a:ln/>
        </p:spPr>
        <p:txBody>
          <a:bodyPr/>
          <a:lstStyle/>
          <a:p>
            <a:endParaRPr lang="en-US"/>
          </a:p>
        </p:txBody>
      </p:sp>
      <p:sp>
        <p:nvSpPr>
          <p:cNvPr id="13" name="Text 11"/>
          <p:cNvSpPr/>
          <p:nvPr/>
        </p:nvSpPr>
        <p:spPr>
          <a:xfrm>
            <a:off x="1143000" y="5950804"/>
            <a:ext cx="1813393" cy="38100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4A4C4E"/>
                </a:solidFill>
                <a:latin typeface="Barlow" pitchFamily="34" charset="0"/>
                <a:ea typeface="Barlow" pitchFamily="34" charset="-122"/>
                <a:cs typeface="Barlow" pitchFamily="34" charset="-120"/>
              </a:rPr>
              <a:t>Improvement</a:t>
            </a:r>
            <a:endParaRPr lang="en-US" sz="2250" dirty="0"/>
          </a:p>
        </p:txBody>
      </p:sp>
      <p:sp>
        <p:nvSpPr>
          <p:cNvPr id="14" name="Text 12"/>
          <p:cNvSpPr/>
          <p:nvPr/>
        </p:nvSpPr>
        <p:spPr>
          <a:xfrm>
            <a:off x="6733937" y="5817454"/>
            <a:ext cx="581263" cy="54102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37383A"/>
                </a:solidFill>
                <a:latin typeface="Barlow Condensed" pitchFamily="34" charset="0"/>
                <a:ea typeface="Barlow Condensed" pitchFamily="34" charset="-122"/>
                <a:cs typeface="Barlow Condensed" pitchFamily="34" charset="-120"/>
              </a:rPr>
              <a:t>5%</a:t>
            </a:r>
            <a:endParaRPr lang="en-US" sz="3300" dirty="0"/>
          </a:p>
        </p:txBody>
      </p:sp>
      <p:sp>
        <p:nvSpPr>
          <p:cNvPr id="15" name="Shape 13"/>
          <p:cNvSpPr/>
          <p:nvPr/>
        </p:nvSpPr>
        <p:spPr>
          <a:xfrm>
            <a:off x="8153400" y="3253323"/>
            <a:ext cx="9525" cy="4000500"/>
          </a:xfrm>
          <a:prstGeom prst="rect">
            <a:avLst/>
          </a:prstGeom>
          <a:solidFill>
            <a:srgbClr val="E4E6E8"/>
          </a:solidFill>
          <a:ln/>
        </p:spPr>
        <p:txBody>
          <a:bodyPr/>
          <a:lstStyle/>
          <a:p>
            <a:endParaRPr lang="en-US"/>
          </a:p>
        </p:txBody>
      </p:sp>
      <p:grpSp>
        <p:nvGrpSpPr>
          <p:cNvPr id="30" name="Group 29">
            <a:extLst>
              <a:ext uri="{FF2B5EF4-FFF2-40B4-BE49-F238E27FC236}">
                <a16:creationId xmlns:a16="http://schemas.microsoft.com/office/drawing/2014/main" id="{C3589053-4A2C-21A9-0799-B876EE2B4237}"/>
              </a:ext>
            </a:extLst>
          </p:cNvPr>
          <p:cNvGrpSpPr/>
          <p:nvPr/>
        </p:nvGrpSpPr>
        <p:grpSpPr>
          <a:xfrm>
            <a:off x="9077325" y="3147189"/>
            <a:ext cx="8874443" cy="2182584"/>
            <a:chOff x="9077325" y="3147189"/>
            <a:chExt cx="8874443" cy="2182584"/>
          </a:xfrm>
        </p:grpSpPr>
        <p:grpSp>
          <p:nvGrpSpPr>
            <p:cNvPr id="29" name="Group 28">
              <a:extLst>
                <a:ext uri="{FF2B5EF4-FFF2-40B4-BE49-F238E27FC236}">
                  <a16:creationId xmlns:a16="http://schemas.microsoft.com/office/drawing/2014/main" id="{87ED7770-3475-78E5-8D1B-18331A5781AC}"/>
                </a:ext>
              </a:extLst>
            </p:cNvPr>
            <p:cNvGrpSpPr/>
            <p:nvPr/>
          </p:nvGrpSpPr>
          <p:grpSpPr>
            <a:xfrm>
              <a:off x="9077325" y="3147189"/>
              <a:ext cx="8874443" cy="2182584"/>
              <a:chOff x="9077325" y="3147189"/>
              <a:chExt cx="8874443" cy="2182584"/>
            </a:xfrm>
          </p:grpSpPr>
          <p:sp>
            <p:nvSpPr>
              <p:cNvPr id="16" name="Text 14"/>
              <p:cNvSpPr/>
              <p:nvPr/>
            </p:nvSpPr>
            <p:spPr>
              <a:xfrm>
                <a:off x="9077325" y="3147189"/>
                <a:ext cx="8874443"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180" dirty="0">
                    <a:solidFill>
                      <a:srgbClr val="6B6E71"/>
                    </a:solidFill>
                    <a:latin typeface="Barlow" pitchFamily="34" charset="0"/>
                    <a:ea typeface="Barlow" pitchFamily="34" charset="-122"/>
                    <a:cs typeface="Barlow" pitchFamily="34" charset="-120"/>
                  </a:rPr>
                  <a:t>VALUE CREATED</a:t>
                </a:r>
                <a:endParaRPr lang="en-US" sz="1500" dirty="0"/>
              </a:p>
            </p:txBody>
          </p:sp>
          <p:sp>
            <p:nvSpPr>
              <p:cNvPr id="17" name="Text 15"/>
              <p:cNvSpPr/>
              <p:nvPr/>
            </p:nvSpPr>
            <p:spPr>
              <a:xfrm>
                <a:off x="9077325" y="3748623"/>
                <a:ext cx="4867275" cy="1581150"/>
              </a:xfrm>
              <a:prstGeom prst="rect">
                <a:avLst/>
              </a:prstGeom>
              <a:noFill/>
              <a:ln/>
            </p:spPr>
            <p:txBody>
              <a:bodyPr wrap="square" lIns="25400" tIns="25400" rIns="25400" bIns="25400" rtlCol="0" anchor="t">
                <a:normAutofit lnSpcReduction="10000"/>
              </a:bodyPr>
              <a:lstStyle/>
              <a:p>
                <a:pPr>
                  <a:lnSpc>
                    <a:spcPct val="75000"/>
                  </a:lnSpc>
                </a:pPr>
                <a:r>
                  <a:rPr lang="en-US" sz="13500" b="1" kern="0" spc="-270" dirty="0">
                    <a:solidFill>
                      <a:srgbClr val="37383A"/>
                    </a:solidFill>
                    <a:latin typeface="Barlow Condensed" pitchFamily="34" charset="0"/>
                    <a:ea typeface="Barlow Condensed" pitchFamily="34" charset="-122"/>
                    <a:cs typeface="Barlow Condensed" pitchFamily="34" charset="-120"/>
                  </a:rPr>
                  <a:t>$4.11MM</a:t>
                </a:r>
                <a:endParaRPr lang="en-US" sz="13500" dirty="0"/>
              </a:p>
            </p:txBody>
          </p:sp>
        </p:grpSp>
        <p:sp>
          <p:nvSpPr>
            <p:cNvPr id="18" name="Text 16"/>
            <p:cNvSpPr/>
            <p:nvPr/>
          </p:nvSpPr>
          <p:spPr>
            <a:xfrm>
              <a:off x="12973288" y="4880193"/>
              <a:ext cx="1206163" cy="426720"/>
            </a:xfrm>
            <a:prstGeom prst="rect">
              <a:avLst/>
            </a:prstGeom>
            <a:noFill/>
            <a:ln/>
          </p:spPr>
          <p:txBody>
            <a:bodyPr wrap="square" lIns="25400" tIns="25400" rIns="25400" bIns="25400" rtlCol="0" anchor="t">
              <a:normAutofit lnSpcReduction="10000"/>
            </a:bodyPr>
            <a:lstStyle/>
            <a:p>
              <a:pPr marL="0" indent="0" algn="l">
                <a:buNone/>
              </a:pPr>
              <a:r>
                <a:rPr lang="en-US" sz="2550" dirty="0">
                  <a:solidFill>
                    <a:srgbClr val="6B6E71"/>
                  </a:solidFill>
                  <a:latin typeface="Barlow" pitchFamily="34" charset="0"/>
                  <a:ea typeface="Barlow" pitchFamily="34" charset="-122"/>
                  <a:cs typeface="Barlow" pitchFamily="34" charset="-120"/>
                </a:rPr>
                <a:t>per year</a:t>
              </a:r>
              <a:endParaRPr lang="en-US" sz="2550" dirty="0"/>
            </a:p>
          </p:txBody>
        </p:sp>
      </p:grpSp>
      <p:grpSp>
        <p:nvGrpSpPr>
          <p:cNvPr id="28" name="Group 27">
            <a:extLst>
              <a:ext uri="{FF2B5EF4-FFF2-40B4-BE49-F238E27FC236}">
                <a16:creationId xmlns:a16="http://schemas.microsoft.com/office/drawing/2014/main" id="{B8F8E0A7-CFEE-A20A-5715-AEE801BD1261}"/>
              </a:ext>
            </a:extLst>
          </p:cNvPr>
          <p:cNvGrpSpPr/>
          <p:nvPr/>
        </p:nvGrpSpPr>
        <p:grpSpPr>
          <a:xfrm>
            <a:off x="9077325" y="5710774"/>
            <a:ext cx="8874443" cy="1402080"/>
            <a:chOff x="9077325" y="5710774"/>
            <a:chExt cx="8874443" cy="1402080"/>
          </a:xfrm>
        </p:grpSpPr>
        <p:sp>
          <p:nvSpPr>
            <p:cNvPr id="19" name="Text 17"/>
            <p:cNvSpPr/>
            <p:nvPr/>
          </p:nvSpPr>
          <p:spPr>
            <a:xfrm>
              <a:off x="9077325" y="5710774"/>
              <a:ext cx="2026610" cy="76200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5700" b="1" dirty="0">
                  <a:solidFill>
                    <a:srgbClr val="00B0F0"/>
                  </a:solidFill>
                  <a:latin typeface="Barlow Condensed" pitchFamily="34" charset="0"/>
                  <a:ea typeface="Barlow Condensed" pitchFamily="34" charset="-122"/>
                  <a:cs typeface="Barlow Condensed" pitchFamily="34" charset="-120"/>
                </a:rPr>
                <a:t>$11,250</a:t>
              </a:r>
              <a:endParaRPr lang="en-US" sz="5700" dirty="0"/>
            </a:p>
          </p:txBody>
        </p:sp>
        <p:sp>
          <p:nvSpPr>
            <p:cNvPr id="20" name="Text 18"/>
            <p:cNvSpPr/>
            <p:nvPr/>
          </p:nvSpPr>
          <p:spPr>
            <a:xfrm>
              <a:off x="11110199" y="6076533"/>
              <a:ext cx="977503" cy="38100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6B6E71"/>
                  </a:solidFill>
                  <a:latin typeface="Barlow" pitchFamily="34" charset="0"/>
                  <a:ea typeface="Barlow" pitchFamily="34" charset="-122"/>
                  <a:cs typeface="Barlow" pitchFamily="34" charset="-120"/>
                </a:rPr>
                <a:t>per day</a:t>
              </a:r>
              <a:endParaRPr lang="en-US" sz="2250" dirty="0"/>
            </a:p>
          </p:txBody>
        </p:sp>
        <p:sp>
          <p:nvSpPr>
            <p:cNvPr id="21" name="Text 19"/>
            <p:cNvSpPr/>
            <p:nvPr/>
          </p:nvSpPr>
          <p:spPr>
            <a:xfrm>
              <a:off x="9077325" y="6777574"/>
              <a:ext cx="8874443" cy="33528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A7AAAD"/>
                  </a:solidFill>
                  <a:latin typeface="Barlow" pitchFamily="34" charset="0"/>
                  <a:ea typeface="Barlow" pitchFamily="34" charset="-122"/>
                  <a:cs typeface="Barlow" pitchFamily="34" charset="-120"/>
                </a:rPr>
                <a:t>Exact annual figure: $4,106,250 across 365 days.</a:t>
              </a:r>
              <a:endParaRPr lang="en-US" sz="1950" dirty="0"/>
            </a:p>
          </p:txBody>
        </p:sp>
      </p:grpSp>
      <p:sp>
        <p:nvSpPr>
          <p:cNvPr id="22" name="Shape 20"/>
          <p:cNvSpPr/>
          <p:nvPr/>
        </p:nvSpPr>
        <p:spPr>
          <a:xfrm>
            <a:off x="1143000" y="8120599"/>
            <a:ext cx="133350" cy="133350"/>
          </a:xfrm>
          <a:prstGeom prst="rect">
            <a:avLst/>
          </a:prstGeom>
          <a:solidFill>
            <a:srgbClr val="00B0F0"/>
          </a:solidFill>
          <a:ln/>
        </p:spPr>
        <p:txBody>
          <a:bodyPr/>
          <a:lstStyle/>
          <a:p>
            <a:endParaRPr lang="en-US"/>
          </a:p>
        </p:txBody>
      </p:sp>
      <p:sp>
        <p:nvSpPr>
          <p:cNvPr id="23" name="Text 21"/>
          <p:cNvSpPr/>
          <p:nvPr/>
        </p:nvSpPr>
        <p:spPr>
          <a:xfrm>
            <a:off x="1504950" y="8015824"/>
            <a:ext cx="13362242" cy="811530"/>
          </a:xfrm>
          <a:prstGeom prst="rect">
            <a:avLst/>
          </a:prstGeom>
          <a:noFill/>
          <a:ln/>
        </p:spPr>
        <p:txBody>
          <a:bodyPr wrap="square" lIns="25400" tIns="25400" rIns="25400" bIns="25400" rtlCol="0" anchor="t">
            <a:normAutofit/>
          </a:bodyPr>
          <a:lstStyle/>
          <a:p>
            <a:pPr marL="0" indent="0" algn="l">
              <a:lnSpc>
                <a:spcPct val="115341"/>
              </a:lnSpc>
              <a:buNone/>
            </a:pPr>
            <a:r>
              <a:rPr lang="en-US" sz="2175" dirty="0">
                <a:solidFill>
                  <a:srgbClr val="37383A"/>
                </a:solidFill>
                <a:latin typeface="Barlow" pitchFamily="34" charset="0"/>
                <a:ea typeface="Barlow" pitchFamily="34" charset="-122"/>
                <a:cs typeface="Barlow" pitchFamily="34" charset="-120"/>
              </a:rPr>
              <a:t>One well, one modest uplift — the annual value clears the cost of the improvement well before it is repeated across the field.</a:t>
            </a:r>
            <a:endParaRPr lang="en-US" sz="2175" dirty="0"/>
          </a:p>
        </p:txBody>
      </p:sp>
      <p:pic>
        <p:nvPicPr>
          <p:cNvPr id="24"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420225"/>
            <a:ext cx="955536" cy="304800"/>
          </a:xfrm>
          <a:prstGeom prst="rect">
            <a:avLst/>
          </a:prstGeom>
        </p:spPr>
      </p:pic>
      <p:sp>
        <p:nvSpPr>
          <p:cNvPr id="25" name="Shape 22"/>
          <p:cNvSpPr/>
          <p:nvPr/>
        </p:nvSpPr>
        <p:spPr>
          <a:xfrm>
            <a:off x="2289036" y="9420225"/>
            <a:ext cx="9525" cy="304800"/>
          </a:xfrm>
          <a:prstGeom prst="rect">
            <a:avLst/>
          </a:prstGeom>
          <a:solidFill>
            <a:srgbClr val="D7D9DB"/>
          </a:solidFill>
          <a:ln/>
        </p:spPr>
        <p:txBody>
          <a:bodyPr/>
          <a:lstStyle/>
          <a:p>
            <a:endParaRPr lang="en-US"/>
          </a:p>
        </p:txBody>
      </p:sp>
      <p:pic>
        <p:nvPicPr>
          <p:cNvPr id="26"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9061" y="9391650"/>
            <a:ext cx="1107519" cy="361950"/>
          </a:xfrm>
          <a:prstGeom prst="rect">
            <a:avLst/>
          </a:prstGeom>
        </p:spPr>
      </p:pic>
      <p:sp>
        <p:nvSpPr>
          <p:cNvPr id="27" name="Text 23"/>
          <p:cNvSpPr/>
          <p:nvPr/>
        </p:nvSpPr>
        <p:spPr>
          <a:xfrm>
            <a:off x="16107906" y="9502140"/>
            <a:ext cx="1113294"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A7AAAD"/>
                </a:solidFill>
                <a:latin typeface="Barlow" pitchFamily="34" charset="0"/>
                <a:ea typeface="Barlow" pitchFamily="34" charset="-122"/>
                <a:cs typeface="Barlow" pitchFamily="34" charset="-120"/>
              </a:rPr>
              <a:t>heuristiq.io</a:t>
            </a:r>
            <a:endParaRPr lang="en-US" sz="16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7383A"/>
        </a:solidFill>
        <a:effectLst/>
      </p:bgPr>
    </p:bg>
    <p:spTree>
      <p:nvGrpSpPr>
        <p:cNvPr id="1" name="">
          <a:extLst>
            <a:ext uri="{FF2B5EF4-FFF2-40B4-BE49-F238E27FC236}">
              <a16:creationId xmlns:a16="http://schemas.microsoft.com/office/drawing/2014/main" id="{A1ED003E-A0CE-703B-0289-66129A4884B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9F8515D-E3DE-F4B6-1D83-AE7AA91445AD}"/>
              </a:ext>
            </a:extLst>
          </p:cNvPr>
          <p:cNvSpPr/>
          <p:nvPr/>
        </p:nvSpPr>
        <p:spPr>
          <a:xfrm>
            <a:off x="1143000" y="2945524"/>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SECTION TWO</a:t>
            </a:r>
            <a:endParaRPr lang="en-US" sz="1800" dirty="0"/>
          </a:p>
        </p:txBody>
      </p:sp>
      <p:sp>
        <p:nvSpPr>
          <p:cNvPr id="3" name="Text 1">
            <a:extLst>
              <a:ext uri="{FF2B5EF4-FFF2-40B4-BE49-F238E27FC236}">
                <a16:creationId xmlns:a16="http://schemas.microsoft.com/office/drawing/2014/main" id="{C46202BE-BA80-B990-9D64-B8DD254D18E3}"/>
              </a:ext>
            </a:extLst>
          </p:cNvPr>
          <p:cNvSpPr/>
          <p:nvPr/>
        </p:nvSpPr>
        <p:spPr>
          <a:xfrm>
            <a:off x="1143000" y="3201407"/>
            <a:ext cx="3915697" cy="3486988"/>
          </a:xfrm>
          <a:prstGeom prst="rect">
            <a:avLst/>
          </a:prstGeom>
          <a:noFill/>
          <a:ln/>
        </p:spPr>
        <p:txBody>
          <a:bodyPr wrap="square" lIns="25400" tIns="25400" rIns="25400" bIns="25400" rtlCol="0" anchor="t">
            <a:normAutofit/>
          </a:bodyPr>
          <a:lstStyle/>
          <a:p>
            <a:pPr marL="0" indent="0" algn="l">
              <a:lnSpc>
                <a:spcPct val="82000"/>
              </a:lnSpc>
              <a:buNone/>
            </a:pPr>
            <a:r>
              <a:rPr lang="en-US" sz="25500" b="1" dirty="0">
                <a:solidFill>
                  <a:srgbClr val="00B0F0"/>
                </a:solidFill>
                <a:latin typeface="Barlow Condensed" pitchFamily="34" charset="0"/>
              </a:rPr>
              <a:t>02</a:t>
            </a:r>
            <a:endParaRPr lang="en-US" sz="25500" dirty="0"/>
          </a:p>
        </p:txBody>
      </p:sp>
      <p:sp>
        <p:nvSpPr>
          <p:cNvPr id="4" name="Text 2">
            <a:extLst>
              <a:ext uri="{FF2B5EF4-FFF2-40B4-BE49-F238E27FC236}">
                <a16:creationId xmlns:a16="http://schemas.microsoft.com/office/drawing/2014/main" id="{1F7FC90E-8FBB-F32D-0D26-0E6B43E6DAFF}"/>
              </a:ext>
            </a:extLst>
          </p:cNvPr>
          <p:cNvSpPr/>
          <p:nvPr/>
        </p:nvSpPr>
        <p:spPr>
          <a:xfrm>
            <a:off x="4562172" y="4091226"/>
            <a:ext cx="10687660" cy="1830229"/>
          </a:xfrm>
          <a:prstGeom prst="rect">
            <a:avLst/>
          </a:prstGeom>
          <a:noFill/>
          <a:ln/>
        </p:spPr>
        <p:txBody>
          <a:bodyPr wrap="square" lIns="25400" tIns="25400" rIns="25400" bIns="25400" rtlCol="0" anchor="t">
            <a:normAutofit/>
          </a:bodyPr>
          <a:lstStyle/>
          <a:p>
            <a:pPr marL="0" indent="0" algn="l">
              <a:lnSpc>
                <a:spcPct val="98000"/>
              </a:lnSpc>
              <a:buNone/>
            </a:pPr>
            <a:r>
              <a:rPr lang="en-US" sz="7200" b="1" kern="0" spc="-37" dirty="0">
                <a:solidFill>
                  <a:srgbClr val="FFFFFF"/>
                </a:solidFill>
                <a:latin typeface="Barlow Condensed" pitchFamily="34" charset="0"/>
                <a:ea typeface="Barlow Condensed" pitchFamily="34" charset="-122"/>
                <a:cs typeface="Barlow Condensed" pitchFamily="34" charset="-120"/>
              </a:rPr>
              <a:t>Baseline State</a:t>
            </a:r>
            <a:endParaRPr lang="en-US" sz="7200" dirty="0"/>
          </a:p>
        </p:txBody>
      </p:sp>
      <p:sp>
        <p:nvSpPr>
          <p:cNvPr id="5" name="Text 3">
            <a:extLst>
              <a:ext uri="{FF2B5EF4-FFF2-40B4-BE49-F238E27FC236}">
                <a16:creationId xmlns:a16="http://schemas.microsoft.com/office/drawing/2014/main" id="{A59725A2-1CB7-A6ED-0A7B-AEBBDD3EC64C}"/>
              </a:ext>
            </a:extLst>
          </p:cNvPr>
          <p:cNvSpPr/>
          <p:nvPr/>
        </p:nvSpPr>
        <p:spPr>
          <a:xfrm>
            <a:off x="4562172" y="6188154"/>
            <a:ext cx="8044815" cy="815340"/>
          </a:xfrm>
          <a:prstGeom prst="rect">
            <a:avLst/>
          </a:prstGeom>
          <a:noFill/>
          <a:ln/>
        </p:spPr>
        <p:txBody>
          <a:bodyPr wrap="square" lIns="25400" tIns="25400" rIns="25400" bIns="25400" rtlCol="0" anchor="t">
            <a:normAutofit/>
          </a:bodyPr>
          <a:lstStyle/>
          <a:p>
            <a:pPr marL="0" indent="0" algn="l">
              <a:buNone/>
            </a:pPr>
            <a:r>
              <a:rPr lang="en-US" sz="2550" dirty="0">
                <a:solidFill>
                  <a:srgbClr val="C9CBCD"/>
                </a:solidFill>
                <a:latin typeface="Barlow" pitchFamily="34" charset="0"/>
                <a:ea typeface="Barlow" pitchFamily="34" charset="-122"/>
                <a:cs typeface="Barlow" pitchFamily="34" charset="-120"/>
              </a:rPr>
              <a:t>What I inherited</a:t>
            </a:r>
            <a:endParaRPr lang="en-US" sz="2550" dirty="0"/>
          </a:p>
        </p:txBody>
      </p:sp>
    </p:spTree>
    <p:extLst>
      <p:ext uri="{BB962C8B-B14F-4D97-AF65-F5344CB8AC3E}">
        <p14:creationId xmlns:p14="http://schemas.microsoft.com/office/powerpoint/2010/main" val="558514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CCEC7-573F-4301-76AD-118A1D6D942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8697C2D-05BD-F5E7-AD63-54E506DB1BEB}"/>
              </a:ext>
            </a:extLst>
          </p:cNvPr>
          <p:cNvSpPr/>
          <p:nvPr/>
        </p:nvSpPr>
        <p:spPr>
          <a:xfrm>
            <a:off x="0" y="0"/>
            <a:ext cx="10972800" cy="10287000"/>
          </a:xfrm>
          <a:prstGeom prst="rect">
            <a:avLst/>
          </a:prstGeom>
          <a:solidFill>
            <a:srgbClr val="E9EAEC"/>
          </a:solidFill>
          <a:ln/>
        </p:spPr>
        <p:txBody>
          <a:bodyPr/>
          <a:lstStyle/>
          <a:p>
            <a:endParaRPr lang="en-US" dirty="0"/>
          </a:p>
        </p:txBody>
      </p:sp>
      <p:sp>
        <p:nvSpPr>
          <p:cNvPr id="16" name="Rectangle: Rounded Corners 15">
            <a:extLst>
              <a:ext uri="{FF2B5EF4-FFF2-40B4-BE49-F238E27FC236}">
                <a16:creationId xmlns:a16="http://schemas.microsoft.com/office/drawing/2014/main" id="{58C0C144-E7B9-7340-24E8-7AFEBFE7C57E}"/>
              </a:ext>
            </a:extLst>
          </p:cNvPr>
          <p:cNvSpPr/>
          <p:nvPr/>
        </p:nvSpPr>
        <p:spPr>
          <a:xfrm>
            <a:off x="1019901" y="3062159"/>
            <a:ext cx="4476750" cy="914400"/>
          </a:xfrm>
          <a:prstGeom prst="roundRect">
            <a:avLst>
              <a:gd name="adj" fmla="val 4166"/>
            </a:avLst>
          </a:prstGeom>
          <a:solidFill>
            <a:srgbClr val="FFFFFF"/>
          </a:solidFill>
          <a:ln w="14288" cap="flat">
            <a:solidFill>
              <a:srgbClr val="37383A"/>
            </a:solidFill>
            <a:prstDash val="solid"/>
            <a:miter/>
          </a:ln>
        </p:spPr>
        <p:txBody>
          <a:bodyPr/>
          <a:lstStyle/>
          <a:p>
            <a:endParaRPr lang="en-US"/>
          </a:p>
        </p:txBody>
      </p:sp>
      <p:sp>
        <p:nvSpPr>
          <p:cNvPr id="17" name="TextBox 16">
            <a:extLst>
              <a:ext uri="{FF2B5EF4-FFF2-40B4-BE49-F238E27FC236}">
                <a16:creationId xmlns:a16="http://schemas.microsoft.com/office/drawing/2014/main" id="{CE2DA3B7-A0E3-3090-3C55-78F6233B69DE}"/>
              </a:ext>
            </a:extLst>
          </p:cNvPr>
          <p:cNvSpPr txBox="1"/>
          <p:nvPr/>
        </p:nvSpPr>
        <p:spPr>
          <a:xfrm>
            <a:off x="2026098" y="3159314"/>
            <a:ext cx="2464355" cy="377190"/>
          </a:xfrm>
          <a:prstGeom prst="rect">
            <a:avLst/>
          </a:prstGeom>
          <a:noFill/>
        </p:spPr>
        <p:txBody>
          <a:bodyPr wrap="none" rtlCol="0">
            <a:spAutoFit/>
          </a:bodyPr>
          <a:lstStyle/>
          <a:p>
            <a:pPr algn="l"/>
            <a:r>
              <a:rPr lang="en-US" sz="1875" b="1" spc="0" baseline="0" dirty="0">
                <a:ln/>
                <a:solidFill>
                  <a:srgbClr val="37383A"/>
                </a:solidFill>
                <a:latin typeface="Barlow"/>
                <a:sym typeface="Barlow"/>
                <a:rtl val="0"/>
              </a:rPr>
              <a:t>Build AWC controllers</a:t>
            </a:r>
          </a:p>
        </p:txBody>
      </p:sp>
      <p:sp>
        <p:nvSpPr>
          <p:cNvPr id="18" name="TextBox 17">
            <a:extLst>
              <a:ext uri="{FF2B5EF4-FFF2-40B4-BE49-F238E27FC236}">
                <a16:creationId xmlns:a16="http://schemas.microsoft.com/office/drawing/2014/main" id="{53EC5AC1-E93E-0A4C-78CD-7765A0782963}"/>
              </a:ext>
            </a:extLst>
          </p:cNvPr>
          <p:cNvSpPr txBox="1"/>
          <p:nvPr/>
        </p:nvSpPr>
        <p:spPr>
          <a:xfrm>
            <a:off x="2621529" y="3464114"/>
            <a:ext cx="1273492" cy="377190"/>
          </a:xfrm>
          <a:prstGeom prst="rect">
            <a:avLst/>
          </a:prstGeom>
          <a:noFill/>
        </p:spPr>
        <p:txBody>
          <a:bodyPr wrap="none" rtlCol="0">
            <a:spAutoFit/>
          </a:bodyPr>
          <a:lstStyle/>
          <a:p>
            <a:pPr algn="l"/>
            <a:r>
              <a:rPr lang="en-US" sz="1875" b="1" spc="0" baseline="0">
                <a:ln/>
                <a:solidFill>
                  <a:srgbClr val="37383A"/>
                </a:solidFill>
                <a:latin typeface="Barlow"/>
                <a:sym typeface="Barlow"/>
                <a:rtl val="0"/>
              </a:rPr>
              <a:t>in batches</a:t>
            </a:r>
          </a:p>
        </p:txBody>
      </p:sp>
      <p:sp>
        <p:nvSpPr>
          <p:cNvPr id="19" name="Rectangle: Rounded Corners 18">
            <a:extLst>
              <a:ext uri="{FF2B5EF4-FFF2-40B4-BE49-F238E27FC236}">
                <a16:creationId xmlns:a16="http://schemas.microsoft.com/office/drawing/2014/main" id="{AEDAF545-2B2B-987A-D581-E8BD6D0DC052}"/>
              </a:ext>
            </a:extLst>
          </p:cNvPr>
          <p:cNvSpPr/>
          <p:nvPr/>
        </p:nvSpPr>
        <p:spPr>
          <a:xfrm>
            <a:off x="1019901" y="5062409"/>
            <a:ext cx="4476750" cy="914400"/>
          </a:xfrm>
          <a:prstGeom prst="roundRect">
            <a:avLst>
              <a:gd name="adj" fmla="val 4166"/>
            </a:avLst>
          </a:prstGeom>
          <a:solidFill>
            <a:srgbClr val="FFFFFF"/>
          </a:solidFill>
          <a:ln w="14288" cap="flat">
            <a:solidFill>
              <a:srgbClr val="37383A"/>
            </a:solidFill>
            <a:prstDash val="solid"/>
            <a:miter/>
          </a:ln>
        </p:spPr>
        <p:txBody>
          <a:bodyPr/>
          <a:lstStyle/>
          <a:p>
            <a:endParaRPr lang="en-US"/>
          </a:p>
        </p:txBody>
      </p:sp>
      <p:sp>
        <p:nvSpPr>
          <p:cNvPr id="20" name="TextBox 19">
            <a:extLst>
              <a:ext uri="{FF2B5EF4-FFF2-40B4-BE49-F238E27FC236}">
                <a16:creationId xmlns:a16="http://schemas.microsoft.com/office/drawing/2014/main" id="{36EB364D-E5ED-A73B-0EC4-CA7B3C9257AE}"/>
              </a:ext>
            </a:extLst>
          </p:cNvPr>
          <p:cNvSpPr txBox="1"/>
          <p:nvPr/>
        </p:nvSpPr>
        <p:spPr>
          <a:xfrm>
            <a:off x="2352448" y="5159564"/>
            <a:ext cx="1811655" cy="377190"/>
          </a:xfrm>
          <a:prstGeom prst="rect">
            <a:avLst/>
          </a:prstGeom>
          <a:noFill/>
        </p:spPr>
        <p:txBody>
          <a:bodyPr wrap="none" rtlCol="0">
            <a:spAutoFit/>
          </a:bodyPr>
          <a:lstStyle/>
          <a:p>
            <a:pPr algn="l"/>
            <a:r>
              <a:rPr lang="en-US" sz="1875" b="1" spc="0" baseline="0">
                <a:ln/>
                <a:solidFill>
                  <a:srgbClr val="37383A"/>
                </a:solidFill>
                <a:latin typeface="Barlow"/>
                <a:sym typeface="Barlow"/>
                <a:rtl val="0"/>
              </a:rPr>
              <a:t>Deploy one well</a:t>
            </a:r>
          </a:p>
        </p:txBody>
      </p:sp>
      <p:sp>
        <p:nvSpPr>
          <p:cNvPr id="21" name="TextBox 20">
            <a:extLst>
              <a:ext uri="{FF2B5EF4-FFF2-40B4-BE49-F238E27FC236}">
                <a16:creationId xmlns:a16="http://schemas.microsoft.com/office/drawing/2014/main" id="{71162E55-3ED9-B665-FEF5-9353AB134B6B}"/>
              </a:ext>
            </a:extLst>
          </p:cNvPr>
          <p:cNvSpPr txBox="1"/>
          <p:nvPr/>
        </p:nvSpPr>
        <p:spPr>
          <a:xfrm>
            <a:off x="1880365" y="5464364"/>
            <a:ext cx="2755820" cy="377190"/>
          </a:xfrm>
          <a:prstGeom prst="rect">
            <a:avLst/>
          </a:prstGeom>
          <a:noFill/>
        </p:spPr>
        <p:txBody>
          <a:bodyPr wrap="none" rtlCol="0">
            <a:spAutoFit/>
          </a:bodyPr>
          <a:lstStyle/>
          <a:p>
            <a:pPr algn="l"/>
            <a:r>
              <a:rPr lang="en-US" sz="1875" b="1" spc="0" baseline="0">
                <a:ln/>
                <a:solidFill>
                  <a:srgbClr val="37383A"/>
                </a:solidFill>
                <a:latin typeface="Barlow"/>
                <a:sym typeface="Barlow"/>
                <a:rtl val="0"/>
              </a:rPr>
              <a:t>test · tune · troubleshoot</a:t>
            </a:r>
          </a:p>
        </p:txBody>
      </p:sp>
      <p:sp>
        <p:nvSpPr>
          <p:cNvPr id="22" name="Rectangle: Rounded Corners 21">
            <a:extLst>
              <a:ext uri="{FF2B5EF4-FFF2-40B4-BE49-F238E27FC236}">
                <a16:creationId xmlns:a16="http://schemas.microsoft.com/office/drawing/2014/main" id="{51A7B4C6-4B63-375E-9221-D0A52901CD76}"/>
              </a:ext>
            </a:extLst>
          </p:cNvPr>
          <p:cNvSpPr/>
          <p:nvPr/>
        </p:nvSpPr>
        <p:spPr>
          <a:xfrm>
            <a:off x="1019901" y="7062659"/>
            <a:ext cx="4476750" cy="914400"/>
          </a:xfrm>
          <a:prstGeom prst="roundRect">
            <a:avLst>
              <a:gd name="adj" fmla="val 4166"/>
            </a:avLst>
          </a:prstGeom>
          <a:solidFill>
            <a:srgbClr val="FFFFFF"/>
          </a:solidFill>
          <a:ln w="14288" cap="flat">
            <a:solidFill>
              <a:srgbClr val="37383A"/>
            </a:solidFill>
            <a:prstDash val="solid"/>
            <a:miter/>
          </a:ln>
        </p:spPr>
        <p:txBody>
          <a:bodyPr/>
          <a:lstStyle/>
          <a:p>
            <a:endParaRPr lang="en-US"/>
          </a:p>
        </p:txBody>
      </p:sp>
      <p:sp>
        <p:nvSpPr>
          <p:cNvPr id="23" name="TextBox 22">
            <a:extLst>
              <a:ext uri="{FF2B5EF4-FFF2-40B4-BE49-F238E27FC236}">
                <a16:creationId xmlns:a16="http://schemas.microsoft.com/office/drawing/2014/main" id="{B71DC5FC-6F9A-F95C-8BD6-DB0AA31BF666}"/>
              </a:ext>
            </a:extLst>
          </p:cNvPr>
          <p:cNvSpPr txBox="1"/>
          <p:nvPr/>
        </p:nvSpPr>
        <p:spPr>
          <a:xfrm>
            <a:off x="2103845" y="7159814"/>
            <a:ext cx="2308860" cy="377190"/>
          </a:xfrm>
          <a:prstGeom prst="rect">
            <a:avLst/>
          </a:prstGeom>
          <a:noFill/>
        </p:spPr>
        <p:txBody>
          <a:bodyPr wrap="none" rtlCol="0">
            <a:spAutoFit/>
          </a:bodyPr>
          <a:lstStyle/>
          <a:p>
            <a:pPr algn="l"/>
            <a:r>
              <a:rPr lang="en-US" sz="1875" b="1" spc="0" baseline="0">
                <a:ln/>
                <a:solidFill>
                  <a:srgbClr val="37383A"/>
                </a:solidFill>
                <a:latin typeface="Barlow"/>
                <a:sym typeface="Barlow"/>
                <a:rtl val="0"/>
              </a:rPr>
              <a:t>Root-cause analysis</a:t>
            </a:r>
          </a:p>
        </p:txBody>
      </p:sp>
      <p:sp>
        <p:nvSpPr>
          <p:cNvPr id="24" name="TextBox 23">
            <a:extLst>
              <a:ext uri="{FF2B5EF4-FFF2-40B4-BE49-F238E27FC236}">
                <a16:creationId xmlns:a16="http://schemas.microsoft.com/office/drawing/2014/main" id="{14EE23D6-8475-D88D-C3EB-02FDE5D5785A}"/>
              </a:ext>
            </a:extLst>
          </p:cNvPr>
          <p:cNvSpPr txBox="1"/>
          <p:nvPr/>
        </p:nvSpPr>
        <p:spPr>
          <a:xfrm>
            <a:off x="1790711" y="7464614"/>
            <a:ext cx="2935128" cy="377190"/>
          </a:xfrm>
          <a:prstGeom prst="rect">
            <a:avLst/>
          </a:prstGeom>
          <a:noFill/>
        </p:spPr>
        <p:txBody>
          <a:bodyPr wrap="none" rtlCol="0">
            <a:spAutoFit/>
          </a:bodyPr>
          <a:lstStyle/>
          <a:p>
            <a:pPr algn="l"/>
            <a:r>
              <a:rPr lang="en-US" sz="1875" b="1" spc="0" baseline="0">
                <a:ln/>
                <a:solidFill>
                  <a:srgbClr val="37383A"/>
                </a:solidFill>
                <a:latin typeface="Barlow"/>
                <a:sym typeface="Barlow"/>
                <a:rtl val="0"/>
              </a:rPr>
              <a:t>per Customer Engineering</a:t>
            </a:r>
          </a:p>
        </p:txBody>
      </p:sp>
      <p:sp>
        <p:nvSpPr>
          <p:cNvPr id="25" name="Rectangle: Rounded Corners 24">
            <a:extLst>
              <a:ext uri="{FF2B5EF4-FFF2-40B4-BE49-F238E27FC236}">
                <a16:creationId xmlns:a16="http://schemas.microsoft.com/office/drawing/2014/main" id="{C3B51CCE-EBE9-2286-55E1-805AD9EC7BD6}"/>
              </a:ext>
            </a:extLst>
          </p:cNvPr>
          <p:cNvSpPr/>
          <p:nvPr/>
        </p:nvSpPr>
        <p:spPr>
          <a:xfrm>
            <a:off x="1019901" y="9062909"/>
            <a:ext cx="4476750" cy="914400"/>
          </a:xfrm>
          <a:prstGeom prst="roundRect">
            <a:avLst>
              <a:gd name="adj" fmla="val 4166"/>
            </a:avLst>
          </a:prstGeom>
          <a:solidFill>
            <a:srgbClr val="FFFFFF"/>
          </a:solidFill>
          <a:ln w="14288" cap="flat">
            <a:solidFill>
              <a:srgbClr val="37383A"/>
            </a:solidFill>
            <a:prstDash val="solid"/>
            <a:miter/>
          </a:ln>
        </p:spPr>
        <p:txBody>
          <a:bodyPr/>
          <a:lstStyle/>
          <a:p>
            <a:endParaRPr lang="en-US"/>
          </a:p>
        </p:txBody>
      </p:sp>
      <p:sp>
        <p:nvSpPr>
          <p:cNvPr id="26" name="TextBox 25">
            <a:extLst>
              <a:ext uri="{FF2B5EF4-FFF2-40B4-BE49-F238E27FC236}">
                <a16:creationId xmlns:a16="http://schemas.microsoft.com/office/drawing/2014/main" id="{DFC98EC9-730F-C5D0-8C2D-E0A7E0116B74}"/>
              </a:ext>
            </a:extLst>
          </p:cNvPr>
          <p:cNvSpPr txBox="1"/>
          <p:nvPr/>
        </p:nvSpPr>
        <p:spPr>
          <a:xfrm>
            <a:off x="2243506" y="9160064"/>
            <a:ext cx="2029539" cy="377190"/>
          </a:xfrm>
          <a:prstGeom prst="rect">
            <a:avLst/>
          </a:prstGeom>
          <a:noFill/>
        </p:spPr>
        <p:txBody>
          <a:bodyPr wrap="none" rtlCol="0">
            <a:spAutoFit/>
          </a:bodyPr>
          <a:lstStyle/>
          <a:p>
            <a:pPr algn="l"/>
            <a:r>
              <a:rPr lang="en-US" sz="1875" b="1" spc="0" baseline="0">
                <a:ln/>
                <a:solidFill>
                  <a:srgbClr val="37383A"/>
                </a:solidFill>
                <a:latin typeface="Barlow"/>
                <a:sym typeface="Barlow"/>
                <a:rtl val="0"/>
              </a:rPr>
              <a:t>Update controller</a:t>
            </a:r>
          </a:p>
        </p:txBody>
      </p:sp>
      <p:sp>
        <p:nvSpPr>
          <p:cNvPr id="27" name="TextBox 26">
            <a:extLst>
              <a:ext uri="{FF2B5EF4-FFF2-40B4-BE49-F238E27FC236}">
                <a16:creationId xmlns:a16="http://schemas.microsoft.com/office/drawing/2014/main" id="{50E75AB1-0FC6-3C17-1F32-B4915A35C75D}"/>
              </a:ext>
            </a:extLst>
          </p:cNvPr>
          <p:cNvSpPr txBox="1"/>
          <p:nvPr/>
        </p:nvSpPr>
        <p:spPr>
          <a:xfrm>
            <a:off x="2549258" y="9464864"/>
            <a:ext cx="1418034" cy="377190"/>
          </a:xfrm>
          <a:prstGeom prst="rect">
            <a:avLst/>
          </a:prstGeom>
          <a:noFill/>
        </p:spPr>
        <p:txBody>
          <a:bodyPr wrap="none" rtlCol="0">
            <a:spAutoFit/>
          </a:bodyPr>
          <a:lstStyle/>
          <a:p>
            <a:pPr algn="l"/>
            <a:r>
              <a:rPr lang="en-US" sz="1875" b="1" spc="0" baseline="0">
                <a:ln/>
                <a:solidFill>
                  <a:srgbClr val="37383A"/>
                </a:solidFill>
                <a:latin typeface="Barlow"/>
                <a:sym typeface="Barlow"/>
                <a:rtl val="0"/>
              </a:rPr>
              <a:t>&amp; re-deploy</a:t>
            </a:r>
          </a:p>
        </p:txBody>
      </p:sp>
      <p:sp>
        <p:nvSpPr>
          <p:cNvPr id="29" name="Freeform: Shape 28">
            <a:extLst>
              <a:ext uri="{FF2B5EF4-FFF2-40B4-BE49-F238E27FC236}">
                <a16:creationId xmlns:a16="http://schemas.microsoft.com/office/drawing/2014/main" id="{6523A144-15DC-0569-8D7E-1B346D33ABF4}"/>
              </a:ext>
            </a:extLst>
          </p:cNvPr>
          <p:cNvSpPr/>
          <p:nvPr/>
        </p:nvSpPr>
        <p:spPr>
          <a:xfrm>
            <a:off x="3258276" y="3976559"/>
            <a:ext cx="9525" cy="1028700"/>
          </a:xfrm>
          <a:custGeom>
            <a:avLst/>
            <a:gdLst>
              <a:gd name="csX0" fmla="*/ 0 w 9525"/>
              <a:gd name="csY0" fmla="*/ 0 h 1028700"/>
              <a:gd name="csX1" fmla="*/ 0 w 9525"/>
              <a:gd name="csY1" fmla="*/ 1028700 h 1028700"/>
            </a:gdLst>
            <a:ahLst/>
            <a:cxnLst>
              <a:cxn ang="0">
                <a:pos x="csX0" y="csY0"/>
              </a:cxn>
              <a:cxn ang="0">
                <a:pos x="csX1" y="csY1"/>
              </a:cxn>
            </a:cxnLst>
            <a:rect l="l" t="t" r="r" b="b"/>
            <a:pathLst>
              <a:path w="9525" h="1028700">
                <a:moveTo>
                  <a:pt x="0" y="0"/>
                </a:moveTo>
                <a:lnTo>
                  <a:pt x="0" y="1028700"/>
                </a:lnTo>
              </a:path>
            </a:pathLst>
          </a:custGeom>
          <a:ln w="28575" cap="flat">
            <a:solidFill>
              <a:srgbClr val="00B0F0"/>
            </a:solidFill>
            <a:prstDash val="solid"/>
            <a:miter/>
            <a:headEnd type="none" w="med" len="med"/>
            <a:tailEnd type="triangle" w="med" len="med"/>
          </a:ln>
        </p:spPr>
        <p:txBody>
          <a:bodyPr/>
          <a:lstStyle/>
          <a:p>
            <a:endParaRPr lang="en-US"/>
          </a:p>
        </p:txBody>
      </p:sp>
      <p:sp>
        <p:nvSpPr>
          <p:cNvPr id="30" name="Freeform: Shape 29">
            <a:extLst>
              <a:ext uri="{FF2B5EF4-FFF2-40B4-BE49-F238E27FC236}">
                <a16:creationId xmlns:a16="http://schemas.microsoft.com/office/drawing/2014/main" id="{6FDEA4B3-93FE-60E0-46EC-E7D30A291EB8}"/>
              </a:ext>
            </a:extLst>
          </p:cNvPr>
          <p:cNvSpPr/>
          <p:nvPr/>
        </p:nvSpPr>
        <p:spPr>
          <a:xfrm>
            <a:off x="3258276" y="5976809"/>
            <a:ext cx="9525" cy="1028700"/>
          </a:xfrm>
          <a:custGeom>
            <a:avLst/>
            <a:gdLst>
              <a:gd name="csX0" fmla="*/ 0 w 9525"/>
              <a:gd name="csY0" fmla="*/ 0 h 1028700"/>
              <a:gd name="csX1" fmla="*/ 0 w 9525"/>
              <a:gd name="csY1" fmla="*/ 1028700 h 1028700"/>
            </a:gdLst>
            <a:ahLst/>
            <a:cxnLst>
              <a:cxn ang="0">
                <a:pos x="csX0" y="csY0"/>
              </a:cxn>
              <a:cxn ang="0">
                <a:pos x="csX1" y="csY1"/>
              </a:cxn>
            </a:cxnLst>
            <a:rect l="l" t="t" r="r" b="b"/>
            <a:pathLst>
              <a:path w="9525" h="1028700">
                <a:moveTo>
                  <a:pt x="0" y="0"/>
                </a:moveTo>
                <a:lnTo>
                  <a:pt x="0" y="1028700"/>
                </a:lnTo>
              </a:path>
            </a:pathLst>
          </a:custGeom>
          <a:ln w="28575" cap="flat">
            <a:solidFill>
              <a:srgbClr val="00B0F0"/>
            </a:solidFill>
            <a:prstDash val="solid"/>
            <a:miter/>
            <a:headEnd type="none" w="med" len="med"/>
            <a:tailEnd type="triangle" w="med" len="med"/>
          </a:ln>
        </p:spPr>
        <p:txBody>
          <a:bodyPr/>
          <a:lstStyle/>
          <a:p>
            <a:endParaRPr lang="en-US"/>
          </a:p>
        </p:txBody>
      </p:sp>
      <p:sp>
        <p:nvSpPr>
          <p:cNvPr id="31" name="Freeform: Shape 30">
            <a:extLst>
              <a:ext uri="{FF2B5EF4-FFF2-40B4-BE49-F238E27FC236}">
                <a16:creationId xmlns:a16="http://schemas.microsoft.com/office/drawing/2014/main" id="{78CC8AD6-63FB-540A-6102-986FB137F080}"/>
              </a:ext>
            </a:extLst>
          </p:cNvPr>
          <p:cNvSpPr/>
          <p:nvPr/>
        </p:nvSpPr>
        <p:spPr>
          <a:xfrm>
            <a:off x="3258276" y="7977059"/>
            <a:ext cx="9525" cy="1028700"/>
          </a:xfrm>
          <a:custGeom>
            <a:avLst/>
            <a:gdLst>
              <a:gd name="csX0" fmla="*/ 0 w 9525"/>
              <a:gd name="csY0" fmla="*/ 0 h 1028700"/>
              <a:gd name="csX1" fmla="*/ 0 w 9525"/>
              <a:gd name="csY1" fmla="*/ 1028700 h 1028700"/>
            </a:gdLst>
            <a:ahLst/>
            <a:cxnLst>
              <a:cxn ang="0">
                <a:pos x="csX0" y="csY0"/>
              </a:cxn>
              <a:cxn ang="0">
                <a:pos x="csX1" y="csY1"/>
              </a:cxn>
            </a:cxnLst>
            <a:rect l="l" t="t" r="r" b="b"/>
            <a:pathLst>
              <a:path w="9525" h="1028700">
                <a:moveTo>
                  <a:pt x="0" y="0"/>
                </a:moveTo>
                <a:lnTo>
                  <a:pt x="0" y="1028700"/>
                </a:lnTo>
              </a:path>
            </a:pathLst>
          </a:custGeom>
          <a:ln w="28575" cap="flat">
            <a:solidFill>
              <a:srgbClr val="00B0F0"/>
            </a:solidFill>
            <a:prstDash val="solid"/>
            <a:miter/>
            <a:headEnd type="none" w="med" len="med"/>
            <a:tailEnd type="triangle" w="med" len="med"/>
          </a:ln>
        </p:spPr>
        <p:txBody>
          <a:bodyPr/>
          <a:lstStyle/>
          <a:p>
            <a:endParaRPr lang="en-US"/>
          </a:p>
        </p:txBody>
      </p:sp>
      <p:sp>
        <p:nvSpPr>
          <p:cNvPr id="32" name="Freeform: Shape 31">
            <a:extLst>
              <a:ext uri="{FF2B5EF4-FFF2-40B4-BE49-F238E27FC236}">
                <a16:creationId xmlns:a16="http://schemas.microsoft.com/office/drawing/2014/main" id="{5E2BAAB1-9149-6488-14E4-A3B4381EF261}"/>
              </a:ext>
            </a:extLst>
          </p:cNvPr>
          <p:cNvSpPr/>
          <p:nvPr/>
        </p:nvSpPr>
        <p:spPr>
          <a:xfrm>
            <a:off x="5496651" y="3519359"/>
            <a:ext cx="1047750" cy="6000750"/>
          </a:xfrm>
          <a:custGeom>
            <a:avLst/>
            <a:gdLst>
              <a:gd name="csX0" fmla="*/ 0 w 1047750"/>
              <a:gd name="csY0" fmla="*/ 6000750 h 6000750"/>
              <a:gd name="csX1" fmla="*/ 1047750 w 1047750"/>
              <a:gd name="csY1" fmla="*/ 6000750 h 6000750"/>
              <a:gd name="csX2" fmla="*/ 1047750 w 1047750"/>
              <a:gd name="csY2" fmla="*/ 0 h 6000750"/>
              <a:gd name="csX3" fmla="*/ 57150 w 1047750"/>
              <a:gd name="csY3" fmla="*/ 0 h 6000750"/>
            </a:gdLst>
            <a:ahLst/>
            <a:cxnLst>
              <a:cxn ang="0">
                <a:pos x="csX0" y="csY0"/>
              </a:cxn>
              <a:cxn ang="0">
                <a:pos x="csX1" y="csY1"/>
              </a:cxn>
              <a:cxn ang="0">
                <a:pos x="csX2" y="csY2"/>
              </a:cxn>
              <a:cxn ang="0">
                <a:pos x="csX3" y="csY3"/>
              </a:cxn>
            </a:cxnLst>
            <a:rect l="l" t="t" r="r" b="b"/>
            <a:pathLst>
              <a:path w="1047750" h="6000750">
                <a:moveTo>
                  <a:pt x="0" y="6000750"/>
                </a:moveTo>
                <a:lnTo>
                  <a:pt x="1047750" y="6000750"/>
                </a:lnTo>
                <a:lnTo>
                  <a:pt x="1047750" y="0"/>
                </a:lnTo>
                <a:lnTo>
                  <a:pt x="57150" y="0"/>
                </a:lnTo>
              </a:path>
            </a:pathLst>
          </a:custGeom>
          <a:noFill/>
          <a:ln w="28575" cap="flat">
            <a:solidFill>
              <a:srgbClr val="00B0F0"/>
            </a:solidFill>
            <a:custDash>
              <a:ds d="150000" sp="0"/>
            </a:custDash>
            <a:miter/>
            <a:headEnd type="none" w="med" len="med"/>
            <a:tailEnd type="triangle" w="med" len="med"/>
          </a:ln>
        </p:spPr>
        <p:txBody>
          <a:bodyPr/>
          <a:lstStyle/>
          <a:p>
            <a:endParaRPr lang="en-US"/>
          </a:p>
        </p:txBody>
      </p:sp>
      <p:sp>
        <p:nvSpPr>
          <p:cNvPr id="33" name="TextBox 32">
            <a:extLst>
              <a:ext uri="{FF2B5EF4-FFF2-40B4-BE49-F238E27FC236}">
                <a16:creationId xmlns:a16="http://schemas.microsoft.com/office/drawing/2014/main" id="{366E5874-8E71-D7A6-0AC5-DB03A93CD9DB}"/>
              </a:ext>
            </a:extLst>
          </p:cNvPr>
          <p:cNvSpPr txBox="1"/>
          <p:nvPr/>
        </p:nvSpPr>
        <p:spPr>
          <a:xfrm rot="16200000">
            <a:off x="6210854" y="6340198"/>
            <a:ext cx="883575" cy="369332"/>
          </a:xfrm>
          <a:prstGeom prst="rect">
            <a:avLst/>
          </a:prstGeom>
          <a:noFill/>
        </p:spPr>
        <p:txBody>
          <a:bodyPr wrap="none" rtlCol="0">
            <a:spAutoFit/>
          </a:bodyPr>
          <a:lstStyle/>
          <a:p>
            <a:pPr algn="l"/>
            <a:r>
              <a:rPr lang="en-US" b="1" dirty="0">
                <a:ln/>
                <a:solidFill>
                  <a:srgbClr val="00B0F0"/>
                </a:solidFill>
                <a:latin typeface="Barlow"/>
                <a:sym typeface="Barlow"/>
                <a:rtl val="0"/>
              </a:rPr>
              <a:t>i</a:t>
            </a:r>
            <a:r>
              <a:rPr lang="en-US" b="1" spc="0" baseline="0" dirty="0">
                <a:ln/>
                <a:solidFill>
                  <a:srgbClr val="00B0F0"/>
                </a:solidFill>
                <a:latin typeface="Barlow"/>
                <a:sym typeface="Barlow"/>
                <a:rtl val="0"/>
              </a:rPr>
              <a:t>terate</a:t>
            </a:r>
          </a:p>
        </p:txBody>
      </p:sp>
      <p:grpSp>
        <p:nvGrpSpPr>
          <p:cNvPr id="34" name="Image 0" descr="preencoded.png">
            <a:extLst>
              <a:ext uri="{FF2B5EF4-FFF2-40B4-BE49-F238E27FC236}">
                <a16:creationId xmlns:a16="http://schemas.microsoft.com/office/drawing/2014/main" id="{BFD3B3EF-4478-8FBD-C66E-3D6CFB31322A}"/>
              </a:ext>
            </a:extLst>
          </p:cNvPr>
          <p:cNvGrpSpPr/>
          <p:nvPr/>
        </p:nvGrpSpPr>
        <p:grpSpPr>
          <a:xfrm>
            <a:off x="5439501" y="3290759"/>
            <a:ext cx="114300" cy="4286250"/>
            <a:chOff x="5181600" y="1657350"/>
            <a:chExt cx="114300" cy="4286250"/>
          </a:xfrm>
          <a:solidFill>
            <a:srgbClr val="C15B5B"/>
          </a:solidFill>
        </p:grpSpPr>
        <p:sp>
          <p:nvSpPr>
            <p:cNvPr id="35" name="Oval 34">
              <a:extLst>
                <a:ext uri="{FF2B5EF4-FFF2-40B4-BE49-F238E27FC236}">
                  <a16:creationId xmlns:a16="http://schemas.microsoft.com/office/drawing/2014/main" id="{5F6F874E-2FB3-1405-42D3-A215BA2823A3}"/>
                </a:ext>
              </a:extLst>
            </p:cNvPr>
            <p:cNvSpPr/>
            <p:nvPr/>
          </p:nvSpPr>
          <p:spPr>
            <a:xfrm>
              <a:off x="5181600" y="1657350"/>
              <a:ext cx="114300" cy="114300"/>
            </a:xfrm>
            <a:prstGeom prst="ellipse">
              <a:avLst/>
            </a:prstGeom>
            <a:solidFill>
              <a:srgbClr val="C15B5B"/>
            </a:solidFill>
            <a:ln w="9525" cap="flat">
              <a:noFill/>
              <a:prstDash val="solid"/>
              <a:miter/>
            </a:ln>
          </p:spPr>
          <p:txBody>
            <a:bodyPr/>
            <a:lstStyle/>
            <a:p>
              <a:endParaRPr lang="en-US"/>
            </a:p>
          </p:txBody>
        </p:sp>
        <p:sp>
          <p:nvSpPr>
            <p:cNvPr id="36" name="Oval 35">
              <a:extLst>
                <a:ext uri="{FF2B5EF4-FFF2-40B4-BE49-F238E27FC236}">
                  <a16:creationId xmlns:a16="http://schemas.microsoft.com/office/drawing/2014/main" id="{F71C7AD7-DF13-B71E-2131-A69D963FC111}"/>
                </a:ext>
              </a:extLst>
            </p:cNvPr>
            <p:cNvSpPr/>
            <p:nvPr/>
          </p:nvSpPr>
          <p:spPr>
            <a:xfrm>
              <a:off x="5181600" y="2000250"/>
              <a:ext cx="114300" cy="114300"/>
            </a:xfrm>
            <a:prstGeom prst="ellipse">
              <a:avLst/>
            </a:prstGeom>
            <a:solidFill>
              <a:srgbClr val="C15B5B"/>
            </a:solidFill>
            <a:ln w="9525" cap="flat">
              <a:noFill/>
              <a:prstDash val="solid"/>
              <a:miter/>
            </a:ln>
          </p:spPr>
          <p:txBody>
            <a:bodyPr/>
            <a:lstStyle/>
            <a:p>
              <a:endParaRPr lang="en-US"/>
            </a:p>
          </p:txBody>
        </p:sp>
        <p:sp>
          <p:nvSpPr>
            <p:cNvPr id="37" name="Oval 36">
              <a:extLst>
                <a:ext uri="{FF2B5EF4-FFF2-40B4-BE49-F238E27FC236}">
                  <a16:creationId xmlns:a16="http://schemas.microsoft.com/office/drawing/2014/main" id="{6E3A643C-8F41-E704-9499-AAD5E7D07202}"/>
                </a:ext>
              </a:extLst>
            </p:cNvPr>
            <p:cNvSpPr/>
            <p:nvPr/>
          </p:nvSpPr>
          <p:spPr>
            <a:xfrm>
              <a:off x="5181600" y="3829050"/>
              <a:ext cx="114300" cy="114300"/>
            </a:xfrm>
            <a:prstGeom prst="ellipse">
              <a:avLst/>
            </a:prstGeom>
            <a:solidFill>
              <a:srgbClr val="C15B5B"/>
            </a:solidFill>
            <a:ln w="9525" cap="flat">
              <a:noFill/>
              <a:prstDash val="solid"/>
              <a:miter/>
            </a:ln>
          </p:spPr>
          <p:txBody>
            <a:bodyPr/>
            <a:lstStyle/>
            <a:p>
              <a:endParaRPr lang="en-US"/>
            </a:p>
          </p:txBody>
        </p:sp>
        <p:sp>
          <p:nvSpPr>
            <p:cNvPr id="38" name="Oval 37">
              <a:extLst>
                <a:ext uri="{FF2B5EF4-FFF2-40B4-BE49-F238E27FC236}">
                  <a16:creationId xmlns:a16="http://schemas.microsoft.com/office/drawing/2014/main" id="{DBD18E18-0BF8-C810-B361-B04DD19033F5}"/>
                </a:ext>
              </a:extLst>
            </p:cNvPr>
            <p:cNvSpPr/>
            <p:nvPr/>
          </p:nvSpPr>
          <p:spPr>
            <a:xfrm>
              <a:off x="5181600" y="5829300"/>
              <a:ext cx="114300" cy="114300"/>
            </a:xfrm>
            <a:prstGeom prst="ellipse">
              <a:avLst/>
            </a:prstGeom>
            <a:solidFill>
              <a:srgbClr val="C15B5B"/>
            </a:solidFill>
            <a:ln w="9525" cap="flat">
              <a:noFill/>
              <a:prstDash val="solid"/>
              <a:miter/>
            </a:ln>
          </p:spPr>
          <p:txBody>
            <a:bodyPr/>
            <a:lstStyle/>
            <a:p>
              <a:endParaRPr lang="en-US"/>
            </a:p>
          </p:txBody>
        </p:sp>
      </p:grpSp>
      <p:sp>
        <p:nvSpPr>
          <p:cNvPr id="40" name="Freeform: Shape 39">
            <a:extLst>
              <a:ext uri="{FF2B5EF4-FFF2-40B4-BE49-F238E27FC236}">
                <a16:creationId xmlns:a16="http://schemas.microsoft.com/office/drawing/2014/main" id="{136E42F4-5416-D8BC-82B7-AE13783972BB}"/>
              </a:ext>
            </a:extLst>
          </p:cNvPr>
          <p:cNvSpPr/>
          <p:nvPr/>
        </p:nvSpPr>
        <p:spPr>
          <a:xfrm>
            <a:off x="5496651" y="3347909"/>
            <a:ext cx="1619250" cy="9525"/>
          </a:xfrm>
          <a:custGeom>
            <a:avLst/>
            <a:gdLst>
              <a:gd name="csX0" fmla="*/ 0 w 1619250"/>
              <a:gd name="csY0" fmla="*/ 0 h 9525"/>
              <a:gd name="csX1" fmla="*/ 1619250 w 1619250"/>
              <a:gd name="csY1" fmla="*/ 0 h 9525"/>
            </a:gdLst>
            <a:ahLst/>
            <a:cxnLst>
              <a:cxn ang="0">
                <a:pos x="csX0" y="csY0"/>
              </a:cxn>
              <a:cxn ang="0">
                <a:pos x="csX1" y="csY1"/>
              </a:cxn>
            </a:cxnLst>
            <a:rect l="l" t="t" r="r" b="b"/>
            <a:pathLst>
              <a:path w="1619250" h="9525">
                <a:moveTo>
                  <a:pt x="0" y="0"/>
                </a:moveTo>
                <a:lnTo>
                  <a:pt x="1619250" y="0"/>
                </a:lnTo>
              </a:path>
            </a:pathLst>
          </a:custGeom>
          <a:noFill/>
          <a:ln w="23813" cap="flat">
            <a:solidFill>
              <a:srgbClr val="C15B5B"/>
            </a:solidFill>
            <a:custDash>
              <a:ds d="600000" sp="450000"/>
            </a:custDash>
            <a:miter/>
            <a:headEnd type="none" w="med" len="med"/>
            <a:tailEnd type="triangle" w="med" len="med"/>
          </a:ln>
        </p:spPr>
        <p:txBody>
          <a:bodyPr/>
          <a:lstStyle/>
          <a:p>
            <a:endParaRPr lang="en-US" dirty="0"/>
          </a:p>
        </p:txBody>
      </p:sp>
      <p:sp>
        <p:nvSpPr>
          <p:cNvPr id="41" name="Freeform: Shape 40">
            <a:extLst>
              <a:ext uri="{FF2B5EF4-FFF2-40B4-BE49-F238E27FC236}">
                <a16:creationId xmlns:a16="http://schemas.microsoft.com/office/drawing/2014/main" id="{A8BAE831-4F3B-41DC-C165-B0331E2D354F}"/>
              </a:ext>
            </a:extLst>
          </p:cNvPr>
          <p:cNvSpPr/>
          <p:nvPr/>
        </p:nvSpPr>
        <p:spPr>
          <a:xfrm>
            <a:off x="5496651" y="3690809"/>
            <a:ext cx="1619250" cy="800100"/>
          </a:xfrm>
          <a:custGeom>
            <a:avLst/>
            <a:gdLst>
              <a:gd name="csX0" fmla="*/ 0 w 1619250"/>
              <a:gd name="csY0" fmla="*/ 0 h 800100"/>
              <a:gd name="csX1" fmla="*/ 1619250 w 1619250"/>
              <a:gd name="csY1" fmla="*/ 800100 h 800100"/>
            </a:gdLst>
            <a:ahLst/>
            <a:cxnLst>
              <a:cxn ang="0">
                <a:pos x="csX0" y="csY0"/>
              </a:cxn>
              <a:cxn ang="0">
                <a:pos x="csX1" y="csY1"/>
              </a:cxn>
            </a:cxnLst>
            <a:rect l="l" t="t" r="r" b="b"/>
            <a:pathLst>
              <a:path w="1619250" h="800100">
                <a:moveTo>
                  <a:pt x="0" y="0"/>
                </a:moveTo>
                <a:cubicBezTo>
                  <a:pt x="952500" y="0"/>
                  <a:pt x="952500" y="800100"/>
                  <a:pt x="1619250" y="800100"/>
                </a:cubicBezTo>
              </a:path>
            </a:pathLst>
          </a:custGeom>
          <a:noFill/>
          <a:ln w="23813" cap="flat">
            <a:solidFill>
              <a:srgbClr val="C15B5B"/>
            </a:solidFill>
            <a:custDash>
              <a:ds d="600000" sp="450000"/>
            </a:custDash>
            <a:miter/>
            <a:headEnd type="none" w="med" len="med"/>
            <a:tailEnd type="triangle" w="med" len="med"/>
          </a:ln>
        </p:spPr>
        <p:txBody>
          <a:bodyPr/>
          <a:lstStyle/>
          <a:p>
            <a:endParaRPr lang="en-US"/>
          </a:p>
        </p:txBody>
      </p:sp>
      <p:sp>
        <p:nvSpPr>
          <p:cNvPr id="42" name="Freeform: Shape 41">
            <a:extLst>
              <a:ext uri="{FF2B5EF4-FFF2-40B4-BE49-F238E27FC236}">
                <a16:creationId xmlns:a16="http://schemas.microsoft.com/office/drawing/2014/main" id="{E6DCD506-1098-6999-7150-E5700A5C2C2A}"/>
              </a:ext>
            </a:extLst>
          </p:cNvPr>
          <p:cNvSpPr/>
          <p:nvPr/>
        </p:nvSpPr>
        <p:spPr>
          <a:xfrm>
            <a:off x="5496651" y="5519609"/>
            <a:ext cx="1619250" cy="9525"/>
          </a:xfrm>
          <a:custGeom>
            <a:avLst/>
            <a:gdLst>
              <a:gd name="csX0" fmla="*/ 0 w 1619250"/>
              <a:gd name="csY0" fmla="*/ 0 h 9525"/>
              <a:gd name="csX1" fmla="*/ 1619250 w 1619250"/>
              <a:gd name="csY1" fmla="*/ 0 h 9525"/>
            </a:gdLst>
            <a:ahLst/>
            <a:cxnLst>
              <a:cxn ang="0">
                <a:pos x="csX0" y="csY0"/>
              </a:cxn>
              <a:cxn ang="0">
                <a:pos x="csX1" y="csY1"/>
              </a:cxn>
            </a:cxnLst>
            <a:rect l="l" t="t" r="r" b="b"/>
            <a:pathLst>
              <a:path w="1619250" h="9525">
                <a:moveTo>
                  <a:pt x="0" y="0"/>
                </a:moveTo>
                <a:lnTo>
                  <a:pt x="1619250" y="0"/>
                </a:lnTo>
              </a:path>
            </a:pathLst>
          </a:custGeom>
          <a:noFill/>
          <a:ln w="23813" cap="flat">
            <a:solidFill>
              <a:srgbClr val="C15B5B"/>
            </a:solidFill>
            <a:custDash>
              <a:ds d="600000" sp="450000"/>
            </a:custDash>
            <a:miter/>
            <a:headEnd type="none" w="med" len="med"/>
            <a:tailEnd type="triangle" w="med" len="med"/>
          </a:ln>
        </p:spPr>
        <p:txBody>
          <a:bodyPr/>
          <a:lstStyle/>
          <a:p>
            <a:endParaRPr lang="en-US"/>
          </a:p>
        </p:txBody>
      </p:sp>
      <p:sp>
        <p:nvSpPr>
          <p:cNvPr id="43" name="Freeform: Shape 42">
            <a:extLst>
              <a:ext uri="{FF2B5EF4-FFF2-40B4-BE49-F238E27FC236}">
                <a16:creationId xmlns:a16="http://schemas.microsoft.com/office/drawing/2014/main" id="{7BE148AC-E113-D9A6-38F2-A1625CC272EF}"/>
              </a:ext>
            </a:extLst>
          </p:cNvPr>
          <p:cNvSpPr/>
          <p:nvPr/>
        </p:nvSpPr>
        <p:spPr>
          <a:xfrm>
            <a:off x="5496651" y="7519859"/>
            <a:ext cx="1619250" cy="9525"/>
          </a:xfrm>
          <a:custGeom>
            <a:avLst/>
            <a:gdLst>
              <a:gd name="csX0" fmla="*/ 0 w 1619250"/>
              <a:gd name="csY0" fmla="*/ 0 h 9525"/>
              <a:gd name="csX1" fmla="*/ 1619250 w 1619250"/>
              <a:gd name="csY1" fmla="*/ 0 h 9525"/>
            </a:gdLst>
            <a:ahLst/>
            <a:cxnLst>
              <a:cxn ang="0">
                <a:pos x="csX0" y="csY0"/>
              </a:cxn>
              <a:cxn ang="0">
                <a:pos x="csX1" y="csY1"/>
              </a:cxn>
            </a:cxnLst>
            <a:rect l="l" t="t" r="r" b="b"/>
            <a:pathLst>
              <a:path w="1619250" h="9525">
                <a:moveTo>
                  <a:pt x="0" y="0"/>
                </a:moveTo>
                <a:lnTo>
                  <a:pt x="1619250" y="0"/>
                </a:lnTo>
              </a:path>
            </a:pathLst>
          </a:custGeom>
          <a:noFill/>
          <a:ln w="23813" cap="flat">
            <a:solidFill>
              <a:srgbClr val="C15B5B"/>
            </a:solidFill>
            <a:custDash>
              <a:ds d="600000" sp="450000"/>
            </a:custDash>
            <a:miter/>
            <a:headEnd type="none" w="med" len="med"/>
            <a:tailEnd type="triangle" w="med" len="med"/>
          </a:ln>
        </p:spPr>
        <p:txBody>
          <a:bodyPr/>
          <a:lstStyle/>
          <a:p>
            <a:endParaRPr lang="en-US"/>
          </a:p>
        </p:txBody>
      </p:sp>
      <p:sp>
        <p:nvSpPr>
          <p:cNvPr id="45" name="Rectangle 44">
            <a:extLst>
              <a:ext uri="{FF2B5EF4-FFF2-40B4-BE49-F238E27FC236}">
                <a16:creationId xmlns:a16="http://schemas.microsoft.com/office/drawing/2014/main" id="{30D46522-16A5-5482-D0C9-66BD43DCC9A0}"/>
              </a:ext>
            </a:extLst>
          </p:cNvPr>
          <p:cNvSpPr/>
          <p:nvPr/>
        </p:nvSpPr>
        <p:spPr>
          <a:xfrm>
            <a:off x="7173051" y="3024059"/>
            <a:ext cx="3390900" cy="723900"/>
          </a:xfrm>
          <a:prstGeom prst="rect">
            <a:avLst/>
          </a:prstGeom>
          <a:noFill/>
          <a:ln w="9525" cap="flat">
            <a:solidFill>
              <a:srgbClr val="D7D9DB"/>
            </a:solidFill>
            <a:prstDash val="solid"/>
            <a:miter/>
          </a:ln>
        </p:spPr>
        <p:txBody>
          <a:bodyPr/>
          <a:lstStyle/>
          <a:p>
            <a:endParaRPr lang="en-US"/>
          </a:p>
        </p:txBody>
      </p:sp>
      <p:sp>
        <p:nvSpPr>
          <p:cNvPr id="46" name="Rectangle 45">
            <a:extLst>
              <a:ext uri="{FF2B5EF4-FFF2-40B4-BE49-F238E27FC236}">
                <a16:creationId xmlns:a16="http://schemas.microsoft.com/office/drawing/2014/main" id="{613784C0-B627-A608-259D-D0995C90C45C}"/>
              </a:ext>
            </a:extLst>
          </p:cNvPr>
          <p:cNvSpPr/>
          <p:nvPr/>
        </p:nvSpPr>
        <p:spPr>
          <a:xfrm>
            <a:off x="7173051" y="3024059"/>
            <a:ext cx="38100" cy="723900"/>
          </a:xfrm>
          <a:prstGeom prst="rect">
            <a:avLst/>
          </a:prstGeom>
          <a:solidFill>
            <a:srgbClr val="C15B5B"/>
          </a:solidFill>
          <a:ln w="9525" cap="flat">
            <a:noFill/>
            <a:prstDash val="solid"/>
            <a:miter/>
          </a:ln>
        </p:spPr>
        <p:txBody>
          <a:bodyPr/>
          <a:lstStyle/>
          <a:p>
            <a:endParaRPr lang="en-US"/>
          </a:p>
        </p:txBody>
      </p:sp>
      <p:sp>
        <p:nvSpPr>
          <p:cNvPr id="47" name="TextBox 46">
            <a:extLst>
              <a:ext uri="{FF2B5EF4-FFF2-40B4-BE49-F238E27FC236}">
                <a16:creationId xmlns:a16="http://schemas.microsoft.com/office/drawing/2014/main" id="{C41FFA86-70E5-0B9F-FCAD-B14C1978DDBC}"/>
              </a:ext>
            </a:extLst>
          </p:cNvPr>
          <p:cNvSpPr txBox="1"/>
          <p:nvPr/>
        </p:nvSpPr>
        <p:spPr>
          <a:xfrm>
            <a:off x="7310211" y="3092639"/>
            <a:ext cx="2731426" cy="342899"/>
          </a:xfrm>
          <a:prstGeom prst="rect">
            <a:avLst/>
          </a:prstGeom>
          <a:noFill/>
        </p:spPr>
        <p:txBody>
          <a:bodyPr wrap="none" rtlCol="0">
            <a:spAutoFit/>
          </a:bodyPr>
          <a:lstStyle/>
          <a:p>
            <a:pPr algn="l"/>
            <a:r>
              <a:rPr lang="en-US" sz="1650" spc="0" baseline="0">
                <a:ln/>
                <a:solidFill>
                  <a:srgbClr val="4A4C4E"/>
                </a:solidFill>
                <a:latin typeface="Barlow"/>
                <a:sym typeface="Barlow"/>
                <a:rtl val="0"/>
              </a:rPr>
              <a:t>Customer updates models —</a:t>
            </a:r>
          </a:p>
        </p:txBody>
      </p:sp>
      <p:sp>
        <p:nvSpPr>
          <p:cNvPr id="48" name="TextBox 47">
            <a:extLst>
              <a:ext uri="{FF2B5EF4-FFF2-40B4-BE49-F238E27FC236}">
                <a16:creationId xmlns:a16="http://schemas.microsoft.com/office/drawing/2014/main" id="{BACBBCC7-2F2C-6335-86EE-6B7A732F46B5}"/>
              </a:ext>
            </a:extLst>
          </p:cNvPr>
          <p:cNvSpPr txBox="1"/>
          <p:nvPr/>
        </p:nvSpPr>
        <p:spPr>
          <a:xfrm>
            <a:off x="7310211" y="3359339"/>
            <a:ext cx="2305621" cy="342899"/>
          </a:xfrm>
          <a:prstGeom prst="rect">
            <a:avLst/>
          </a:prstGeom>
          <a:noFill/>
        </p:spPr>
        <p:txBody>
          <a:bodyPr wrap="none" rtlCol="0">
            <a:spAutoFit/>
          </a:bodyPr>
          <a:lstStyle/>
          <a:p>
            <a:pPr algn="l"/>
            <a:r>
              <a:rPr lang="en-US" sz="1650" spc="0" baseline="0">
                <a:ln/>
                <a:solidFill>
                  <a:srgbClr val="4A4C4E"/>
                </a:solidFill>
                <a:latin typeface="Barlow"/>
                <a:sym typeface="Barlow"/>
                <a:rtl val="0"/>
              </a:rPr>
              <a:t>timeline often unknown</a:t>
            </a:r>
          </a:p>
        </p:txBody>
      </p:sp>
      <p:sp>
        <p:nvSpPr>
          <p:cNvPr id="49" name="Rectangle 48">
            <a:extLst>
              <a:ext uri="{FF2B5EF4-FFF2-40B4-BE49-F238E27FC236}">
                <a16:creationId xmlns:a16="http://schemas.microsoft.com/office/drawing/2014/main" id="{01A0B933-4813-9D4E-0790-E77AE1B5AE4A}"/>
              </a:ext>
            </a:extLst>
          </p:cNvPr>
          <p:cNvSpPr/>
          <p:nvPr/>
        </p:nvSpPr>
        <p:spPr>
          <a:xfrm>
            <a:off x="7173051" y="4167059"/>
            <a:ext cx="3390900" cy="723900"/>
          </a:xfrm>
          <a:prstGeom prst="rect">
            <a:avLst/>
          </a:prstGeom>
          <a:noFill/>
          <a:ln w="9525" cap="flat">
            <a:solidFill>
              <a:srgbClr val="D7D9DB"/>
            </a:solidFill>
            <a:prstDash val="solid"/>
            <a:miter/>
          </a:ln>
        </p:spPr>
        <p:txBody>
          <a:bodyPr/>
          <a:lstStyle/>
          <a:p>
            <a:endParaRPr lang="en-US"/>
          </a:p>
        </p:txBody>
      </p:sp>
      <p:sp>
        <p:nvSpPr>
          <p:cNvPr id="50" name="Rectangle 49">
            <a:extLst>
              <a:ext uri="{FF2B5EF4-FFF2-40B4-BE49-F238E27FC236}">
                <a16:creationId xmlns:a16="http://schemas.microsoft.com/office/drawing/2014/main" id="{23F0FEF4-647D-5BF2-F925-8C5017C2D81A}"/>
              </a:ext>
            </a:extLst>
          </p:cNvPr>
          <p:cNvSpPr/>
          <p:nvPr/>
        </p:nvSpPr>
        <p:spPr>
          <a:xfrm>
            <a:off x="7173051" y="4167059"/>
            <a:ext cx="38100" cy="723900"/>
          </a:xfrm>
          <a:prstGeom prst="rect">
            <a:avLst/>
          </a:prstGeom>
          <a:solidFill>
            <a:srgbClr val="C15B5B"/>
          </a:solidFill>
          <a:ln w="9525" cap="flat">
            <a:noFill/>
            <a:prstDash val="solid"/>
            <a:miter/>
          </a:ln>
        </p:spPr>
        <p:txBody>
          <a:bodyPr/>
          <a:lstStyle/>
          <a:p>
            <a:endParaRPr lang="en-US"/>
          </a:p>
        </p:txBody>
      </p:sp>
      <p:sp>
        <p:nvSpPr>
          <p:cNvPr id="51" name="TextBox 50">
            <a:extLst>
              <a:ext uri="{FF2B5EF4-FFF2-40B4-BE49-F238E27FC236}">
                <a16:creationId xmlns:a16="http://schemas.microsoft.com/office/drawing/2014/main" id="{4D9EA0AD-8068-A044-F8E7-338CFD586356}"/>
              </a:ext>
            </a:extLst>
          </p:cNvPr>
          <p:cNvSpPr txBox="1"/>
          <p:nvPr/>
        </p:nvSpPr>
        <p:spPr>
          <a:xfrm>
            <a:off x="7310211" y="4235639"/>
            <a:ext cx="2530049" cy="342899"/>
          </a:xfrm>
          <a:prstGeom prst="rect">
            <a:avLst/>
          </a:prstGeom>
          <a:noFill/>
        </p:spPr>
        <p:txBody>
          <a:bodyPr wrap="none" rtlCol="0">
            <a:spAutoFit/>
          </a:bodyPr>
          <a:lstStyle/>
          <a:p>
            <a:pPr algn="l"/>
            <a:r>
              <a:rPr lang="en-US" sz="1650" spc="0" baseline="0">
                <a:ln/>
                <a:solidFill>
                  <a:srgbClr val="4A4C4E"/>
                </a:solidFill>
                <a:latin typeface="Barlow"/>
                <a:sym typeface="Barlow"/>
                <a:rtl val="0"/>
              </a:rPr>
              <a:t>Told to reuse an old model</a:t>
            </a:r>
          </a:p>
        </p:txBody>
      </p:sp>
      <p:sp>
        <p:nvSpPr>
          <p:cNvPr id="52" name="TextBox 51">
            <a:extLst>
              <a:ext uri="{FF2B5EF4-FFF2-40B4-BE49-F238E27FC236}">
                <a16:creationId xmlns:a16="http://schemas.microsoft.com/office/drawing/2014/main" id="{DC25BDA4-ED23-09D5-4445-1F02C7981770}"/>
              </a:ext>
            </a:extLst>
          </p:cNvPr>
          <p:cNvSpPr txBox="1"/>
          <p:nvPr/>
        </p:nvSpPr>
        <p:spPr>
          <a:xfrm>
            <a:off x="7310211" y="4502339"/>
            <a:ext cx="2266226" cy="346317"/>
          </a:xfrm>
          <a:prstGeom prst="rect">
            <a:avLst/>
          </a:prstGeom>
          <a:noFill/>
        </p:spPr>
        <p:txBody>
          <a:bodyPr wrap="none" rtlCol="0">
            <a:spAutoFit/>
          </a:bodyPr>
          <a:lstStyle/>
          <a:p>
            <a:pPr algn="l"/>
            <a:r>
              <a:rPr lang="en-US" sz="1650" spc="0" baseline="0">
                <a:ln/>
                <a:solidFill>
                  <a:srgbClr val="4A4C4E"/>
                </a:solidFill>
                <a:latin typeface="Times New Roman"/>
                <a:cs typeface="Times New Roman"/>
                <a:sym typeface="Times New Roman"/>
                <a:rtl val="0"/>
              </a:rPr>
              <a:t>→</a:t>
            </a:r>
            <a:r>
              <a:rPr lang="en-US" sz="1650" spc="0" baseline="0">
                <a:ln/>
                <a:solidFill>
                  <a:srgbClr val="4A4C4E"/>
                </a:solidFill>
                <a:latin typeface="Barlow"/>
                <a:cs typeface="Times New Roman"/>
                <a:sym typeface="Barlow"/>
                <a:rtl val="0"/>
              </a:rPr>
              <a:t> fails later in the field</a:t>
            </a:r>
          </a:p>
        </p:txBody>
      </p:sp>
      <p:sp>
        <p:nvSpPr>
          <p:cNvPr id="53" name="Rectangle 52">
            <a:extLst>
              <a:ext uri="{FF2B5EF4-FFF2-40B4-BE49-F238E27FC236}">
                <a16:creationId xmlns:a16="http://schemas.microsoft.com/office/drawing/2014/main" id="{8FB3B45C-2C31-71C1-9D5A-2BA8FD2D2A42}"/>
              </a:ext>
            </a:extLst>
          </p:cNvPr>
          <p:cNvSpPr/>
          <p:nvPr/>
        </p:nvSpPr>
        <p:spPr>
          <a:xfrm>
            <a:off x="7173051" y="5195759"/>
            <a:ext cx="3390900" cy="723900"/>
          </a:xfrm>
          <a:prstGeom prst="rect">
            <a:avLst/>
          </a:prstGeom>
          <a:noFill/>
          <a:ln w="9525" cap="flat">
            <a:solidFill>
              <a:srgbClr val="D7D9DB"/>
            </a:solidFill>
            <a:prstDash val="solid"/>
            <a:miter/>
          </a:ln>
        </p:spPr>
        <p:txBody>
          <a:bodyPr/>
          <a:lstStyle/>
          <a:p>
            <a:endParaRPr lang="en-US"/>
          </a:p>
        </p:txBody>
      </p:sp>
      <p:sp>
        <p:nvSpPr>
          <p:cNvPr id="54" name="Rectangle 53">
            <a:extLst>
              <a:ext uri="{FF2B5EF4-FFF2-40B4-BE49-F238E27FC236}">
                <a16:creationId xmlns:a16="http://schemas.microsoft.com/office/drawing/2014/main" id="{FB562281-3D7F-F592-0053-C16060D4BAEF}"/>
              </a:ext>
            </a:extLst>
          </p:cNvPr>
          <p:cNvSpPr/>
          <p:nvPr/>
        </p:nvSpPr>
        <p:spPr>
          <a:xfrm>
            <a:off x="7173051" y="5195759"/>
            <a:ext cx="38100" cy="723900"/>
          </a:xfrm>
          <a:prstGeom prst="rect">
            <a:avLst/>
          </a:prstGeom>
          <a:solidFill>
            <a:srgbClr val="C15B5B"/>
          </a:solidFill>
          <a:ln w="9525" cap="flat">
            <a:noFill/>
            <a:prstDash val="solid"/>
            <a:miter/>
          </a:ln>
        </p:spPr>
        <p:txBody>
          <a:bodyPr/>
          <a:lstStyle/>
          <a:p>
            <a:endParaRPr lang="en-US"/>
          </a:p>
        </p:txBody>
      </p:sp>
      <p:sp>
        <p:nvSpPr>
          <p:cNvPr id="55" name="TextBox 54">
            <a:extLst>
              <a:ext uri="{FF2B5EF4-FFF2-40B4-BE49-F238E27FC236}">
                <a16:creationId xmlns:a16="http://schemas.microsoft.com/office/drawing/2014/main" id="{9BD2A1F6-A88D-4448-A39F-EA01ACEADCE4}"/>
              </a:ext>
            </a:extLst>
          </p:cNvPr>
          <p:cNvSpPr txBox="1"/>
          <p:nvPr/>
        </p:nvSpPr>
        <p:spPr>
          <a:xfrm>
            <a:off x="7310211" y="5264339"/>
            <a:ext cx="2742742" cy="342899"/>
          </a:xfrm>
          <a:prstGeom prst="rect">
            <a:avLst/>
          </a:prstGeom>
          <a:noFill/>
        </p:spPr>
        <p:txBody>
          <a:bodyPr wrap="none" rtlCol="0">
            <a:spAutoFit/>
          </a:bodyPr>
          <a:lstStyle/>
          <a:p>
            <a:pPr algn="l"/>
            <a:r>
              <a:rPr lang="en-US" sz="1650" spc="0" baseline="0">
                <a:ln/>
                <a:solidFill>
                  <a:srgbClr val="4A4C4E"/>
                </a:solidFill>
                <a:latin typeface="Barlow"/>
                <a:sym typeface="Barlow"/>
                <a:rtl val="0"/>
              </a:rPr>
              <a:t>MPFM field tests to calibrate</a:t>
            </a:r>
          </a:p>
        </p:txBody>
      </p:sp>
      <p:sp>
        <p:nvSpPr>
          <p:cNvPr id="56" name="TextBox 55">
            <a:extLst>
              <a:ext uri="{FF2B5EF4-FFF2-40B4-BE49-F238E27FC236}">
                <a16:creationId xmlns:a16="http://schemas.microsoft.com/office/drawing/2014/main" id="{4A1BE44B-5607-5697-4C8B-7C72AA0453BF}"/>
              </a:ext>
            </a:extLst>
          </p:cNvPr>
          <p:cNvSpPr txBox="1"/>
          <p:nvPr/>
        </p:nvSpPr>
        <p:spPr>
          <a:xfrm>
            <a:off x="7310211" y="5531039"/>
            <a:ext cx="1316335" cy="342899"/>
          </a:xfrm>
          <a:prstGeom prst="rect">
            <a:avLst/>
          </a:prstGeom>
          <a:noFill/>
        </p:spPr>
        <p:txBody>
          <a:bodyPr wrap="none" rtlCol="0">
            <a:spAutoFit/>
          </a:bodyPr>
          <a:lstStyle/>
          <a:p>
            <a:pPr algn="l"/>
            <a:r>
              <a:rPr lang="en-US" sz="1650" spc="0" baseline="0">
                <a:ln/>
                <a:solidFill>
                  <a:srgbClr val="4A4C4E"/>
                </a:solidFill>
                <a:latin typeface="Barlow"/>
                <a:sym typeface="Barlow"/>
                <a:rtl val="0"/>
              </a:rPr>
              <a:t>— takes days</a:t>
            </a:r>
          </a:p>
        </p:txBody>
      </p:sp>
      <p:sp>
        <p:nvSpPr>
          <p:cNvPr id="57" name="Rectangle 56">
            <a:extLst>
              <a:ext uri="{FF2B5EF4-FFF2-40B4-BE49-F238E27FC236}">
                <a16:creationId xmlns:a16="http://schemas.microsoft.com/office/drawing/2014/main" id="{05381FA1-8F8B-A9CC-5AAF-DD7043B714D6}"/>
              </a:ext>
            </a:extLst>
          </p:cNvPr>
          <p:cNvSpPr/>
          <p:nvPr/>
        </p:nvSpPr>
        <p:spPr>
          <a:xfrm>
            <a:off x="7173051" y="7196009"/>
            <a:ext cx="3390900" cy="723900"/>
          </a:xfrm>
          <a:prstGeom prst="rect">
            <a:avLst/>
          </a:prstGeom>
          <a:noFill/>
          <a:ln w="9525" cap="flat">
            <a:solidFill>
              <a:srgbClr val="D7D9DB"/>
            </a:solidFill>
            <a:prstDash val="solid"/>
            <a:miter/>
          </a:ln>
        </p:spPr>
        <p:txBody>
          <a:bodyPr/>
          <a:lstStyle/>
          <a:p>
            <a:endParaRPr lang="en-US"/>
          </a:p>
        </p:txBody>
      </p:sp>
      <p:sp>
        <p:nvSpPr>
          <p:cNvPr id="58" name="Rectangle 57">
            <a:extLst>
              <a:ext uri="{FF2B5EF4-FFF2-40B4-BE49-F238E27FC236}">
                <a16:creationId xmlns:a16="http://schemas.microsoft.com/office/drawing/2014/main" id="{C786EC64-FABD-05A4-9517-94F555E7286A}"/>
              </a:ext>
            </a:extLst>
          </p:cNvPr>
          <p:cNvSpPr/>
          <p:nvPr/>
        </p:nvSpPr>
        <p:spPr>
          <a:xfrm>
            <a:off x="7173051" y="7196009"/>
            <a:ext cx="38100" cy="723900"/>
          </a:xfrm>
          <a:prstGeom prst="rect">
            <a:avLst/>
          </a:prstGeom>
          <a:solidFill>
            <a:srgbClr val="C15B5B"/>
          </a:solidFill>
          <a:ln w="9525" cap="flat">
            <a:noFill/>
            <a:prstDash val="solid"/>
            <a:miter/>
          </a:ln>
        </p:spPr>
        <p:txBody>
          <a:bodyPr/>
          <a:lstStyle/>
          <a:p>
            <a:endParaRPr lang="en-US"/>
          </a:p>
        </p:txBody>
      </p:sp>
      <p:sp>
        <p:nvSpPr>
          <p:cNvPr id="59" name="TextBox 58">
            <a:extLst>
              <a:ext uri="{FF2B5EF4-FFF2-40B4-BE49-F238E27FC236}">
                <a16:creationId xmlns:a16="http://schemas.microsoft.com/office/drawing/2014/main" id="{B661B19C-4BB4-57DF-603E-0B4A4C4D6BCD}"/>
              </a:ext>
            </a:extLst>
          </p:cNvPr>
          <p:cNvSpPr txBox="1"/>
          <p:nvPr/>
        </p:nvSpPr>
        <p:spPr>
          <a:xfrm>
            <a:off x="7310211" y="7264589"/>
            <a:ext cx="2657874" cy="342900"/>
          </a:xfrm>
          <a:prstGeom prst="rect">
            <a:avLst/>
          </a:prstGeom>
          <a:noFill/>
        </p:spPr>
        <p:txBody>
          <a:bodyPr wrap="none" rtlCol="0">
            <a:spAutoFit/>
          </a:bodyPr>
          <a:lstStyle/>
          <a:p>
            <a:pPr algn="l"/>
            <a:r>
              <a:rPr lang="en-US" sz="1650" spc="0" baseline="0">
                <a:ln/>
                <a:solidFill>
                  <a:srgbClr val="4A4C4E"/>
                </a:solidFill>
                <a:latin typeface="Barlow"/>
                <a:sym typeface="Barlow"/>
                <a:rtl val="0"/>
              </a:rPr>
              <a:t>Well still in approved batch:</a:t>
            </a:r>
          </a:p>
        </p:txBody>
      </p:sp>
      <p:sp>
        <p:nvSpPr>
          <p:cNvPr id="60" name="TextBox 59">
            <a:extLst>
              <a:ext uri="{FF2B5EF4-FFF2-40B4-BE49-F238E27FC236}">
                <a16:creationId xmlns:a16="http://schemas.microsoft.com/office/drawing/2014/main" id="{6093A456-E865-5D23-29A7-4787B777AF3D}"/>
              </a:ext>
            </a:extLst>
          </p:cNvPr>
          <p:cNvSpPr txBox="1"/>
          <p:nvPr/>
        </p:nvSpPr>
        <p:spPr>
          <a:xfrm>
            <a:off x="7310211" y="7531289"/>
            <a:ext cx="2461736" cy="342900"/>
          </a:xfrm>
          <a:prstGeom prst="rect">
            <a:avLst/>
          </a:prstGeom>
          <a:noFill/>
        </p:spPr>
        <p:txBody>
          <a:bodyPr wrap="none" rtlCol="0">
            <a:spAutoFit/>
          </a:bodyPr>
          <a:lstStyle/>
          <a:p>
            <a:pPr algn="l"/>
            <a:r>
              <a:rPr lang="en-US" sz="1650" spc="0" baseline="0">
                <a:ln/>
                <a:solidFill>
                  <a:srgbClr val="4A4C4E"/>
                </a:solidFill>
                <a:latin typeface="Barlow"/>
                <a:sym typeface="Barlow"/>
                <a:rtl val="0"/>
              </a:rPr>
              <a:t>postpone or deploy fewer</a:t>
            </a:r>
          </a:p>
        </p:txBody>
      </p:sp>
      <p:sp>
        <p:nvSpPr>
          <p:cNvPr id="62" name="Freeform: Shape 61">
            <a:extLst>
              <a:ext uri="{FF2B5EF4-FFF2-40B4-BE49-F238E27FC236}">
                <a16:creationId xmlns:a16="http://schemas.microsoft.com/office/drawing/2014/main" id="{EF50599B-69FE-2A5C-35C7-BF90797DFB7B}"/>
              </a:ext>
            </a:extLst>
          </p:cNvPr>
          <p:cNvSpPr/>
          <p:nvPr/>
        </p:nvSpPr>
        <p:spPr>
          <a:xfrm>
            <a:off x="8146486" y="8872647"/>
            <a:ext cx="438150" cy="9525"/>
          </a:xfrm>
          <a:custGeom>
            <a:avLst/>
            <a:gdLst>
              <a:gd name="csX0" fmla="*/ 0 w 438150"/>
              <a:gd name="csY0" fmla="*/ 0 h 9525"/>
              <a:gd name="csX1" fmla="*/ 438150 w 438150"/>
              <a:gd name="csY1" fmla="*/ 0 h 9525"/>
            </a:gdLst>
            <a:ahLst/>
            <a:cxnLst>
              <a:cxn ang="0">
                <a:pos x="csX0" y="csY0"/>
              </a:cxn>
              <a:cxn ang="0">
                <a:pos x="csX1" y="csY1"/>
              </a:cxn>
            </a:cxnLst>
            <a:rect l="l" t="t" r="r" b="b"/>
            <a:pathLst>
              <a:path w="438150" h="9525">
                <a:moveTo>
                  <a:pt x="0" y="0"/>
                </a:moveTo>
                <a:lnTo>
                  <a:pt x="438150" y="0"/>
                </a:lnTo>
              </a:path>
            </a:pathLst>
          </a:custGeom>
          <a:ln w="28575" cap="flat">
            <a:solidFill>
              <a:srgbClr val="00B0F0"/>
            </a:solidFill>
            <a:prstDash val="solid"/>
            <a:miter/>
          </a:ln>
        </p:spPr>
        <p:txBody>
          <a:bodyPr/>
          <a:lstStyle/>
          <a:p>
            <a:endParaRPr lang="en-US" sz="2400"/>
          </a:p>
        </p:txBody>
      </p:sp>
      <p:sp>
        <p:nvSpPr>
          <p:cNvPr id="63" name="TextBox 62">
            <a:extLst>
              <a:ext uri="{FF2B5EF4-FFF2-40B4-BE49-F238E27FC236}">
                <a16:creationId xmlns:a16="http://schemas.microsoft.com/office/drawing/2014/main" id="{2869BFFD-03C6-A706-1C59-61A40F935F6A}"/>
              </a:ext>
            </a:extLst>
          </p:cNvPr>
          <p:cNvSpPr txBox="1"/>
          <p:nvPr/>
        </p:nvSpPr>
        <p:spPr>
          <a:xfrm>
            <a:off x="8626546" y="8693577"/>
            <a:ext cx="1467068" cy="369332"/>
          </a:xfrm>
          <a:prstGeom prst="rect">
            <a:avLst/>
          </a:prstGeom>
          <a:noFill/>
        </p:spPr>
        <p:txBody>
          <a:bodyPr wrap="none" rtlCol="0">
            <a:spAutoFit/>
          </a:bodyPr>
          <a:lstStyle/>
          <a:p>
            <a:pPr algn="l"/>
            <a:r>
              <a:rPr lang="en-US" spc="0" baseline="0" dirty="0">
                <a:ln/>
                <a:solidFill>
                  <a:srgbClr val="6B6E71"/>
                </a:solidFill>
                <a:latin typeface="Barlow"/>
                <a:sym typeface="Barlow"/>
                <a:rtl val="0"/>
              </a:rPr>
              <a:t>Process flow</a:t>
            </a:r>
          </a:p>
        </p:txBody>
      </p:sp>
      <p:sp>
        <p:nvSpPr>
          <p:cNvPr id="64" name="Freeform: Shape 63">
            <a:extLst>
              <a:ext uri="{FF2B5EF4-FFF2-40B4-BE49-F238E27FC236}">
                <a16:creationId xmlns:a16="http://schemas.microsoft.com/office/drawing/2014/main" id="{10584EA7-0949-CC70-7890-4FCDC5815929}"/>
              </a:ext>
            </a:extLst>
          </p:cNvPr>
          <p:cNvSpPr/>
          <p:nvPr/>
        </p:nvSpPr>
        <p:spPr>
          <a:xfrm>
            <a:off x="8146486" y="9319248"/>
            <a:ext cx="438150" cy="9525"/>
          </a:xfrm>
          <a:custGeom>
            <a:avLst/>
            <a:gdLst>
              <a:gd name="csX0" fmla="*/ 0 w 438150"/>
              <a:gd name="csY0" fmla="*/ 0 h 9525"/>
              <a:gd name="csX1" fmla="*/ 438150 w 438150"/>
              <a:gd name="csY1" fmla="*/ 0 h 9525"/>
            </a:gdLst>
            <a:ahLst/>
            <a:cxnLst>
              <a:cxn ang="0">
                <a:pos x="csX0" y="csY0"/>
              </a:cxn>
              <a:cxn ang="0">
                <a:pos x="csX1" y="csY1"/>
              </a:cxn>
            </a:cxnLst>
            <a:rect l="l" t="t" r="r" b="b"/>
            <a:pathLst>
              <a:path w="438150" h="9525">
                <a:moveTo>
                  <a:pt x="0" y="0"/>
                </a:moveTo>
                <a:lnTo>
                  <a:pt x="438150" y="0"/>
                </a:lnTo>
              </a:path>
            </a:pathLst>
          </a:custGeom>
          <a:ln w="23813" cap="flat">
            <a:solidFill>
              <a:srgbClr val="C15B5B"/>
            </a:solidFill>
            <a:custDash>
              <a:ds d="600000" sp="450000"/>
            </a:custDash>
            <a:miter/>
          </a:ln>
        </p:spPr>
        <p:txBody>
          <a:bodyPr/>
          <a:lstStyle/>
          <a:p>
            <a:endParaRPr lang="en-US" sz="2400"/>
          </a:p>
        </p:txBody>
      </p:sp>
      <p:sp>
        <p:nvSpPr>
          <p:cNvPr id="65" name="TextBox 64">
            <a:extLst>
              <a:ext uri="{FF2B5EF4-FFF2-40B4-BE49-F238E27FC236}">
                <a16:creationId xmlns:a16="http://schemas.microsoft.com/office/drawing/2014/main" id="{C451AD86-BD92-6534-CA44-F62B1731E712}"/>
              </a:ext>
            </a:extLst>
          </p:cNvPr>
          <p:cNvSpPr txBox="1"/>
          <p:nvPr/>
        </p:nvSpPr>
        <p:spPr>
          <a:xfrm>
            <a:off x="8626546" y="9140178"/>
            <a:ext cx="2170787" cy="369332"/>
          </a:xfrm>
          <a:prstGeom prst="rect">
            <a:avLst/>
          </a:prstGeom>
          <a:noFill/>
        </p:spPr>
        <p:txBody>
          <a:bodyPr wrap="none" rtlCol="0">
            <a:spAutoFit/>
          </a:bodyPr>
          <a:lstStyle/>
          <a:p>
            <a:pPr algn="l"/>
            <a:r>
              <a:rPr lang="en-US" spc="0" baseline="0" dirty="0">
                <a:ln/>
                <a:solidFill>
                  <a:srgbClr val="6B6E71"/>
                </a:solidFill>
                <a:latin typeface="Barlow"/>
                <a:sym typeface="Barlow"/>
                <a:rtl val="0"/>
              </a:rPr>
              <a:t>Issue / delay branch</a:t>
            </a:r>
          </a:p>
        </p:txBody>
      </p:sp>
      <p:sp>
        <p:nvSpPr>
          <p:cNvPr id="4" name="Text 1">
            <a:extLst>
              <a:ext uri="{FF2B5EF4-FFF2-40B4-BE49-F238E27FC236}">
                <a16:creationId xmlns:a16="http://schemas.microsoft.com/office/drawing/2014/main" id="{8146FEFC-FD75-510D-2F11-AE24B85A62F5}"/>
              </a:ext>
            </a:extLst>
          </p:cNvPr>
          <p:cNvSpPr/>
          <p:nvPr/>
        </p:nvSpPr>
        <p:spPr>
          <a:xfrm>
            <a:off x="11887200" y="952500"/>
            <a:ext cx="603504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ENGINEERING WORKFLOW TO DEPLOY A WELL</a:t>
            </a:r>
            <a:endParaRPr lang="en-US" sz="1500" dirty="0"/>
          </a:p>
        </p:txBody>
      </p:sp>
      <p:sp>
        <p:nvSpPr>
          <p:cNvPr id="5" name="Text 2">
            <a:extLst>
              <a:ext uri="{FF2B5EF4-FFF2-40B4-BE49-F238E27FC236}">
                <a16:creationId xmlns:a16="http://schemas.microsoft.com/office/drawing/2014/main" id="{ADECCB8F-6D6F-C696-2838-ADF234102BC8}"/>
              </a:ext>
            </a:extLst>
          </p:cNvPr>
          <p:cNvSpPr/>
          <p:nvPr/>
        </p:nvSpPr>
        <p:spPr>
          <a:xfrm>
            <a:off x="11887199" y="1344929"/>
            <a:ext cx="5611559" cy="1709857"/>
          </a:xfrm>
          <a:prstGeom prst="rect">
            <a:avLst/>
          </a:prstGeom>
          <a:noFill/>
          <a:ln/>
        </p:spPr>
        <p:txBody>
          <a:bodyPr wrap="square" lIns="0" tIns="0" rIns="0" bIns="0" rtlCol="0" anchor="t">
            <a:normAutofit/>
          </a:bodyPr>
          <a:lstStyle/>
          <a:p>
            <a:pPr>
              <a:lnSpc>
                <a:spcPct val="89877"/>
              </a:lnSpc>
            </a:pPr>
            <a:r>
              <a:rPr lang="en-US" sz="4200" b="1" kern="0" spc="-42" dirty="0">
                <a:solidFill>
                  <a:srgbClr val="37383A"/>
                </a:solidFill>
                <a:latin typeface="Barlow Condensed" panose="00000506000000000000" pitchFamily="2" charset="0"/>
                <a:ea typeface="Arial" pitchFamily="34" charset="-122"/>
                <a:cs typeface="Arial" pitchFamily="34" charset="-120"/>
              </a:rPr>
              <a:t>Iterative Process: “Learn from each well”</a:t>
            </a:r>
            <a:endParaRPr lang="en-US" sz="4200" dirty="0">
              <a:latin typeface="Barlow Condensed" panose="00000506000000000000" pitchFamily="2" charset="0"/>
            </a:endParaRPr>
          </a:p>
          <a:p>
            <a:pPr marL="0" indent="0" algn="l">
              <a:lnSpc>
                <a:spcPct val="89877"/>
              </a:lnSpc>
              <a:buNone/>
            </a:pPr>
            <a:endParaRPr lang="en-US" sz="4200" dirty="0">
              <a:latin typeface="Barlow Condensed" panose="00000506000000000000" pitchFamily="2" charset="0"/>
            </a:endParaRPr>
          </a:p>
        </p:txBody>
      </p:sp>
      <p:sp>
        <p:nvSpPr>
          <p:cNvPr id="7" name="Shape 4">
            <a:extLst>
              <a:ext uri="{FF2B5EF4-FFF2-40B4-BE49-F238E27FC236}">
                <a16:creationId xmlns:a16="http://schemas.microsoft.com/office/drawing/2014/main" id="{B83F82D6-B61B-C684-309B-58CAA6EEDA7C}"/>
              </a:ext>
            </a:extLst>
          </p:cNvPr>
          <p:cNvSpPr/>
          <p:nvPr/>
        </p:nvSpPr>
        <p:spPr>
          <a:xfrm>
            <a:off x="11887200" y="3378637"/>
            <a:ext cx="571500" cy="57150"/>
          </a:xfrm>
          <a:prstGeom prst="rect">
            <a:avLst/>
          </a:prstGeom>
          <a:solidFill>
            <a:srgbClr val="00B0F0"/>
          </a:solidFill>
          <a:ln/>
        </p:spPr>
        <p:txBody>
          <a:bodyPr/>
          <a:lstStyle/>
          <a:p>
            <a:endParaRPr lang="en-US"/>
          </a:p>
        </p:txBody>
      </p:sp>
      <p:sp>
        <p:nvSpPr>
          <p:cNvPr id="8" name="Text 5">
            <a:extLst>
              <a:ext uri="{FF2B5EF4-FFF2-40B4-BE49-F238E27FC236}">
                <a16:creationId xmlns:a16="http://schemas.microsoft.com/office/drawing/2014/main" id="{B572F116-A9A1-184F-D5B8-D174F5F0DFCC}"/>
              </a:ext>
            </a:extLst>
          </p:cNvPr>
          <p:cNvSpPr/>
          <p:nvPr/>
        </p:nvSpPr>
        <p:spPr>
          <a:xfrm>
            <a:off x="11887200" y="3759637"/>
            <a:ext cx="5650992" cy="1918631"/>
          </a:xfrm>
          <a:prstGeom prst="rect">
            <a:avLst/>
          </a:prstGeom>
          <a:noFill/>
          <a:ln/>
        </p:spPr>
        <p:txBody>
          <a:bodyPr wrap="square" lIns="25400" tIns="25400" rIns="25400" bIns="25400" rtlCol="0" anchor="t">
            <a:normAutofit/>
          </a:bodyPr>
          <a:lstStyle/>
          <a:p>
            <a:pPr marL="0" indent="0" algn="l">
              <a:lnSpc>
                <a:spcPct val="125000"/>
              </a:lnSpc>
              <a:buNone/>
            </a:pPr>
            <a:r>
              <a:rPr lang="en-US" sz="2250" dirty="0">
                <a:solidFill>
                  <a:srgbClr val="4A4C4E"/>
                </a:solidFill>
                <a:latin typeface="Barlow" pitchFamily="34" charset="0"/>
                <a:ea typeface="Barlow" pitchFamily="34" charset="-122"/>
                <a:cs typeface="Barlow" pitchFamily="34" charset="-120"/>
              </a:rPr>
              <a:t>Every well ran the full </a:t>
            </a:r>
            <a:r>
              <a:rPr lang="en-US" sz="2250" b="1" dirty="0">
                <a:solidFill>
                  <a:srgbClr val="4A4C4E"/>
                </a:solidFill>
                <a:latin typeface="Barlow" pitchFamily="34" charset="0"/>
                <a:ea typeface="Barlow" pitchFamily="34" charset="-122"/>
                <a:cs typeface="Barlow" pitchFamily="34" charset="-120"/>
              </a:rPr>
              <a:t>deploy</a:t>
            </a:r>
            <a:r>
              <a:rPr lang="en-US" sz="2250" dirty="0">
                <a:solidFill>
                  <a:srgbClr val="4A4C4E"/>
                </a:solidFill>
                <a:latin typeface="Barlow" pitchFamily="34" charset="0"/>
                <a:ea typeface="Barlow" pitchFamily="34" charset="-122"/>
                <a:cs typeface="Barlow" pitchFamily="34" charset="-120"/>
              </a:rPr>
              <a:t> → </a:t>
            </a:r>
            <a:r>
              <a:rPr lang="en-US" sz="2250" b="1" dirty="0">
                <a:solidFill>
                  <a:srgbClr val="4A4C4E"/>
                </a:solidFill>
                <a:latin typeface="Barlow" pitchFamily="34" charset="0"/>
                <a:ea typeface="Barlow" pitchFamily="34" charset="-122"/>
                <a:cs typeface="Barlow" pitchFamily="34" charset="-120"/>
              </a:rPr>
              <a:t>test</a:t>
            </a:r>
            <a:r>
              <a:rPr lang="en-US" sz="2250" dirty="0">
                <a:solidFill>
                  <a:srgbClr val="4A4C4E"/>
                </a:solidFill>
                <a:latin typeface="Barlow" pitchFamily="34" charset="0"/>
                <a:ea typeface="Barlow" pitchFamily="34" charset="-122"/>
                <a:cs typeface="Barlow" pitchFamily="34" charset="-120"/>
              </a:rPr>
              <a:t> → </a:t>
            </a:r>
            <a:r>
              <a:rPr lang="en-US" sz="2250" b="1" dirty="0">
                <a:solidFill>
                  <a:srgbClr val="4A4C4E"/>
                </a:solidFill>
                <a:latin typeface="Barlow" pitchFamily="34" charset="0"/>
                <a:ea typeface="Barlow" pitchFamily="34" charset="-122"/>
                <a:cs typeface="Barlow" pitchFamily="34" charset="-120"/>
              </a:rPr>
              <a:t>tune</a:t>
            </a:r>
            <a:r>
              <a:rPr lang="en-US" sz="2250" dirty="0">
                <a:solidFill>
                  <a:srgbClr val="4A4C4E"/>
                </a:solidFill>
                <a:latin typeface="Barlow" pitchFamily="34" charset="0"/>
                <a:ea typeface="Barlow" pitchFamily="34" charset="-122"/>
                <a:cs typeface="Barlow" pitchFamily="34" charset="-120"/>
              </a:rPr>
              <a:t> → </a:t>
            </a:r>
            <a:r>
              <a:rPr lang="en-US" sz="2250" b="1" dirty="0">
                <a:solidFill>
                  <a:srgbClr val="4A4C4E"/>
                </a:solidFill>
                <a:latin typeface="Barlow" pitchFamily="34" charset="0"/>
                <a:ea typeface="Barlow" pitchFamily="34" charset="-122"/>
                <a:cs typeface="Barlow" pitchFamily="34" charset="-120"/>
              </a:rPr>
              <a:t>root-cause</a:t>
            </a:r>
            <a:r>
              <a:rPr lang="en-US" sz="2250" dirty="0">
                <a:solidFill>
                  <a:srgbClr val="4A4C4E"/>
                </a:solidFill>
                <a:latin typeface="Barlow" pitchFamily="34" charset="0"/>
                <a:ea typeface="Barlow" pitchFamily="34" charset="-122"/>
                <a:cs typeface="Barlow" pitchFamily="34" charset="-120"/>
              </a:rPr>
              <a:t> loop before moving on — Customer Engineering team needed to understand well behavior &amp; error root cause.</a:t>
            </a:r>
            <a:endParaRPr lang="en-US" sz="2250" dirty="0"/>
          </a:p>
        </p:txBody>
      </p:sp>
      <p:sp>
        <p:nvSpPr>
          <p:cNvPr id="9" name="Text 6">
            <a:extLst>
              <a:ext uri="{FF2B5EF4-FFF2-40B4-BE49-F238E27FC236}">
                <a16:creationId xmlns:a16="http://schemas.microsoft.com/office/drawing/2014/main" id="{5A28724F-7C13-23B5-B2EA-93F67EB4468C}"/>
              </a:ext>
            </a:extLst>
          </p:cNvPr>
          <p:cNvSpPr/>
          <p:nvPr/>
        </p:nvSpPr>
        <p:spPr>
          <a:xfrm>
            <a:off x="11887200" y="5981404"/>
            <a:ext cx="5650992" cy="2295088"/>
          </a:xfrm>
          <a:prstGeom prst="rect">
            <a:avLst/>
          </a:prstGeom>
          <a:noFill/>
          <a:ln/>
        </p:spPr>
        <p:txBody>
          <a:bodyPr wrap="square" lIns="25400" tIns="25400" rIns="25400" bIns="25400" rtlCol="0" anchor="t">
            <a:normAutofit/>
          </a:bodyPr>
          <a:lstStyle/>
          <a:p>
            <a:pPr>
              <a:lnSpc>
                <a:spcPct val="125000"/>
              </a:lnSpc>
            </a:pPr>
            <a:endParaRPr lang="en-US" sz="2250" dirty="0"/>
          </a:p>
        </p:txBody>
      </p:sp>
      <p:pic>
        <p:nvPicPr>
          <p:cNvPr id="10" name="Image 1" descr="preencoded.png">
            <a:extLst>
              <a:ext uri="{FF2B5EF4-FFF2-40B4-BE49-F238E27FC236}">
                <a16:creationId xmlns:a16="http://schemas.microsoft.com/office/drawing/2014/main" id="{9E1FB4AF-1C60-EFFB-FA4D-0108C20588F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87200" y="9477375"/>
            <a:ext cx="895826" cy="285750"/>
          </a:xfrm>
          <a:prstGeom prst="rect">
            <a:avLst/>
          </a:prstGeom>
        </p:spPr>
      </p:pic>
      <p:sp>
        <p:nvSpPr>
          <p:cNvPr id="11" name="Shape 7">
            <a:extLst>
              <a:ext uri="{FF2B5EF4-FFF2-40B4-BE49-F238E27FC236}">
                <a16:creationId xmlns:a16="http://schemas.microsoft.com/office/drawing/2014/main" id="{95CCFC71-42B7-B1E6-C611-550CE7750737}"/>
              </a:ext>
            </a:extLst>
          </p:cNvPr>
          <p:cNvSpPr/>
          <p:nvPr/>
        </p:nvSpPr>
        <p:spPr>
          <a:xfrm>
            <a:off x="12973527" y="9477375"/>
            <a:ext cx="9525" cy="285750"/>
          </a:xfrm>
          <a:prstGeom prst="rect">
            <a:avLst/>
          </a:prstGeom>
          <a:solidFill>
            <a:srgbClr val="D7D9DB"/>
          </a:solidFill>
          <a:ln/>
        </p:spPr>
        <p:txBody>
          <a:bodyPr/>
          <a:lstStyle/>
          <a:p>
            <a:endParaRPr lang="en-US"/>
          </a:p>
        </p:txBody>
      </p:sp>
      <p:pic>
        <p:nvPicPr>
          <p:cNvPr id="12" name="Image 2" descr="preencoded.png">
            <a:extLst>
              <a:ext uri="{FF2B5EF4-FFF2-40B4-BE49-F238E27FC236}">
                <a16:creationId xmlns:a16="http://schemas.microsoft.com/office/drawing/2014/main" id="{0545BF04-55ED-3225-2E0E-9041115D40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173552" y="9448800"/>
            <a:ext cx="1049238" cy="342900"/>
          </a:xfrm>
          <a:prstGeom prst="rect">
            <a:avLst/>
          </a:prstGeom>
        </p:spPr>
      </p:pic>
      <p:sp>
        <p:nvSpPr>
          <p:cNvPr id="13" name="Text 8">
            <a:extLst>
              <a:ext uri="{FF2B5EF4-FFF2-40B4-BE49-F238E27FC236}">
                <a16:creationId xmlns:a16="http://schemas.microsoft.com/office/drawing/2014/main" id="{8ACDBA8B-2D7B-3DA8-2AE3-42F54C6A7B37}"/>
              </a:ext>
            </a:extLst>
          </p:cNvPr>
          <p:cNvSpPr/>
          <p:nvPr/>
        </p:nvSpPr>
        <p:spPr>
          <a:xfrm>
            <a:off x="16122015" y="9547860"/>
            <a:ext cx="1376744" cy="28194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A7AAAD"/>
                </a:solidFill>
                <a:latin typeface="Barlow" pitchFamily="34" charset="0"/>
                <a:ea typeface="Barlow" pitchFamily="34" charset="-122"/>
                <a:cs typeface="Barlow" pitchFamily="34" charset="-120"/>
              </a:rPr>
              <a:t>PMI Agile 2026</a:t>
            </a:r>
            <a:endParaRPr lang="en-US" sz="1575" dirty="0"/>
          </a:p>
        </p:txBody>
      </p:sp>
      <p:sp>
        <p:nvSpPr>
          <p:cNvPr id="70" name="Freeform: Shape 69">
            <a:extLst>
              <a:ext uri="{FF2B5EF4-FFF2-40B4-BE49-F238E27FC236}">
                <a16:creationId xmlns:a16="http://schemas.microsoft.com/office/drawing/2014/main" id="{D9B8F0BF-E4BE-5EF3-07A1-C55B7AD30CC5}"/>
              </a:ext>
            </a:extLst>
          </p:cNvPr>
          <p:cNvSpPr/>
          <p:nvPr/>
        </p:nvSpPr>
        <p:spPr>
          <a:xfrm>
            <a:off x="3277816" y="1135687"/>
            <a:ext cx="9525" cy="1828800"/>
          </a:xfrm>
          <a:custGeom>
            <a:avLst/>
            <a:gdLst>
              <a:gd name="csX0" fmla="*/ 0 w 9525"/>
              <a:gd name="csY0" fmla="*/ 0 h 1028700"/>
              <a:gd name="csX1" fmla="*/ 0 w 9525"/>
              <a:gd name="csY1" fmla="*/ 1028700 h 1028700"/>
            </a:gdLst>
            <a:ahLst/>
            <a:cxnLst>
              <a:cxn ang="0">
                <a:pos x="csX0" y="csY0"/>
              </a:cxn>
              <a:cxn ang="0">
                <a:pos x="csX1" y="csY1"/>
              </a:cxn>
            </a:cxnLst>
            <a:rect l="l" t="t" r="r" b="b"/>
            <a:pathLst>
              <a:path w="9525" h="1028700">
                <a:moveTo>
                  <a:pt x="0" y="0"/>
                </a:moveTo>
                <a:lnTo>
                  <a:pt x="0" y="1028700"/>
                </a:lnTo>
              </a:path>
            </a:pathLst>
          </a:custGeom>
          <a:ln w="28575" cap="flat">
            <a:solidFill>
              <a:srgbClr val="00B0F0"/>
            </a:solidFill>
            <a:prstDash val="solid"/>
            <a:miter/>
            <a:headEnd type="none" w="med" len="med"/>
            <a:tailEnd type="triangle" w="med" len="med"/>
          </a:ln>
        </p:spPr>
        <p:txBody>
          <a:bodyPr/>
          <a:lstStyle/>
          <a:p>
            <a:endParaRPr lang="en-US"/>
          </a:p>
        </p:txBody>
      </p:sp>
      <p:sp>
        <p:nvSpPr>
          <p:cNvPr id="72" name="Rectangle: Rounded Corners 71">
            <a:extLst>
              <a:ext uri="{FF2B5EF4-FFF2-40B4-BE49-F238E27FC236}">
                <a16:creationId xmlns:a16="http://schemas.microsoft.com/office/drawing/2014/main" id="{02D3ACAC-BD34-B1E4-5AD3-BECA51A47E7F}"/>
              </a:ext>
            </a:extLst>
          </p:cNvPr>
          <p:cNvSpPr/>
          <p:nvPr/>
        </p:nvSpPr>
        <p:spPr>
          <a:xfrm>
            <a:off x="1035533" y="1413125"/>
            <a:ext cx="4476750" cy="563184"/>
          </a:xfrm>
          <a:prstGeom prst="roundRect">
            <a:avLst>
              <a:gd name="adj" fmla="val 4166"/>
            </a:avLst>
          </a:prstGeom>
          <a:solidFill>
            <a:srgbClr val="FFFFFF"/>
          </a:solidFill>
          <a:ln w="14288" cap="flat">
            <a:solidFill>
              <a:srgbClr val="37383A"/>
            </a:solidFill>
            <a:prstDash val="solid"/>
            <a:miter/>
          </a:ln>
        </p:spPr>
        <p:txBody>
          <a:bodyPr/>
          <a:lstStyle/>
          <a:p>
            <a:endParaRPr lang="en-US" dirty="0"/>
          </a:p>
        </p:txBody>
      </p:sp>
      <p:sp>
        <p:nvSpPr>
          <p:cNvPr id="74" name="TextBox 73">
            <a:extLst>
              <a:ext uri="{FF2B5EF4-FFF2-40B4-BE49-F238E27FC236}">
                <a16:creationId xmlns:a16="http://schemas.microsoft.com/office/drawing/2014/main" id="{A4DFC11A-7F26-1A78-ED5B-7821548B9AF1}"/>
              </a:ext>
            </a:extLst>
          </p:cNvPr>
          <p:cNvSpPr txBox="1"/>
          <p:nvPr/>
        </p:nvSpPr>
        <p:spPr>
          <a:xfrm>
            <a:off x="1619701" y="1510280"/>
            <a:ext cx="3486852" cy="380873"/>
          </a:xfrm>
          <a:prstGeom prst="rect">
            <a:avLst/>
          </a:prstGeom>
          <a:noFill/>
        </p:spPr>
        <p:txBody>
          <a:bodyPr wrap="none" rtlCol="0">
            <a:spAutoFit/>
          </a:bodyPr>
          <a:lstStyle/>
          <a:p>
            <a:pPr algn="l"/>
            <a:r>
              <a:rPr lang="en-US" sz="1875" b="1" spc="0" baseline="0" dirty="0">
                <a:ln/>
                <a:solidFill>
                  <a:srgbClr val="37383A"/>
                </a:solidFill>
                <a:latin typeface="Barlow"/>
                <a:sym typeface="Barlow"/>
                <a:rtl val="0"/>
              </a:rPr>
              <a:t>Customer conducts Step Tests</a:t>
            </a:r>
          </a:p>
        </p:txBody>
      </p:sp>
      <p:sp>
        <p:nvSpPr>
          <p:cNvPr id="6" name="Rectangle: Rounded Corners 5">
            <a:extLst>
              <a:ext uri="{FF2B5EF4-FFF2-40B4-BE49-F238E27FC236}">
                <a16:creationId xmlns:a16="http://schemas.microsoft.com/office/drawing/2014/main" id="{82710F48-0CDB-0B4D-204C-E56A3A519639}"/>
              </a:ext>
            </a:extLst>
          </p:cNvPr>
          <p:cNvSpPr/>
          <p:nvPr/>
        </p:nvSpPr>
        <p:spPr>
          <a:xfrm>
            <a:off x="1039441" y="377588"/>
            <a:ext cx="4476750" cy="914400"/>
          </a:xfrm>
          <a:prstGeom prst="roundRect">
            <a:avLst>
              <a:gd name="adj" fmla="val 4166"/>
            </a:avLst>
          </a:prstGeom>
          <a:solidFill>
            <a:srgbClr val="FFFFFF"/>
          </a:solidFill>
          <a:ln w="14288" cap="flat">
            <a:solidFill>
              <a:srgbClr val="37383A"/>
            </a:solidFill>
            <a:prstDash val="solid"/>
            <a:miter/>
          </a:ln>
        </p:spPr>
        <p:txBody>
          <a:bodyPr/>
          <a:lstStyle/>
          <a:p>
            <a:endParaRPr lang="en-US"/>
          </a:p>
        </p:txBody>
      </p:sp>
      <p:sp>
        <p:nvSpPr>
          <p:cNvPr id="66" name="TextBox 65">
            <a:extLst>
              <a:ext uri="{FF2B5EF4-FFF2-40B4-BE49-F238E27FC236}">
                <a16:creationId xmlns:a16="http://schemas.microsoft.com/office/drawing/2014/main" id="{B2877E5F-88A0-9A4E-D3CB-2C69999CCAD7}"/>
              </a:ext>
            </a:extLst>
          </p:cNvPr>
          <p:cNvSpPr txBox="1"/>
          <p:nvPr/>
        </p:nvSpPr>
        <p:spPr>
          <a:xfrm>
            <a:off x="1803367" y="474743"/>
            <a:ext cx="2951449" cy="380873"/>
          </a:xfrm>
          <a:prstGeom prst="rect">
            <a:avLst/>
          </a:prstGeom>
          <a:noFill/>
        </p:spPr>
        <p:txBody>
          <a:bodyPr wrap="none" rtlCol="0">
            <a:spAutoFit/>
          </a:bodyPr>
          <a:lstStyle/>
          <a:p>
            <a:pPr algn="l"/>
            <a:r>
              <a:rPr lang="en-US" sz="1875" b="1" spc="0" baseline="0" dirty="0">
                <a:ln/>
                <a:solidFill>
                  <a:srgbClr val="37383A"/>
                </a:solidFill>
                <a:latin typeface="Barlow"/>
                <a:sym typeface="Barlow"/>
                <a:rtl val="0"/>
              </a:rPr>
              <a:t>Customer approves wells,</a:t>
            </a:r>
          </a:p>
        </p:txBody>
      </p:sp>
      <p:sp>
        <p:nvSpPr>
          <p:cNvPr id="68" name="TextBox 67">
            <a:extLst>
              <a:ext uri="{FF2B5EF4-FFF2-40B4-BE49-F238E27FC236}">
                <a16:creationId xmlns:a16="http://schemas.microsoft.com/office/drawing/2014/main" id="{47C46F01-FE9B-C718-2E6B-68792792E8EA}"/>
              </a:ext>
            </a:extLst>
          </p:cNvPr>
          <p:cNvSpPr txBox="1"/>
          <p:nvPr/>
        </p:nvSpPr>
        <p:spPr>
          <a:xfrm>
            <a:off x="1836089" y="779543"/>
            <a:ext cx="2820003" cy="380873"/>
          </a:xfrm>
          <a:prstGeom prst="rect">
            <a:avLst/>
          </a:prstGeom>
          <a:noFill/>
        </p:spPr>
        <p:txBody>
          <a:bodyPr wrap="none" rtlCol="0">
            <a:spAutoFit/>
          </a:bodyPr>
          <a:lstStyle/>
          <a:p>
            <a:pPr algn="l"/>
            <a:r>
              <a:rPr lang="en-US" sz="1875" b="1" spc="0" baseline="0" dirty="0">
                <a:ln/>
                <a:solidFill>
                  <a:srgbClr val="37383A"/>
                </a:solidFill>
                <a:latin typeface="Barlow"/>
                <a:sym typeface="Barlow"/>
                <a:rtl val="0"/>
              </a:rPr>
              <a:t>provides physics models</a:t>
            </a:r>
          </a:p>
        </p:txBody>
      </p:sp>
      <p:sp>
        <p:nvSpPr>
          <p:cNvPr id="78" name="Freeform: Shape 77">
            <a:extLst>
              <a:ext uri="{FF2B5EF4-FFF2-40B4-BE49-F238E27FC236}">
                <a16:creationId xmlns:a16="http://schemas.microsoft.com/office/drawing/2014/main" id="{1D518E33-00A0-2571-5DFA-645ADD124D1C}"/>
              </a:ext>
            </a:extLst>
          </p:cNvPr>
          <p:cNvSpPr/>
          <p:nvPr/>
        </p:nvSpPr>
        <p:spPr>
          <a:xfrm>
            <a:off x="5508373" y="1671513"/>
            <a:ext cx="1619250" cy="9525"/>
          </a:xfrm>
          <a:custGeom>
            <a:avLst/>
            <a:gdLst>
              <a:gd name="csX0" fmla="*/ 0 w 1619250"/>
              <a:gd name="csY0" fmla="*/ 0 h 9525"/>
              <a:gd name="csX1" fmla="*/ 1619250 w 1619250"/>
              <a:gd name="csY1" fmla="*/ 0 h 9525"/>
            </a:gdLst>
            <a:ahLst/>
            <a:cxnLst>
              <a:cxn ang="0">
                <a:pos x="csX0" y="csY0"/>
              </a:cxn>
              <a:cxn ang="0">
                <a:pos x="csX1" y="csY1"/>
              </a:cxn>
            </a:cxnLst>
            <a:rect l="l" t="t" r="r" b="b"/>
            <a:pathLst>
              <a:path w="1619250" h="9525">
                <a:moveTo>
                  <a:pt x="0" y="0"/>
                </a:moveTo>
                <a:lnTo>
                  <a:pt x="1619250" y="0"/>
                </a:lnTo>
              </a:path>
            </a:pathLst>
          </a:custGeom>
          <a:noFill/>
          <a:ln w="23813" cap="flat">
            <a:solidFill>
              <a:srgbClr val="C15B5B"/>
            </a:solidFill>
            <a:custDash>
              <a:ds d="600000" sp="450000"/>
            </a:custDash>
            <a:miter/>
            <a:headEnd type="oval" w="lg" len="lg"/>
            <a:tailEnd type="triangle" w="med" len="med"/>
          </a:ln>
        </p:spPr>
        <p:txBody>
          <a:bodyPr/>
          <a:lstStyle/>
          <a:p>
            <a:endParaRPr lang="en-US" dirty="0"/>
          </a:p>
        </p:txBody>
      </p:sp>
      <p:sp>
        <p:nvSpPr>
          <p:cNvPr id="80" name="Rectangle 79">
            <a:extLst>
              <a:ext uri="{FF2B5EF4-FFF2-40B4-BE49-F238E27FC236}">
                <a16:creationId xmlns:a16="http://schemas.microsoft.com/office/drawing/2014/main" id="{AB686EEF-8C96-8621-ABE7-E097B9BC5860}"/>
              </a:ext>
            </a:extLst>
          </p:cNvPr>
          <p:cNvSpPr/>
          <p:nvPr/>
        </p:nvSpPr>
        <p:spPr>
          <a:xfrm>
            <a:off x="7184773" y="1347663"/>
            <a:ext cx="3390900" cy="723900"/>
          </a:xfrm>
          <a:prstGeom prst="rect">
            <a:avLst/>
          </a:prstGeom>
          <a:noFill/>
          <a:ln w="9525" cap="flat">
            <a:solidFill>
              <a:srgbClr val="D7D9DB"/>
            </a:solidFill>
            <a:prstDash val="solid"/>
            <a:miter/>
          </a:ln>
        </p:spPr>
        <p:txBody>
          <a:bodyPr/>
          <a:lstStyle/>
          <a:p>
            <a:endParaRPr lang="en-US"/>
          </a:p>
        </p:txBody>
      </p:sp>
      <p:sp>
        <p:nvSpPr>
          <p:cNvPr id="82" name="Rectangle 81">
            <a:extLst>
              <a:ext uri="{FF2B5EF4-FFF2-40B4-BE49-F238E27FC236}">
                <a16:creationId xmlns:a16="http://schemas.microsoft.com/office/drawing/2014/main" id="{4CAAD051-88E5-5610-5B65-F7C977964943}"/>
              </a:ext>
            </a:extLst>
          </p:cNvPr>
          <p:cNvSpPr/>
          <p:nvPr/>
        </p:nvSpPr>
        <p:spPr>
          <a:xfrm>
            <a:off x="7184773" y="1347663"/>
            <a:ext cx="38100" cy="723900"/>
          </a:xfrm>
          <a:prstGeom prst="rect">
            <a:avLst/>
          </a:prstGeom>
          <a:solidFill>
            <a:srgbClr val="C15B5B"/>
          </a:solidFill>
          <a:ln w="9525" cap="flat">
            <a:noFill/>
            <a:prstDash val="solid"/>
            <a:miter/>
          </a:ln>
        </p:spPr>
        <p:txBody>
          <a:bodyPr/>
          <a:lstStyle/>
          <a:p>
            <a:endParaRPr lang="en-US"/>
          </a:p>
        </p:txBody>
      </p:sp>
      <p:sp>
        <p:nvSpPr>
          <p:cNvPr id="84" name="TextBox 83">
            <a:extLst>
              <a:ext uri="{FF2B5EF4-FFF2-40B4-BE49-F238E27FC236}">
                <a16:creationId xmlns:a16="http://schemas.microsoft.com/office/drawing/2014/main" id="{6E1304C0-0E0C-CE48-0AFA-3B77684833D2}"/>
              </a:ext>
            </a:extLst>
          </p:cNvPr>
          <p:cNvSpPr txBox="1"/>
          <p:nvPr/>
        </p:nvSpPr>
        <p:spPr>
          <a:xfrm>
            <a:off x="7321933" y="1416243"/>
            <a:ext cx="1720343" cy="346249"/>
          </a:xfrm>
          <a:prstGeom prst="rect">
            <a:avLst/>
          </a:prstGeom>
          <a:noFill/>
        </p:spPr>
        <p:txBody>
          <a:bodyPr wrap="none" rtlCol="0">
            <a:spAutoFit/>
          </a:bodyPr>
          <a:lstStyle/>
          <a:p>
            <a:pPr algn="l"/>
            <a:r>
              <a:rPr lang="en-US" sz="1650" spc="0" baseline="0" dirty="0">
                <a:ln/>
                <a:solidFill>
                  <a:srgbClr val="4A4C4E"/>
                </a:solidFill>
                <a:latin typeface="Barlow"/>
                <a:sym typeface="Barlow"/>
                <a:rtl val="0"/>
              </a:rPr>
              <a:t>Expensive test —</a:t>
            </a:r>
          </a:p>
        </p:txBody>
      </p:sp>
      <p:sp>
        <p:nvSpPr>
          <p:cNvPr id="86" name="TextBox 85">
            <a:extLst>
              <a:ext uri="{FF2B5EF4-FFF2-40B4-BE49-F238E27FC236}">
                <a16:creationId xmlns:a16="http://schemas.microsoft.com/office/drawing/2014/main" id="{41F72E06-2018-097A-C367-BDD8DE4F1B5C}"/>
              </a:ext>
            </a:extLst>
          </p:cNvPr>
          <p:cNvSpPr txBox="1"/>
          <p:nvPr/>
        </p:nvSpPr>
        <p:spPr>
          <a:xfrm>
            <a:off x="7321933" y="1682943"/>
            <a:ext cx="3207929" cy="346249"/>
          </a:xfrm>
          <a:prstGeom prst="rect">
            <a:avLst/>
          </a:prstGeom>
          <a:noFill/>
        </p:spPr>
        <p:txBody>
          <a:bodyPr wrap="none" rtlCol="0">
            <a:spAutoFit/>
          </a:bodyPr>
          <a:lstStyle/>
          <a:p>
            <a:pPr algn="l"/>
            <a:r>
              <a:rPr lang="en-US" sz="1650" dirty="0">
                <a:ln/>
                <a:solidFill>
                  <a:srgbClr val="4A4C4E"/>
                </a:solidFill>
                <a:latin typeface="Barlow"/>
                <a:sym typeface="Barlow"/>
                <a:rtl val="0"/>
              </a:rPr>
              <a:t>r</a:t>
            </a:r>
            <a:r>
              <a:rPr lang="en-US" sz="1650" spc="0" baseline="0" dirty="0">
                <a:ln/>
                <a:solidFill>
                  <a:srgbClr val="4A4C4E"/>
                </a:solidFill>
                <a:latin typeface="Barlow"/>
                <a:sym typeface="Barlow"/>
                <a:rtl val="0"/>
              </a:rPr>
              <a:t>equires well to be down 3-4 days</a:t>
            </a:r>
          </a:p>
        </p:txBody>
      </p:sp>
      <p:sp>
        <p:nvSpPr>
          <p:cNvPr id="88" name="Freeform: Shape 87">
            <a:extLst>
              <a:ext uri="{FF2B5EF4-FFF2-40B4-BE49-F238E27FC236}">
                <a16:creationId xmlns:a16="http://schemas.microsoft.com/office/drawing/2014/main" id="{6938CAA9-73F8-B164-BA87-827A77DDD814}"/>
              </a:ext>
            </a:extLst>
          </p:cNvPr>
          <p:cNvSpPr/>
          <p:nvPr/>
        </p:nvSpPr>
        <p:spPr>
          <a:xfrm rot="19495134">
            <a:off x="1144915" y="8588611"/>
            <a:ext cx="9525" cy="457200"/>
          </a:xfrm>
          <a:custGeom>
            <a:avLst/>
            <a:gdLst>
              <a:gd name="csX0" fmla="*/ 0 w 9525"/>
              <a:gd name="csY0" fmla="*/ 0 h 1028700"/>
              <a:gd name="csX1" fmla="*/ 0 w 9525"/>
              <a:gd name="csY1" fmla="*/ 1028700 h 1028700"/>
            </a:gdLst>
            <a:ahLst/>
            <a:cxnLst>
              <a:cxn ang="0">
                <a:pos x="csX0" y="csY0"/>
              </a:cxn>
              <a:cxn ang="0">
                <a:pos x="csX1" y="csY1"/>
              </a:cxn>
            </a:cxnLst>
            <a:rect l="l" t="t" r="r" b="b"/>
            <a:pathLst>
              <a:path w="9525" h="1028700">
                <a:moveTo>
                  <a:pt x="0" y="0"/>
                </a:moveTo>
                <a:lnTo>
                  <a:pt x="0" y="1028700"/>
                </a:lnTo>
              </a:path>
            </a:pathLst>
          </a:custGeom>
          <a:ln w="28575" cap="flat">
            <a:solidFill>
              <a:srgbClr val="00B0F0"/>
            </a:solidFill>
            <a:prstDash val="solid"/>
            <a:miter/>
            <a:headEnd type="none" w="med" len="med"/>
            <a:tailEnd type="triangle" w="med" len="med"/>
          </a:ln>
        </p:spPr>
        <p:txBody>
          <a:bodyPr/>
          <a:lstStyle/>
          <a:p>
            <a:endParaRPr lang="en-US"/>
          </a:p>
        </p:txBody>
      </p:sp>
      <p:sp>
        <p:nvSpPr>
          <p:cNvPr id="92" name="TextBox 91">
            <a:extLst>
              <a:ext uri="{FF2B5EF4-FFF2-40B4-BE49-F238E27FC236}">
                <a16:creationId xmlns:a16="http://schemas.microsoft.com/office/drawing/2014/main" id="{C3FC34F0-1C57-3E45-8E45-818D147C0815}"/>
              </a:ext>
            </a:extLst>
          </p:cNvPr>
          <p:cNvSpPr txBox="1"/>
          <p:nvPr/>
        </p:nvSpPr>
        <p:spPr>
          <a:xfrm>
            <a:off x="1210740" y="8207131"/>
            <a:ext cx="2057061" cy="646331"/>
          </a:xfrm>
          <a:prstGeom prst="rect">
            <a:avLst/>
          </a:prstGeom>
          <a:noFill/>
        </p:spPr>
        <p:txBody>
          <a:bodyPr wrap="square" rtlCol="0">
            <a:spAutoFit/>
          </a:bodyPr>
          <a:lstStyle/>
          <a:p>
            <a:pPr algn="l"/>
            <a:r>
              <a:rPr lang="en-US" b="1" dirty="0">
                <a:ln/>
                <a:solidFill>
                  <a:srgbClr val="37383A"/>
                </a:solidFill>
                <a:latin typeface="Barlow"/>
                <a:sym typeface="Barlow"/>
                <a:rtl val="0"/>
              </a:rPr>
              <a:t>Update current production rate</a:t>
            </a:r>
            <a:endParaRPr lang="en-US" b="1" spc="0" baseline="0" dirty="0">
              <a:ln/>
              <a:solidFill>
                <a:srgbClr val="37383A"/>
              </a:solidFill>
              <a:latin typeface="Barlow"/>
              <a:sym typeface="Barlow"/>
              <a:rtl val="0"/>
            </a:endParaRPr>
          </a:p>
        </p:txBody>
      </p:sp>
      <p:sp>
        <p:nvSpPr>
          <p:cNvPr id="93" name="Flowchart: Document 92">
            <a:extLst>
              <a:ext uri="{FF2B5EF4-FFF2-40B4-BE49-F238E27FC236}">
                <a16:creationId xmlns:a16="http://schemas.microsoft.com/office/drawing/2014/main" id="{A7494D4B-7454-1665-9AB1-E73E38503BC6}"/>
              </a:ext>
            </a:extLst>
          </p:cNvPr>
          <p:cNvSpPr/>
          <p:nvPr/>
        </p:nvSpPr>
        <p:spPr>
          <a:xfrm>
            <a:off x="859066" y="8290852"/>
            <a:ext cx="340720" cy="457200"/>
          </a:xfrm>
          <a:prstGeom prst="flowChartDocument">
            <a:avLst/>
          </a:prstGeom>
          <a:solidFill>
            <a:schemeClr val="bg1"/>
          </a:solidFill>
          <a:ln>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spTree>
    <p:extLst>
      <p:ext uri="{BB962C8B-B14F-4D97-AF65-F5344CB8AC3E}">
        <p14:creationId xmlns:p14="http://schemas.microsoft.com/office/powerpoint/2010/main" val="32112679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0972800" cy="10287000"/>
          </a:xfrm>
          <a:prstGeom prst="rect">
            <a:avLst/>
          </a:prstGeom>
          <a:solidFill>
            <a:srgbClr val="E9EAEC"/>
          </a:solidFill>
          <a:ln/>
        </p:spPr>
        <p:txBody>
          <a:bodyPr/>
          <a:lstStyle/>
          <a:p>
            <a:endParaRPr lang="en-US"/>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0972800" cy="10287000"/>
          </a:xfrm>
          <a:prstGeom prst="rect">
            <a:avLst/>
          </a:prstGeom>
        </p:spPr>
      </p:pic>
      <p:sp>
        <p:nvSpPr>
          <p:cNvPr id="4" name="Shape 1"/>
          <p:cNvSpPr/>
          <p:nvPr/>
        </p:nvSpPr>
        <p:spPr>
          <a:xfrm>
            <a:off x="10972800" y="0"/>
            <a:ext cx="7315200" cy="10287000"/>
          </a:xfrm>
          <a:prstGeom prst="rect">
            <a:avLst/>
          </a:prstGeom>
          <a:solidFill>
            <a:srgbClr val="FFFFFF"/>
          </a:solidFill>
          <a:ln/>
        </p:spPr>
        <p:txBody>
          <a:bodyPr/>
          <a:lstStyle/>
          <a:p>
            <a:endParaRPr lang="en-US"/>
          </a:p>
        </p:txBody>
      </p:sp>
      <p:sp>
        <p:nvSpPr>
          <p:cNvPr id="5" name="Text 2"/>
          <p:cNvSpPr/>
          <p:nvPr/>
        </p:nvSpPr>
        <p:spPr>
          <a:xfrm>
            <a:off x="11830050" y="857250"/>
            <a:ext cx="6349365" cy="243840"/>
          </a:xfrm>
          <a:prstGeom prst="rect">
            <a:avLst/>
          </a:prstGeom>
          <a:noFill/>
          <a:ln/>
        </p:spPr>
        <p:txBody>
          <a:bodyPr wrap="square" lIns="25400" tIns="25400" rIns="25400" bIns="25400" rtlCol="0" anchor="t">
            <a:normAutofit lnSpcReduction="10000"/>
          </a:bodyPr>
          <a:lstStyle/>
          <a:p>
            <a:pPr marL="0" indent="0" algn="l">
              <a:buNone/>
            </a:pPr>
            <a:r>
              <a:rPr lang="en-US" sz="1350" b="1" kern="0" spc="189" dirty="0">
                <a:solidFill>
                  <a:srgbClr val="00B0F0"/>
                </a:solidFill>
                <a:latin typeface="Barlow" pitchFamily="34" charset="0"/>
                <a:ea typeface="Barlow" pitchFamily="34" charset="-122"/>
                <a:cs typeface="Barlow" pitchFamily="34" charset="-120"/>
              </a:rPr>
              <a:t>BASELINE STATE</a:t>
            </a:r>
            <a:endParaRPr lang="en-US" sz="1350" dirty="0"/>
          </a:p>
        </p:txBody>
      </p:sp>
      <p:sp>
        <p:nvSpPr>
          <p:cNvPr id="6" name="Text 3"/>
          <p:cNvSpPr/>
          <p:nvPr/>
        </p:nvSpPr>
        <p:spPr>
          <a:xfrm>
            <a:off x="11830050" y="1253490"/>
            <a:ext cx="5945315" cy="1087279"/>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4050" b="1" kern="0" spc="-40" dirty="0">
                <a:solidFill>
                  <a:srgbClr val="37383A"/>
                </a:solidFill>
                <a:latin typeface="Barlow Condensed" pitchFamily="34" charset="0"/>
                <a:ea typeface="Barlow Condensed" pitchFamily="34" charset="-122"/>
                <a:cs typeface="Barlow Condensed" pitchFamily="34" charset="-120"/>
              </a:rPr>
              <a:t>Standard Agile Deployment; “Stop Starting, Start Finishing”</a:t>
            </a:r>
            <a:endParaRPr lang="en-US" sz="4050" dirty="0"/>
          </a:p>
        </p:txBody>
      </p:sp>
      <p:sp>
        <p:nvSpPr>
          <p:cNvPr id="7" name="Shape 4"/>
          <p:cNvSpPr/>
          <p:nvPr/>
        </p:nvSpPr>
        <p:spPr>
          <a:xfrm>
            <a:off x="11830050" y="2531269"/>
            <a:ext cx="533400" cy="47625"/>
          </a:xfrm>
          <a:prstGeom prst="rect">
            <a:avLst/>
          </a:prstGeom>
          <a:solidFill>
            <a:srgbClr val="00B0F0"/>
          </a:solidFill>
          <a:ln/>
        </p:spPr>
        <p:txBody>
          <a:bodyPr/>
          <a:lstStyle/>
          <a:p>
            <a:endParaRPr lang="en-US"/>
          </a:p>
        </p:txBody>
      </p:sp>
      <p:sp>
        <p:nvSpPr>
          <p:cNvPr id="8" name="Shape 5"/>
          <p:cNvSpPr/>
          <p:nvPr/>
        </p:nvSpPr>
        <p:spPr>
          <a:xfrm>
            <a:off x="11830050" y="2969419"/>
            <a:ext cx="104775" cy="104775"/>
          </a:xfrm>
          <a:prstGeom prst="rect">
            <a:avLst/>
          </a:prstGeom>
          <a:solidFill>
            <a:srgbClr val="00B0F0"/>
          </a:solidFill>
          <a:ln/>
        </p:spPr>
        <p:txBody>
          <a:bodyPr/>
          <a:lstStyle/>
          <a:p>
            <a:endParaRPr lang="en-US"/>
          </a:p>
        </p:txBody>
      </p:sp>
      <p:sp>
        <p:nvSpPr>
          <p:cNvPr id="9" name="Text 6"/>
          <p:cNvSpPr/>
          <p:nvPr/>
        </p:nvSpPr>
        <p:spPr>
          <a:xfrm>
            <a:off x="12068175" y="2883694"/>
            <a:ext cx="5700046" cy="651510"/>
          </a:xfrm>
          <a:prstGeom prst="rect">
            <a:avLst/>
          </a:prstGeom>
          <a:noFill/>
          <a:ln/>
        </p:spPr>
        <p:txBody>
          <a:bodyPr wrap="square" lIns="25400" tIns="25400" rIns="25400" bIns="25400" rtlCol="0" anchor="t">
            <a:normAutofit/>
          </a:bodyPr>
          <a:lstStyle/>
          <a:p>
            <a:pPr marL="0" indent="0" algn="l">
              <a:lnSpc>
                <a:spcPct val="115000"/>
              </a:lnSpc>
              <a:buNone/>
            </a:pPr>
            <a:r>
              <a:rPr lang="en-US" sz="1725" dirty="0">
                <a:solidFill>
                  <a:srgbClr val="4A4C4E"/>
                </a:solidFill>
                <a:latin typeface="Barlow" pitchFamily="34" charset="0"/>
                <a:ea typeface="Barlow" pitchFamily="34" charset="-122"/>
                <a:cs typeface="Barlow" pitchFamily="34" charset="-120"/>
              </a:rPr>
              <a:t>106 wells accepted across 11 months, against 166–230 available for deployment.</a:t>
            </a:r>
            <a:endParaRPr lang="en-US" sz="1725" dirty="0"/>
          </a:p>
        </p:txBody>
      </p:sp>
      <p:sp>
        <p:nvSpPr>
          <p:cNvPr id="10" name="Shape 7"/>
          <p:cNvSpPr/>
          <p:nvPr/>
        </p:nvSpPr>
        <p:spPr>
          <a:xfrm>
            <a:off x="11830050" y="3792379"/>
            <a:ext cx="104775" cy="104775"/>
          </a:xfrm>
          <a:prstGeom prst="rect">
            <a:avLst/>
          </a:prstGeom>
          <a:solidFill>
            <a:srgbClr val="00B0F0"/>
          </a:solidFill>
          <a:ln/>
        </p:spPr>
        <p:txBody>
          <a:bodyPr/>
          <a:lstStyle/>
          <a:p>
            <a:endParaRPr lang="en-US"/>
          </a:p>
        </p:txBody>
      </p:sp>
      <p:sp>
        <p:nvSpPr>
          <p:cNvPr id="11" name="Text 8"/>
          <p:cNvSpPr/>
          <p:nvPr/>
        </p:nvSpPr>
        <p:spPr>
          <a:xfrm>
            <a:off x="12068175" y="3706654"/>
            <a:ext cx="5700046" cy="651510"/>
          </a:xfrm>
          <a:prstGeom prst="rect">
            <a:avLst/>
          </a:prstGeom>
          <a:noFill/>
          <a:ln/>
        </p:spPr>
        <p:txBody>
          <a:bodyPr wrap="square" lIns="25400" tIns="25400" rIns="25400" bIns="25400" rtlCol="0" anchor="t">
            <a:normAutofit/>
          </a:bodyPr>
          <a:lstStyle/>
          <a:p>
            <a:pPr marL="0" indent="0" algn="l">
              <a:lnSpc>
                <a:spcPct val="115000"/>
              </a:lnSpc>
              <a:buNone/>
            </a:pPr>
            <a:r>
              <a:rPr lang="en-US" sz="1725" dirty="0">
                <a:solidFill>
                  <a:srgbClr val="4A4C4E"/>
                </a:solidFill>
                <a:latin typeface="Barlow" pitchFamily="34" charset="0"/>
                <a:ea typeface="Barlow" pitchFamily="34" charset="-122"/>
                <a:cs typeface="Barlow" pitchFamily="34" charset="-120"/>
              </a:rPr>
              <a:t>Uneven acceptance rate due to variable times for fixing issues.</a:t>
            </a:r>
            <a:endParaRPr lang="en-US" sz="1725" dirty="0"/>
          </a:p>
        </p:txBody>
      </p:sp>
      <p:sp>
        <p:nvSpPr>
          <p:cNvPr id="12" name="Shape 9"/>
          <p:cNvSpPr/>
          <p:nvPr/>
        </p:nvSpPr>
        <p:spPr>
          <a:xfrm>
            <a:off x="11830050" y="4739164"/>
            <a:ext cx="5772150" cy="2465070"/>
          </a:xfrm>
          <a:prstGeom prst="rect">
            <a:avLst/>
          </a:prstGeom>
          <a:solidFill>
            <a:srgbClr val="F4F5F6"/>
          </a:solidFill>
          <a:ln w="7620">
            <a:solidFill>
              <a:srgbClr val="E4E6E8"/>
            </a:solidFill>
            <a:prstDash val="solid"/>
          </a:ln>
        </p:spPr>
        <p:txBody>
          <a:bodyPr/>
          <a:lstStyle/>
          <a:p>
            <a:endParaRPr lang="en-US"/>
          </a:p>
        </p:txBody>
      </p:sp>
      <p:sp>
        <p:nvSpPr>
          <p:cNvPr id="13" name="Text 10"/>
          <p:cNvSpPr/>
          <p:nvPr/>
        </p:nvSpPr>
        <p:spPr>
          <a:xfrm>
            <a:off x="12161520" y="5032534"/>
            <a:ext cx="629424" cy="603885"/>
          </a:xfrm>
          <a:prstGeom prst="rect">
            <a:avLst/>
          </a:prstGeom>
          <a:noFill/>
          <a:ln/>
        </p:spPr>
        <p:txBody>
          <a:bodyPr wrap="square" lIns="25400" tIns="25400" rIns="25400" bIns="25400" rtlCol="0" anchor="t">
            <a:normAutofit lnSpcReduction="10000"/>
          </a:bodyPr>
          <a:lstStyle/>
          <a:p>
            <a:pPr marL="0" indent="0" algn="l">
              <a:lnSpc>
                <a:spcPct val="75000"/>
              </a:lnSpc>
              <a:buNone/>
            </a:pPr>
            <a:r>
              <a:rPr lang="en-US" sz="4950" b="1" dirty="0">
                <a:solidFill>
                  <a:srgbClr val="37383A"/>
                </a:solidFill>
                <a:latin typeface="Barlow Condensed" pitchFamily="34" charset="0"/>
                <a:ea typeface="Barlow Condensed" pitchFamily="34" charset="-122"/>
                <a:cs typeface="Barlow Condensed" pitchFamily="34" charset="-120"/>
              </a:rPr>
              <a:t>88</a:t>
            </a:r>
            <a:endParaRPr lang="en-US" sz="4950" dirty="0"/>
          </a:p>
        </p:txBody>
      </p:sp>
      <p:sp>
        <p:nvSpPr>
          <p:cNvPr id="14" name="Text 11"/>
          <p:cNvSpPr/>
          <p:nvPr/>
        </p:nvSpPr>
        <p:spPr>
          <a:xfrm>
            <a:off x="12886194" y="5006685"/>
            <a:ext cx="1333798" cy="510064"/>
          </a:xfrm>
          <a:prstGeom prst="rect">
            <a:avLst/>
          </a:prstGeom>
          <a:noFill/>
          <a:ln/>
        </p:spPr>
        <p:txBody>
          <a:bodyPr wrap="square" lIns="25400" tIns="25400" rIns="25400" bIns="25400" rtlCol="0" anchor="t">
            <a:normAutofit lnSpcReduction="10000"/>
          </a:bodyPr>
          <a:lstStyle/>
          <a:p>
            <a:pPr marL="0" indent="0" algn="l">
              <a:lnSpc>
                <a:spcPct val="96797"/>
              </a:lnSpc>
              <a:buNone/>
            </a:pPr>
            <a:r>
              <a:rPr lang="en-US" sz="1575" dirty="0">
                <a:solidFill>
                  <a:srgbClr val="4A4C4E"/>
                </a:solidFill>
                <a:latin typeface="Barlow" pitchFamily="34" charset="0"/>
                <a:ea typeface="Barlow" pitchFamily="34" charset="-122"/>
                <a:cs typeface="Barlow" pitchFamily="34" charset="-120"/>
              </a:rPr>
              <a:t>wells deployed in 230 days</a:t>
            </a:r>
            <a:endParaRPr lang="en-US" sz="1575" dirty="0"/>
          </a:p>
        </p:txBody>
      </p:sp>
      <p:sp>
        <p:nvSpPr>
          <p:cNvPr id="15" name="Shape 12"/>
          <p:cNvSpPr/>
          <p:nvPr/>
        </p:nvSpPr>
        <p:spPr>
          <a:xfrm>
            <a:off x="12161520" y="5807869"/>
            <a:ext cx="5109210" cy="9525"/>
          </a:xfrm>
          <a:prstGeom prst="rect">
            <a:avLst/>
          </a:prstGeom>
          <a:solidFill>
            <a:srgbClr val="D7D9DB"/>
          </a:solidFill>
          <a:ln/>
        </p:spPr>
        <p:txBody>
          <a:bodyPr/>
          <a:lstStyle/>
          <a:p>
            <a:endParaRPr lang="en-US"/>
          </a:p>
        </p:txBody>
      </p:sp>
      <p:sp>
        <p:nvSpPr>
          <p:cNvPr id="16" name="Text 13"/>
          <p:cNvSpPr/>
          <p:nvPr/>
        </p:nvSpPr>
        <p:spPr>
          <a:xfrm>
            <a:off x="12161520" y="6026944"/>
            <a:ext cx="5620131" cy="198120"/>
          </a:xfrm>
          <a:prstGeom prst="rect">
            <a:avLst/>
          </a:prstGeom>
          <a:noFill/>
          <a:ln/>
        </p:spPr>
        <p:txBody>
          <a:bodyPr wrap="square" lIns="25400" tIns="25400" rIns="25400" bIns="25400" rtlCol="0" anchor="t">
            <a:normAutofit lnSpcReduction="10000"/>
          </a:bodyPr>
          <a:lstStyle/>
          <a:p>
            <a:pPr marL="0" indent="0" algn="l">
              <a:buNone/>
            </a:pPr>
            <a:r>
              <a:rPr lang="en-US" sz="1050" b="1" kern="0" spc="147" dirty="0">
                <a:solidFill>
                  <a:srgbClr val="6B6E71"/>
                </a:solidFill>
                <a:latin typeface="Barlow" pitchFamily="34" charset="0"/>
                <a:ea typeface="Barlow" pitchFamily="34" charset="-122"/>
                <a:cs typeface="Barlow" pitchFamily="34" charset="-120"/>
              </a:rPr>
              <a:t>DEPLOYMENT RATE</a:t>
            </a:r>
            <a:endParaRPr lang="en-US" sz="1050" dirty="0"/>
          </a:p>
        </p:txBody>
      </p:sp>
      <p:sp>
        <p:nvSpPr>
          <p:cNvPr id="17" name="Text 14"/>
          <p:cNvSpPr/>
          <p:nvPr/>
        </p:nvSpPr>
        <p:spPr>
          <a:xfrm>
            <a:off x="12161520" y="6282214"/>
            <a:ext cx="5262487" cy="666750"/>
          </a:xfrm>
          <a:prstGeom prst="rect">
            <a:avLst/>
          </a:prstGeom>
          <a:noFill/>
          <a:ln/>
        </p:spPr>
        <p:txBody>
          <a:bodyPr wrap="square" lIns="25400" tIns="25400" rIns="25400" bIns="25400" rtlCol="0" anchor="t">
            <a:normAutofit/>
          </a:bodyPr>
          <a:lstStyle/>
          <a:p>
            <a:pPr marL="0" indent="0" algn="l">
              <a:lnSpc>
                <a:spcPct val="125000"/>
              </a:lnSpc>
              <a:buNone/>
            </a:pPr>
            <a:r>
              <a:rPr lang="en-US" sz="1650" dirty="0">
                <a:solidFill>
                  <a:srgbClr val="4A4C4E"/>
                </a:solidFill>
                <a:latin typeface="Barlow" pitchFamily="34" charset="0"/>
                <a:ea typeface="Barlow" pitchFamily="34" charset="-122"/>
                <a:cs typeface="Barlow" pitchFamily="34" charset="-120"/>
              </a:rPr>
              <a:t>88 / 230 ≈ 0.38 wells per day</a:t>
            </a:r>
          </a:p>
          <a:p>
            <a:pPr marL="0" indent="0" algn="l">
              <a:lnSpc>
                <a:spcPct val="125000"/>
              </a:lnSpc>
              <a:buNone/>
            </a:pPr>
            <a:r>
              <a:rPr lang="en-US" sz="1650" dirty="0">
                <a:solidFill>
                  <a:srgbClr val="4A4C4E"/>
                </a:solidFill>
                <a:latin typeface="Barlow" pitchFamily="34" charset="0"/>
                <a:ea typeface="Barlow" pitchFamily="34" charset="-122"/>
                <a:cs typeface="Barlow" pitchFamily="34" charset="-120"/>
              </a:rPr>
              <a:t>1 well every 2.63 days</a:t>
            </a:r>
            <a:endParaRPr lang="en-US" sz="1650" dirty="0"/>
          </a:p>
        </p:txBody>
      </p:sp>
      <p:pic>
        <p:nvPicPr>
          <p:cNvPr id="18" name="Image 1" descr="preencoded.png"/>
          <p:cNvPicPr>
            <a:picLocks noChangeAspect="1"/>
          </p:cNvPicPr>
          <p:nvPr/>
        </p:nvPicPr>
        <p:blipFill>
          <a:blip r:embed="rId4"/>
          <a:stretch>
            <a:fillRect/>
          </a:stretch>
        </p:blipFill>
        <p:spPr>
          <a:xfrm>
            <a:off x="11830050" y="9486900"/>
            <a:ext cx="826115" cy="266700"/>
          </a:xfrm>
          <a:prstGeom prst="rect">
            <a:avLst/>
          </a:prstGeom>
        </p:spPr>
      </p:pic>
      <p:sp>
        <p:nvSpPr>
          <p:cNvPr id="19" name="Shape 15"/>
          <p:cNvSpPr/>
          <p:nvPr/>
        </p:nvSpPr>
        <p:spPr>
          <a:xfrm>
            <a:off x="12827616" y="9515475"/>
            <a:ext cx="9525" cy="209550"/>
          </a:xfrm>
          <a:prstGeom prst="rect">
            <a:avLst/>
          </a:prstGeom>
          <a:solidFill>
            <a:srgbClr val="D7D9DB"/>
          </a:solidFill>
          <a:ln/>
        </p:spPr>
        <p:txBody>
          <a:bodyPr/>
          <a:lstStyle/>
          <a:p>
            <a:endParaRPr lang="en-US"/>
          </a:p>
        </p:txBody>
      </p:sp>
      <p:pic>
        <p:nvPicPr>
          <p:cNvPr id="20" name="Image 2" descr="preencoded.png"/>
          <p:cNvPicPr>
            <a:picLocks noChangeAspect="1"/>
          </p:cNvPicPr>
          <p:nvPr/>
        </p:nvPicPr>
        <p:blipFill>
          <a:blip r:embed="rId5"/>
          <a:stretch>
            <a:fillRect/>
          </a:stretch>
        </p:blipFill>
        <p:spPr>
          <a:xfrm>
            <a:off x="13008591" y="9496425"/>
            <a:ext cx="766882" cy="247650"/>
          </a:xfrm>
          <a:prstGeom prst="rect">
            <a:avLst/>
          </a:prstGeom>
        </p:spPr>
      </p:pic>
      <p:sp>
        <p:nvSpPr>
          <p:cNvPr id="21" name="Text 16"/>
          <p:cNvSpPr/>
          <p:nvPr/>
        </p:nvSpPr>
        <p:spPr>
          <a:xfrm>
            <a:off x="16847939" y="9528810"/>
            <a:ext cx="830461" cy="220980"/>
          </a:xfrm>
          <a:prstGeom prst="rect">
            <a:avLst/>
          </a:prstGeom>
          <a:noFill/>
          <a:ln/>
        </p:spPr>
        <p:txBody>
          <a:bodyPr wrap="square" lIns="25400" tIns="25400" rIns="25400" bIns="25400" rtlCol="0" anchor="t">
            <a:normAutofit lnSpcReduction="10000"/>
          </a:bodyPr>
          <a:lstStyle/>
          <a:p>
            <a:pPr marL="0" indent="0" algn="l">
              <a:buNone/>
            </a:pPr>
            <a:r>
              <a:rPr lang="en-US" sz="1200" dirty="0">
                <a:solidFill>
                  <a:srgbClr val="A7AAAD"/>
                </a:solidFill>
                <a:latin typeface="Barlow" pitchFamily="34" charset="0"/>
                <a:ea typeface="Barlow" pitchFamily="34" charset="-122"/>
                <a:cs typeface="Barlow" pitchFamily="34" charset="-120"/>
              </a:rPr>
              <a:t>heuristiq.io</a:t>
            </a:r>
            <a:endParaRPr lang="en-US" sz="1200" dirty="0"/>
          </a:p>
        </p:txBody>
      </p:sp>
      <p:sp>
        <p:nvSpPr>
          <p:cNvPr id="22" name="Shape 17"/>
          <p:cNvSpPr/>
          <p:nvPr/>
        </p:nvSpPr>
        <p:spPr>
          <a:xfrm>
            <a:off x="12096750" y="6253770"/>
            <a:ext cx="2857500" cy="800100"/>
          </a:xfrm>
          <a:prstGeom prst="rect">
            <a:avLst/>
          </a:prstGeom>
          <a:ln w="19050">
            <a:solidFill>
              <a:srgbClr val="FF0000"/>
            </a:solidFill>
            <a:prstDash val="solid"/>
          </a:ln>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91440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PROJECT COMPLEXITY</a:t>
            </a:r>
            <a:endParaRPr lang="en-US" sz="1500" dirty="0"/>
          </a:p>
        </p:txBody>
      </p:sp>
      <p:sp>
        <p:nvSpPr>
          <p:cNvPr id="3" name="Text 1"/>
          <p:cNvSpPr/>
          <p:nvPr/>
        </p:nvSpPr>
        <p:spPr>
          <a:xfrm>
            <a:off x="1143000" y="1371600"/>
            <a:ext cx="17602200" cy="795873"/>
          </a:xfrm>
          <a:prstGeom prst="rect">
            <a:avLst/>
          </a:prstGeom>
          <a:noFill/>
          <a:ln/>
        </p:spPr>
        <p:txBody>
          <a:bodyPr wrap="square" lIns="25400" tIns="25400" rIns="25400" bIns="25400" rtlCol="0" anchor="t">
            <a:normAutofit lnSpcReduction="10000"/>
          </a:bodyPr>
          <a:lstStyle/>
          <a:p>
            <a:pPr marL="0" indent="0" algn="l">
              <a:lnSpc>
                <a:spcPct val="88795"/>
              </a:lnSpc>
              <a:buNone/>
            </a:pPr>
            <a:r>
              <a:rPr lang="en-US" sz="5850" b="1" kern="0" spc="-58" dirty="0">
                <a:solidFill>
                  <a:srgbClr val="37383A"/>
                </a:solidFill>
                <a:latin typeface="Barlow Condensed" panose="00000506000000000000" pitchFamily="2" charset="0"/>
                <a:ea typeface="Arial" pitchFamily="34" charset="-122"/>
                <a:cs typeface="Arial" pitchFamily="34" charset="-120"/>
              </a:rPr>
              <a:t>HSE and Regulatory Complexity; Sovereign Mandates</a:t>
            </a:r>
            <a:endParaRPr lang="en-US" sz="5850" dirty="0">
              <a:latin typeface="Barlow Condensed" panose="00000506000000000000" pitchFamily="2" charset="0"/>
            </a:endParaRPr>
          </a:p>
        </p:txBody>
      </p:sp>
      <p:sp>
        <p:nvSpPr>
          <p:cNvPr id="4" name="Text 2"/>
          <p:cNvSpPr/>
          <p:nvPr/>
        </p:nvSpPr>
        <p:spPr>
          <a:xfrm>
            <a:off x="1143000" y="2662773"/>
            <a:ext cx="7915751" cy="579120"/>
          </a:xfrm>
          <a:prstGeom prst="rect">
            <a:avLst/>
          </a:prstGeom>
          <a:noFill/>
          <a:ln/>
        </p:spPr>
        <p:txBody>
          <a:bodyPr wrap="square" lIns="25400" tIns="25400" rIns="25400" bIns="25400" rtlCol="0" anchor="t">
            <a:normAutofit lnSpcReduction="10000"/>
          </a:bodyPr>
          <a:lstStyle/>
          <a:p>
            <a:pPr marL="0" indent="0" algn="l">
              <a:buNone/>
            </a:pPr>
            <a:r>
              <a:rPr lang="en-US" sz="3525" b="1" dirty="0">
                <a:solidFill>
                  <a:srgbClr val="37383A"/>
                </a:solidFill>
                <a:latin typeface="Barlow Condensed" panose="00000506000000000000" pitchFamily="2" charset="0"/>
                <a:ea typeface="Arial" pitchFamily="34" charset="-122"/>
                <a:cs typeface="Arial" pitchFamily="34" charset="-120"/>
              </a:rPr>
              <a:t>HSE &amp; regulatory</a:t>
            </a:r>
            <a:endParaRPr lang="en-US" sz="3525" dirty="0">
              <a:latin typeface="Barlow Condensed" panose="00000506000000000000" pitchFamily="2" charset="0"/>
            </a:endParaRPr>
          </a:p>
        </p:txBody>
      </p:sp>
      <p:sp>
        <p:nvSpPr>
          <p:cNvPr id="5" name="Shape 3"/>
          <p:cNvSpPr/>
          <p:nvPr/>
        </p:nvSpPr>
        <p:spPr>
          <a:xfrm>
            <a:off x="1143000" y="3432393"/>
            <a:ext cx="476250" cy="57150"/>
          </a:xfrm>
          <a:prstGeom prst="rect">
            <a:avLst/>
          </a:prstGeom>
          <a:solidFill>
            <a:srgbClr val="00B0F0"/>
          </a:solidFill>
          <a:ln/>
        </p:spPr>
        <p:txBody>
          <a:bodyPr/>
          <a:lstStyle/>
          <a:p>
            <a:endParaRPr lang="en-US"/>
          </a:p>
        </p:txBody>
      </p:sp>
      <p:sp>
        <p:nvSpPr>
          <p:cNvPr id="6" name="Shape 4"/>
          <p:cNvSpPr/>
          <p:nvPr/>
        </p:nvSpPr>
        <p:spPr>
          <a:xfrm>
            <a:off x="1143000" y="3946743"/>
            <a:ext cx="114300" cy="114300"/>
          </a:xfrm>
          <a:prstGeom prst="rect">
            <a:avLst/>
          </a:prstGeom>
          <a:solidFill>
            <a:srgbClr val="00B0F0"/>
          </a:solidFill>
          <a:ln/>
        </p:spPr>
        <p:txBody>
          <a:bodyPr/>
          <a:lstStyle/>
          <a:p>
            <a:endParaRPr lang="en-US"/>
          </a:p>
        </p:txBody>
      </p:sp>
      <p:sp>
        <p:nvSpPr>
          <p:cNvPr id="7" name="Text 5"/>
          <p:cNvSpPr/>
          <p:nvPr/>
        </p:nvSpPr>
        <p:spPr>
          <a:xfrm>
            <a:off x="1447800" y="3813393"/>
            <a:ext cx="6455474" cy="822484"/>
          </a:xfrm>
          <a:prstGeom prst="rect">
            <a:avLst/>
          </a:prstGeom>
          <a:noFill/>
          <a:ln/>
        </p:spPr>
        <p:txBody>
          <a:bodyPr wrap="square" lIns="25400" tIns="25400" rIns="25400" bIns="25400" rtlCol="0" anchor="t">
            <a:normAutofit fontScale="92500"/>
          </a:bodyPr>
          <a:lstStyle/>
          <a:p>
            <a:pPr marL="0" indent="0" algn="l">
              <a:lnSpc>
                <a:spcPct val="116989"/>
              </a:lnSpc>
              <a:buNone/>
            </a:pPr>
            <a:r>
              <a:rPr lang="en-US" sz="2175" dirty="0">
                <a:solidFill>
                  <a:srgbClr val="4A4C4E"/>
                </a:solidFill>
                <a:latin typeface="Barlow" pitchFamily="34" charset="0"/>
                <a:ea typeface="Barlow" pitchFamily="34" charset="-122"/>
                <a:cs typeface="Barlow" pitchFamily="34" charset="-120"/>
              </a:rPr>
              <a:t>Every controller, software, or hardware reaching the field had to carry FAT and SAT evidence — no shortcuts.</a:t>
            </a:r>
            <a:endParaRPr lang="en-US" sz="2175" dirty="0"/>
          </a:p>
        </p:txBody>
      </p:sp>
      <p:sp>
        <p:nvSpPr>
          <p:cNvPr id="8" name="Shape 6"/>
          <p:cNvSpPr/>
          <p:nvPr/>
        </p:nvSpPr>
        <p:spPr>
          <a:xfrm>
            <a:off x="1143000" y="4978777"/>
            <a:ext cx="114300" cy="114300"/>
          </a:xfrm>
          <a:prstGeom prst="rect">
            <a:avLst/>
          </a:prstGeom>
          <a:solidFill>
            <a:srgbClr val="00B0F0"/>
          </a:solidFill>
          <a:ln/>
        </p:spPr>
        <p:txBody>
          <a:bodyPr/>
          <a:lstStyle/>
          <a:p>
            <a:endParaRPr lang="en-US"/>
          </a:p>
        </p:txBody>
      </p:sp>
      <p:sp>
        <p:nvSpPr>
          <p:cNvPr id="9" name="Text 7"/>
          <p:cNvSpPr/>
          <p:nvPr/>
        </p:nvSpPr>
        <p:spPr>
          <a:xfrm>
            <a:off x="1447800" y="4845427"/>
            <a:ext cx="6455474" cy="822484"/>
          </a:xfrm>
          <a:prstGeom prst="rect">
            <a:avLst/>
          </a:prstGeom>
          <a:noFill/>
          <a:ln/>
        </p:spPr>
        <p:txBody>
          <a:bodyPr wrap="square" lIns="25400" tIns="25400" rIns="25400" bIns="25400" rtlCol="0" anchor="t">
            <a:normAutofit/>
          </a:bodyPr>
          <a:lstStyle/>
          <a:p>
            <a:pPr marL="0" indent="0" algn="l">
              <a:lnSpc>
                <a:spcPct val="116989"/>
              </a:lnSpc>
              <a:buNone/>
            </a:pPr>
            <a:r>
              <a:rPr lang="en-US" sz="2175" dirty="0">
                <a:solidFill>
                  <a:srgbClr val="4A4C4E"/>
                </a:solidFill>
                <a:latin typeface="Barlow" pitchFamily="34" charset="0"/>
                <a:ea typeface="Barlow" pitchFamily="34" charset="-122"/>
                <a:cs typeface="Barlow" pitchFamily="34" charset="-120"/>
              </a:rPr>
              <a:t>Alarm and control changes to operations control panels are rigorously controlled.</a:t>
            </a:r>
            <a:endParaRPr lang="en-US" sz="2175" dirty="0"/>
          </a:p>
        </p:txBody>
      </p:sp>
      <p:sp>
        <p:nvSpPr>
          <p:cNvPr id="10" name="Shape 8"/>
          <p:cNvSpPr/>
          <p:nvPr/>
        </p:nvSpPr>
        <p:spPr>
          <a:xfrm>
            <a:off x="1143000" y="6010811"/>
            <a:ext cx="114300" cy="114300"/>
          </a:xfrm>
          <a:prstGeom prst="rect">
            <a:avLst/>
          </a:prstGeom>
          <a:solidFill>
            <a:srgbClr val="00B0F0"/>
          </a:solidFill>
          <a:ln/>
        </p:spPr>
        <p:txBody>
          <a:bodyPr/>
          <a:lstStyle/>
          <a:p>
            <a:endParaRPr lang="en-US"/>
          </a:p>
        </p:txBody>
      </p:sp>
      <p:sp>
        <p:nvSpPr>
          <p:cNvPr id="11" name="Text 9"/>
          <p:cNvSpPr/>
          <p:nvPr/>
        </p:nvSpPr>
        <p:spPr>
          <a:xfrm>
            <a:off x="1447800" y="5877461"/>
            <a:ext cx="6455474" cy="822484"/>
          </a:xfrm>
          <a:prstGeom prst="rect">
            <a:avLst/>
          </a:prstGeom>
          <a:noFill/>
          <a:ln/>
        </p:spPr>
        <p:txBody>
          <a:bodyPr wrap="square" lIns="25400" tIns="25400" rIns="25400" bIns="25400" rtlCol="0" anchor="t">
            <a:normAutofit/>
          </a:bodyPr>
          <a:lstStyle/>
          <a:p>
            <a:pPr marL="0" indent="0" algn="l">
              <a:lnSpc>
                <a:spcPct val="116989"/>
              </a:lnSpc>
              <a:buNone/>
            </a:pPr>
            <a:r>
              <a:rPr lang="en-US" sz="2175" dirty="0">
                <a:solidFill>
                  <a:srgbClr val="4A4C4E"/>
                </a:solidFill>
                <a:latin typeface="Barlow" pitchFamily="34" charset="0"/>
                <a:ea typeface="Barlow" pitchFamily="34" charset="-122"/>
                <a:cs typeface="Barlow" pitchFamily="34" charset="-120"/>
              </a:rPr>
              <a:t>Permits and shutdown windows set the cadence; the sprint does not.</a:t>
            </a:r>
            <a:endParaRPr lang="en-US" sz="2175" dirty="0"/>
          </a:p>
        </p:txBody>
      </p:sp>
      <p:sp>
        <p:nvSpPr>
          <p:cNvPr id="12" name="Shape 10"/>
          <p:cNvSpPr/>
          <p:nvPr/>
        </p:nvSpPr>
        <p:spPr>
          <a:xfrm>
            <a:off x="1143000" y="7042845"/>
            <a:ext cx="114300" cy="114300"/>
          </a:xfrm>
          <a:prstGeom prst="rect">
            <a:avLst/>
          </a:prstGeom>
          <a:solidFill>
            <a:srgbClr val="00B0F0"/>
          </a:solidFill>
          <a:ln/>
        </p:spPr>
        <p:txBody>
          <a:bodyPr/>
          <a:lstStyle/>
          <a:p>
            <a:endParaRPr lang="en-US"/>
          </a:p>
        </p:txBody>
      </p:sp>
      <p:sp>
        <p:nvSpPr>
          <p:cNvPr id="13" name="Text 11"/>
          <p:cNvSpPr/>
          <p:nvPr/>
        </p:nvSpPr>
        <p:spPr>
          <a:xfrm>
            <a:off x="1447800" y="6909495"/>
            <a:ext cx="6455474" cy="822484"/>
          </a:xfrm>
          <a:prstGeom prst="rect">
            <a:avLst/>
          </a:prstGeom>
          <a:noFill/>
          <a:ln/>
        </p:spPr>
        <p:txBody>
          <a:bodyPr wrap="square" lIns="25400" tIns="25400" rIns="25400" bIns="25400" rtlCol="0" anchor="t">
            <a:normAutofit/>
          </a:bodyPr>
          <a:lstStyle/>
          <a:p>
            <a:pPr marL="0" indent="0" algn="l">
              <a:lnSpc>
                <a:spcPct val="116989"/>
              </a:lnSpc>
              <a:buNone/>
            </a:pPr>
            <a:r>
              <a:rPr lang="en-US" sz="2175" dirty="0">
                <a:solidFill>
                  <a:srgbClr val="4A4C4E"/>
                </a:solidFill>
                <a:latin typeface="Barlow" pitchFamily="34" charset="0"/>
                <a:ea typeface="Barlow" pitchFamily="34" charset="-122"/>
                <a:cs typeface="Barlow" pitchFamily="34" charset="-120"/>
              </a:rPr>
              <a:t>Documentation is a deliverable, not overhead — it is what the regulator inspects.</a:t>
            </a:r>
            <a:endParaRPr lang="en-US" sz="2175" dirty="0"/>
          </a:p>
        </p:txBody>
      </p:sp>
      <p:sp>
        <p:nvSpPr>
          <p:cNvPr id="14" name="Shape 12"/>
          <p:cNvSpPr/>
          <p:nvPr/>
        </p:nvSpPr>
        <p:spPr>
          <a:xfrm>
            <a:off x="9139238" y="2662773"/>
            <a:ext cx="9525" cy="5031105"/>
          </a:xfrm>
          <a:prstGeom prst="rect">
            <a:avLst/>
          </a:prstGeom>
          <a:solidFill>
            <a:srgbClr val="E4E6E8"/>
          </a:solidFill>
          <a:ln/>
        </p:spPr>
        <p:txBody>
          <a:bodyPr/>
          <a:lstStyle/>
          <a:p>
            <a:endParaRPr lang="en-US"/>
          </a:p>
        </p:txBody>
      </p:sp>
      <p:sp>
        <p:nvSpPr>
          <p:cNvPr id="15" name="Text 13"/>
          <p:cNvSpPr/>
          <p:nvPr/>
        </p:nvSpPr>
        <p:spPr>
          <a:xfrm>
            <a:off x="9948863" y="2662773"/>
            <a:ext cx="7915751" cy="579120"/>
          </a:xfrm>
          <a:prstGeom prst="rect">
            <a:avLst/>
          </a:prstGeom>
          <a:noFill/>
          <a:ln/>
        </p:spPr>
        <p:txBody>
          <a:bodyPr wrap="square" lIns="25400" tIns="25400" rIns="25400" bIns="25400" rtlCol="0" anchor="t">
            <a:normAutofit lnSpcReduction="10000"/>
          </a:bodyPr>
          <a:lstStyle/>
          <a:p>
            <a:pPr marL="0" indent="0" algn="l">
              <a:buNone/>
            </a:pPr>
            <a:r>
              <a:rPr lang="en-US" sz="3525" b="1" dirty="0">
                <a:solidFill>
                  <a:srgbClr val="37383A"/>
                </a:solidFill>
                <a:latin typeface="Barlow Condensed" panose="00000506000000000000" pitchFamily="2" charset="0"/>
                <a:ea typeface="Arial" pitchFamily="34" charset="-122"/>
                <a:cs typeface="Arial" pitchFamily="34" charset="-120"/>
              </a:rPr>
              <a:t>Sovereign mandates</a:t>
            </a:r>
            <a:endParaRPr lang="en-US" sz="3525" dirty="0">
              <a:latin typeface="Barlow Condensed" panose="00000506000000000000" pitchFamily="2" charset="0"/>
            </a:endParaRPr>
          </a:p>
        </p:txBody>
      </p:sp>
      <p:sp>
        <p:nvSpPr>
          <p:cNvPr id="16" name="Shape 14"/>
          <p:cNvSpPr/>
          <p:nvPr/>
        </p:nvSpPr>
        <p:spPr>
          <a:xfrm>
            <a:off x="9948863" y="3432393"/>
            <a:ext cx="476250" cy="57150"/>
          </a:xfrm>
          <a:prstGeom prst="rect">
            <a:avLst/>
          </a:prstGeom>
          <a:solidFill>
            <a:srgbClr val="00B0F0"/>
          </a:solidFill>
          <a:ln/>
        </p:spPr>
        <p:txBody>
          <a:bodyPr/>
          <a:lstStyle/>
          <a:p>
            <a:endParaRPr lang="en-US"/>
          </a:p>
        </p:txBody>
      </p:sp>
      <p:sp>
        <p:nvSpPr>
          <p:cNvPr id="17" name="Shape 15"/>
          <p:cNvSpPr/>
          <p:nvPr/>
        </p:nvSpPr>
        <p:spPr>
          <a:xfrm>
            <a:off x="9948863" y="3946743"/>
            <a:ext cx="114300" cy="114300"/>
          </a:xfrm>
          <a:prstGeom prst="rect">
            <a:avLst/>
          </a:prstGeom>
          <a:solidFill>
            <a:srgbClr val="00B0F0"/>
          </a:solidFill>
          <a:ln/>
        </p:spPr>
        <p:txBody>
          <a:bodyPr/>
          <a:lstStyle/>
          <a:p>
            <a:endParaRPr lang="en-US"/>
          </a:p>
        </p:txBody>
      </p:sp>
      <p:sp>
        <p:nvSpPr>
          <p:cNvPr id="18" name="Text 16"/>
          <p:cNvSpPr/>
          <p:nvPr/>
        </p:nvSpPr>
        <p:spPr>
          <a:xfrm>
            <a:off x="10253663" y="3813393"/>
            <a:ext cx="6455474" cy="822484"/>
          </a:xfrm>
          <a:prstGeom prst="rect">
            <a:avLst/>
          </a:prstGeom>
          <a:noFill/>
          <a:ln/>
        </p:spPr>
        <p:txBody>
          <a:bodyPr wrap="square" lIns="25400" tIns="25400" rIns="25400" bIns="25400" rtlCol="0" anchor="t">
            <a:normAutofit/>
          </a:bodyPr>
          <a:lstStyle/>
          <a:p>
            <a:pPr marL="0" indent="0" algn="l">
              <a:lnSpc>
                <a:spcPct val="116989"/>
              </a:lnSpc>
              <a:buNone/>
            </a:pPr>
            <a:r>
              <a:rPr lang="en-US" sz="2175" dirty="0">
                <a:solidFill>
                  <a:srgbClr val="4A4C4E"/>
                </a:solidFill>
                <a:latin typeface="Barlow" pitchFamily="34" charset="0"/>
                <a:ea typeface="Barlow" pitchFamily="34" charset="-122"/>
                <a:cs typeface="Barlow" pitchFamily="34" charset="-120"/>
              </a:rPr>
              <a:t>Energy production underwrites national security and daily life.</a:t>
            </a:r>
            <a:endParaRPr lang="en-US" sz="2175" dirty="0"/>
          </a:p>
        </p:txBody>
      </p:sp>
      <p:sp>
        <p:nvSpPr>
          <p:cNvPr id="19" name="Shape 17"/>
          <p:cNvSpPr/>
          <p:nvPr/>
        </p:nvSpPr>
        <p:spPr>
          <a:xfrm>
            <a:off x="9948863" y="4978777"/>
            <a:ext cx="114300" cy="114300"/>
          </a:xfrm>
          <a:prstGeom prst="rect">
            <a:avLst/>
          </a:prstGeom>
          <a:solidFill>
            <a:srgbClr val="00B0F0"/>
          </a:solidFill>
          <a:ln/>
        </p:spPr>
        <p:txBody>
          <a:bodyPr/>
          <a:lstStyle/>
          <a:p>
            <a:endParaRPr lang="en-US"/>
          </a:p>
        </p:txBody>
      </p:sp>
      <p:sp>
        <p:nvSpPr>
          <p:cNvPr id="20" name="Text 18"/>
          <p:cNvSpPr/>
          <p:nvPr/>
        </p:nvSpPr>
        <p:spPr>
          <a:xfrm>
            <a:off x="10253663" y="4845427"/>
            <a:ext cx="6455474" cy="822484"/>
          </a:xfrm>
          <a:prstGeom prst="rect">
            <a:avLst/>
          </a:prstGeom>
          <a:noFill/>
          <a:ln/>
        </p:spPr>
        <p:txBody>
          <a:bodyPr wrap="square" lIns="25400" tIns="25400" rIns="25400" bIns="25400" rtlCol="0" anchor="t">
            <a:normAutofit/>
          </a:bodyPr>
          <a:lstStyle/>
          <a:p>
            <a:pPr marL="0" indent="0" algn="l">
              <a:lnSpc>
                <a:spcPct val="116989"/>
              </a:lnSpc>
              <a:buNone/>
            </a:pPr>
            <a:r>
              <a:rPr lang="en-US" sz="2175" dirty="0">
                <a:solidFill>
                  <a:srgbClr val="4A4C4E"/>
                </a:solidFill>
                <a:latin typeface="Barlow" pitchFamily="34" charset="0"/>
                <a:ea typeface="Barlow" pitchFamily="34" charset="-122"/>
                <a:cs typeface="Barlow" pitchFamily="34" charset="-120"/>
              </a:rPr>
              <a:t>National budgets are set against production targets, so schedule is fiscal policy.</a:t>
            </a:r>
            <a:endParaRPr lang="en-US" sz="2175" dirty="0"/>
          </a:p>
        </p:txBody>
      </p:sp>
      <p:sp>
        <p:nvSpPr>
          <p:cNvPr id="21" name="Shape 19"/>
          <p:cNvSpPr/>
          <p:nvPr/>
        </p:nvSpPr>
        <p:spPr>
          <a:xfrm>
            <a:off x="9948863" y="6010811"/>
            <a:ext cx="114300" cy="114300"/>
          </a:xfrm>
          <a:prstGeom prst="rect">
            <a:avLst/>
          </a:prstGeom>
          <a:solidFill>
            <a:srgbClr val="00B0F0"/>
          </a:solidFill>
          <a:ln/>
        </p:spPr>
        <p:txBody>
          <a:bodyPr/>
          <a:lstStyle/>
          <a:p>
            <a:endParaRPr lang="en-US"/>
          </a:p>
        </p:txBody>
      </p:sp>
      <p:sp>
        <p:nvSpPr>
          <p:cNvPr id="22" name="Text 20"/>
          <p:cNvSpPr/>
          <p:nvPr/>
        </p:nvSpPr>
        <p:spPr>
          <a:xfrm>
            <a:off x="10253663" y="5877461"/>
            <a:ext cx="6455474" cy="822484"/>
          </a:xfrm>
          <a:prstGeom prst="rect">
            <a:avLst/>
          </a:prstGeom>
          <a:noFill/>
          <a:ln/>
        </p:spPr>
        <p:txBody>
          <a:bodyPr wrap="square" lIns="25400" tIns="25400" rIns="25400" bIns="25400" rtlCol="0" anchor="t">
            <a:normAutofit/>
          </a:bodyPr>
          <a:lstStyle/>
          <a:p>
            <a:pPr marL="0" indent="0" algn="l">
              <a:lnSpc>
                <a:spcPct val="116989"/>
              </a:lnSpc>
              <a:buNone/>
            </a:pPr>
            <a:r>
              <a:rPr lang="en-US" sz="2175" dirty="0">
                <a:solidFill>
                  <a:srgbClr val="4A4C4E"/>
                </a:solidFill>
                <a:latin typeface="Barlow" pitchFamily="34" charset="0"/>
                <a:ea typeface="Barlow" pitchFamily="34" charset="-122"/>
                <a:cs typeface="Barlow" pitchFamily="34" charset="-120"/>
              </a:rPr>
              <a:t>Deviation is unacceptable outside force majeure — scope flexes, output does not.</a:t>
            </a:r>
            <a:endParaRPr lang="en-US" sz="2175" dirty="0"/>
          </a:p>
        </p:txBody>
      </p:sp>
      <p:sp>
        <p:nvSpPr>
          <p:cNvPr id="23" name="Shape 21"/>
          <p:cNvSpPr/>
          <p:nvPr/>
        </p:nvSpPr>
        <p:spPr>
          <a:xfrm>
            <a:off x="9948863" y="7042845"/>
            <a:ext cx="114300" cy="114300"/>
          </a:xfrm>
          <a:prstGeom prst="rect">
            <a:avLst/>
          </a:prstGeom>
          <a:solidFill>
            <a:srgbClr val="00B0F0"/>
          </a:solidFill>
          <a:ln/>
        </p:spPr>
        <p:txBody>
          <a:bodyPr/>
          <a:lstStyle/>
          <a:p>
            <a:endParaRPr lang="en-US"/>
          </a:p>
        </p:txBody>
      </p:sp>
      <p:sp>
        <p:nvSpPr>
          <p:cNvPr id="24" name="Text 22"/>
          <p:cNvSpPr/>
          <p:nvPr/>
        </p:nvSpPr>
        <p:spPr>
          <a:xfrm>
            <a:off x="10253663" y="6909495"/>
            <a:ext cx="6455474" cy="822484"/>
          </a:xfrm>
          <a:prstGeom prst="rect">
            <a:avLst/>
          </a:prstGeom>
          <a:noFill/>
          <a:ln/>
        </p:spPr>
        <p:txBody>
          <a:bodyPr wrap="square" lIns="25400" tIns="25400" rIns="25400" bIns="25400" rtlCol="0" anchor="t">
            <a:normAutofit/>
          </a:bodyPr>
          <a:lstStyle/>
          <a:p>
            <a:pPr marL="0" indent="0" algn="l">
              <a:lnSpc>
                <a:spcPct val="116989"/>
              </a:lnSpc>
              <a:buNone/>
            </a:pPr>
            <a:r>
              <a:rPr lang="en-US" sz="2175" dirty="0">
                <a:solidFill>
                  <a:srgbClr val="4A4C4E"/>
                </a:solidFill>
                <a:latin typeface="Barlow" pitchFamily="34" charset="0"/>
                <a:ea typeface="Barlow" pitchFamily="34" charset="-122"/>
                <a:cs typeface="Barlow" pitchFamily="34" charset="-120"/>
              </a:rPr>
              <a:t>Delivery is judged on uninterrupted operations, not on velocity charts.</a:t>
            </a:r>
            <a:endParaRPr lang="en-US" sz="2175" dirty="0"/>
          </a:p>
        </p:txBody>
      </p:sp>
      <p:pic>
        <p:nvPicPr>
          <p:cNvPr id="25" name="Image 0" descr="preencoded.png"/>
          <p:cNvPicPr>
            <a:picLocks noChangeAspect="1"/>
          </p:cNvPicPr>
          <p:nvPr/>
        </p:nvPicPr>
        <p:blipFill>
          <a:blip r:embed="rId3"/>
          <a:stretch>
            <a:fillRect/>
          </a:stretch>
        </p:blipFill>
        <p:spPr>
          <a:xfrm>
            <a:off x="1143000" y="9420225"/>
            <a:ext cx="955536" cy="304800"/>
          </a:xfrm>
          <a:prstGeom prst="rect">
            <a:avLst/>
          </a:prstGeom>
        </p:spPr>
      </p:pic>
      <p:sp>
        <p:nvSpPr>
          <p:cNvPr id="26" name="Shape 23"/>
          <p:cNvSpPr/>
          <p:nvPr/>
        </p:nvSpPr>
        <p:spPr>
          <a:xfrm>
            <a:off x="2289036" y="9420225"/>
            <a:ext cx="9525" cy="304800"/>
          </a:xfrm>
          <a:prstGeom prst="rect">
            <a:avLst/>
          </a:prstGeom>
          <a:solidFill>
            <a:srgbClr val="D7D9DB"/>
          </a:solidFill>
          <a:ln/>
        </p:spPr>
        <p:txBody>
          <a:bodyPr/>
          <a:lstStyle/>
          <a:p>
            <a:endParaRPr lang="en-US"/>
          </a:p>
        </p:txBody>
      </p:sp>
      <p:pic>
        <p:nvPicPr>
          <p:cNvPr id="27" name="Image 1" descr="preencoded.png"/>
          <p:cNvPicPr>
            <a:picLocks noChangeAspect="1"/>
          </p:cNvPicPr>
          <p:nvPr/>
        </p:nvPicPr>
        <p:blipFill>
          <a:blip r:embed="rId4"/>
          <a:stretch>
            <a:fillRect/>
          </a:stretch>
        </p:blipFill>
        <p:spPr>
          <a:xfrm>
            <a:off x="2489061" y="9391650"/>
            <a:ext cx="1107519" cy="361950"/>
          </a:xfrm>
          <a:prstGeom prst="rect">
            <a:avLst/>
          </a:prstGeom>
        </p:spPr>
      </p:pic>
      <p:sp>
        <p:nvSpPr>
          <p:cNvPr id="28" name="Text 24"/>
          <p:cNvSpPr/>
          <p:nvPr/>
        </p:nvSpPr>
        <p:spPr>
          <a:xfrm>
            <a:off x="16107906" y="9502140"/>
            <a:ext cx="1113294"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A7AAAD"/>
                </a:solidFill>
                <a:latin typeface="Barlow" pitchFamily="34" charset="0"/>
                <a:ea typeface="Barlow" pitchFamily="34" charset="-122"/>
                <a:cs typeface="Barlow" pitchFamily="34" charset="-120"/>
              </a:rPr>
              <a:t>heuristiq.io</a:t>
            </a:r>
            <a:endParaRPr lang="en-US" sz="16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72390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REGULATED ENVIRONMENT</a:t>
            </a:r>
            <a:endParaRPr lang="en-US" sz="1500" dirty="0"/>
          </a:p>
        </p:txBody>
      </p:sp>
      <p:sp>
        <p:nvSpPr>
          <p:cNvPr id="3" name="Text 1"/>
          <p:cNvSpPr/>
          <p:nvPr/>
        </p:nvSpPr>
        <p:spPr>
          <a:xfrm>
            <a:off x="1143000" y="1069522"/>
            <a:ext cx="17602200" cy="752790"/>
          </a:xfrm>
          <a:prstGeom prst="rect">
            <a:avLst/>
          </a:prstGeom>
          <a:noFill/>
          <a:ln/>
        </p:spPr>
        <p:txBody>
          <a:bodyPr wrap="square" lIns="25400" tIns="25400" rIns="25400" bIns="25400" rtlCol="0" anchor="t">
            <a:normAutofit lnSpcReduction="10000"/>
          </a:bodyPr>
          <a:lstStyle/>
          <a:p>
            <a:pPr marL="0" indent="0" algn="l">
              <a:lnSpc>
                <a:spcPct val="89048"/>
              </a:lnSpc>
              <a:buNone/>
            </a:pPr>
            <a:r>
              <a:rPr lang="en-US" sz="5400" b="1" kern="0" spc="-49" dirty="0">
                <a:solidFill>
                  <a:srgbClr val="37383A"/>
                </a:solidFill>
                <a:latin typeface="Barlow Condensed" panose="00000506000000000000" pitchFamily="2" charset="0"/>
                <a:cs typeface="Arial" pitchFamily="34" charset="-120"/>
              </a:rPr>
              <a:t>Compliance &amp; Alignment Challenges</a:t>
            </a:r>
            <a:endParaRPr lang="en-US" sz="5400" dirty="0">
              <a:latin typeface="Barlow Condensed" panose="00000506000000000000" pitchFamily="2" charset="0"/>
            </a:endParaRPr>
          </a:p>
        </p:txBody>
      </p:sp>
      <p:sp>
        <p:nvSpPr>
          <p:cNvPr id="4" name="Text 2"/>
          <p:cNvSpPr/>
          <p:nvPr/>
        </p:nvSpPr>
        <p:spPr>
          <a:xfrm>
            <a:off x="1143000" y="1917561"/>
            <a:ext cx="17602200" cy="350520"/>
          </a:xfrm>
          <a:prstGeom prst="rect">
            <a:avLst/>
          </a:prstGeom>
          <a:noFill/>
          <a:ln/>
        </p:spPr>
        <p:txBody>
          <a:bodyPr wrap="square" lIns="25400" tIns="25400" rIns="25400" bIns="25400" rtlCol="0" anchor="t">
            <a:normAutofit lnSpcReduction="10000"/>
          </a:bodyPr>
          <a:lstStyle/>
          <a:p>
            <a:pPr marL="0" indent="0" algn="l">
              <a:buNone/>
            </a:pPr>
            <a:r>
              <a:rPr lang="en-US" sz="2025" dirty="0">
                <a:solidFill>
                  <a:srgbClr val="6B6E71"/>
                </a:solidFill>
                <a:latin typeface="Barlow" pitchFamily="34" charset="0"/>
                <a:ea typeface="Barlow" pitchFamily="34" charset="-122"/>
                <a:cs typeface="Barlow" pitchFamily="34" charset="-120"/>
              </a:rPr>
              <a:t>Three independent compliance regimes. Each locally correct; jointly, multiple approval gates on one field release.</a:t>
            </a:r>
            <a:endParaRPr lang="en-US" sz="2025" dirty="0"/>
          </a:p>
        </p:txBody>
      </p:sp>
      <p:sp>
        <p:nvSpPr>
          <p:cNvPr id="5" name="Shape 3"/>
          <p:cNvSpPr/>
          <p:nvPr/>
        </p:nvSpPr>
        <p:spPr>
          <a:xfrm>
            <a:off x="1143000" y="2553831"/>
            <a:ext cx="628650" cy="57150"/>
          </a:xfrm>
          <a:prstGeom prst="rect">
            <a:avLst/>
          </a:prstGeom>
          <a:solidFill>
            <a:srgbClr val="00B0F0"/>
          </a:solidFill>
          <a:ln/>
        </p:spPr>
        <p:txBody>
          <a:bodyPr/>
          <a:lstStyle/>
          <a:p>
            <a:endParaRPr lang="en-US"/>
          </a:p>
        </p:txBody>
      </p:sp>
      <p:sp>
        <p:nvSpPr>
          <p:cNvPr id="6" name="Shape 4"/>
          <p:cNvSpPr/>
          <p:nvPr/>
        </p:nvSpPr>
        <p:spPr>
          <a:xfrm>
            <a:off x="1143000" y="3167241"/>
            <a:ext cx="152400" cy="152400"/>
          </a:xfrm>
          <a:prstGeom prst="rect">
            <a:avLst/>
          </a:prstGeom>
          <a:solidFill>
            <a:srgbClr val="00B0F0"/>
          </a:solidFill>
          <a:ln/>
        </p:spPr>
        <p:txBody>
          <a:bodyPr/>
          <a:lstStyle/>
          <a:p>
            <a:endParaRPr lang="en-US"/>
          </a:p>
        </p:txBody>
      </p:sp>
      <p:sp>
        <p:nvSpPr>
          <p:cNvPr id="7" name="Text 5"/>
          <p:cNvSpPr/>
          <p:nvPr/>
        </p:nvSpPr>
        <p:spPr>
          <a:xfrm>
            <a:off x="1466850" y="2991981"/>
            <a:ext cx="1981426" cy="541020"/>
          </a:xfrm>
          <a:prstGeom prst="rect">
            <a:avLst/>
          </a:prstGeom>
          <a:noFill/>
          <a:ln/>
        </p:spPr>
        <p:txBody>
          <a:bodyPr wrap="square" lIns="25400" tIns="25400" rIns="25400" bIns="25400" rtlCol="0" anchor="t">
            <a:normAutofit fontScale="85000" lnSpcReduction="10000"/>
          </a:bodyPr>
          <a:lstStyle/>
          <a:p>
            <a:pPr marL="0" indent="0" algn="l">
              <a:buNone/>
            </a:pPr>
            <a:r>
              <a:rPr lang="en-US" sz="3300" b="1" dirty="0">
                <a:solidFill>
                  <a:srgbClr val="37383A"/>
                </a:solidFill>
                <a:latin typeface="Barlow" panose="00000500000000000000" pitchFamily="2" charset="0"/>
                <a:ea typeface="Arial" pitchFamily="34" charset="-122"/>
                <a:cs typeface="Arial" pitchFamily="34" charset="-120"/>
              </a:rPr>
              <a:t>Engineering</a:t>
            </a:r>
            <a:endParaRPr lang="en-US" sz="3300" dirty="0">
              <a:latin typeface="Barlow" panose="00000500000000000000" pitchFamily="2" charset="0"/>
            </a:endParaRPr>
          </a:p>
        </p:txBody>
      </p:sp>
      <p:sp>
        <p:nvSpPr>
          <p:cNvPr id="8" name="Text 6"/>
          <p:cNvSpPr/>
          <p:nvPr/>
        </p:nvSpPr>
        <p:spPr>
          <a:xfrm>
            <a:off x="1143000" y="3780651"/>
            <a:ext cx="5106013" cy="259080"/>
          </a:xfrm>
          <a:prstGeom prst="rect">
            <a:avLst/>
          </a:prstGeom>
          <a:noFill/>
          <a:ln/>
        </p:spPr>
        <p:txBody>
          <a:bodyPr wrap="square" lIns="25400" tIns="25400" rIns="25400" bIns="25400" rtlCol="0" anchor="t">
            <a:normAutofit lnSpcReduction="10000"/>
          </a:bodyPr>
          <a:lstStyle/>
          <a:p>
            <a:pPr marL="0" indent="0" algn="l">
              <a:buNone/>
            </a:pPr>
            <a:r>
              <a:rPr lang="en-US" sz="1425" b="1" kern="0" spc="200" dirty="0">
                <a:solidFill>
                  <a:srgbClr val="00B0F0"/>
                </a:solidFill>
                <a:latin typeface="Barlow" pitchFamily="34" charset="0"/>
                <a:ea typeface="Barlow" pitchFamily="34" charset="-122"/>
                <a:cs typeface="Barlow" pitchFamily="34" charset="-120"/>
              </a:rPr>
              <a:t>REGULATION</a:t>
            </a:r>
            <a:endParaRPr lang="en-US" sz="1425" dirty="0">
              <a:solidFill>
                <a:srgbClr val="00B0F0"/>
              </a:solidFill>
            </a:endParaRPr>
          </a:p>
        </p:txBody>
      </p:sp>
      <p:sp>
        <p:nvSpPr>
          <p:cNvPr id="9" name="Text 7"/>
          <p:cNvSpPr/>
          <p:nvPr/>
        </p:nvSpPr>
        <p:spPr>
          <a:xfrm>
            <a:off x="1143000" y="4077831"/>
            <a:ext cx="4781085" cy="1078230"/>
          </a:xfrm>
          <a:prstGeom prst="rect">
            <a:avLst/>
          </a:prstGeom>
          <a:noFill/>
          <a:ln/>
        </p:spPr>
        <p:txBody>
          <a:bodyPr wrap="square" lIns="25400" tIns="25400" rIns="25400" bIns="25400" rtlCol="0" anchor="t">
            <a:normAutofit/>
          </a:bodyPr>
          <a:lstStyle/>
          <a:p>
            <a:pPr marL="0" indent="0" algn="l">
              <a:lnSpc>
                <a:spcPct val="116667"/>
              </a:lnSpc>
              <a:buNone/>
            </a:pPr>
            <a:r>
              <a:rPr lang="en-US" sz="1950" dirty="0">
                <a:solidFill>
                  <a:srgbClr val="4A4C4E"/>
                </a:solidFill>
                <a:latin typeface="Barlow" pitchFamily="34" charset="0"/>
                <a:ea typeface="Barlow" pitchFamily="34" charset="-122"/>
                <a:cs typeface="Barlow" pitchFamily="34" charset="-120"/>
              </a:rPr>
              <a:t>Safety-related changes need design-authority sign-off and a functional-safety impact assessment before merge.</a:t>
            </a:r>
            <a:endParaRPr lang="en-US" sz="1950" dirty="0"/>
          </a:p>
        </p:txBody>
      </p:sp>
      <p:sp>
        <p:nvSpPr>
          <p:cNvPr id="10" name="Text 8"/>
          <p:cNvSpPr/>
          <p:nvPr/>
        </p:nvSpPr>
        <p:spPr>
          <a:xfrm>
            <a:off x="1143000" y="5403711"/>
            <a:ext cx="5106013" cy="259080"/>
          </a:xfrm>
          <a:prstGeom prst="rect">
            <a:avLst/>
          </a:prstGeom>
          <a:noFill/>
          <a:ln/>
        </p:spPr>
        <p:txBody>
          <a:bodyPr wrap="square" lIns="25400" tIns="25400" rIns="25400" bIns="25400" rtlCol="0" anchor="t">
            <a:normAutofit lnSpcReduction="10000"/>
          </a:bodyPr>
          <a:lstStyle/>
          <a:p>
            <a:pPr marL="0" indent="0" algn="l">
              <a:buNone/>
            </a:pPr>
            <a:r>
              <a:rPr lang="en-US" sz="1425" b="1" kern="0" spc="200" dirty="0">
                <a:solidFill>
                  <a:srgbClr val="00B0F0"/>
                </a:solidFill>
                <a:latin typeface="Barlow" pitchFamily="34" charset="0"/>
                <a:ea typeface="Barlow" pitchFamily="34" charset="-122"/>
                <a:cs typeface="Barlow" pitchFamily="34" charset="-120"/>
              </a:rPr>
              <a:t>POLICY</a:t>
            </a:r>
            <a:endParaRPr lang="en-US" sz="1425" dirty="0">
              <a:solidFill>
                <a:srgbClr val="00B0F0"/>
              </a:solidFill>
            </a:endParaRPr>
          </a:p>
        </p:txBody>
      </p:sp>
      <p:sp>
        <p:nvSpPr>
          <p:cNvPr id="11" name="Text 9"/>
          <p:cNvSpPr/>
          <p:nvPr/>
        </p:nvSpPr>
        <p:spPr>
          <a:xfrm>
            <a:off x="1143000" y="5700891"/>
            <a:ext cx="4781085" cy="1078230"/>
          </a:xfrm>
          <a:prstGeom prst="rect">
            <a:avLst/>
          </a:prstGeom>
          <a:noFill/>
          <a:ln/>
        </p:spPr>
        <p:txBody>
          <a:bodyPr wrap="square" lIns="25400" tIns="25400" rIns="25400" bIns="25400" rtlCol="0" anchor="t">
            <a:normAutofit/>
          </a:bodyPr>
          <a:lstStyle/>
          <a:p>
            <a:pPr marL="0" indent="0" algn="l">
              <a:lnSpc>
                <a:spcPct val="116667"/>
              </a:lnSpc>
              <a:buNone/>
            </a:pPr>
            <a:r>
              <a:rPr lang="en-US" sz="1950" dirty="0">
                <a:solidFill>
                  <a:srgbClr val="4A4C4E"/>
                </a:solidFill>
                <a:latin typeface="Barlow" pitchFamily="34" charset="0"/>
                <a:ea typeface="Barlow" pitchFamily="34" charset="-122"/>
                <a:cs typeface="Barlow" pitchFamily="34" charset="-120"/>
              </a:rPr>
              <a:t>One change-advisory board per week. Anything missing the packet waits seven days, not seven minutes.</a:t>
            </a:r>
            <a:endParaRPr lang="en-US" sz="1950" dirty="0"/>
          </a:p>
        </p:txBody>
      </p:sp>
      <p:sp>
        <p:nvSpPr>
          <p:cNvPr id="12" name="Text 10"/>
          <p:cNvSpPr/>
          <p:nvPr/>
        </p:nvSpPr>
        <p:spPr>
          <a:xfrm>
            <a:off x="1143000" y="7026771"/>
            <a:ext cx="5106013" cy="259080"/>
          </a:xfrm>
          <a:prstGeom prst="rect">
            <a:avLst/>
          </a:prstGeom>
          <a:noFill/>
          <a:ln/>
        </p:spPr>
        <p:txBody>
          <a:bodyPr wrap="square" lIns="25400" tIns="25400" rIns="25400" bIns="25400" rtlCol="0" anchor="t">
            <a:normAutofit lnSpcReduction="10000"/>
          </a:bodyPr>
          <a:lstStyle/>
          <a:p>
            <a:pPr marL="0" indent="0" algn="l">
              <a:buNone/>
            </a:pPr>
            <a:r>
              <a:rPr lang="en-US" sz="1425" b="1" kern="0" spc="200" dirty="0">
                <a:solidFill>
                  <a:srgbClr val="00B0F0"/>
                </a:solidFill>
                <a:latin typeface="Barlow" pitchFamily="34" charset="0"/>
                <a:ea typeface="Barlow" pitchFamily="34" charset="-122"/>
                <a:cs typeface="Barlow" pitchFamily="34" charset="-120"/>
              </a:rPr>
              <a:t>PRACTICE</a:t>
            </a:r>
            <a:endParaRPr lang="en-US" sz="1425" dirty="0">
              <a:solidFill>
                <a:srgbClr val="00B0F0"/>
              </a:solidFill>
            </a:endParaRPr>
          </a:p>
        </p:txBody>
      </p:sp>
      <p:sp>
        <p:nvSpPr>
          <p:cNvPr id="13" name="Text 11"/>
          <p:cNvSpPr/>
          <p:nvPr/>
        </p:nvSpPr>
        <p:spPr>
          <a:xfrm>
            <a:off x="1143000" y="7323951"/>
            <a:ext cx="4781085" cy="1078230"/>
          </a:xfrm>
          <a:prstGeom prst="rect">
            <a:avLst/>
          </a:prstGeom>
          <a:noFill/>
          <a:ln/>
        </p:spPr>
        <p:txBody>
          <a:bodyPr wrap="square" lIns="25400" tIns="25400" rIns="25400" bIns="25400" rtlCol="0" anchor="t">
            <a:normAutofit/>
          </a:bodyPr>
          <a:lstStyle/>
          <a:p>
            <a:pPr marL="0" indent="0" algn="l">
              <a:lnSpc>
                <a:spcPct val="116667"/>
              </a:lnSpc>
              <a:buNone/>
            </a:pPr>
            <a:r>
              <a:rPr lang="en-US" sz="1950" dirty="0">
                <a:solidFill>
                  <a:srgbClr val="4A4C4E"/>
                </a:solidFill>
                <a:latin typeface="Barlow" pitchFamily="34" charset="0"/>
                <a:ea typeface="Barlow" pitchFamily="34" charset="-122"/>
                <a:cs typeface="Barlow" pitchFamily="34" charset="-120"/>
              </a:rPr>
              <a:t>Full regression re-run on every configuration change. </a:t>
            </a:r>
            <a:r>
              <a:rPr lang="en-US" sz="1950" b="1" dirty="0">
                <a:solidFill>
                  <a:srgbClr val="4A4C4E"/>
                </a:solidFill>
                <a:latin typeface="Barlow" pitchFamily="34" charset="0"/>
                <a:ea typeface="Barlow" pitchFamily="34" charset="-122"/>
                <a:cs typeface="Barlow" pitchFamily="34" charset="-120"/>
              </a:rPr>
              <a:t>Long-term well performance &amp; health was prioritized</a:t>
            </a:r>
            <a:r>
              <a:rPr lang="en-US" sz="1950" dirty="0">
                <a:solidFill>
                  <a:srgbClr val="4A4C4E"/>
                </a:solidFill>
                <a:latin typeface="Barlow" pitchFamily="34" charset="0"/>
                <a:ea typeface="Barlow" pitchFamily="34" charset="-122"/>
                <a:cs typeface="Barlow" pitchFamily="34" charset="-120"/>
              </a:rPr>
              <a:t>.</a:t>
            </a:r>
            <a:endParaRPr lang="en-US" sz="1950" dirty="0"/>
          </a:p>
        </p:txBody>
      </p:sp>
      <p:sp>
        <p:nvSpPr>
          <p:cNvPr id="14" name="Shape 12"/>
          <p:cNvSpPr/>
          <p:nvPr/>
        </p:nvSpPr>
        <p:spPr>
          <a:xfrm>
            <a:off x="6299180" y="2991981"/>
            <a:ext cx="9525" cy="5372100"/>
          </a:xfrm>
          <a:prstGeom prst="rect">
            <a:avLst/>
          </a:prstGeom>
          <a:solidFill>
            <a:srgbClr val="E4E6E8"/>
          </a:solidFill>
          <a:ln/>
        </p:spPr>
        <p:txBody>
          <a:bodyPr/>
          <a:lstStyle/>
          <a:p>
            <a:endParaRPr lang="en-US"/>
          </a:p>
        </p:txBody>
      </p:sp>
      <p:sp>
        <p:nvSpPr>
          <p:cNvPr id="15" name="Shape 13"/>
          <p:cNvSpPr/>
          <p:nvPr/>
        </p:nvSpPr>
        <p:spPr>
          <a:xfrm>
            <a:off x="6823055" y="3167241"/>
            <a:ext cx="152400" cy="152400"/>
          </a:xfrm>
          <a:prstGeom prst="rect">
            <a:avLst/>
          </a:prstGeom>
          <a:solidFill>
            <a:srgbClr val="00B0F0"/>
          </a:solidFill>
          <a:ln/>
        </p:spPr>
        <p:txBody>
          <a:bodyPr/>
          <a:lstStyle/>
          <a:p>
            <a:endParaRPr lang="en-US"/>
          </a:p>
        </p:txBody>
      </p:sp>
      <p:sp>
        <p:nvSpPr>
          <p:cNvPr id="16" name="Text 14"/>
          <p:cNvSpPr/>
          <p:nvPr/>
        </p:nvSpPr>
        <p:spPr>
          <a:xfrm>
            <a:off x="7146905" y="2991981"/>
            <a:ext cx="1813197" cy="541020"/>
          </a:xfrm>
          <a:prstGeom prst="rect">
            <a:avLst/>
          </a:prstGeom>
          <a:noFill/>
          <a:ln/>
        </p:spPr>
        <p:txBody>
          <a:bodyPr wrap="square" lIns="25400" tIns="25400" rIns="25400" bIns="25400" rtlCol="0" anchor="t">
            <a:normAutofit fontScale="85000" lnSpcReduction="10000"/>
          </a:bodyPr>
          <a:lstStyle/>
          <a:p>
            <a:pPr marL="0" indent="0" algn="l">
              <a:buNone/>
            </a:pPr>
            <a:r>
              <a:rPr lang="en-US" sz="3300" b="1" dirty="0">
                <a:solidFill>
                  <a:srgbClr val="37383A"/>
                </a:solidFill>
                <a:latin typeface="Barlow" panose="00000500000000000000" pitchFamily="2" charset="0"/>
                <a:ea typeface="Arial" pitchFamily="34" charset="-122"/>
                <a:cs typeface="Arial" pitchFamily="34" charset="-120"/>
              </a:rPr>
              <a:t>Operations</a:t>
            </a:r>
            <a:endParaRPr lang="en-US" sz="3300" dirty="0">
              <a:latin typeface="Barlow" panose="00000500000000000000" pitchFamily="2" charset="0"/>
            </a:endParaRPr>
          </a:p>
        </p:txBody>
      </p:sp>
      <p:sp>
        <p:nvSpPr>
          <p:cNvPr id="17" name="Text 15"/>
          <p:cNvSpPr/>
          <p:nvPr/>
        </p:nvSpPr>
        <p:spPr>
          <a:xfrm>
            <a:off x="6823055" y="3780651"/>
            <a:ext cx="5106013" cy="259080"/>
          </a:xfrm>
          <a:prstGeom prst="rect">
            <a:avLst/>
          </a:prstGeom>
          <a:noFill/>
          <a:ln/>
        </p:spPr>
        <p:txBody>
          <a:bodyPr wrap="square" lIns="25400" tIns="25400" rIns="25400" bIns="25400" rtlCol="0" anchor="t">
            <a:normAutofit lnSpcReduction="10000"/>
          </a:bodyPr>
          <a:lstStyle/>
          <a:p>
            <a:pPr marL="0" indent="0" algn="l">
              <a:buNone/>
            </a:pPr>
            <a:r>
              <a:rPr lang="en-US" sz="1425" b="1" kern="0" spc="200" dirty="0">
                <a:solidFill>
                  <a:srgbClr val="00B0F0"/>
                </a:solidFill>
                <a:latin typeface="Barlow" pitchFamily="34" charset="0"/>
                <a:ea typeface="Barlow" pitchFamily="34" charset="-122"/>
                <a:cs typeface="Barlow" pitchFamily="34" charset="-120"/>
              </a:rPr>
              <a:t>REGULATION</a:t>
            </a:r>
            <a:endParaRPr lang="en-US" sz="1425" dirty="0">
              <a:solidFill>
                <a:srgbClr val="00B0F0"/>
              </a:solidFill>
            </a:endParaRPr>
          </a:p>
        </p:txBody>
      </p:sp>
      <p:sp>
        <p:nvSpPr>
          <p:cNvPr id="18" name="Text 16"/>
          <p:cNvSpPr/>
          <p:nvPr/>
        </p:nvSpPr>
        <p:spPr>
          <a:xfrm>
            <a:off x="6823055" y="4077831"/>
            <a:ext cx="4781085" cy="1078230"/>
          </a:xfrm>
          <a:prstGeom prst="rect">
            <a:avLst/>
          </a:prstGeom>
          <a:noFill/>
          <a:ln/>
        </p:spPr>
        <p:txBody>
          <a:bodyPr wrap="square" lIns="25400" tIns="25400" rIns="25400" bIns="25400" rtlCol="0" anchor="t">
            <a:normAutofit/>
          </a:bodyPr>
          <a:lstStyle/>
          <a:p>
            <a:pPr marL="0" indent="0" algn="l">
              <a:lnSpc>
                <a:spcPct val="116667"/>
              </a:lnSpc>
              <a:buNone/>
            </a:pPr>
            <a:r>
              <a:rPr lang="en-US" sz="1950" dirty="0">
                <a:solidFill>
                  <a:srgbClr val="4A4C4E"/>
                </a:solidFill>
                <a:latin typeface="Barlow" pitchFamily="34" charset="0"/>
                <a:ea typeface="Barlow" pitchFamily="34" charset="-122"/>
                <a:cs typeface="Barlow" pitchFamily="34" charset="-120"/>
              </a:rPr>
              <a:t>Permit to work and management of change gate every field intervention, including software-only ones.</a:t>
            </a:r>
            <a:endParaRPr lang="en-US" sz="1950" dirty="0"/>
          </a:p>
        </p:txBody>
      </p:sp>
      <p:sp>
        <p:nvSpPr>
          <p:cNvPr id="19" name="Text 17"/>
          <p:cNvSpPr/>
          <p:nvPr/>
        </p:nvSpPr>
        <p:spPr>
          <a:xfrm>
            <a:off x="6823055" y="5403711"/>
            <a:ext cx="5106013" cy="259080"/>
          </a:xfrm>
          <a:prstGeom prst="rect">
            <a:avLst/>
          </a:prstGeom>
          <a:noFill/>
          <a:ln/>
        </p:spPr>
        <p:txBody>
          <a:bodyPr wrap="square" lIns="25400" tIns="25400" rIns="25400" bIns="25400" rtlCol="0" anchor="t">
            <a:normAutofit lnSpcReduction="10000"/>
          </a:bodyPr>
          <a:lstStyle/>
          <a:p>
            <a:pPr marL="0" indent="0" algn="l">
              <a:buNone/>
            </a:pPr>
            <a:r>
              <a:rPr lang="en-US" sz="1425" b="1" kern="0" spc="200" dirty="0">
                <a:solidFill>
                  <a:srgbClr val="00B0F0"/>
                </a:solidFill>
                <a:latin typeface="Barlow" pitchFamily="34" charset="0"/>
                <a:ea typeface="Barlow" pitchFamily="34" charset="-122"/>
                <a:cs typeface="Barlow" pitchFamily="34" charset="-120"/>
              </a:rPr>
              <a:t>POLICY</a:t>
            </a:r>
            <a:endParaRPr lang="en-US" sz="1425" dirty="0">
              <a:solidFill>
                <a:srgbClr val="00B0F0"/>
              </a:solidFill>
            </a:endParaRPr>
          </a:p>
        </p:txBody>
      </p:sp>
      <p:sp>
        <p:nvSpPr>
          <p:cNvPr id="20" name="Text 18"/>
          <p:cNvSpPr/>
          <p:nvPr/>
        </p:nvSpPr>
        <p:spPr>
          <a:xfrm>
            <a:off x="6823055" y="5700891"/>
            <a:ext cx="4781085" cy="1078230"/>
          </a:xfrm>
          <a:prstGeom prst="rect">
            <a:avLst/>
          </a:prstGeom>
          <a:noFill/>
          <a:ln/>
        </p:spPr>
        <p:txBody>
          <a:bodyPr wrap="square" lIns="25400" tIns="25400" rIns="25400" bIns="25400" rtlCol="0" anchor="t">
            <a:normAutofit/>
          </a:bodyPr>
          <a:lstStyle/>
          <a:p>
            <a:pPr marL="0" indent="0" algn="l">
              <a:lnSpc>
                <a:spcPct val="116667"/>
              </a:lnSpc>
              <a:buNone/>
            </a:pPr>
            <a:r>
              <a:rPr lang="en-US" sz="1950" dirty="0">
                <a:solidFill>
                  <a:srgbClr val="4A4C4E"/>
                </a:solidFill>
                <a:latin typeface="Barlow" pitchFamily="34" charset="0"/>
                <a:ea typeface="Barlow" pitchFamily="34" charset="-122"/>
                <a:cs typeface="Barlow" pitchFamily="34" charset="-120"/>
              </a:rPr>
              <a:t>Frozen periods around production windows and turnarounds removed roughly a third of the calendar.</a:t>
            </a:r>
            <a:endParaRPr lang="en-US" sz="1950" dirty="0"/>
          </a:p>
        </p:txBody>
      </p:sp>
      <p:sp>
        <p:nvSpPr>
          <p:cNvPr id="21" name="Text 19"/>
          <p:cNvSpPr/>
          <p:nvPr/>
        </p:nvSpPr>
        <p:spPr>
          <a:xfrm>
            <a:off x="6823055" y="7026771"/>
            <a:ext cx="5106013" cy="259080"/>
          </a:xfrm>
          <a:prstGeom prst="rect">
            <a:avLst/>
          </a:prstGeom>
          <a:noFill/>
          <a:ln/>
        </p:spPr>
        <p:txBody>
          <a:bodyPr wrap="square" lIns="25400" tIns="25400" rIns="25400" bIns="25400" rtlCol="0" anchor="t">
            <a:normAutofit lnSpcReduction="10000"/>
          </a:bodyPr>
          <a:lstStyle/>
          <a:p>
            <a:pPr marL="0" indent="0" algn="l">
              <a:buNone/>
            </a:pPr>
            <a:r>
              <a:rPr lang="en-US" sz="1425" b="1" kern="0" spc="200" dirty="0">
                <a:solidFill>
                  <a:srgbClr val="00B0F0"/>
                </a:solidFill>
                <a:latin typeface="Barlow" pitchFamily="34" charset="0"/>
                <a:ea typeface="Barlow" pitchFamily="34" charset="-122"/>
                <a:cs typeface="Barlow" pitchFamily="34" charset="-120"/>
              </a:rPr>
              <a:t>PRACTICE</a:t>
            </a:r>
            <a:endParaRPr lang="en-US" sz="1425" dirty="0">
              <a:solidFill>
                <a:srgbClr val="00B0F0"/>
              </a:solidFill>
            </a:endParaRPr>
          </a:p>
        </p:txBody>
      </p:sp>
      <p:sp>
        <p:nvSpPr>
          <p:cNvPr id="22" name="Text 20"/>
          <p:cNvSpPr/>
          <p:nvPr/>
        </p:nvSpPr>
        <p:spPr>
          <a:xfrm>
            <a:off x="6823055" y="7323951"/>
            <a:ext cx="4781085" cy="1078230"/>
          </a:xfrm>
          <a:prstGeom prst="rect">
            <a:avLst/>
          </a:prstGeom>
          <a:noFill/>
          <a:ln/>
        </p:spPr>
        <p:txBody>
          <a:bodyPr wrap="square" lIns="25400" tIns="25400" rIns="25400" bIns="25400" rtlCol="0" anchor="t">
            <a:normAutofit/>
          </a:bodyPr>
          <a:lstStyle/>
          <a:p>
            <a:pPr marL="0" indent="0" algn="l">
              <a:lnSpc>
                <a:spcPct val="116667"/>
              </a:lnSpc>
              <a:buNone/>
            </a:pPr>
            <a:r>
              <a:rPr lang="en-US" sz="1950" b="1" dirty="0">
                <a:solidFill>
                  <a:srgbClr val="4A4C4E"/>
                </a:solidFill>
                <a:latin typeface="Barlow" pitchFamily="34" charset="0"/>
                <a:ea typeface="Barlow" pitchFamily="34" charset="-122"/>
                <a:cs typeface="Barlow" pitchFamily="34" charset="-120"/>
              </a:rPr>
              <a:t>Well safety and monthly production targets were highest priority</a:t>
            </a:r>
            <a:r>
              <a:rPr lang="en-US" sz="1950" dirty="0">
                <a:solidFill>
                  <a:srgbClr val="4A4C4E"/>
                </a:solidFill>
                <a:latin typeface="Barlow" pitchFamily="34" charset="0"/>
                <a:ea typeface="Barlow" pitchFamily="34" charset="-122"/>
                <a:cs typeface="Barlow" pitchFamily="34" charset="-120"/>
              </a:rPr>
              <a:t>. Operators have last word on field operations.</a:t>
            </a:r>
            <a:endParaRPr lang="en-US" sz="1950" dirty="0"/>
          </a:p>
        </p:txBody>
      </p:sp>
      <p:sp>
        <p:nvSpPr>
          <p:cNvPr id="23" name="Shape 21"/>
          <p:cNvSpPr/>
          <p:nvPr/>
        </p:nvSpPr>
        <p:spPr>
          <a:xfrm>
            <a:off x="11979235" y="2991981"/>
            <a:ext cx="9525" cy="5372100"/>
          </a:xfrm>
          <a:prstGeom prst="rect">
            <a:avLst/>
          </a:prstGeom>
          <a:solidFill>
            <a:srgbClr val="E4E6E8"/>
          </a:solidFill>
          <a:ln/>
        </p:spPr>
        <p:txBody>
          <a:bodyPr/>
          <a:lstStyle/>
          <a:p>
            <a:endParaRPr lang="en-US"/>
          </a:p>
        </p:txBody>
      </p:sp>
      <p:sp>
        <p:nvSpPr>
          <p:cNvPr id="24" name="Shape 22"/>
          <p:cNvSpPr/>
          <p:nvPr/>
        </p:nvSpPr>
        <p:spPr>
          <a:xfrm>
            <a:off x="12503110" y="3167241"/>
            <a:ext cx="152400" cy="152400"/>
          </a:xfrm>
          <a:prstGeom prst="rect">
            <a:avLst/>
          </a:prstGeom>
          <a:solidFill>
            <a:srgbClr val="00B0F0"/>
          </a:solidFill>
          <a:ln/>
        </p:spPr>
        <p:txBody>
          <a:bodyPr/>
          <a:lstStyle/>
          <a:p>
            <a:endParaRPr lang="en-US"/>
          </a:p>
        </p:txBody>
      </p:sp>
      <p:sp>
        <p:nvSpPr>
          <p:cNvPr id="25" name="Text 23"/>
          <p:cNvSpPr/>
          <p:nvPr/>
        </p:nvSpPr>
        <p:spPr>
          <a:xfrm>
            <a:off x="12826960" y="2991981"/>
            <a:ext cx="2366409" cy="541020"/>
          </a:xfrm>
          <a:prstGeom prst="rect">
            <a:avLst/>
          </a:prstGeom>
          <a:noFill/>
          <a:ln/>
        </p:spPr>
        <p:txBody>
          <a:bodyPr wrap="square" lIns="25400" tIns="25400" rIns="25400" bIns="25400" rtlCol="0" anchor="t">
            <a:normAutofit fontScale="85000" lnSpcReduction="10000"/>
          </a:bodyPr>
          <a:lstStyle/>
          <a:p>
            <a:pPr marL="0" indent="0" algn="l">
              <a:buNone/>
            </a:pPr>
            <a:r>
              <a:rPr lang="en-US" sz="3300" b="1" dirty="0">
                <a:solidFill>
                  <a:srgbClr val="37383A"/>
                </a:solidFill>
                <a:latin typeface="Barlow" panose="00000500000000000000" pitchFamily="2" charset="0"/>
                <a:ea typeface="Arial" pitchFamily="34" charset="-122"/>
                <a:cs typeface="Arial" pitchFamily="34" charset="-120"/>
              </a:rPr>
              <a:t>Infrastructure</a:t>
            </a:r>
            <a:endParaRPr lang="en-US" sz="3300" dirty="0">
              <a:latin typeface="Barlow" panose="00000500000000000000" pitchFamily="2" charset="0"/>
            </a:endParaRPr>
          </a:p>
        </p:txBody>
      </p:sp>
      <p:sp>
        <p:nvSpPr>
          <p:cNvPr id="26" name="Text 24"/>
          <p:cNvSpPr/>
          <p:nvPr/>
        </p:nvSpPr>
        <p:spPr>
          <a:xfrm>
            <a:off x="12503110" y="3780651"/>
            <a:ext cx="5106079" cy="259080"/>
          </a:xfrm>
          <a:prstGeom prst="rect">
            <a:avLst/>
          </a:prstGeom>
          <a:noFill/>
          <a:ln/>
        </p:spPr>
        <p:txBody>
          <a:bodyPr wrap="square" lIns="25400" tIns="25400" rIns="25400" bIns="25400" rtlCol="0" anchor="t">
            <a:normAutofit lnSpcReduction="10000"/>
          </a:bodyPr>
          <a:lstStyle/>
          <a:p>
            <a:pPr marL="0" indent="0" algn="l">
              <a:buNone/>
            </a:pPr>
            <a:r>
              <a:rPr lang="en-US" sz="1425" b="1" kern="0" spc="200" dirty="0">
                <a:solidFill>
                  <a:srgbClr val="00B0F0"/>
                </a:solidFill>
                <a:latin typeface="Barlow" pitchFamily="34" charset="0"/>
                <a:ea typeface="Barlow" pitchFamily="34" charset="-122"/>
                <a:cs typeface="Barlow" pitchFamily="34" charset="-120"/>
              </a:rPr>
              <a:t>REGULATION</a:t>
            </a:r>
            <a:endParaRPr lang="en-US" sz="1425" dirty="0">
              <a:solidFill>
                <a:srgbClr val="00B0F0"/>
              </a:solidFill>
            </a:endParaRPr>
          </a:p>
        </p:txBody>
      </p:sp>
      <p:sp>
        <p:nvSpPr>
          <p:cNvPr id="27" name="Text 25"/>
          <p:cNvSpPr/>
          <p:nvPr/>
        </p:nvSpPr>
        <p:spPr>
          <a:xfrm>
            <a:off x="12503109" y="4077831"/>
            <a:ext cx="4844635" cy="1213485"/>
          </a:xfrm>
          <a:prstGeom prst="rect">
            <a:avLst/>
          </a:prstGeom>
          <a:noFill/>
          <a:ln/>
        </p:spPr>
        <p:txBody>
          <a:bodyPr wrap="square" lIns="25400" tIns="25400" rIns="25400" bIns="25400" rtlCol="0" anchor="t">
            <a:normAutofit/>
          </a:bodyPr>
          <a:lstStyle/>
          <a:p>
            <a:pPr marL="0" indent="0" algn="l">
              <a:lnSpc>
                <a:spcPct val="116667"/>
              </a:lnSpc>
              <a:buNone/>
            </a:pPr>
            <a:r>
              <a:rPr lang="en-US" sz="1950" dirty="0">
                <a:solidFill>
                  <a:srgbClr val="4A4C4E"/>
                </a:solidFill>
                <a:latin typeface="Barlow" pitchFamily="34" charset="0"/>
                <a:ea typeface="Barlow" pitchFamily="34" charset="-122"/>
                <a:cs typeface="Barlow" pitchFamily="34" charset="-120"/>
              </a:rPr>
              <a:t>OT/IT segregation and data-residency rules forbid a direct path from field network to cloud. </a:t>
            </a:r>
            <a:endParaRPr lang="en-US" sz="1950" dirty="0"/>
          </a:p>
        </p:txBody>
      </p:sp>
      <p:sp>
        <p:nvSpPr>
          <p:cNvPr id="28" name="Text 26"/>
          <p:cNvSpPr/>
          <p:nvPr/>
        </p:nvSpPr>
        <p:spPr>
          <a:xfrm>
            <a:off x="12503110" y="5403711"/>
            <a:ext cx="5106079" cy="259080"/>
          </a:xfrm>
          <a:prstGeom prst="rect">
            <a:avLst/>
          </a:prstGeom>
          <a:noFill/>
          <a:ln/>
        </p:spPr>
        <p:txBody>
          <a:bodyPr wrap="square" lIns="25400" tIns="25400" rIns="25400" bIns="25400" rtlCol="0" anchor="t">
            <a:normAutofit lnSpcReduction="10000"/>
          </a:bodyPr>
          <a:lstStyle/>
          <a:p>
            <a:pPr marL="0" indent="0" algn="l">
              <a:buNone/>
            </a:pPr>
            <a:r>
              <a:rPr lang="en-US" sz="1425" b="1" kern="0" spc="200" dirty="0">
                <a:solidFill>
                  <a:srgbClr val="00B0F0"/>
                </a:solidFill>
                <a:latin typeface="Barlow" pitchFamily="34" charset="0"/>
                <a:ea typeface="Barlow" pitchFamily="34" charset="-122"/>
                <a:cs typeface="Barlow" pitchFamily="34" charset="-120"/>
              </a:rPr>
              <a:t>POLICY</a:t>
            </a:r>
            <a:endParaRPr lang="en-US" sz="1425" dirty="0">
              <a:solidFill>
                <a:srgbClr val="00B0F0"/>
              </a:solidFill>
            </a:endParaRPr>
          </a:p>
        </p:txBody>
      </p:sp>
      <p:sp>
        <p:nvSpPr>
          <p:cNvPr id="29" name="Text 27"/>
          <p:cNvSpPr/>
          <p:nvPr/>
        </p:nvSpPr>
        <p:spPr>
          <a:xfrm>
            <a:off x="12503110" y="5700891"/>
            <a:ext cx="4781146" cy="1078230"/>
          </a:xfrm>
          <a:prstGeom prst="rect">
            <a:avLst/>
          </a:prstGeom>
          <a:noFill/>
          <a:ln/>
        </p:spPr>
        <p:txBody>
          <a:bodyPr wrap="square" lIns="25400" tIns="25400" rIns="25400" bIns="25400" rtlCol="0" anchor="t">
            <a:normAutofit/>
          </a:bodyPr>
          <a:lstStyle/>
          <a:p>
            <a:pPr>
              <a:lnSpc>
                <a:spcPct val="116667"/>
              </a:lnSpc>
            </a:pPr>
            <a:r>
              <a:rPr lang="en-US" sz="1950" dirty="0">
                <a:solidFill>
                  <a:srgbClr val="4A4C4E"/>
                </a:solidFill>
                <a:latin typeface="Barlow" pitchFamily="34" charset="0"/>
                <a:ea typeface="Barlow" pitchFamily="34" charset="-122"/>
                <a:cs typeface="Barlow" pitchFamily="34" charset="-120"/>
              </a:rPr>
              <a:t>Field-to-Operations dashboard fully owned by Contract Holder.</a:t>
            </a:r>
            <a:endParaRPr lang="en-US" sz="1950" dirty="0"/>
          </a:p>
        </p:txBody>
      </p:sp>
      <p:sp>
        <p:nvSpPr>
          <p:cNvPr id="30" name="Text 28"/>
          <p:cNvSpPr/>
          <p:nvPr/>
        </p:nvSpPr>
        <p:spPr>
          <a:xfrm>
            <a:off x="12503110" y="7026771"/>
            <a:ext cx="5106079" cy="259080"/>
          </a:xfrm>
          <a:prstGeom prst="rect">
            <a:avLst/>
          </a:prstGeom>
          <a:noFill/>
          <a:ln/>
        </p:spPr>
        <p:txBody>
          <a:bodyPr wrap="square" lIns="25400" tIns="25400" rIns="25400" bIns="25400" rtlCol="0" anchor="t">
            <a:normAutofit lnSpcReduction="10000"/>
          </a:bodyPr>
          <a:lstStyle/>
          <a:p>
            <a:pPr marL="0" indent="0" algn="l">
              <a:buNone/>
            </a:pPr>
            <a:r>
              <a:rPr lang="en-US" sz="1425" b="1" kern="0" spc="200" dirty="0">
                <a:solidFill>
                  <a:srgbClr val="00B0F0"/>
                </a:solidFill>
                <a:latin typeface="Barlow" pitchFamily="34" charset="0"/>
                <a:ea typeface="Barlow" pitchFamily="34" charset="-122"/>
                <a:cs typeface="Barlow" pitchFamily="34" charset="-120"/>
              </a:rPr>
              <a:t>PRACTICE</a:t>
            </a:r>
            <a:endParaRPr lang="en-US" sz="1425" dirty="0">
              <a:solidFill>
                <a:srgbClr val="00B0F0"/>
              </a:solidFill>
            </a:endParaRPr>
          </a:p>
        </p:txBody>
      </p:sp>
      <p:sp>
        <p:nvSpPr>
          <p:cNvPr id="31" name="Text 29"/>
          <p:cNvSpPr/>
          <p:nvPr/>
        </p:nvSpPr>
        <p:spPr>
          <a:xfrm>
            <a:off x="12503110" y="7323951"/>
            <a:ext cx="4781146" cy="1078230"/>
          </a:xfrm>
          <a:prstGeom prst="rect">
            <a:avLst/>
          </a:prstGeom>
          <a:noFill/>
          <a:ln/>
        </p:spPr>
        <p:txBody>
          <a:bodyPr wrap="square" lIns="25400" tIns="25400" rIns="25400" bIns="25400" rtlCol="0" anchor="t">
            <a:normAutofit/>
          </a:bodyPr>
          <a:lstStyle/>
          <a:p>
            <a:pPr marL="0" indent="0" algn="l">
              <a:lnSpc>
                <a:spcPct val="116667"/>
              </a:lnSpc>
              <a:buNone/>
            </a:pPr>
            <a:r>
              <a:rPr lang="en-US" sz="1950" b="1" dirty="0">
                <a:solidFill>
                  <a:srgbClr val="4A4C4E"/>
                </a:solidFill>
                <a:latin typeface="Barlow" pitchFamily="34" charset="0"/>
                <a:ea typeface="Barlow" pitchFamily="34" charset="-122"/>
                <a:cs typeface="Barlow" pitchFamily="34" charset="-120"/>
              </a:rPr>
              <a:t>Contract Holder owned dashboards development </a:t>
            </a:r>
            <a:r>
              <a:rPr lang="en-US" sz="1950" dirty="0">
                <a:solidFill>
                  <a:srgbClr val="4A4C4E"/>
                </a:solidFill>
                <a:latin typeface="Barlow" pitchFamily="34" charset="0"/>
                <a:ea typeface="Barlow" pitchFamily="34" charset="-122"/>
                <a:cs typeface="Barlow" pitchFamily="34" charset="-120"/>
              </a:rPr>
              <a:t>– Deployment was deemed incomplete until this was completed.</a:t>
            </a:r>
            <a:endParaRPr lang="en-US" sz="1950" dirty="0"/>
          </a:p>
        </p:txBody>
      </p:sp>
      <p:sp>
        <p:nvSpPr>
          <p:cNvPr id="32" name="Shape 30"/>
          <p:cNvSpPr/>
          <p:nvPr/>
        </p:nvSpPr>
        <p:spPr>
          <a:xfrm>
            <a:off x="1143000" y="9020175"/>
            <a:ext cx="16002000" cy="9525"/>
          </a:xfrm>
          <a:prstGeom prst="rect">
            <a:avLst/>
          </a:prstGeom>
          <a:solidFill>
            <a:srgbClr val="D7D9DB"/>
          </a:solidFill>
          <a:ln/>
        </p:spPr>
        <p:txBody>
          <a:bodyPr/>
          <a:lstStyle/>
          <a:p>
            <a:endParaRPr lang="en-US"/>
          </a:p>
        </p:txBody>
      </p:sp>
      <p:sp>
        <p:nvSpPr>
          <p:cNvPr id="33" name="Text 31"/>
          <p:cNvSpPr/>
          <p:nvPr/>
        </p:nvSpPr>
        <p:spPr>
          <a:xfrm>
            <a:off x="1143000" y="8574674"/>
            <a:ext cx="17602200" cy="33528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37383A"/>
                </a:solidFill>
                <a:latin typeface="Barlow" pitchFamily="34" charset="0"/>
                <a:ea typeface="Barlow" pitchFamily="34" charset="-122"/>
                <a:cs typeface="Barlow" pitchFamily="34" charset="-120"/>
              </a:rPr>
              <a:t>Every rule above was written to prevent a real failure. </a:t>
            </a:r>
            <a:endParaRPr lang="en-US" sz="1950" dirty="0"/>
          </a:p>
        </p:txBody>
      </p:sp>
      <p:pic>
        <p:nvPicPr>
          <p:cNvPr id="34"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439275"/>
            <a:ext cx="895826" cy="285750"/>
          </a:xfrm>
          <a:prstGeom prst="rect">
            <a:avLst/>
          </a:prstGeom>
        </p:spPr>
      </p:pic>
      <p:sp>
        <p:nvSpPr>
          <p:cNvPr id="35" name="Shape 32"/>
          <p:cNvSpPr/>
          <p:nvPr/>
        </p:nvSpPr>
        <p:spPr>
          <a:xfrm>
            <a:off x="2229326" y="9439275"/>
            <a:ext cx="9525" cy="285750"/>
          </a:xfrm>
          <a:prstGeom prst="rect">
            <a:avLst/>
          </a:prstGeom>
          <a:solidFill>
            <a:srgbClr val="D7D9DB"/>
          </a:solidFill>
          <a:ln/>
        </p:spPr>
        <p:txBody>
          <a:bodyPr/>
          <a:lstStyle/>
          <a:p>
            <a:endParaRPr lang="en-US"/>
          </a:p>
        </p:txBody>
      </p:sp>
      <p:pic>
        <p:nvPicPr>
          <p:cNvPr id="36"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29351" y="9410700"/>
            <a:ext cx="1049238" cy="342900"/>
          </a:xfrm>
          <a:prstGeom prst="rect">
            <a:avLst/>
          </a:prstGeom>
        </p:spPr>
      </p:pic>
      <p:sp>
        <p:nvSpPr>
          <p:cNvPr id="37" name="Text 33"/>
          <p:cNvSpPr/>
          <p:nvPr/>
        </p:nvSpPr>
        <p:spPr>
          <a:xfrm>
            <a:off x="16155055" y="9509760"/>
            <a:ext cx="1066145" cy="28194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A7AAAD"/>
                </a:solidFill>
                <a:latin typeface="Barlow" pitchFamily="34" charset="0"/>
                <a:ea typeface="Barlow" pitchFamily="34" charset="-122"/>
                <a:cs typeface="Barlow" pitchFamily="34" charset="-120"/>
              </a:rPr>
              <a:t>heuristiq.io</a:t>
            </a:r>
            <a:endParaRPr lang="en-US" sz="157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8C969-49E0-AAC0-237C-C61AB0608F8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24905D2-6F3D-212E-278F-66DF459562EA}"/>
              </a:ext>
            </a:extLst>
          </p:cNvPr>
          <p:cNvSpPr/>
          <p:nvPr/>
        </p:nvSpPr>
        <p:spPr>
          <a:xfrm>
            <a:off x="1143000" y="742950"/>
            <a:ext cx="9002268" cy="259080"/>
          </a:xfrm>
          <a:prstGeom prst="rect">
            <a:avLst/>
          </a:prstGeom>
          <a:noFill/>
          <a:ln/>
        </p:spPr>
        <p:txBody>
          <a:bodyPr wrap="square" lIns="25400" tIns="25400" rIns="25400" bIns="25400" rtlCol="0" anchor="t">
            <a:noAutofit/>
          </a:bodyPr>
          <a:lstStyle/>
          <a:p>
            <a:pPr marL="0" indent="0" algn="l">
              <a:buNone/>
            </a:pPr>
            <a:r>
              <a:rPr lang="en-US" b="1" kern="0" spc="200" dirty="0">
                <a:solidFill>
                  <a:srgbClr val="00B0F0"/>
                </a:solidFill>
                <a:latin typeface="Barlow" pitchFamily="34" charset="0"/>
                <a:ea typeface="Barlow" pitchFamily="34" charset="-122"/>
                <a:cs typeface="Barlow" pitchFamily="34" charset="-120"/>
              </a:rPr>
              <a:t>PROJECT COMPLEXITY</a:t>
            </a:r>
            <a:endParaRPr lang="en-US" dirty="0"/>
          </a:p>
        </p:txBody>
      </p:sp>
      <p:sp>
        <p:nvSpPr>
          <p:cNvPr id="3" name="Text 1">
            <a:extLst>
              <a:ext uri="{FF2B5EF4-FFF2-40B4-BE49-F238E27FC236}">
                <a16:creationId xmlns:a16="http://schemas.microsoft.com/office/drawing/2014/main" id="{C9C6A5C7-9CC2-2311-6A28-03F37E63AB0C}"/>
              </a:ext>
            </a:extLst>
          </p:cNvPr>
          <p:cNvSpPr/>
          <p:nvPr/>
        </p:nvSpPr>
        <p:spPr>
          <a:xfrm>
            <a:off x="1143000" y="1116330"/>
            <a:ext cx="12119708" cy="803910"/>
          </a:xfrm>
          <a:prstGeom prst="rect">
            <a:avLst/>
          </a:prstGeom>
          <a:noFill/>
          <a:ln/>
        </p:spPr>
        <p:txBody>
          <a:bodyPr wrap="square" lIns="25400" tIns="25400" rIns="25400" bIns="25400" rtlCol="0" anchor="t">
            <a:normAutofit/>
          </a:bodyPr>
          <a:lstStyle/>
          <a:p>
            <a:pPr marL="0" indent="0" algn="l">
              <a:lnSpc>
                <a:spcPct val="86705"/>
              </a:lnSpc>
              <a:buNone/>
            </a:pPr>
            <a:r>
              <a:rPr lang="en-US" sz="5600" b="1" kern="0" spc="-45" dirty="0">
                <a:solidFill>
                  <a:srgbClr val="37383A"/>
                </a:solidFill>
                <a:latin typeface="Barlow Condensed" panose="00000506000000000000" pitchFamily="2" charset="0"/>
                <a:ea typeface="Arial" pitchFamily="34" charset="-122"/>
                <a:cs typeface="Arial" pitchFamily="34" charset="-120"/>
              </a:rPr>
              <a:t>Organization and Contractual Complexity</a:t>
            </a:r>
            <a:endParaRPr lang="en-US" sz="5600" dirty="0">
              <a:latin typeface="Barlow Condensed" panose="00000506000000000000" pitchFamily="2" charset="0"/>
            </a:endParaRPr>
          </a:p>
        </p:txBody>
      </p:sp>
      <p:sp>
        <p:nvSpPr>
          <p:cNvPr id="4" name="Shape 2">
            <a:extLst>
              <a:ext uri="{FF2B5EF4-FFF2-40B4-BE49-F238E27FC236}">
                <a16:creationId xmlns:a16="http://schemas.microsoft.com/office/drawing/2014/main" id="{0F668816-2430-DBA8-BCF3-660D6B5856A3}"/>
              </a:ext>
            </a:extLst>
          </p:cNvPr>
          <p:cNvSpPr/>
          <p:nvPr/>
        </p:nvSpPr>
        <p:spPr>
          <a:xfrm>
            <a:off x="1143000" y="1916430"/>
            <a:ext cx="571500" cy="57150"/>
          </a:xfrm>
          <a:prstGeom prst="rect">
            <a:avLst/>
          </a:prstGeom>
          <a:solidFill>
            <a:srgbClr val="00B0F0"/>
          </a:solidFill>
          <a:ln/>
        </p:spPr>
        <p:txBody>
          <a:bodyPr/>
          <a:lstStyle/>
          <a:p>
            <a:endParaRPr lang="en-US"/>
          </a:p>
        </p:txBody>
      </p:sp>
      <p:sp>
        <p:nvSpPr>
          <p:cNvPr id="5" name="Shape 3">
            <a:extLst>
              <a:ext uri="{FF2B5EF4-FFF2-40B4-BE49-F238E27FC236}">
                <a16:creationId xmlns:a16="http://schemas.microsoft.com/office/drawing/2014/main" id="{A54CBBA3-7FC1-A680-BD3A-0BC0FDB848A8}"/>
              </a:ext>
            </a:extLst>
          </p:cNvPr>
          <p:cNvSpPr/>
          <p:nvPr/>
        </p:nvSpPr>
        <p:spPr>
          <a:xfrm>
            <a:off x="13876835" y="3022989"/>
            <a:ext cx="419100" cy="30480"/>
          </a:xfrm>
          <a:prstGeom prst="rect">
            <a:avLst/>
          </a:prstGeom>
          <a:solidFill>
            <a:srgbClr val="37383A"/>
          </a:solidFill>
          <a:ln/>
        </p:spPr>
        <p:txBody>
          <a:bodyPr/>
          <a:lstStyle/>
          <a:p>
            <a:endParaRPr lang="en-US"/>
          </a:p>
        </p:txBody>
      </p:sp>
      <p:sp>
        <p:nvSpPr>
          <p:cNvPr id="6" name="Text 4">
            <a:extLst>
              <a:ext uri="{FF2B5EF4-FFF2-40B4-BE49-F238E27FC236}">
                <a16:creationId xmlns:a16="http://schemas.microsoft.com/office/drawing/2014/main" id="{25F1E469-9ACA-7B95-A024-F8E843347F17}"/>
              </a:ext>
            </a:extLst>
          </p:cNvPr>
          <p:cNvSpPr/>
          <p:nvPr/>
        </p:nvSpPr>
        <p:spPr>
          <a:xfrm>
            <a:off x="14429285" y="2923929"/>
            <a:ext cx="986611"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4A4C4E"/>
                </a:solidFill>
                <a:latin typeface="Barlow" pitchFamily="34" charset="0"/>
                <a:ea typeface="Barlow" pitchFamily="34" charset="-122"/>
                <a:cs typeface="Barlow" pitchFamily="34" charset="-120"/>
              </a:rPr>
              <a:t>Fixed price</a:t>
            </a:r>
            <a:endParaRPr lang="en-US" sz="1500" dirty="0"/>
          </a:p>
        </p:txBody>
      </p:sp>
      <p:sp>
        <p:nvSpPr>
          <p:cNvPr id="7" name="Shape 5">
            <a:extLst>
              <a:ext uri="{FF2B5EF4-FFF2-40B4-BE49-F238E27FC236}">
                <a16:creationId xmlns:a16="http://schemas.microsoft.com/office/drawing/2014/main" id="{7C155230-7FBA-6352-7151-3055DB782745}"/>
              </a:ext>
            </a:extLst>
          </p:cNvPr>
          <p:cNvSpPr/>
          <p:nvPr/>
        </p:nvSpPr>
        <p:spPr>
          <a:xfrm>
            <a:off x="13876835" y="3386844"/>
            <a:ext cx="419100" cy="26670"/>
          </a:xfrm>
          <a:prstGeom prst="rect">
            <a:avLst/>
          </a:prstGeom>
          <a:solidFill>
            <a:srgbClr val="00B0F0"/>
          </a:solidFill>
          <a:ln/>
        </p:spPr>
        <p:txBody>
          <a:bodyPr/>
          <a:lstStyle/>
          <a:p>
            <a:endParaRPr lang="en-US"/>
          </a:p>
        </p:txBody>
      </p:sp>
      <p:sp>
        <p:nvSpPr>
          <p:cNvPr id="8" name="Text 6">
            <a:extLst>
              <a:ext uri="{FF2B5EF4-FFF2-40B4-BE49-F238E27FC236}">
                <a16:creationId xmlns:a16="http://schemas.microsoft.com/office/drawing/2014/main" id="{92D552EE-DF5E-73D8-2479-84D3FDF02BE5}"/>
              </a:ext>
            </a:extLst>
          </p:cNvPr>
          <p:cNvSpPr/>
          <p:nvPr/>
        </p:nvSpPr>
        <p:spPr>
          <a:xfrm>
            <a:off x="14429285" y="3285879"/>
            <a:ext cx="1525131"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4A4C4E"/>
                </a:solidFill>
                <a:latin typeface="Barlow" pitchFamily="34" charset="0"/>
                <a:ea typeface="Barlow" pitchFamily="34" charset="-122"/>
                <a:cs typeface="Barlow" pitchFamily="34" charset="-120"/>
              </a:rPr>
              <a:t>Time &amp; materials</a:t>
            </a:r>
            <a:endParaRPr lang="en-US" sz="1500" dirty="0"/>
          </a:p>
        </p:txBody>
      </p:sp>
      <p:sp>
        <p:nvSpPr>
          <p:cNvPr id="9" name="Shape 7">
            <a:extLst>
              <a:ext uri="{FF2B5EF4-FFF2-40B4-BE49-F238E27FC236}">
                <a16:creationId xmlns:a16="http://schemas.microsoft.com/office/drawing/2014/main" id="{43735E22-7D31-6E28-BF8E-EF1DAC0A9E14}"/>
              </a:ext>
            </a:extLst>
          </p:cNvPr>
          <p:cNvSpPr/>
          <p:nvPr/>
        </p:nvSpPr>
        <p:spPr>
          <a:xfrm>
            <a:off x="13876835" y="3748794"/>
            <a:ext cx="419100" cy="26670"/>
          </a:xfrm>
          <a:prstGeom prst="rect">
            <a:avLst/>
          </a:prstGeom>
          <a:solidFill>
            <a:srgbClr val="00B0F0"/>
          </a:solidFill>
          <a:ln/>
        </p:spPr>
        <p:txBody>
          <a:bodyPr/>
          <a:lstStyle/>
          <a:p>
            <a:endParaRPr lang="en-US"/>
          </a:p>
        </p:txBody>
      </p:sp>
      <p:sp>
        <p:nvSpPr>
          <p:cNvPr id="10" name="Text 8">
            <a:extLst>
              <a:ext uri="{FF2B5EF4-FFF2-40B4-BE49-F238E27FC236}">
                <a16:creationId xmlns:a16="http://schemas.microsoft.com/office/drawing/2014/main" id="{757F5424-7EC3-2686-67FE-F8E4005A5859}"/>
              </a:ext>
            </a:extLst>
          </p:cNvPr>
          <p:cNvSpPr/>
          <p:nvPr/>
        </p:nvSpPr>
        <p:spPr>
          <a:xfrm>
            <a:off x="14429285" y="3647829"/>
            <a:ext cx="3133427"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4A4C4E"/>
                </a:solidFill>
                <a:latin typeface="Barlow" pitchFamily="34" charset="0"/>
                <a:ea typeface="Barlow" pitchFamily="34" charset="-122"/>
                <a:cs typeface="Barlow" pitchFamily="34" charset="-120"/>
              </a:rPr>
              <a:t>Long-term support &amp; maintenance</a:t>
            </a:r>
            <a:endParaRPr lang="en-US" sz="1500" dirty="0"/>
          </a:p>
        </p:txBody>
      </p:sp>
      <p:sp>
        <p:nvSpPr>
          <p:cNvPr id="11" name="Shape 9">
            <a:extLst>
              <a:ext uri="{FF2B5EF4-FFF2-40B4-BE49-F238E27FC236}">
                <a16:creationId xmlns:a16="http://schemas.microsoft.com/office/drawing/2014/main" id="{8E4CA834-4B87-6334-7DE4-98F4E45FC389}"/>
              </a:ext>
            </a:extLst>
          </p:cNvPr>
          <p:cNvSpPr/>
          <p:nvPr/>
        </p:nvSpPr>
        <p:spPr>
          <a:xfrm>
            <a:off x="13876835" y="4110744"/>
            <a:ext cx="419100" cy="26670"/>
          </a:xfrm>
          <a:prstGeom prst="rect">
            <a:avLst/>
          </a:prstGeom>
          <a:solidFill>
            <a:srgbClr val="A7AAAD"/>
          </a:solidFill>
          <a:ln/>
        </p:spPr>
        <p:txBody>
          <a:bodyPr/>
          <a:lstStyle/>
          <a:p>
            <a:endParaRPr lang="en-US"/>
          </a:p>
        </p:txBody>
      </p:sp>
      <p:sp>
        <p:nvSpPr>
          <p:cNvPr id="12" name="Text 10">
            <a:extLst>
              <a:ext uri="{FF2B5EF4-FFF2-40B4-BE49-F238E27FC236}">
                <a16:creationId xmlns:a16="http://schemas.microsoft.com/office/drawing/2014/main" id="{2993529D-B275-FF38-C6E1-0DA0C29F0F55}"/>
              </a:ext>
            </a:extLst>
          </p:cNvPr>
          <p:cNvSpPr/>
          <p:nvPr/>
        </p:nvSpPr>
        <p:spPr>
          <a:xfrm>
            <a:off x="14429285" y="4009779"/>
            <a:ext cx="1971473" cy="266700"/>
          </a:xfrm>
          <a:prstGeom prst="rect">
            <a:avLst/>
          </a:prstGeom>
          <a:noFill/>
          <a:ln/>
        </p:spPr>
        <p:txBody>
          <a:bodyPr wrap="square" lIns="25400" tIns="25400" rIns="25400" bIns="25400" rtlCol="0" anchor="t">
            <a:normAutofit lnSpcReduction="10000"/>
          </a:bodyPr>
          <a:lstStyle/>
          <a:p>
            <a:pPr marL="0" indent="0" algn="l">
              <a:buNone/>
            </a:pPr>
            <a:r>
              <a:rPr lang="en-US" sz="1500" dirty="0">
                <a:solidFill>
                  <a:srgbClr val="4A4C4E"/>
                </a:solidFill>
                <a:latin typeface="Barlow" pitchFamily="34" charset="0"/>
                <a:ea typeface="Barlow" pitchFamily="34" charset="-122"/>
                <a:cs typeface="Barlow" pitchFamily="34" charset="-120"/>
              </a:rPr>
              <a:t>Unknown / not shared</a:t>
            </a:r>
            <a:endParaRPr lang="en-US" sz="1500" dirty="0"/>
          </a:p>
        </p:txBody>
      </p:sp>
      <p:pic>
        <p:nvPicPr>
          <p:cNvPr id="13" name="Image 0" descr="preencoded.png">
            <a:extLst>
              <a:ext uri="{FF2B5EF4-FFF2-40B4-BE49-F238E27FC236}">
                <a16:creationId xmlns:a16="http://schemas.microsoft.com/office/drawing/2014/main" id="{A38C0870-C09D-FCB0-1121-92CAED8FE7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14" name="Shape 11">
            <a:extLst>
              <a:ext uri="{FF2B5EF4-FFF2-40B4-BE49-F238E27FC236}">
                <a16:creationId xmlns:a16="http://schemas.microsoft.com/office/drawing/2014/main" id="{C8D2F4EF-78D5-2839-1EB4-AB6C90F21D58}"/>
              </a:ext>
            </a:extLst>
          </p:cNvPr>
          <p:cNvSpPr/>
          <p:nvPr/>
        </p:nvSpPr>
        <p:spPr>
          <a:xfrm>
            <a:off x="1428750" y="2857500"/>
            <a:ext cx="4953000" cy="1619250"/>
          </a:xfrm>
          <a:prstGeom prst="roundRect">
            <a:avLst>
              <a:gd name="adj" fmla="val 2941"/>
            </a:avLst>
          </a:prstGeom>
          <a:solidFill>
            <a:srgbClr val="F4F5F6"/>
          </a:solidFill>
          <a:ln w="11430">
            <a:solidFill>
              <a:srgbClr val="D7D9DB"/>
            </a:solidFill>
            <a:prstDash val="solid"/>
          </a:ln>
        </p:spPr>
        <p:txBody>
          <a:bodyPr/>
          <a:lstStyle/>
          <a:p>
            <a:endParaRPr lang="en-US"/>
          </a:p>
        </p:txBody>
      </p:sp>
      <p:sp>
        <p:nvSpPr>
          <p:cNvPr id="15" name="Text 12">
            <a:extLst>
              <a:ext uri="{FF2B5EF4-FFF2-40B4-BE49-F238E27FC236}">
                <a16:creationId xmlns:a16="http://schemas.microsoft.com/office/drawing/2014/main" id="{CC5BDE2D-E586-39C8-93B0-F8A1D279EB2F}"/>
              </a:ext>
            </a:extLst>
          </p:cNvPr>
          <p:cNvSpPr/>
          <p:nvPr/>
        </p:nvSpPr>
        <p:spPr>
          <a:xfrm>
            <a:off x="1630680" y="3002280"/>
            <a:ext cx="4887545" cy="220980"/>
          </a:xfrm>
          <a:prstGeom prst="rect">
            <a:avLst/>
          </a:prstGeom>
          <a:noFill/>
          <a:ln/>
        </p:spPr>
        <p:txBody>
          <a:bodyPr wrap="square" lIns="25400" tIns="25400" rIns="25400" bIns="25400" rtlCol="0" anchor="t">
            <a:normAutofit lnSpcReduction="10000"/>
          </a:bodyPr>
          <a:lstStyle/>
          <a:p>
            <a:pPr marL="0" indent="0" algn="l">
              <a:buNone/>
            </a:pPr>
            <a:r>
              <a:rPr lang="en-US" sz="1200" b="1" kern="0" spc="144" dirty="0">
                <a:solidFill>
                  <a:srgbClr val="6B6E71"/>
                </a:solidFill>
                <a:latin typeface="Barlow" pitchFamily="34" charset="0"/>
                <a:ea typeface="Barlow" pitchFamily="34" charset="-122"/>
                <a:cs typeface="Barlow" pitchFamily="34" charset="-120"/>
              </a:rPr>
              <a:t>CUSTOMER</a:t>
            </a:r>
            <a:endParaRPr lang="en-US" sz="1200" dirty="0"/>
          </a:p>
        </p:txBody>
      </p:sp>
      <p:sp>
        <p:nvSpPr>
          <p:cNvPr id="16" name="Shape 13">
            <a:extLst>
              <a:ext uri="{FF2B5EF4-FFF2-40B4-BE49-F238E27FC236}">
                <a16:creationId xmlns:a16="http://schemas.microsoft.com/office/drawing/2014/main" id="{0D1631C9-0615-378D-7EC4-58898BA8C3A9}"/>
              </a:ext>
            </a:extLst>
          </p:cNvPr>
          <p:cNvSpPr/>
          <p:nvPr/>
        </p:nvSpPr>
        <p:spPr>
          <a:xfrm>
            <a:off x="1630680" y="3364230"/>
            <a:ext cx="2198370" cy="910590"/>
          </a:xfrm>
          <a:prstGeom prst="roundRect">
            <a:avLst>
              <a:gd name="adj" fmla="val 5230"/>
            </a:avLst>
          </a:prstGeom>
          <a:solidFill>
            <a:srgbClr val="FFFFFF"/>
          </a:solidFill>
          <a:ln w="11430">
            <a:solidFill>
              <a:srgbClr val="D7D9DB"/>
            </a:solidFill>
            <a:prstDash val="solid"/>
          </a:ln>
        </p:spPr>
        <p:txBody>
          <a:bodyPr/>
          <a:lstStyle/>
          <a:p>
            <a:endParaRPr lang="en-US"/>
          </a:p>
        </p:txBody>
      </p:sp>
      <p:sp>
        <p:nvSpPr>
          <p:cNvPr id="17" name="Text 14">
            <a:extLst>
              <a:ext uri="{FF2B5EF4-FFF2-40B4-BE49-F238E27FC236}">
                <a16:creationId xmlns:a16="http://schemas.microsoft.com/office/drawing/2014/main" id="{F93E6B6D-DA97-9DB6-935E-96EAF29047D2}"/>
              </a:ext>
            </a:extLst>
          </p:cNvPr>
          <p:cNvSpPr/>
          <p:nvPr/>
        </p:nvSpPr>
        <p:spPr>
          <a:xfrm>
            <a:off x="1718310" y="3549015"/>
            <a:ext cx="1284625" cy="575310"/>
          </a:xfrm>
          <a:prstGeom prst="rect">
            <a:avLst/>
          </a:prstGeom>
          <a:noFill/>
          <a:ln/>
        </p:spPr>
        <p:txBody>
          <a:bodyPr wrap="square" lIns="0" tIns="0" rIns="0" bIns="0" rtlCol="0" anchor="t">
            <a:normAutofit/>
          </a:bodyPr>
          <a:lstStyle/>
          <a:p>
            <a:pPr marL="0" indent="0" algn="ctr">
              <a:lnSpc>
                <a:spcPct val="95833"/>
              </a:lnSpc>
              <a:buNone/>
            </a:pPr>
            <a:r>
              <a:rPr lang="en-US" sz="1800" b="1" dirty="0">
                <a:solidFill>
                  <a:srgbClr val="37383A"/>
                </a:solidFill>
                <a:latin typeface="Barlow" pitchFamily="34" charset="0"/>
                <a:ea typeface="Barlow" pitchFamily="34" charset="-122"/>
                <a:cs typeface="Barlow" pitchFamily="34" charset="-120"/>
              </a:rPr>
              <a:t>HQ / Engineering</a:t>
            </a:r>
            <a:endParaRPr lang="en-US" sz="1800" dirty="0"/>
          </a:p>
        </p:txBody>
      </p:sp>
      <p:sp>
        <p:nvSpPr>
          <p:cNvPr id="18" name="Text 15">
            <a:extLst>
              <a:ext uri="{FF2B5EF4-FFF2-40B4-BE49-F238E27FC236}">
                <a16:creationId xmlns:a16="http://schemas.microsoft.com/office/drawing/2014/main" id="{7592A8EC-20B6-9343-4A2C-27861FC62C10}"/>
              </a:ext>
            </a:extLst>
          </p:cNvPr>
          <p:cNvSpPr/>
          <p:nvPr/>
        </p:nvSpPr>
        <p:spPr>
          <a:xfrm>
            <a:off x="2888575" y="3556635"/>
            <a:ext cx="890945" cy="563880"/>
          </a:xfrm>
          <a:prstGeom prst="rect">
            <a:avLst/>
          </a:prstGeom>
          <a:noFill/>
          <a:ln/>
        </p:spPr>
        <p:txBody>
          <a:bodyPr wrap="square" lIns="25400" tIns="25400" rIns="25400" bIns="25400" rtlCol="0" anchor="t">
            <a:normAutofit lnSpcReduction="10000"/>
          </a:bodyPr>
          <a:lstStyle/>
          <a:p>
            <a:pPr marL="0" indent="0" algn="ctr">
              <a:lnSpc>
                <a:spcPct val="95833"/>
              </a:lnSpc>
              <a:buNone/>
            </a:pPr>
            <a:r>
              <a:rPr lang="en-US" sz="1200" dirty="0">
                <a:solidFill>
                  <a:srgbClr val="6B6E71"/>
                </a:solidFill>
                <a:latin typeface="Barlow" pitchFamily="34" charset="0"/>
                <a:ea typeface="Barlow" pitchFamily="34" charset="-122"/>
                <a:cs typeface="Barlow" pitchFamily="34" charset="-120"/>
              </a:rPr>
              <a:t>Long-horizon outcomes</a:t>
            </a:r>
            <a:endParaRPr lang="en-US" sz="1200" dirty="0"/>
          </a:p>
        </p:txBody>
      </p:sp>
      <p:sp>
        <p:nvSpPr>
          <p:cNvPr id="19" name="Shape 16">
            <a:extLst>
              <a:ext uri="{FF2B5EF4-FFF2-40B4-BE49-F238E27FC236}">
                <a16:creationId xmlns:a16="http://schemas.microsoft.com/office/drawing/2014/main" id="{8D0572AC-6066-8970-AE9F-BA1B25F7FE74}"/>
              </a:ext>
            </a:extLst>
          </p:cNvPr>
          <p:cNvSpPr/>
          <p:nvPr/>
        </p:nvSpPr>
        <p:spPr>
          <a:xfrm>
            <a:off x="3981450" y="3364230"/>
            <a:ext cx="2198370" cy="910590"/>
          </a:xfrm>
          <a:prstGeom prst="roundRect">
            <a:avLst>
              <a:gd name="adj" fmla="val 5230"/>
            </a:avLst>
          </a:prstGeom>
          <a:solidFill>
            <a:srgbClr val="FFFFFF"/>
          </a:solidFill>
          <a:ln w="11430">
            <a:solidFill>
              <a:srgbClr val="D7D9DB"/>
            </a:solidFill>
            <a:prstDash val="solid"/>
          </a:ln>
        </p:spPr>
        <p:txBody>
          <a:bodyPr/>
          <a:lstStyle/>
          <a:p>
            <a:endParaRPr lang="en-US"/>
          </a:p>
        </p:txBody>
      </p:sp>
      <p:sp>
        <p:nvSpPr>
          <p:cNvPr id="20" name="Text 17">
            <a:extLst>
              <a:ext uri="{FF2B5EF4-FFF2-40B4-BE49-F238E27FC236}">
                <a16:creationId xmlns:a16="http://schemas.microsoft.com/office/drawing/2014/main" id="{30C3DEDA-CB72-321F-6BA1-949342780CDE}"/>
              </a:ext>
            </a:extLst>
          </p:cNvPr>
          <p:cNvSpPr/>
          <p:nvPr/>
        </p:nvSpPr>
        <p:spPr>
          <a:xfrm>
            <a:off x="4069080" y="3680460"/>
            <a:ext cx="1179909" cy="312420"/>
          </a:xfrm>
          <a:prstGeom prst="rect">
            <a:avLst/>
          </a:prstGeom>
          <a:noFill/>
          <a:ln/>
        </p:spPr>
        <p:txBody>
          <a:bodyPr wrap="square" lIns="0" tIns="0" rIns="0" bIns="0" rtlCol="0" anchor="t">
            <a:normAutofit/>
          </a:bodyPr>
          <a:lstStyle/>
          <a:p>
            <a:pPr marL="0" indent="0" algn="ctr">
              <a:lnSpc>
                <a:spcPct val="95833"/>
              </a:lnSpc>
              <a:buNone/>
            </a:pPr>
            <a:r>
              <a:rPr lang="en-US" sz="1800" b="1" dirty="0">
                <a:solidFill>
                  <a:srgbClr val="37383A"/>
                </a:solidFill>
                <a:latin typeface="Barlow" pitchFamily="34" charset="0"/>
                <a:ea typeface="Barlow" pitchFamily="34" charset="-122"/>
                <a:cs typeface="Barlow" pitchFamily="34" charset="-120"/>
              </a:rPr>
              <a:t>Operations</a:t>
            </a:r>
            <a:endParaRPr lang="en-US" sz="1800" dirty="0"/>
          </a:p>
        </p:txBody>
      </p:sp>
      <p:sp>
        <p:nvSpPr>
          <p:cNvPr id="21" name="Text 18">
            <a:extLst>
              <a:ext uri="{FF2B5EF4-FFF2-40B4-BE49-F238E27FC236}">
                <a16:creationId xmlns:a16="http://schemas.microsoft.com/office/drawing/2014/main" id="{4EFCC8B5-91FE-9BFB-00D2-DCDD385C0F36}"/>
              </a:ext>
            </a:extLst>
          </p:cNvPr>
          <p:cNvSpPr/>
          <p:nvPr/>
        </p:nvSpPr>
        <p:spPr>
          <a:xfrm>
            <a:off x="5134689" y="3556635"/>
            <a:ext cx="995601" cy="563880"/>
          </a:xfrm>
          <a:prstGeom prst="rect">
            <a:avLst/>
          </a:prstGeom>
          <a:noFill/>
          <a:ln/>
        </p:spPr>
        <p:txBody>
          <a:bodyPr wrap="square" lIns="25400" tIns="25400" rIns="25400" bIns="25400" rtlCol="0" anchor="t">
            <a:normAutofit lnSpcReduction="10000"/>
          </a:bodyPr>
          <a:lstStyle/>
          <a:p>
            <a:pPr marL="0" indent="0" algn="ctr">
              <a:lnSpc>
                <a:spcPct val="95833"/>
              </a:lnSpc>
              <a:buNone/>
            </a:pPr>
            <a:r>
              <a:rPr lang="en-US" sz="1200" dirty="0">
                <a:solidFill>
                  <a:srgbClr val="6B6E71"/>
                </a:solidFill>
                <a:latin typeface="Barlow" pitchFamily="34" charset="0"/>
                <a:ea typeface="Barlow" pitchFamily="34" charset="-122"/>
                <a:cs typeface="Barlow" pitchFamily="34" charset="-120"/>
              </a:rPr>
              <a:t>Here-and-now production</a:t>
            </a:r>
            <a:endParaRPr lang="en-US" sz="1200" dirty="0"/>
          </a:p>
        </p:txBody>
      </p:sp>
      <p:sp>
        <p:nvSpPr>
          <p:cNvPr id="22" name="Shape 19">
            <a:extLst>
              <a:ext uri="{FF2B5EF4-FFF2-40B4-BE49-F238E27FC236}">
                <a16:creationId xmlns:a16="http://schemas.microsoft.com/office/drawing/2014/main" id="{F8E850EE-2349-BBF4-C0DF-7C63EDE2558E}"/>
              </a:ext>
            </a:extLst>
          </p:cNvPr>
          <p:cNvSpPr/>
          <p:nvPr/>
        </p:nvSpPr>
        <p:spPr>
          <a:xfrm>
            <a:off x="2667000" y="4991100"/>
            <a:ext cx="2476500" cy="723900"/>
          </a:xfrm>
          <a:prstGeom prst="roundRect">
            <a:avLst>
              <a:gd name="adj" fmla="val 6579"/>
            </a:avLst>
          </a:prstGeom>
          <a:solidFill>
            <a:srgbClr val="FFFFFF"/>
          </a:solidFill>
          <a:ln w="11430">
            <a:solidFill>
              <a:srgbClr val="D7D9DB"/>
            </a:solidFill>
            <a:prstDash val="solid"/>
          </a:ln>
        </p:spPr>
        <p:txBody>
          <a:bodyPr/>
          <a:lstStyle/>
          <a:p>
            <a:endParaRPr lang="en-US"/>
          </a:p>
        </p:txBody>
      </p:sp>
      <p:sp>
        <p:nvSpPr>
          <p:cNvPr id="23" name="Text 20">
            <a:extLst>
              <a:ext uri="{FF2B5EF4-FFF2-40B4-BE49-F238E27FC236}">
                <a16:creationId xmlns:a16="http://schemas.microsoft.com/office/drawing/2014/main" id="{A2325E0C-DF06-C873-1460-B54C9311F38E}"/>
              </a:ext>
            </a:extLst>
          </p:cNvPr>
          <p:cNvSpPr/>
          <p:nvPr/>
        </p:nvSpPr>
        <p:spPr>
          <a:xfrm>
            <a:off x="2640330" y="5002530"/>
            <a:ext cx="2529840" cy="739140"/>
          </a:xfrm>
          <a:prstGeom prst="rect">
            <a:avLst/>
          </a:prstGeom>
          <a:noFill/>
          <a:ln/>
        </p:spPr>
        <p:txBody>
          <a:bodyPr wrap="square" lIns="25400" tIns="25400" rIns="25400" bIns="25400" rtlCol="0" anchor="ctr">
            <a:normAutofit/>
          </a:bodyPr>
          <a:lstStyle/>
          <a:p>
            <a:pPr marL="0" indent="0" algn="ctr">
              <a:buNone/>
            </a:pPr>
            <a:r>
              <a:rPr lang="en-US" sz="1950" b="1" dirty="0">
                <a:solidFill>
                  <a:srgbClr val="37383A"/>
                </a:solidFill>
                <a:latin typeface="Barlow" pitchFamily="34" charset="0"/>
                <a:ea typeface="Barlow" pitchFamily="34" charset="-122"/>
                <a:cs typeface="Barlow" pitchFamily="34" charset="-120"/>
              </a:rPr>
              <a:t>Contract Holder</a:t>
            </a:r>
            <a:endParaRPr lang="en-US" sz="1950" dirty="0"/>
          </a:p>
        </p:txBody>
      </p:sp>
      <p:sp>
        <p:nvSpPr>
          <p:cNvPr id="24" name="Shape 21">
            <a:extLst>
              <a:ext uri="{FF2B5EF4-FFF2-40B4-BE49-F238E27FC236}">
                <a16:creationId xmlns:a16="http://schemas.microsoft.com/office/drawing/2014/main" id="{D6ED3F37-98C3-62D4-3038-08F94468B97B}"/>
              </a:ext>
            </a:extLst>
          </p:cNvPr>
          <p:cNvSpPr/>
          <p:nvPr/>
        </p:nvSpPr>
        <p:spPr>
          <a:xfrm>
            <a:off x="2381250" y="6438900"/>
            <a:ext cx="3048000" cy="914400"/>
          </a:xfrm>
          <a:prstGeom prst="roundRect">
            <a:avLst>
              <a:gd name="adj" fmla="val 5208"/>
            </a:avLst>
          </a:prstGeom>
          <a:solidFill>
            <a:srgbClr val="FFFFFF"/>
          </a:solidFill>
          <a:ln w="19050">
            <a:solidFill>
              <a:srgbClr val="37383A"/>
            </a:solidFill>
            <a:prstDash val="solid"/>
          </a:ln>
        </p:spPr>
        <p:txBody>
          <a:bodyPr/>
          <a:lstStyle/>
          <a:p>
            <a:endParaRPr lang="en-US"/>
          </a:p>
        </p:txBody>
      </p:sp>
      <p:sp>
        <p:nvSpPr>
          <p:cNvPr id="25" name="Text 22">
            <a:extLst>
              <a:ext uri="{FF2B5EF4-FFF2-40B4-BE49-F238E27FC236}">
                <a16:creationId xmlns:a16="http://schemas.microsoft.com/office/drawing/2014/main" id="{4254EB84-9481-A7C2-53F3-E6E607F87759}"/>
              </a:ext>
            </a:extLst>
          </p:cNvPr>
          <p:cNvSpPr/>
          <p:nvPr/>
        </p:nvSpPr>
        <p:spPr>
          <a:xfrm>
            <a:off x="3050381" y="6646545"/>
            <a:ext cx="1880711" cy="198120"/>
          </a:xfrm>
          <a:prstGeom prst="rect">
            <a:avLst/>
          </a:prstGeom>
          <a:noFill/>
          <a:ln/>
        </p:spPr>
        <p:txBody>
          <a:bodyPr wrap="square" lIns="25400" tIns="25400" rIns="25400" bIns="25400" rtlCol="0" anchor="t">
            <a:normAutofit lnSpcReduction="10000"/>
          </a:bodyPr>
          <a:lstStyle/>
          <a:p>
            <a:pPr marL="0" indent="0" algn="l">
              <a:buNone/>
            </a:pPr>
            <a:r>
              <a:rPr lang="en-US" sz="1050" b="1" kern="0" spc="126" dirty="0">
                <a:solidFill>
                  <a:srgbClr val="6B6E71"/>
                </a:solidFill>
                <a:latin typeface="Barlow" pitchFamily="34" charset="0"/>
                <a:ea typeface="Barlow" pitchFamily="34" charset="-122"/>
                <a:cs typeface="Barlow" pitchFamily="34" charset="-120"/>
              </a:rPr>
              <a:t>GENERAL CONTRACTOR</a:t>
            </a:r>
            <a:endParaRPr lang="en-US" sz="1050" dirty="0"/>
          </a:p>
        </p:txBody>
      </p:sp>
      <p:sp>
        <p:nvSpPr>
          <p:cNvPr id="26" name="Text 23">
            <a:extLst>
              <a:ext uri="{FF2B5EF4-FFF2-40B4-BE49-F238E27FC236}">
                <a16:creationId xmlns:a16="http://schemas.microsoft.com/office/drawing/2014/main" id="{0BAE2C29-71EB-FEE6-36C9-0402A707350F}"/>
              </a:ext>
            </a:extLst>
          </p:cNvPr>
          <p:cNvSpPr/>
          <p:nvPr/>
        </p:nvSpPr>
        <p:spPr>
          <a:xfrm>
            <a:off x="3259693" y="6825615"/>
            <a:ext cx="1420225" cy="35814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37383A"/>
                </a:solidFill>
                <a:latin typeface="Barlow" pitchFamily="34" charset="0"/>
                <a:ea typeface="Barlow" pitchFamily="34" charset="-122"/>
                <a:cs typeface="Barlow" pitchFamily="34" charset="-120"/>
              </a:rPr>
              <a:t>Halliburton</a:t>
            </a:r>
            <a:endParaRPr lang="en-US" sz="2100" dirty="0"/>
          </a:p>
        </p:txBody>
      </p:sp>
      <p:sp>
        <p:nvSpPr>
          <p:cNvPr id="27" name="Shape 24">
            <a:extLst>
              <a:ext uri="{FF2B5EF4-FFF2-40B4-BE49-F238E27FC236}">
                <a16:creationId xmlns:a16="http://schemas.microsoft.com/office/drawing/2014/main" id="{54A08318-F8DF-BC67-01A3-1740BED0DB10}"/>
              </a:ext>
            </a:extLst>
          </p:cNvPr>
          <p:cNvSpPr/>
          <p:nvPr/>
        </p:nvSpPr>
        <p:spPr>
          <a:xfrm>
            <a:off x="2381250" y="7943850"/>
            <a:ext cx="3048000" cy="762000"/>
          </a:xfrm>
          <a:prstGeom prst="roundRect">
            <a:avLst>
              <a:gd name="adj" fmla="val 6250"/>
            </a:avLst>
          </a:prstGeom>
          <a:solidFill>
            <a:srgbClr val="FFFFFF"/>
          </a:solidFill>
          <a:ln w="11430">
            <a:solidFill>
              <a:srgbClr val="D7D9DB"/>
            </a:solidFill>
            <a:prstDash val="solid"/>
          </a:ln>
        </p:spPr>
        <p:txBody>
          <a:bodyPr/>
          <a:lstStyle/>
          <a:p>
            <a:endParaRPr lang="en-US"/>
          </a:p>
        </p:txBody>
      </p:sp>
      <p:sp>
        <p:nvSpPr>
          <p:cNvPr id="28" name="Text 25">
            <a:extLst>
              <a:ext uri="{FF2B5EF4-FFF2-40B4-BE49-F238E27FC236}">
                <a16:creationId xmlns:a16="http://schemas.microsoft.com/office/drawing/2014/main" id="{E833F639-6429-1F30-1D16-79F47C601143}"/>
              </a:ext>
            </a:extLst>
          </p:cNvPr>
          <p:cNvSpPr/>
          <p:nvPr/>
        </p:nvSpPr>
        <p:spPr>
          <a:xfrm>
            <a:off x="3301008" y="8054340"/>
            <a:ext cx="1284625" cy="312420"/>
          </a:xfrm>
          <a:prstGeom prst="rect">
            <a:avLst/>
          </a:prstGeom>
          <a:noFill/>
          <a:ln/>
        </p:spPr>
        <p:txBody>
          <a:bodyPr wrap="square" lIns="0" tIns="0" rIns="0" bIns="0" rtlCol="0" anchor="t">
            <a:normAutofit/>
          </a:bodyPr>
          <a:lstStyle/>
          <a:p>
            <a:pPr marL="0" indent="0" algn="ctr">
              <a:lnSpc>
                <a:spcPct val="95833"/>
              </a:lnSpc>
              <a:buNone/>
            </a:pPr>
            <a:r>
              <a:rPr lang="en-US" sz="1800" b="1" dirty="0">
                <a:solidFill>
                  <a:srgbClr val="37383A"/>
                </a:solidFill>
                <a:latin typeface="Barlow" pitchFamily="34" charset="0"/>
                <a:ea typeface="Barlow" pitchFamily="34" charset="-122"/>
                <a:cs typeface="Barlow" pitchFamily="34" charset="-120"/>
              </a:rPr>
              <a:t>Engineering</a:t>
            </a:r>
            <a:endParaRPr lang="en-US" sz="1800" dirty="0"/>
          </a:p>
        </p:txBody>
      </p:sp>
      <p:sp>
        <p:nvSpPr>
          <p:cNvPr id="29" name="Text 26">
            <a:extLst>
              <a:ext uri="{FF2B5EF4-FFF2-40B4-BE49-F238E27FC236}">
                <a16:creationId xmlns:a16="http://schemas.microsoft.com/office/drawing/2014/main" id="{0F75A38E-E6CF-E2E8-EA12-11EA229A247A}"/>
              </a:ext>
            </a:extLst>
          </p:cNvPr>
          <p:cNvSpPr/>
          <p:nvPr/>
        </p:nvSpPr>
        <p:spPr>
          <a:xfrm>
            <a:off x="3113722" y="8317230"/>
            <a:ext cx="1659255" cy="312420"/>
          </a:xfrm>
          <a:prstGeom prst="rect">
            <a:avLst/>
          </a:prstGeom>
          <a:noFill/>
          <a:ln/>
        </p:spPr>
        <p:txBody>
          <a:bodyPr wrap="square" lIns="0" tIns="0" rIns="0" bIns="0" rtlCol="0" anchor="t">
            <a:normAutofit/>
          </a:bodyPr>
          <a:lstStyle/>
          <a:p>
            <a:pPr marL="0" indent="0" algn="ctr">
              <a:lnSpc>
                <a:spcPct val="95833"/>
              </a:lnSpc>
              <a:buNone/>
            </a:pPr>
            <a:r>
              <a:rPr lang="en-US" sz="1800" b="1" dirty="0">
                <a:solidFill>
                  <a:srgbClr val="37383A"/>
                </a:solidFill>
                <a:latin typeface="Barlow" pitchFamily="34" charset="0"/>
                <a:ea typeface="Barlow" pitchFamily="34" charset="-122"/>
                <a:cs typeface="Barlow" pitchFamily="34" charset="-120"/>
              </a:rPr>
              <a:t>Consulting Firm</a:t>
            </a:r>
            <a:endParaRPr lang="en-US" sz="1800" dirty="0"/>
          </a:p>
        </p:txBody>
      </p:sp>
      <p:sp>
        <p:nvSpPr>
          <p:cNvPr id="30" name="Shape 27">
            <a:extLst>
              <a:ext uri="{FF2B5EF4-FFF2-40B4-BE49-F238E27FC236}">
                <a16:creationId xmlns:a16="http://schemas.microsoft.com/office/drawing/2014/main" id="{0F7157E4-C2BC-E955-DEB1-B13200037539}"/>
              </a:ext>
            </a:extLst>
          </p:cNvPr>
          <p:cNvSpPr/>
          <p:nvPr/>
        </p:nvSpPr>
        <p:spPr>
          <a:xfrm>
            <a:off x="10763250" y="4095750"/>
            <a:ext cx="2857500" cy="857250"/>
          </a:xfrm>
          <a:prstGeom prst="roundRect">
            <a:avLst>
              <a:gd name="adj" fmla="val 5556"/>
            </a:avLst>
          </a:prstGeom>
          <a:solidFill>
            <a:srgbClr val="FFFFFF"/>
          </a:solidFill>
          <a:ln w="11430">
            <a:solidFill>
              <a:srgbClr val="D7D9DB"/>
            </a:solidFill>
            <a:prstDash val="solid"/>
          </a:ln>
        </p:spPr>
        <p:txBody>
          <a:bodyPr/>
          <a:lstStyle/>
          <a:p>
            <a:endParaRPr lang="en-US"/>
          </a:p>
        </p:txBody>
      </p:sp>
      <p:sp>
        <p:nvSpPr>
          <p:cNvPr id="31" name="Text 28">
            <a:extLst>
              <a:ext uri="{FF2B5EF4-FFF2-40B4-BE49-F238E27FC236}">
                <a16:creationId xmlns:a16="http://schemas.microsoft.com/office/drawing/2014/main" id="{5E8C5339-36A4-2545-B8B9-005CCC9DF0D7}"/>
              </a:ext>
            </a:extLst>
          </p:cNvPr>
          <p:cNvSpPr/>
          <p:nvPr/>
        </p:nvSpPr>
        <p:spPr>
          <a:xfrm>
            <a:off x="10731818" y="4107180"/>
            <a:ext cx="2920365" cy="872490"/>
          </a:xfrm>
          <a:prstGeom prst="rect">
            <a:avLst/>
          </a:prstGeom>
          <a:noFill/>
          <a:ln/>
        </p:spPr>
        <p:txBody>
          <a:bodyPr wrap="square" lIns="25400" tIns="25400" rIns="25400" bIns="25400" rtlCol="0" anchor="ctr">
            <a:normAutofit/>
          </a:bodyPr>
          <a:lstStyle/>
          <a:p>
            <a:pPr marL="0" indent="0" algn="ctr">
              <a:buNone/>
            </a:pPr>
            <a:r>
              <a:rPr lang="en-US" sz="1950" b="1" dirty="0">
                <a:solidFill>
                  <a:srgbClr val="37383A"/>
                </a:solidFill>
                <a:latin typeface="Barlow" pitchFamily="34" charset="0"/>
                <a:ea typeface="Barlow" pitchFamily="34" charset="-122"/>
                <a:cs typeface="Barlow" pitchFamily="34" charset="-120"/>
              </a:rPr>
              <a:t>Honeywell</a:t>
            </a:r>
            <a:endParaRPr lang="en-US" sz="1950" dirty="0"/>
          </a:p>
        </p:txBody>
      </p:sp>
      <p:sp>
        <p:nvSpPr>
          <p:cNvPr id="32" name="Shape 29">
            <a:extLst>
              <a:ext uri="{FF2B5EF4-FFF2-40B4-BE49-F238E27FC236}">
                <a16:creationId xmlns:a16="http://schemas.microsoft.com/office/drawing/2014/main" id="{0BA14C8D-3373-114A-8034-15F2343A8373}"/>
              </a:ext>
            </a:extLst>
          </p:cNvPr>
          <p:cNvSpPr/>
          <p:nvPr/>
        </p:nvSpPr>
        <p:spPr>
          <a:xfrm>
            <a:off x="10763250" y="5715000"/>
            <a:ext cx="2857500" cy="857250"/>
          </a:xfrm>
          <a:prstGeom prst="roundRect">
            <a:avLst>
              <a:gd name="adj" fmla="val 5556"/>
            </a:avLst>
          </a:prstGeom>
          <a:solidFill>
            <a:srgbClr val="FFFFFF"/>
          </a:solidFill>
          <a:ln w="11430">
            <a:solidFill>
              <a:srgbClr val="D7D9DB"/>
            </a:solidFill>
            <a:prstDash val="solid"/>
          </a:ln>
        </p:spPr>
        <p:txBody>
          <a:bodyPr/>
          <a:lstStyle/>
          <a:p>
            <a:endParaRPr lang="en-US"/>
          </a:p>
        </p:txBody>
      </p:sp>
      <p:sp>
        <p:nvSpPr>
          <p:cNvPr id="33" name="Text 30">
            <a:extLst>
              <a:ext uri="{FF2B5EF4-FFF2-40B4-BE49-F238E27FC236}">
                <a16:creationId xmlns:a16="http://schemas.microsoft.com/office/drawing/2014/main" id="{64BA2424-1E99-BB75-73DA-5175DE1C590F}"/>
              </a:ext>
            </a:extLst>
          </p:cNvPr>
          <p:cNvSpPr/>
          <p:nvPr/>
        </p:nvSpPr>
        <p:spPr>
          <a:xfrm>
            <a:off x="10731818" y="5726430"/>
            <a:ext cx="2920365" cy="872490"/>
          </a:xfrm>
          <a:prstGeom prst="rect">
            <a:avLst/>
          </a:prstGeom>
          <a:noFill/>
          <a:ln/>
        </p:spPr>
        <p:txBody>
          <a:bodyPr wrap="square" lIns="25400" tIns="25400" rIns="25400" bIns="25400" rtlCol="0" anchor="ctr">
            <a:normAutofit/>
          </a:bodyPr>
          <a:lstStyle/>
          <a:p>
            <a:pPr marL="0" indent="0" algn="ctr">
              <a:buNone/>
            </a:pPr>
            <a:r>
              <a:rPr lang="en-US" sz="1950" b="1" dirty="0">
                <a:solidFill>
                  <a:srgbClr val="37383A"/>
                </a:solidFill>
                <a:latin typeface="Barlow" pitchFamily="34" charset="0"/>
                <a:ea typeface="Barlow" pitchFamily="34" charset="-122"/>
                <a:cs typeface="Barlow" pitchFamily="34" charset="-120"/>
              </a:rPr>
              <a:t>Yokogawa</a:t>
            </a:r>
            <a:endParaRPr lang="en-US" sz="1950" dirty="0"/>
          </a:p>
        </p:txBody>
      </p:sp>
      <p:sp>
        <p:nvSpPr>
          <p:cNvPr id="34" name="Text 31">
            <a:extLst>
              <a:ext uri="{FF2B5EF4-FFF2-40B4-BE49-F238E27FC236}">
                <a16:creationId xmlns:a16="http://schemas.microsoft.com/office/drawing/2014/main" id="{9CA63029-370D-4883-BF4E-FC52ED568B51}"/>
              </a:ext>
            </a:extLst>
          </p:cNvPr>
          <p:cNvSpPr/>
          <p:nvPr/>
        </p:nvSpPr>
        <p:spPr>
          <a:xfrm>
            <a:off x="10763250" y="7239000"/>
            <a:ext cx="3143250" cy="220980"/>
          </a:xfrm>
          <a:prstGeom prst="rect">
            <a:avLst/>
          </a:prstGeom>
          <a:noFill/>
          <a:ln/>
        </p:spPr>
        <p:txBody>
          <a:bodyPr wrap="square" lIns="25400" tIns="25400" rIns="25400" bIns="25400" rtlCol="0" anchor="t">
            <a:normAutofit lnSpcReduction="10000"/>
          </a:bodyPr>
          <a:lstStyle/>
          <a:p>
            <a:pPr marL="0" indent="0" algn="l">
              <a:buNone/>
            </a:pPr>
            <a:r>
              <a:rPr lang="en-US" sz="1200" b="1" kern="0" spc="144" dirty="0">
                <a:solidFill>
                  <a:srgbClr val="6B6E71"/>
                </a:solidFill>
                <a:latin typeface="Barlow" pitchFamily="34" charset="0"/>
                <a:ea typeface="Barlow" pitchFamily="34" charset="-122"/>
                <a:cs typeface="Barlow" pitchFamily="34" charset="-120"/>
              </a:rPr>
              <a:t>DELIVERY ENVIRONMENTS</a:t>
            </a:r>
            <a:endParaRPr lang="en-US" sz="1200" dirty="0"/>
          </a:p>
        </p:txBody>
      </p:sp>
      <p:sp>
        <p:nvSpPr>
          <p:cNvPr id="35" name="Shape 32">
            <a:extLst>
              <a:ext uri="{FF2B5EF4-FFF2-40B4-BE49-F238E27FC236}">
                <a16:creationId xmlns:a16="http://schemas.microsoft.com/office/drawing/2014/main" id="{6661CB9A-089B-0278-2EC4-6A14C05435FB}"/>
              </a:ext>
            </a:extLst>
          </p:cNvPr>
          <p:cNvSpPr/>
          <p:nvPr/>
        </p:nvSpPr>
        <p:spPr>
          <a:xfrm>
            <a:off x="10763250" y="7555230"/>
            <a:ext cx="2857500" cy="495300"/>
          </a:xfrm>
          <a:prstGeom prst="roundRect">
            <a:avLst>
              <a:gd name="adj" fmla="val 9615"/>
            </a:avLst>
          </a:prstGeom>
          <a:solidFill>
            <a:srgbClr val="F4F5F6"/>
          </a:solidFill>
          <a:ln w="7620">
            <a:solidFill>
              <a:srgbClr val="E4E6E8"/>
            </a:solidFill>
            <a:prstDash val="solid"/>
          </a:ln>
        </p:spPr>
        <p:txBody>
          <a:bodyPr/>
          <a:lstStyle/>
          <a:p>
            <a:endParaRPr lang="en-US"/>
          </a:p>
        </p:txBody>
      </p:sp>
      <p:sp>
        <p:nvSpPr>
          <p:cNvPr id="36" name="Text 33">
            <a:extLst>
              <a:ext uri="{FF2B5EF4-FFF2-40B4-BE49-F238E27FC236}">
                <a16:creationId xmlns:a16="http://schemas.microsoft.com/office/drawing/2014/main" id="{BF7E581D-6CC4-9BB3-FB45-AF01E1F3CB7D}"/>
              </a:ext>
            </a:extLst>
          </p:cNvPr>
          <p:cNvSpPr/>
          <p:nvPr/>
        </p:nvSpPr>
        <p:spPr>
          <a:xfrm>
            <a:off x="10942320" y="7677150"/>
            <a:ext cx="2585085"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37383A"/>
                </a:solidFill>
                <a:latin typeface="Barlow" pitchFamily="34" charset="0"/>
                <a:ea typeface="Barlow" pitchFamily="34" charset="-122"/>
                <a:cs typeface="Barlow" pitchFamily="34" charset="-120"/>
              </a:rPr>
              <a:t>Office / Engineering</a:t>
            </a:r>
            <a:endParaRPr lang="en-US" sz="1650" dirty="0"/>
          </a:p>
        </p:txBody>
      </p:sp>
      <p:sp>
        <p:nvSpPr>
          <p:cNvPr id="37" name="Shape 34">
            <a:extLst>
              <a:ext uri="{FF2B5EF4-FFF2-40B4-BE49-F238E27FC236}">
                <a16:creationId xmlns:a16="http://schemas.microsoft.com/office/drawing/2014/main" id="{2A475B5F-B491-492A-A934-B028DE4AC905}"/>
              </a:ext>
            </a:extLst>
          </p:cNvPr>
          <p:cNvSpPr/>
          <p:nvPr/>
        </p:nvSpPr>
        <p:spPr>
          <a:xfrm>
            <a:off x="10763250" y="8164830"/>
            <a:ext cx="2857500" cy="495300"/>
          </a:xfrm>
          <a:prstGeom prst="roundRect">
            <a:avLst>
              <a:gd name="adj" fmla="val 9615"/>
            </a:avLst>
          </a:prstGeom>
          <a:solidFill>
            <a:srgbClr val="F4F5F6"/>
          </a:solidFill>
          <a:ln w="7620">
            <a:solidFill>
              <a:srgbClr val="E4E6E8"/>
            </a:solidFill>
            <a:prstDash val="solid"/>
          </a:ln>
        </p:spPr>
        <p:txBody>
          <a:bodyPr/>
          <a:lstStyle/>
          <a:p>
            <a:endParaRPr lang="en-US"/>
          </a:p>
        </p:txBody>
      </p:sp>
      <p:sp>
        <p:nvSpPr>
          <p:cNvPr id="38" name="Text 35">
            <a:extLst>
              <a:ext uri="{FF2B5EF4-FFF2-40B4-BE49-F238E27FC236}">
                <a16:creationId xmlns:a16="http://schemas.microsoft.com/office/drawing/2014/main" id="{1F24F9E4-5DAB-1830-D727-FF0A47638B24}"/>
              </a:ext>
            </a:extLst>
          </p:cNvPr>
          <p:cNvSpPr/>
          <p:nvPr/>
        </p:nvSpPr>
        <p:spPr>
          <a:xfrm>
            <a:off x="10942320" y="8286750"/>
            <a:ext cx="2585085"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37383A"/>
                </a:solidFill>
                <a:latin typeface="Barlow" pitchFamily="34" charset="0"/>
                <a:ea typeface="Barlow" pitchFamily="34" charset="-122"/>
                <a:cs typeface="Barlow" pitchFamily="34" charset="-120"/>
              </a:rPr>
              <a:t>Land Operations</a:t>
            </a:r>
            <a:endParaRPr lang="en-US" sz="1650" dirty="0"/>
          </a:p>
        </p:txBody>
      </p:sp>
      <p:sp>
        <p:nvSpPr>
          <p:cNvPr id="39" name="Shape 36">
            <a:extLst>
              <a:ext uri="{FF2B5EF4-FFF2-40B4-BE49-F238E27FC236}">
                <a16:creationId xmlns:a16="http://schemas.microsoft.com/office/drawing/2014/main" id="{8868C221-EE8B-2272-60DA-D39730F2CAFD}"/>
              </a:ext>
            </a:extLst>
          </p:cNvPr>
          <p:cNvSpPr/>
          <p:nvPr/>
        </p:nvSpPr>
        <p:spPr>
          <a:xfrm>
            <a:off x="10763250" y="8774430"/>
            <a:ext cx="2857500" cy="495300"/>
          </a:xfrm>
          <a:prstGeom prst="roundRect">
            <a:avLst>
              <a:gd name="adj" fmla="val 9615"/>
            </a:avLst>
          </a:prstGeom>
          <a:solidFill>
            <a:srgbClr val="F4F5F6"/>
          </a:solidFill>
          <a:ln w="7620">
            <a:solidFill>
              <a:srgbClr val="E4E6E8"/>
            </a:solidFill>
            <a:prstDash val="solid"/>
          </a:ln>
        </p:spPr>
        <p:txBody>
          <a:bodyPr/>
          <a:lstStyle/>
          <a:p>
            <a:endParaRPr lang="en-US"/>
          </a:p>
        </p:txBody>
      </p:sp>
      <p:sp>
        <p:nvSpPr>
          <p:cNvPr id="40" name="Text 37">
            <a:extLst>
              <a:ext uri="{FF2B5EF4-FFF2-40B4-BE49-F238E27FC236}">
                <a16:creationId xmlns:a16="http://schemas.microsoft.com/office/drawing/2014/main" id="{0795DD47-E374-5B68-E991-96909FD184BD}"/>
              </a:ext>
            </a:extLst>
          </p:cNvPr>
          <p:cNvSpPr/>
          <p:nvPr/>
        </p:nvSpPr>
        <p:spPr>
          <a:xfrm>
            <a:off x="10942320" y="8896350"/>
            <a:ext cx="2585085"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37383A"/>
                </a:solidFill>
                <a:latin typeface="Barlow" pitchFamily="34" charset="0"/>
                <a:ea typeface="Barlow" pitchFamily="34" charset="-122"/>
                <a:cs typeface="Barlow" pitchFamily="34" charset="-120"/>
              </a:rPr>
              <a:t>Offshore Operations</a:t>
            </a:r>
            <a:endParaRPr lang="en-US" sz="1650" dirty="0"/>
          </a:p>
        </p:txBody>
      </p:sp>
      <p:pic>
        <p:nvPicPr>
          <p:cNvPr id="41" name="Image 1" descr="preencoded.png">
            <a:extLst>
              <a:ext uri="{FF2B5EF4-FFF2-40B4-BE49-F238E27FC236}">
                <a16:creationId xmlns:a16="http://schemas.microsoft.com/office/drawing/2014/main" id="{A967C89F-200C-02E6-A688-7D1DF3E5CE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3000" y="9477375"/>
            <a:ext cx="895826" cy="285750"/>
          </a:xfrm>
          <a:prstGeom prst="rect">
            <a:avLst/>
          </a:prstGeom>
        </p:spPr>
      </p:pic>
      <p:sp>
        <p:nvSpPr>
          <p:cNvPr id="42" name="Shape 38">
            <a:extLst>
              <a:ext uri="{FF2B5EF4-FFF2-40B4-BE49-F238E27FC236}">
                <a16:creationId xmlns:a16="http://schemas.microsoft.com/office/drawing/2014/main" id="{569A7286-1DB6-031C-B446-9EC6633C8A87}"/>
              </a:ext>
            </a:extLst>
          </p:cNvPr>
          <p:cNvSpPr/>
          <p:nvPr/>
        </p:nvSpPr>
        <p:spPr>
          <a:xfrm>
            <a:off x="2229326" y="9477375"/>
            <a:ext cx="9525" cy="285750"/>
          </a:xfrm>
          <a:prstGeom prst="rect">
            <a:avLst/>
          </a:prstGeom>
          <a:solidFill>
            <a:srgbClr val="D7D9DB"/>
          </a:solidFill>
          <a:ln/>
        </p:spPr>
        <p:txBody>
          <a:bodyPr/>
          <a:lstStyle/>
          <a:p>
            <a:endParaRPr lang="en-US"/>
          </a:p>
        </p:txBody>
      </p:sp>
      <p:pic>
        <p:nvPicPr>
          <p:cNvPr id="43" name="Image 2" descr="preencoded.png">
            <a:extLst>
              <a:ext uri="{FF2B5EF4-FFF2-40B4-BE49-F238E27FC236}">
                <a16:creationId xmlns:a16="http://schemas.microsoft.com/office/drawing/2014/main" id="{346653F2-A586-E5A1-1AA1-AC19CF3E0F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29351" y="9448800"/>
            <a:ext cx="1049238" cy="342900"/>
          </a:xfrm>
          <a:prstGeom prst="rect">
            <a:avLst/>
          </a:prstGeom>
        </p:spPr>
      </p:pic>
      <p:sp>
        <p:nvSpPr>
          <p:cNvPr id="44" name="Text 39">
            <a:extLst>
              <a:ext uri="{FF2B5EF4-FFF2-40B4-BE49-F238E27FC236}">
                <a16:creationId xmlns:a16="http://schemas.microsoft.com/office/drawing/2014/main" id="{D97416BE-C185-F982-B7FF-33C60EF93667}"/>
              </a:ext>
            </a:extLst>
          </p:cNvPr>
          <p:cNvSpPr/>
          <p:nvPr/>
        </p:nvSpPr>
        <p:spPr>
          <a:xfrm>
            <a:off x="16155055" y="9547860"/>
            <a:ext cx="1066145" cy="28194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A7AAAD"/>
                </a:solidFill>
                <a:latin typeface="Barlow" pitchFamily="34" charset="0"/>
                <a:ea typeface="Barlow" pitchFamily="34" charset="-122"/>
                <a:cs typeface="Barlow" pitchFamily="34" charset="-120"/>
              </a:rPr>
              <a:t>heuristiq.io</a:t>
            </a:r>
            <a:endParaRPr lang="en-US" sz="1575" dirty="0"/>
          </a:p>
        </p:txBody>
      </p:sp>
    </p:spTree>
    <p:extLst>
      <p:ext uri="{BB962C8B-B14F-4D97-AF65-F5344CB8AC3E}">
        <p14:creationId xmlns:p14="http://schemas.microsoft.com/office/powerpoint/2010/main" val="2827136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7383A"/>
        </a:solidFill>
        <a:effectLst/>
      </p:bgPr>
    </p:bg>
    <p:spTree>
      <p:nvGrpSpPr>
        <p:cNvPr id="1" name="">
          <a:extLst>
            <a:ext uri="{FF2B5EF4-FFF2-40B4-BE49-F238E27FC236}">
              <a16:creationId xmlns:a16="http://schemas.microsoft.com/office/drawing/2014/main" id="{246894A7-FD0B-23AB-0533-D1747DE7351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CC7D27A-6476-34BA-DAE9-1D4D5891DEEC}"/>
              </a:ext>
            </a:extLst>
          </p:cNvPr>
          <p:cNvSpPr/>
          <p:nvPr/>
        </p:nvSpPr>
        <p:spPr>
          <a:xfrm>
            <a:off x="1524000" y="3494187"/>
            <a:ext cx="16764000" cy="895350"/>
          </a:xfrm>
          <a:prstGeom prst="rect">
            <a:avLst/>
          </a:prstGeom>
          <a:noFill/>
          <a:ln/>
        </p:spPr>
        <p:txBody>
          <a:bodyPr wrap="square" lIns="25400" tIns="25400" rIns="25400" bIns="25400" rtlCol="0" anchor="t">
            <a:normAutofit fontScale="92500" lnSpcReduction="20000"/>
          </a:bodyPr>
          <a:lstStyle/>
          <a:p>
            <a:pPr marL="0" indent="0" algn="l">
              <a:lnSpc>
                <a:spcPct val="50000"/>
              </a:lnSpc>
              <a:buNone/>
            </a:pPr>
            <a:r>
              <a:rPr lang="en-US" sz="13500" b="1" dirty="0">
                <a:solidFill>
                  <a:srgbClr val="00B0F0"/>
                </a:solidFill>
                <a:latin typeface="Barlow Condensed" pitchFamily="34" charset="0"/>
                <a:ea typeface="Barlow Condensed" pitchFamily="34" charset="-122"/>
                <a:cs typeface="Barlow Condensed" pitchFamily="34" charset="-120"/>
              </a:rPr>
              <a:t>“</a:t>
            </a:r>
            <a:endParaRPr lang="en-US" sz="13500" dirty="0"/>
          </a:p>
        </p:txBody>
      </p:sp>
      <p:sp>
        <p:nvSpPr>
          <p:cNvPr id="3" name="Text 1">
            <a:extLst>
              <a:ext uri="{FF2B5EF4-FFF2-40B4-BE49-F238E27FC236}">
                <a16:creationId xmlns:a16="http://schemas.microsoft.com/office/drawing/2014/main" id="{181925CA-289B-2F27-C2B2-99D8CE1BE77F}"/>
              </a:ext>
            </a:extLst>
          </p:cNvPr>
          <p:cNvSpPr/>
          <p:nvPr/>
        </p:nvSpPr>
        <p:spPr>
          <a:xfrm>
            <a:off x="1524000" y="3192107"/>
            <a:ext cx="14716125" cy="2007030"/>
          </a:xfrm>
          <a:prstGeom prst="rect">
            <a:avLst/>
          </a:prstGeom>
          <a:noFill/>
          <a:ln/>
        </p:spPr>
        <p:txBody>
          <a:bodyPr wrap="square" lIns="25400" tIns="25400" rIns="25400" bIns="25400" rtlCol="0" anchor="t">
            <a:normAutofit/>
          </a:bodyPr>
          <a:lstStyle/>
          <a:p>
            <a:pPr marL="0" indent="0" algn="l">
              <a:lnSpc>
                <a:spcPct val="112000"/>
              </a:lnSpc>
              <a:buNone/>
            </a:pPr>
            <a:r>
              <a:rPr lang="en-US" sz="4800" kern="0" spc="-37" dirty="0">
                <a:solidFill>
                  <a:srgbClr val="FFFFFF"/>
                </a:solidFill>
                <a:latin typeface="Barlow Condensed" pitchFamily="34" charset="0"/>
                <a:ea typeface="Barlow Condensed" pitchFamily="34" charset="-122"/>
                <a:cs typeface="Barlow Condensed" pitchFamily="34" charset="-120"/>
              </a:rPr>
              <a:t>“I will not be responsible for a drop in production or quality.”</a:t>
            </a:r>
          </a:p>
        </p:txBody>
      </p:sp>
      <p:sp>
        <p:nvSpPr>
          <p:cNvPr id="4" name="Shape 2">
            <a:extLst>
              <a:ext uri="{FF2B5EF4-FFF2-40B4-BE49-F238E27FC236}">
                <a16:creationId xmlns:a16="http://schemas.microsoft.com/office/drawing/2014/main" id="{D1F91B51-C39C-FB2B-C064-787179F1C6C4}"/>
              </a:ext>
            </a:extLst>
          </p:cNvPr>
          <p:cNvSpPr/>
          <p:nvPr/>
        </p:nvSpPr>
        <p:spPr>
          <a:xfrm>
            <a:off x="1524000" y="4414148"/>
            <a:ext cx="457200" cy="28575"/>
          </a:xfrm>
          <a:prstGeom prst="rect">
            <a:avLst/>
          </a:prstGeom>
          <a:solidFill>
            <a:srgbClr val="00B0F0"/>
          </a:solidFill>
          <a:ln/>
        </p:spPr>
        <p:txBody>
          <a:bodyPr/>
          <a:lstStyle/>
          <a:p>
            <a:endParaRPr lang="en-US"/>
          </a:p>
        </p:txBody>
      </p:sp>
      <p:sp>
        <p:nvSpPr>
          <p:cNvPr id="5" name="Text 3">
            <a:extLst>
              <a:ext uri="{FF2B5EF4-FFF2-40B4-BE49-F238E27FC236}">
                <a16:creationId xmlns:a16="http://schemas.microsoft.com/office/drawing/2014/main" id="{D172BC67-CB8E-4D8E-CA9D-C5E45A9AC34B}"/>
              </a:ext>
            </a:extLst>
          </p:cNvPr>
          <p:cNvSpPr/>
          <p:nvPr/>
        </p:nvSpPr>
        <p:spPr>
          <a:xfrm>
            <a:off x="2171700" y="4268416"/>
            <a:ext cx="7334250" cy="35814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FFFFFF"/>
                </a:solidFill>
                <a:latin typeface="Barlow" pitchFamily="34" charset="0"/>
                <a:ea typeface="Barlow" pitchFamily="34" charset="-122"/>
                <a:cs typeface="Barlow" pitchFamily="34" charset="-120"/>
              </a:rPr>
              <a:t>Operations Lead</a:t>
            </a:r>
            <a:r>
              <a:rPr lang="en-US" sz="2100" dirty="0">
                <a:solidFill>
                  <a:srgbClr val="C9CBCD"/>
                </a:solidFill>
                <a:latin typeface="Barlow" pitchFamily="34" charset="0"/>
                <a:ea typeface="Barlow" pitchFamily="34" charset="-122"/>
                <a:cs typeface="Barlow" pitchFamily="34" charset="-120"/>
              </a:rPr>
              <a:t>· Customer Offshore Platform</a:t>
            </a:r>
            <a:endParaRPr lang="en-US" sz="2100" dirty="0"/>
          </a:p>
        </p:txBody>
      </p:sp>
      <p:sp>
        <p:nvSpPr>
          <p:cNvPr id="7" name="Text 1">
            <a:extLst>
              <a:ext uri="{FF2B5EF4-FFF2-40B4-BE49-F238E27FC236}">
                <a16:creationId xmlns:a16="http://schemas.microsoft.com/office/drawing/2014/main" id="{8966F87F-243B-9D09-4815-49B850C8058C}"/>
              </a:ext>
            </a:extLst>
          </p:cNvPr>
          <p:cNvSpPr/>
          <p:nvPr/>
        </p:nvSpPr>
        <p:spPr>
          <a:xfrm>
            <a:off x="1513115" y="5339444"/>
            <a:ext cx="14716125" cy="2706309"/>
          </a:xfrm>
          <a:prstGeom prst="rect">
            <a:avLst/>
          </a:prstGeom>
          <a:noFill/>
          <a:ln/>
        </p:spPr>
        <p:txBody>
          <a:bodyPr wrap="square" lIns="25400" tIns="25400" rIns="25400" bIns="25400" rtlCol="0" anchor="t">
            <a:noAutofit/>
          </a:bodyPr>
          <a:lstStyle/>
          <a:p>
            <a:pPr marL="0" indent="0" algn="l">
              <a:lnSpc>
                <a:spcPct val="112000"/>
              </a:lnSpc>
              <a:buNone/>
            </a:pPr>
            <a:r>
              <a:rPr lang="en-US" sz="4800" kern="0" spc="-37" dirty="0">
                <a:solidFill>
                  <a:srgbClr val="FFFFFF"/>
                </a:solidFill>
                <a:latin typeface="Barlow Condensed" pitchFamily="34" charset="0"/>
                <a:ea typeface="Barlow Condensed" pitchFamily="34" charset="-122"/>
                <a:cs typeface="Barlow Condensed" pitchFamily="34" charset="-120"/>
              </a:rPr>
              <a:t>“ We can’t leave a well in an incomplete state — each AWC controller must be tuned and fixed so that well-performance accountability remains with the customer. ”</a:t>
            </a:r>
          </a:p>
        </p:txBody>
      </p:sp>
      <p:sp>
        <p:nvSpPr>
          <p:cNvPr id="9" name="Shape 2">
            <a:extLst>
              <a:ext uri="{FF2B5EF4-FFF2-40B4-BE49-F238E27FC236}">
                <a16:creationId xmlns:a16="http://schemas.microsoft.com/office/drawing/2014/main" id="{C9110D24-5D3B-2589-BA9B-6AF404FF116C}"/>
              </a:ext>
            </a:extLst>
          </p:cNvPr>
          <p:cNvSpPr/>
          <p:nvPr/>
        </p:nvSpPr>
        <p:spPr>
          <a:xfrm>
            <a:off x="1513115" y="8191485"/>
            <a:ext cx="457200" cy="28575"/>
          </a:xfrm>
          <a:prstGeom prst="rect">
            <a:avLst/>
          </a:prstGeom>
          <a:solidFill>
            <a:srgbClr val="00B0F0"/>
          </a:solidFill>
          <a:ln/>
        </p:spPr>
        <p:txBody>
          <a:bodyPr/>
          <a:lstStyle/>
          <a:p>
            <a:endParaRPr lang="en-US"/>
          </a:p>
        </p:txBody>
      </p:sp>
      <p:sp>
        <p:nvSpPr>
          <p:cNvPr id="11" name="Text 3">
            <a:extLst>
              <a:ext uri="{FF2B5EF4-FFF2-40B4-BE49-F238E27FC236}">
                <a16:creationId xmlns:a16="http://schemas.microsoft.com/office/drawing/2014/main" id="{10B97095-BC19-62BA-E1CD-28E575B2E004}"/>
              </a:ext>
            </a:extLst>
          </p:cNvPr>
          <p:cNvSpPr/>
          <p:nvPr/>
        </p:nvSpPr>
        <p:spPr>
          <a:xfrm>
            <a:off x="2160815" y="8045753"/>
            <a:ext cx="7334250" cy="35814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FFFFFF"/>
                </a:solidFill>
                <a:latin typeface="Barlow" pitchFamily="34" charset="0"/>
                <a:ea typeface="Barlow" pitchFamily="34" charset="-122"/>
                <a:cs typeface="Barlow" pitchFamily="34" charset="-120"/>
              </a:rPr>
              <a:t>Lead Engineering Architect</a:t>
            </a:r>
            <a:r>
              <a:rPr lang="en-US" sz="2100" dirty="0">
                <a:solidFill>
                  <a:srgbClr val="C9CBCD"/>
                </a:solidFill>
                <a:latin typeface="Barlow" pitchFamily="34" charset="0"/>
                <a:ea typeface="Barlow" pitchFamily="34" charset="-122"/>
                <a:cs typeface="Barlow" pitchFamily="34" charset="-120"/>
              </a:rPr>
              <a:t>· General Contractor Team</a:t>
            </a:r>
            <a:endParaRPr lang="en-US" sz="2100" dirty="0"/>
          </a:p>
        </p:txBody>
      </p:sp>
    </p:spTree>
    <p:extLst>
      <p:ext uri="{BB962C8B-B14F-4D97-AF65-F5344CB8AC3E}">
        <p14:creationId xmlns:p14="http://schemas.microsoft.com/office/powerpoint/2010/main" val="2327971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98573-4D46-6AFD-ED4A-315C08C3973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F5E57AA-ED38-E733-609C-3BB1E4D409D8}"/>
              </a:ext>
            </a:extLst>
          </p:cNvPr>
          <p:cNvSpPr/>
          <p:nvPr/>
        </p:nvSpPr>
        <p:spPr>
          <a:xfrm>
            <a:off x="1143000" y="97155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KEY POINTS</a:t>
            </a:r>
            <a:endParaRPr lang="en-US" sz="1500" dirty="0"/>
          </a:p>
        </p:txBody>
      </p:sp>
      <p:sp>
        <p:nvSpPr>
          <p:cNvPr id="3" name="Text 1">
            <a:extLst>
              <a:ext uri="{FF2B5EF4-FFF2-40B4-BE49-F238E27FC236}">
                <a16:creationId xmlns:a16="http://schemas.microsoft.com/office/drawing/2014/main" id="{2A5452DE-D76A-0B84-8667-844F472471BA}"/>
              </a:ext>
            </a:extLst>
          </p:cNvPr>
          <p:cNvSpPr/>
          <p:nvPr/>
        </p:nvSpPr>
        <p:spPr>
          <a:xfrm>
            <a:off x="1143000" y="1428750"/>
            <a:ext cx="17602200" cy="795873"/>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850" b="1" kern="0" spc="-58" dirty="0">
                <a:solidFill>
                  <a:srgbClr val="37383A"/>
                </a:solidFill>
                <a:latin typeface="Barlow Condensed" pitchFamily="34" charset="0"/>
                <a:ea typeface="Barlow Condensed" pitchFamily="34" charset="-122"/>
                <a:cs typeface="Barlow Condensed" pitchFamily="34" charset="-120"/>
              </a:rPr>
              <a:t>Why alignment was a guessing game</a:t>
            </a:r>
            <a:endParaRPr lang="en-US" sz="5850" dirty="0"/>
          </a:p>
        </p:txBody>
      </p:sp>
      <p:sp>
        <p:nvSpPr>
          <p:cNvPr id="4" name="Shape 2">
            <a:extLst>
              <a:ext uri="{FF2B5EF4-FFF2-40B4-BE49-F238E27FC236}">
                <a16:creationId xmlns:a16="http://schemas.microsoft.com/office/drawing/2014/main" id="{9D050411-0542-B600-0DCF-E3465CA47290}"/>
              </a:ext>
            </a:extLst>
          </p:cNvPr>
          <p:cNvSpPr/>
          <p:nvPr/>
        </p:nvSpPr>
        <p:spPr>
          <a:xfrm>
            <a:off x="1143000" y="2567523"/>
            <a:ext cx="628650" cy="57150"/>
          </a:xfrm>
          <a:prstGeom prst="rect">
            <a:avLst/>
          </a:prstGeom>
          <a:solidFill>
            <a:srgbClr val="00B0F0"/>
          </a:solidFill>
          <a:ln/>
        </p:spPr>
        <p:txBody>
          <a:bodyPr/>
          <a:lstStyle/>
          <a:p>
            <a:endParaRPr lang="en-US"/>
          </a:p>
        </p:txBody>
      </p:sp>
      <p:sp>
        <p:nvSpPr>
          <p:cNvPr id="5" name="Shape 3">
            <a:extLst>
              <a:ext uri="{FF2B5EF4-FFF2-40B4-BE49-F238E27FC236}">
                <a16:creationId xmlns:a16="http://schemas.microsoft.com/office/drawing/2014/main" id="{0CDE103D-0B4D-21BC-F3A1-8762225A9DC8}"/>
              </a:ext>
            </a:extLst>
          </p:cNvPr>
          <p:cNvSpPr/>
          <p:nvPr/>
        </p:nvSpPr>
        <p:spPr>
          <a:xfrm>
            <a:off x="1143000" y="3291423"/>
            <a:ext cx="152400" cy="152400"/>
          </a:xfrm>
          <a:prstGeom prst="rect">
            <a:avLst/>
          </a:prstGeom>
          <a:solidFill>
            <a:srgbClr val="00B0F0"/>
          </a:solidFill>
          <a:ln/>
        </p:spPr>
        <p:txBody>
          <a:bodyPr/>
          <a:lstStyle/>
          <a:p>
            <a:endParaRPr lang="en-US"/>
          </a:p>
        </p:txBody>
      </p:sp>
      <p:sp>
        <p:nvSpPr>
          <p:cNvPr id="6" name="Text 4">
            <a:extLst>
              <a:ext uri="{FF2B5EF4-FFF2-40B4-BE49-F238E27FC236}">
                <a16:creationId xmlns:a16="http://schemas.microsoft.com/office/drawing/2014/main" id="{97140084-DBE3-53E4-A252-ABD20EA1F93D}"/>
              </a:ext>
            </a:extLst>
          </p:cNvPr>
          <p:cNvSpPr/>
          <p:nvPr/>
        </p:nvSpPr>
        <p:spPr>
          <a:xfrm>
            <a:off x="1562100" y="3158073"/>
            <a:ext cx="15255240" cy="418148"/>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2850" b="1" dirty="0">
                <a:solidFill>
                  <a:srgbClr val="37383A"/>
                </a:solidFill>
                <a:latin typeface="Barlow Condensed" pitchFamily="34" charset="0"/>
                <a:ea typeface="Barlow Condensed" pitchFamily="34" charset="-122"/>
                <a:cs typeface="Barlow Condensed" pitchFamily="34" charset="-120"/>
              </a:rPr>
              <a:t>Different compensation structures drove different priorities.</a:t>
            </a:r>
            <a:endParaRPr lang="en-US" sz="2850" dirty="0"/>
          </a:p>
        </p:txBody>
      </p:sp>
      <p:sp>
        <p:nvSpPr>
          <p:cNvPr id="7" name="Text 5">
            <a:extLst>
              <a:ext uri="{FF2B5EF4-FFF2-40B4-BE49-F238E27FC236}">
                <a16:creationId xmlns:a16="http://schemas.microsoft.com/office/drawing/2014/main" id="{F98F6B14-C6F1-E08E-5384-07997BAE9021}"/>
              </a:ext>
            </a:extLst>
          </p:cNvPr>
          <p:cNvSpPr/>
          <p:nvPr/>
        </p:nvSpPr>
        <p:spPr>
          <a:xfrm>
            <a:off x="1562100" y="3614321"/>
            <a:ext cx="14284452" cy="811530"/>
          </a:xfrm>
          <a:prstGeom prst="rect">
            <a:avLst/>
          </a:prstGeom>
          <a:noFill/>
          <a:ln/>
        </p:spPr>
        <p:txBody>
          <a:bodyPr wrap="square" lIns="25400" tIns="25400" rIns="25400" bIns="25400" rtlCol="0" anchor="t">
            <a:normAutofit/>
          </a:bodyPr>
          <a:lstStyle/>
          <a:p>
            <a:pPr marL="0" indent="0" algn="l">
              <a:lnSpc>
                <a:spcPct val="115341"/>
              </a:lnSpc>
              <a:buNone/>
            </a:pPr>
            <a:r>
              <a:rPr lang="en-US" sz="2175" dirty="0">
                <a:solidFill>
                  <a:srgbClr val="4A4C4E"/>
                </a:solidFill>
                <a:latin typeface="Barlow" pitchFamily="34" charset="0"/>
                <a:ea typeface="Barlow" pitchFamily="34" charset="-122"/>
                <a:cs typeface="Barlow" pitchFamily="34" charset="-120"/>
              </a:rPr>
              <a:t>Fixed-price, time-and-materials, and long-term support contracts each reward different behavior. Individuals optimized for their own contract, not the shared outcome.</a:t>
            </a:r>
            <a:endParaRPr lang="en-US" sz="2175" dirty="0"/>
          </a:p>
        </p:txBody>
      </p:sp>
      <p:sp>
        <p:nvSpPr>
          <p:cNvPr id="8" name="Shape 6">
            <a:extLst>
              <a:ext uri="{FF2B5EF4-FFF2-40B4-BE49-F238E27FC236}">
                <a16:creationId xmlns:a16="http://schemas.microsoft.com/office/drawing/2014/main" id="{E008CA37-E791-7AA6-F04B-67EED8681272}"/>
              </a:ext>
            </a:extLst>
          </p:cNvPr>
          <p:cNvSpPr/>
          <p:nvPr/>
        </p:nvSpPr>
        <p:spPr>
          <a:xfrm>
            <a:off x="1143000" y="4940201"/>
            <a:ext cx="152400" cy="152400"/>
          </a:xfrm>
          <a:prstGeom prst="rect">
            <a:avLst/>
          </a:prstGeom>
          <a:solidFill>
            <a:srgbClr val="00B0F0"/>
          </a:solidFill>
          <a:ln/>
        </p:spPr>
        <p:txBody>
          <a:bodyPr/>
          <a:lstStyle/>
          <a:p>
            <a:endParaRPr lang="en-US"/>
          </a:p>
        </p:txBody>
      </p:sp>
      <p:sp>
        <p:nvSpPr>
          <p:cNvPr id="9" name="Text 7">
            <a:extLst>
              <a:ext uri="{FF2B5EF4-FFF2-40B4-BE49-F238E27FC236}">
                <a16:creationId xmlns:a16="http://schemas.microsoft.com/office/drawing/2014/main" id="{302EFB59-92A4-4BCE-149A-C8F252FEA612}"/>
              </a:ext>
            </a:extLst>
          </p:cNvPr>
          <p:cNvSpPr/>
          <p:nvPr/>
        </p:nvSpPr>
        <p:spPr>
          <a:xfrm>
            <a:off x="1562100" y="4806851"/>
            <a:ext cx="15255240" cy="418148"/>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2850" b="1" dirty="0">
                <a:solidFill>
                  <a:srgbClr val="37383A"/>
                </a:solidFill>
                <a:latin typeface="Barlow Condensed" pitchFamily="34" charset="0"/>
                <a:ea typeface="Barlow Condensed" pitchFamily="34" charset="-122"/>
                <a:cs typeface="Barlow Condensed" pitchFamily="34" charset="-120"/>
              </a:rPr>
              <a:t>The Customer was effectively two organizations.</a:t>
            </a:r>
            <a:endParaRPr lang="en-US" sz="2850" dirty="0"/>
          </a:p>
        </p:txBody>
      </p:sp>
      <p:sp>
        <p:nvSpPr>
          <p:cNvPr id="10" name="Text 8">
            <a:extLst>
              <a:ext uri="{FF2B5EF4-FFF2-40B4-BE49-F238E27FC236}">
                <a16:creationId xmlns:a16="http://schemas.microsoft.com/office/drawing/2014/main" id="{3CF4AA37-25AC-6AFF-D7E6-E430DA7C7E4A}"/>
              </a:ext>
            </a:extLst>
          </p:cNvPr>
          <p:cNvSpPr/>
          <p:nvPr/>
        </p:nvSpPr>
        <p:spPr>
          <a:xfrm>
            <a:off x="1562100" y="5263099"/>
            <a:ext cx="14284452" cy="811530"/>
          </a:xfrm>
          <a:prstGeom prst="rect">
            <a:avLst/>
          </a:prstGeom>
          <a:noFill/>
          <a:ln/>
        </p:spPr>
        <p:txBody>
          <a:bodyPr wrap="square" lIns="25400" tIns="25400" rIns="25400" bIns="25400" rtlCol="0" anchor="t">
            <a:normAutofit/>
          </a:bodyPr>
          <a:lstStyle/>
          <a:p>
            <a:pPr marL="0" indent="0" algn="l">
              <a:lnSpc>
                <a:spcPct val="115341"/>
              </a:lnSpc>
              <a:buNone/>
            </a:pPr>
            <a:r>
              <a:rPr lang="en-US" sz="2175" dirty="0">
                <a:solidFill>
                  <a:srgbClr val="4A4C4E"/>
                </a:solidFill>
                <a:latin typeface="Barlow" pitchFamily="34" charset="0"/>
                <a:ea typeface="Barlow" pitchFamily="34" charset="-122"/>
                <a:cs typeface="Barlow" pitchFamily="34" charset="-120"/>
              </a:rPr>
              <a:t>HQ / Engineering optimized for long-horizon outcomes; Operations cared only about this month's production. The program was pulled in two directions at once.</a:t>
            </a:r>
            <a:endParaRPr lang="en-US" sz="2175" dirty="0"/>
          </a:p>
        </p:txBody>
      </p:sp>
      <p:sp>
        <p:nvSpPr>
          <p:cNvPr id="11" name="Shape 9">
            <a:extLst>
              <a:ext uri="{FF2B5EF4-FFF2-40B4-BE49-F238E27FC236}">
                <a16:creationId xmlns:a16="http://schemas.microsoft.com/office/drawing/2014/main" id="{EF1B3B6B-B421-8496-7E12-6F6C7123685C}"/>
              </a:ext>
            </a:extLst>
          </p:cNvPr>
          <p:cNvSpPr/>
          <p:nvPr/>
        </p:nvSpPr>
        <p:spPr>
          <a:xfrm>
            <a:off x="1143000" y="6588979"/>
            <a:ext cx="152400" cy="152400"/>
          </a:xfrm>
          <a:prstGeom prst="rect">
            <a:avLst/>
          </a:prstGeom>
          <a:solidFill>
            <a:srgbClr val="00B0F0"/>
          </a:solidFill>
          <a:ln/>
        </p:spPr>
        <p:txBody>
          <a:bodyPr/>
          <a:lstStyle/>
          <a:p>
            <a:endParaRPr lang="en-US"/>
          </a:p>
        </p:txBody>
      </p:sp>
      <p:sp>
        <p:nvSpPr>
          <p:cNvPr id="12" name="Text 10">
            <a:extLst>
              <a:ext uri="{FF2B5EF4-FFF2-40B4-BE49-F238E27FC236}">
                <a16:creationId xmlns:a16="http://schemas.microsoft.com/office/drawing/2014/main" id="{EA3382D4-E7D9-F407-9150-6ACCD51F3FCC}"/>
              </a:ext>
            </a:extLst>
          </p:cNvPr>
          <p:cNvSpPr/>
          <p:nvPr/>
        </p:nvSpPr>
        <p:spPr>
          <a:xfrm>
            <a:off x="1562100" y="6455629"/>
            <a:ext cx="14228904" cy="418148"/>
          </a:xfrm>
          <a:prstGeom prst="rect">
            <a:avLst/>
          </a:prstGeom>
          <a:noFill/>
          <a:ln/>
        </p:spPr>
        <p:txBody>
          <a:bodyPr wrap="square" lIns="25400" tIns="25400" rIns="25400" bIns="25400" rtlCol="0" anchor="t">
            <a:normAutofit lnSpcReduction="10000"/>
          </a:bodyPr>
          <a:lstStyle/>
          <a:p>
            <a:pPr marL="0" indent="0" algn="l">
              <a:lnSpc>
                <a:spcPct val="87500"/>
              </a:lnSpc>
              <a:buNone/>
            </a:pPr>
            <a:r>
              <a:rPr lang="en-US" sz="2850" b="1" dirty="0">
                <a:solidFill>
                  <a:srgbClr val="37383A"/>
                </a:solidFill>
                <a:latin typeface="Barlow Condensed" pitchFamily="34" charset="0"/>
                <a:ea typeface="Barlow Condensed" pitchFamily="34" charset="-122"/>
                <a:cs typeface="Barlow Condensed" pitchFamily="34" charset="-120"/>
              </a:rPr>
              <a:t>The Contract Holder's metrics were never shared.</a:t>
            </a:r>
            <a:endParaRPr lang="en-US" sz="2850" dirty="0"/>
          </a:p>
        </p:txBody>
      </p:sp>
      <p:sp>
        <p:nvSpPr>
          <p:cNvPr id="13" name="Text 11">
            <a:extLst>
              <a:ext uri="{FF2B5EF4-FFF2-40B4-BE49-F238E27FC236}">
                <a16:creationId xmlns:a16="http://schemas.microsoft.com/office/drawing/2014/main" id="{6843B7E3-429F-F3AA-01AD-120AF2CA2251}"/>
              </a:ext>
            </a:extLst>
          </p:cNvPr>
          <p:cNvSpPr/>
          <p:nvPr/>
        </p:nvSpPr>
        <p:spPr>
          <a:xfrm>
            <a:off x="1562100" y="6911876"/>
            <a:ext cx="14228904" cy="424815"/>
          </a:xfrm>
          <a:prstGeom prst="rect">
            <a:avLst/>
          </a:prstGeom>
          <a:noFill/>
          <a:ln/>
        </p:spPr>
        <p:txBody>
          <a:bodyPr wrap="square" lIns="25400" tIns="25400" rIns="25400" bIns="25400" rtlCol="0" anchor="t">
            <a:normAutofit/>
          </a:bodyPr>
          <a:lstStyle/>
          <a:p>
            <a:pPr marL="0" indent="0" algn="l">
              <a:lnSpc>
                <a:spcPct val="115341"/>
              </a:lnSpc>
              <a:buNone/>
            </a:pPr>
            <a:r>
              <a:rPr lang="en-US" sz="2175" dirty="0">
                <a:solidFill>
                  <a:srgbClr val="4A4C4E"/>
                </a:solidFill>
                <a:latin typeface="Barlow" pitchFamily="34" charset="0"/>
                <a:ea typeface="Barlow" pitchFamily="34" charset="-122"/>
                <a:cs typeface="Barlow" pitchFamily="34" charset="-120"/>
              </a:rPr>
              <a:t>With no visibility into what they were measured on, aligning incentives across the chain was a guessing game.</a:t>
            </a:r>
            <a:endParaRPr lang="en-US" sz="2175" dirty="0"/>
          </a:p>
        </p:txBody>
      </p:sp>
      <p:pic>
        <p:nvPicPr>
          <p:cNvPr id="14" name="Image 0" descr="preencoded.png">
            <a:extLst>
              <a:ext uri="{FF2B5EF4-FFF2-40B4-BE49-F238E27FC236}">
                <a16:creationId xmlns:a16="http://schemas.microsoft.com/office/drawing/2014/main" id="{96514F97-0528-C672-41C4-1D1F7A43C0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344025"/>
            <a:ext cx="955536" cy="304800"/>
          </a:xfrm>
          <a:prstGeom prst="rect">
            <a:avLst/>
          </a:prstGeom>
        </p:spPr>
      </p:pic>
      <p:sp>
        <p:nvSpPr>
          <p:cNvPr id="15" name="Shape 12">
            <a:extLst>
              <a:ext uri="{FF2B5EF4-FFF2-40B4-BE49-F238E27FC236}">
                <a16:creationId xmlns:a16="http://schemas.microsoft.com/office/drawing/2014/main" id="{B20E032F-85BB-B7B8-F5C2-B685CB52D8CB}"/>
              </a:ext>
            </a:extLst>
          </p:cNvPr>
          <p:cNvSpPr/>
          <p:nvPr/>
        </p:nvSpPr>
        <p:spPr>
          <a:xfrm>
            <a:off x="2289036" y="9344025"/>
            <a:ext cx="9525" cy="304800"/>
          </a:xfrm>
          <a:prstGeom prst="rect">
            <a:avLst/>
          </a:prstGeom>
          <a:solidFill>
            <a:srgbClr val="D7D9DB"/>
          </a:solidFill>
          <a:ln/>
        </p:spPr>
        <p:txBody>
          <a:bodyPr/>
          <a:lstStyle/>
          <a:p>
            <a:endParaRPr lang="en-US"/>
          </a:p>
        </p:txBody>
      </p:sp>
      <p:pic>
        <p:nvPicPr>
          <p:cNvPr id="16" name="Image 1" descr="preencoded.png">
            <a:extLst>
              <a:ext uri="{FF2B5EF4-FFF2-40B4-BE49-F238E27FC236}">
                <a16:creationId xmlns:a16="http://schemas.microsoft.com/office/drawing/2014/main" id="{FA386490-38AB-FC22-30BA-77B6EFE7CA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9061" y="9315450"/>
            <a:ext cx="1107519" cy="361950"/>
          </a:xfrm>
          <a:prstGeom prst="rect">
            <a:avLst/>
          </a:prstGeom>
        </p:spPr>
      </p:pic>
      <p:sp>
        <p:nvSpPr>
          <p:cNvPr id="17" name="Text 13">
            <a:extLst>
              <a:ext uri="{FF2B5EF4-FFF2-40B4-BE49-F238E27FC236}">
                <a16:creationId xmlns:a16="http://schemas.microsoft.com/office/drawing/2014/main" id="{F3558615-D623-2F6D-7E01-543B6843DE33}"/>
              </a:ext>
            </a:extLst>
          </p:cNvPr>
          <p:cNvSpPr/>
          <p:nvPr/>
        </p:nvSpPr>
        <p:spPr>
          <a:xfrm>
            <a:off x="16107906" y="9425940"/>
            <a:ext cx="1113294"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A7AAAD"/>
                </a:solidFill>
                <a:latin typeface="Barlow" pitchFamily="34" charset="0"/>
                <a:ea typeface="Barlow" pitchFamily="34" charset="-122"/>
                <a:cs typeface="Barlow" pitchFamily="34" charset="-120"/>
              </a:rPr>
              <a:t>heuristiq.io</a:t>
            </a:r>
            <a:endParaRPr lang="en-US" sz="1650" dirty="0"/>
          </a:p>
        </p:txBody>
      </p:sp>
    </p:spTree>
    <p:extLst>
      <p:ext uri="{BB962C8B-B14F-4D97-AF65-F5344CB8AC3E}">
        <p14:creationId xmlns:p14="http://schemas.microsoft.com/office/powerpoint/2010/main" val="3482939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972800" cy="10287000"/>
          </a:xfrm>
          <a:prstGeom prst="rect">
            <a:avLst/>
          </a:prstGeom>
          <a:solidFill>
            <a:srgbClr val="E9EAEC"/>
          </a:solidFill>
          <a:ln/>
        </p:spPr>
        <p:txBody>
          <a:bodyPr/>
          <a:lstStyle/>
          <a:p>
            <a:endParaRPr lang="en-US"/>
          </a:p>
        </p:txBody>
      </p:sp>
      <p:sp>
        <p:nvSpPr>
          <p:cNvPr id="3" name="Text 1"/>
          <p:cNvSpPr/>
          <p:nvPr/>
        </p:nvSpPr>
        <p:spPr>
          <a:xfrm>
            <a:off x="11830050" y="857250"/>
            <a:ext cx="616077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STARTING STATE</a:t>
            </a:r>
            <a:endParaRPr lang="en-US" sz="1800" dirty="0"/>
          </a:p>
        </p:txBody>
      </p:sp>
      <p:sp>
        <p:nvSpPr>
          <p:cNvPr id="4" name="Text 2"/>
          <p:cNvSpPr/>
          <p:nvPr/>
        </p:nvSpPr>
        <p:spPr>
          <a:xfrm>
            <a:off x="11830050" y="1283970"/>
            <a:ext cx="5768721" cy="1203960"/>
          </a:xfrm>
          <a:prstGeom prst="rect">
            <a:avLst/>
          </a:prstGeom>
          <a:noFill/>
          <a:ln/>
        </p:spPr>
        <p:txBody>
          <a:bodyPr wrap="square" lIns="25400" tIns="25400" rIns="25400" bIns="25400" rtlCol="0" anchor="t">
            <a:normAutofit fontScale="92500" lnSpcReduction="20000"/>
          </a:bodyPr>
          <a:lstStyle/>
          <a:p>
            <a:pPr marL="0" indent="0" algn="l">
              <a:lnSpc>
                <a:spcPct val="102000"/>
              </a:lnSpc>
              <a:buNone/>
            </a:pPr>
            <a:r>
              <a:rPr lang="en-US" sz="4500" b="1" kern="0" spc="-37" dirty="0">
                <a:solidFill>
                  <a:srgbClr val="37383A"/>
                </a:solidFill>
                <a:latin typeface="Barlow Condensed" pitchFamily="34" charset="0"/>
                <a:ea typeface="Barlow Condensed" pitchFamily="34" charset="-122"/>
                <a:cs typeface="Barlow Condensed" pitchFamily="34" charset="-120"/>
              </a:rPr>
              <a:t>Understanding the</a:t>
            </a:r>
          </a:p>
          <a:p>
            <a:pPr marL="0" indent="0" algn="l">
              <a:lnSpc>
                <a:spcPct val="102000"/>
              </a:lnSpc>
              <a:buNone/>
            </a:pPr>
            <a:r>
              <a:rPr lang="en-US" sz="4500" b="1" kern="0" spc="-37" dirty="0">
                <a:solidFill>
                  <a:srgbClr val="37383A"/>
                </a:solidFill>
                <a:latin typeface="Barlow Condensed" pitchFamily="34" charset="0"/>
                <a:ea typeface="Barlow Condensed" pitchFamily="34" charset="-122"/>
                <a:cs typeface="Barlow Condensed" pitchFamily="34" charset="-120"/>
              </a:rPr>
              <a:t>Challenges</a:t>
            </a:r>
            <a:endParaRPr lang="en-US" sz="4500" dirty="0"/>
          </a:p>
        </p:txBody>
      </p:sp>
      <p:sp>
        <p:nvSpPr>
          <p:cNvPr id="5" name="Shape 3"/>
          <p:cNvSpPr/>
          <p:nvPr/>
        </p:nvSpPr>
        <p:spPr>
          <a:xfrm>
            <a:off x="11830050" y="2697480"/>
            <a:ext cx="533400" cy="47625"/>
          </a:xfrm>
          <a:prstGeom prst="roundRect">
            <a:avLst>
              <a:gd name="adj" fmla="val 40000"/>
            </a:avLst>
          </a:prstGeom>
          <a:solidFill>
            <a:srgbClr val="00B0F0"/>
          </a:solidFill>
          <a:ln/>
        </p:spPr>
        <p:txBody>
          <a:bodyPr/>
          <a:lstStyle/>
          <a:p>
            <a:endParaRPr lang="en-US"/>
          </a:p>
        </p:txBody>
      </p:sp>
      <p:sp>
        <p:nvSpPr>
          <p:cNvPr id="6" name="Text 4"/>
          <p:cNvSpPr/>
          <p:nvPr/>
        </p:nvSpPr>
        <p:spPr>
          <a:xfrm>
            <a:off x="11830050" y="2992754"/>
            <a:ext cx="5768721" cy="2749801"/>
          </a:xfrm>
          <a:prstGeom prst="rect">
            <a:avLst/>
          </a:prstGeom>
          <a:noFill/>
          <a:ln/>
        </p:spPr>
        <p:txBody>
          <a:bodyPr wrap="square" lIns="25400" tIns="25400" rIns="25400" bIns="25400" rtlCol="0" anchor="t">
            <a:normAutofit/>
          </a:bodyPr>
          <a:lstStyle/>
          <a:p>
            <a:pPr marL="342900" indent="-342900" algn="l">
              <a:lnSpc>
                <a:spcPct val="145000"/>
              </a:lnSpc>
              <a:buFont typeface="Wingdings" panose="05000000000000000000" pitchFamily="2" charset="2"/>
              <a:buChar char="§"/>
            </a:pPr>
            <a:r>
              <a:rPr lang="en-US" sz="2250" dirty="0">
                <a:solidFill>
                  <a:srgbClr val="4A4C4E"/>
                </a:solidFill>
                <a:latin typeface="Barlow" pitchFamily="34" charset="0"/>
                <a:ea typeface="Barlow" pitchFamily="34" charset="-122"/>
                <a:cs typeface="Barlow" pitchFamily="34" charset="-120"/>
              </a:rPr>
              <a:t>Summary of issues from first 6 months of the project.</a:t>
            </a:r>
            <a:endParaRPr lang="en-US" sz="2250" dirty="0">
              <a:solidFill>
                <a:srgbClr val="4A4C4E"/>
              </a:solidFill>
              <a:latin typeface="Barlow" pitchFamily="34" charset="0"/>
            </a:endParaRPr>
          </a:p>
          <a:p>
            <a:pPr marL="342900" indent="-342900" algn="l">
              <a:lnSpc>
                <a:spcPct val="145000"/>
              </a:lnSpc>
              <a:buFont typeface="Wingdings" panose="05000000000000000000" pitchFamily="2" charset="2"/>
              <a:buChar char="§"/>
            </a:pPr>
            <a:r>
              <a:rPr lang="en-US" sz="2250" dirty="0">
                <a:solidFill>
                  <a:srgbClr val="4A4C4E"/>
                </a:solidFill>
                <a:latin typeface="Barlow" pitchFamily="34" charset="0"/>
              </a:rPr>
              <a:t>Highest frequency issues not in our direct control.</a:t>
            </a:r>
            <a:endParaRPr lang="en-US" sz="2250" dirty="0"/>
          </a:p>
        </p:txBody>
      </p:sp>
      <p:pic>
        <p:nvPicPr>
          <p:cNvPr id="7" name="Image 0" descr="preencoded.png"/>
          <p:cNvPicPr>
            <a:picLocks noChangeAspect="1"/>
          </p:cNvPicPr>
          <p:nvPr/>
        </p:nvPicPr>
        <p:blipFill>
          <a:blip r:embed="rId3" cstate="screen">
            <a:alphaModFix amt="85000"/>
            <a:extLst>
              <a:ext uri="{28A0092B-C50C-407E-A947-70E740481C1C}">
                <a14:useLocalDpi xmlns:a14="http://schemas.microsoft.com/office/drawing/2010/main"/>
              </a:ext>
            </a:extLst>
          </a:blip>
          <a:stretch>
            <a:fillRect/>
          </a:stretch>
        </p:blipFill>
        <p:spPr>
          <a:xfrm>
            <a:off x="11834698" y="9182100"/>
            <a:ext cx="767110" cy="247650"/>
          </a:xfrm>
          <a:prstGeom prst="rect">
            <a:avLst/>
          </a:prstGeom>
        </p:spPr>
      </p:pic>
      <p:sp>
        <p:nvSpPr>
          <p:cNvPr id="8" name="Shape 5"/>
          <p:cNvSpPr/>
          <p:nvPr/>
        </p:nvSpPr>
        <p:spPr>
          <a:xfrm>
            <a:off x="12796957" y="9210675"/>
            <a:ext cx="9525" cy="190500"/>
          </a:xfrm>
          <a:prstGeom prst="rect">
            <a:avLst/>
          </a:prstGeom>
          <a:solidFill>
            <a:srgbClr val="D7D9DB"/>
          </a:solidFill>
          <a:ln/>
        </p:spPr>
        <p:txBody>
          <a:bodyPr/>
          <a:lstStyle/>
          <a:p>
            <a:endParaRPr lang="en-US"/>
          </a:p>
        </p:txBody>
      </p:sp>
      <p:pic>
        <p:nvPicPr>
          <p:cNvPr id="9"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96982" y="9211806"/>
            <a:ext cx="582930" cy="188237"/>
          </a:xfrm>
          <a:prstGeom prst="rect">
            <a:avLst/>
          </a:prstGeom>
        </p:spPr>
      </p:pic>
      <p:pic>
        <p:nvPicPr>
          <p:cNvPr id="11" name="Image 0" descr="preencoded.png">
            <a:extLst>
              <a:ext uri="{FF2B5EF4-FFF2-40B4-BE49-F238E27FC236}">
                <a16:creationId xmlns:a16="http://schemas.microsoft.com/office/drawing/2014/main" id="{D3B94523-6320-31EA-44A7-E5A44852F82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0" y="0"/>
            <a:ext cx="10972800" cy="10287000"/>
          </a:xfrm>
          <a:prstGeom prst="rect">
            <a:avLst/>
          </a:prstGeom>
        </p:spPr>
      </p:pic>
      <p:sp>
        <p:nvSpPr>
          <p:cNvPr id="13" name="Text 0">
            <a:extLst>
              <a:ext uri="{FF2B5EF4-FFF2-40B4-BE49-F238E27FC236}">
                <a16:creationId xmlns:a16="http://schemas.microsoft.com/office/drawing/2014/main" id="{8AAB3DA9-785E-E35A-BEB4-83D3B0A831DE}"/>
              </a:ext>
            </a:extLst>
          </p:cNvPr>
          <p:cNvSpPr/>
          <p:nvPr/>
        </p:nvSpPr>
        <p:spPr>
          <a:xfrm>
            <a:off x="8807121" y="2502090"/>
            <a:ext cx="1431519" cy="350520"/>
          </a:xfrm>
          <a:prstGeom prst="rect">
            <a:avLst/>
          </a:prstGeom>
          <a:noFill/>
          <a:ln/>
        </p:spPr>
        <p:txBody>
          <a:bodyPr wrap="none" lIns="25400" tIns="25400" rIns="25400" bIns="25400" rtlCol="0" anchor="t">
            <a:normAutofit/>
          </a:bodyPr>
          <a:lstStyle/>
          <a:p>
            <a:pPr marL="0" indent="0" algn="l">
              <a:buNone/>
            </a:pPr>
            <a:r>
              <a:rPr lang="en-US" sz="1600" b="1" dirty="0">
                <a:solidFill>
                  <a:srgbClr val="37383A"/>
                </a:solidFill>
                <a:latin typeface="Barlow" pitchFamily="34" charset="0"/>
                <a:ea typeface="Barlow" pitchFamily="34" charset="-122"/>
                <a:cs typeface="Barlow" pitchFamily="34" charset="-120"/>
              </a:rPr>
              <a:t>80% threshold</a:t>
            </a:r>
            <a:endParaRPr lang="en-US" sz="1600" dirty="0"/>
          </a:p>
        </p:txBody>
      </p:sp>
      <p:sp>
        <p:nvSpPr>
          <p:cNvPr id="15" name="Text 1">
            <a:extLst>
              <a:ext uri="{FF2B5EF4-FFF2-40B4-BE49-F238E27FC236}">
                <a16:creationId xmlns:a16="http://schemas.microsoft.com/office/drawing/2014/main" id="{EAF3718D-3CAB-450F-0D88-8F8D6321DF63}"/>
              </a:ext>
            </a:extLst>
          </p:cNvPr>
          <p:cNvSpPr/>
          <p:nvPr/>
        </p:nvSpPr>
        <p:spPr>
          <a:xfrm>
            <a:off x="1590318" y="2111692"/>
            <a:ext cx="461724" cy="350520"/>
          </a:xfrm>
          <a:prstGeom prst="rect">
            <a:avLst/>
          </a:prstGeom>
          <a:noFill/>
          <a:ln/>
        </p:spPr>
        <p:txBody>
          <a:bodyPr wrap="none" lIns="25400" tIns="25400" rIns="25400" bIns="25400" rtlCol="0" anchor="t">
            <a:normAutofit lnSpcReduction="10000"/>
          </a:bodyPr>
          <a:lstStyle/>
          <a:p>
            <a:pPr marL="0" indent="0" algn="l">
              <a:buNone/>
            </a:pPr>
            <a:r>
              <a:rPr lang="en-US" sz="2025" b="1" dirty="0">
                <a:solidFill>
                  <a:srgbClr val="1C1D1F"/>
                </a:solidFill>
                <a:latin typeface="Barlow" pitchFamily="34" charset="0"/>
                <a:ea typeface="Barlow" pitchFamily="34" charset="-122"/>
                <a:cs typeface="Barlow" pitchFamily="34" charset="-120"/>
              </a:rPr>
              <a:t>134</a:t>
            </a:r>
            <a:endParaRPr lang="en-US" sz="2025" dirty="0"/>
          </a:p>
        </p:txBody>
      </p:sp>
      <p:sp>
        <p:nvSpPr>
          <p:cNvPr id="17" name="Text 2">
            <a:extLst>
              <a:ext uri="{FF2B5EF4-FFF2-40B4-BE49-F238E27FC236}">
                <a16:creationId xmlns:a16="http://schemas.microsoft.com/office/drawing/2014/main" id="{EB30624D-18CD-201F-5C95-3C65F5865A17}"/>
              </a:ext>
            </a:extLst>
          </p:cNvPr>
          <p:cNvSpPr/>
          <p:nvPr/>
        </p:nvSpPr>
        <p:spPr>
          <a:xfrm>
            <a:off x="1585238" y="8020050"/>
            <a:ext cx="412849"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Field</a:t>
            </a:r>
            <a:endParaRPr lang="en-US" sz="1500" dirty="0"/>
          </a:p>
        </p:txBody>
      </p:sp>
      <p:sp>
        <p:nvSpPr>
          <p:cNvPr id="19" name="Text 3">
            <a:extLst>
              <a:ext uri="{FF2B5EF4-FFF2-40B4-BE49-F238E27FC236}">
                <a16:creationId xmlns:a16="http://schemas.microsoft.com/office/drawing/2014/main" id="{B8E7A514-54DA-1755-0076-E57B0C58A46D}"/>
              </a:ext>
            </a:extLst>
          </p:cNvPr>
          <p:cNvSpPr/>
          <p:nvPr/>
        </p:nvSpPr>
        <p:spPr>
          <a:xfrm>
            <a:off x="1230337" y="8267700"/>
            <a:ext cx="1122651"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Operations</a:t>
            </a:r>
            <a:endParaRPr lang="en-US" sz="1500" dirty="0"/>
          </a:p>
        </p:txBody>
      </p:sp>
      <p:sp>
        <p:nvSpPr>
          <p:cNvPr id="21" name="Text 4">
            <a:extLst>
              <a:ext uri="{FF2B5EF4-FFF2-40B4-BE49-F238E27FC236}">
                <a16:creationId xmlns:a16="http://schemas.microsoft.com/office/drawing/2014/main" id="{9FB218A8-5EE1-83AC-35AE-1F7F749B8F6F}"/>
              </a:ext>
            </a:extLst>
          </p:cNvPr>
          <p:cNvSpPr/>
          <p:nvPr/>
        </p:nvSpPr>
        <p:spPr>
          <a:xfrm>
            <a:off x="1871894" y="5742556"/>
            <a:ext cx="401122" cy="243840"/>
          </a:xfrm>
          <a:prstGeom prst="rect">
            <a:avLst/>
          </a:prstGeom>
          <a:noFill/>
          <a:ln/>
        </p:spPr>
        <p:txBody>
          <a:bodyPr wrap="none" lIns="25400" tIns="25400" rIns="25400" bIns="25400" rtlCol="0" anchor="t">
            <a:noAutofit/>
          </a:bodyPr>
          <a:lstStyle/>
          <a:p>
            <a:pPr marL="0" indent="0" algn="l">
              <a:buNone/>
            </a:pPr>
            <a:r>
              <a:rPr lang="en-US" sz="1600" b="1" dirty="0">
                <a:solidFill>
                  <a:srgbClr val="37383A"/>
                </a:solidFill>
                <a:latin typeface="Barlow" pitchFamily="34" charset="0"/>
                <a:ea typeface="Barlow" pitchFamily="34" charset="-122"/>
                <a:cs typeface="Barlow" pitchFamily="34" charset="-120"/>
              </a:rPr>
              <a:t>33%</a:t>
            </a:r>
            <a:endParaRPr lang="en-US" sz="1600" dirty="0"/>
          </a:p>
        </p:txBody>
      </p:sp>
      <p:sp>
        <p:nvSpPr>
          <p:cNvPr id="23" name="Text 5">
            <a:extLst>
              <a:ext uri="{FF2B5EF4-FFF2-40B4-BE49-F238E27FC236}">
                <a16:creationId xmlns:a16="http://schemas.microsoft.com/office/drawing/2014/main" id="{727BB376-0AAC-B6FF-A824-E04E36AEAB0A}"/>
              </a:ext>
            </a:extLst>
          </p:cNvPr>
          <p:cNvSpPr/>
          <p:nvPr/>
        </p:nvSpPr>
        <p:spPr>
          <a:xfrm>
            <a:off x="3449568" y="2556986"/>
            <a:ext cx="446544" cy="350520"/>
          </a:xfrm>
          <a:prstGeom prst="rect">
            <a:avLst/>
          </a:prstGeom>
          <a:noFill/>
          <a:ln/>
        </p:spPr>
        <p:txBody>
          <a:bodyPr wrap="none" lIns="25400" tIns="25400" rIns="25400" bIns="25400" rtlCol="0" anchor="t">
            <a:normAutofit lnSpcReduction="10000"/>
          </a:bodyPr>
          <a:lstStyle/>
          <a:p>
            <a:pPr marL="0" indent="0" algn="l">
              <a:buNone/>
            </a:pPr>
            <a:r>
              <a:rPr lang="en-US" sz="2025" b="1" dirty="0">
                <a:solidFill>
                  <a:srgbClr val="1C1D1F"/>
                </a:solidFill>
                <a:latin typeface="Barlow" pitchFamily="34" charset="0"/>
                <a:ea typeface="Barlow" pitchFamily="34" charset="-122"/>
                <a:cs typeface="Barlow" pitchFamily="34" charset="-120"/>
              </a:rPr>
              <a:t>123</a:t>
            </a:r>
            <a:endParaRPr lang="en-US" sz="2025" dirty="0"/>
          </a:p>
        </p:txBody>
      </p:sp>
      <p:sp>
        <p:nvSpPr>
          <p:cNvPr id="25" name="Text 6">
            <a:extLst>
              <a:ext uri="{FF2B5EF4-FFF2-40B4-BE49-F238E27FC236}">
                <a16:creationId xmlns:a16="http://schemas.microsoft.com/office/drawing/2014/main" id="{04E6D8BD-9BEA-0A6F-D109-B4734E2DFC39}"/>
              </a:ext>
            </a:extLst>
          </p:cNvPr>
          <p:cNvSpPr/>
          <p:nvPr/>
        </p:nvSpPr>
        <p:spPr>
          <a:xfrm>
            <a:off x="3396215" y="8020050"/>
            <a:ext cx="441424"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Wells</a:t>
            </a:r>
            <a:endParaRPr lang="en-US" sz="1500" dirty="0"/>
          </a:p>
        </p:txBody>
      </p:sp>
      <p:sp>
        <p:nvSpPr>
          <p:cNvPr id="27" name="Text 7">
            <a:extLst>
              <a:ext uri="{FF2B5EF4-FFF2-40B4-BE49-F238E27FC236}">
                <a16:creationId xmlns:a16="http://schemas.microsoft.com/office/drawing/2014/main" id="{7D6B76B3-E01C-2FDD-0F96-351D9F5EF8A6}"/>
              </a:ext>
            </a:extLst>
          </p:cNvPr>
          <p:cNvSpPr/>
          <p:nvPr/>
        </p:nvSpPr>
        <p:spPr>
          <a:xfrm>
            <a:off x="3418599" y="8267700"/>
            <a:ext cx="396657"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Data</a:t>
            </a:r>
            <a:endParaRPr lang="en-US" sz="1500" dirty="0"/>
          </a:p>
        </p:txBody>
      </p:sp>
      <p:sp>
        <p:nvSpPr>
          <p:cNvPr id="29" name="Text 8">
            <a:extLst>
              <a:ext uri="{FF2B5EF4-FFF2-40B4-BE49-F238E27FC236}">
                <a16:creationId xmlns:a16="http://schemas.microsoft.com/office/drawing/2014/main" id="{05ADD5CD-FBFB-49C3-6A38-F49CF6D85075}"/>
              </a:ext>
            </a:extLst>
          </p:cNvPr>
          <p:cNvSpPr/>
          <p:nvPr/>
        </p:nvSpPr>
        <p:spPr>
          <a:xfrm>
            <a:off x="3441965" y="3568985"/>
            <a:ext cx="400764" cy="243840"/>
          </a:xfrm>
          <a:prstGeom prst="rect">
            <a:avLst/>
          </a:prstGeom>
          <a:noFill/>
          <a:ln/>
        </p:spPr>
        <p:txBody>
          <a:bodyPr wrap="none" lIns="25400" tIns="25400" rIns="25400" bIns="25400" rtlCol="0" anchor="t">
            <a:noAutofit/>
          </a:bodyPr>
          <a:lstStyle/>
          <a:p>
            <a:pPr marL="0" indent="0" algn="l">
              <a:buNone/>
            </a:pPr>
            <a:r>
              <a:rPr lang="en-US" sz="1600" b="1" dirty="0">
                <a:solidFill>
                  <a:srgbClr val="37383A"/>
                </a:solidFill>
                <a:latin typeface="Barlow" pitchFamily="34" charset="0"/>
                <a:ea typeface="Barlow" pitchFamily="34" charset="-122"/>
                <a:cs typeface="Barlow" pitchFamily="34" charset="-120"/>
              </a:rPr>
              <a:t>63%</a:t>
            </a:r>
            <a:endParaRPr lang="en-US" sz="1600" dirty="0"/>
          </a:p>
        </p:txBody>
      </p:sp>
      <p:sp>
        <p:nvSpPr>
          <p:cNvPr id="31" name="Text 9">
            <a:extLst>
              <a:ext uri="{FF2B5EF4-FFF2-40B4-BE49-F238E27FC236}">
                <a16:creationId xmlns:a16="http://schemas.microsoft.com/office/drawing/2014/main" id="{72DA0BFD-36AA-1D5D-DC29-8BF9680E3FB0}"/>
              </a:ext>
            </a:extLst>
          </p:cNvPr>
          <p:cNvSpPr/>
          <p:nvPr/>
        </p:nvSpPr>
        <p:spPr>
          <a:xfrm>
            <a:off x="5349300" y="4702493"/>
            <a:ext cx="350401" cy="350520"/>
          </a:xfrm>
          <a:prstGeom prst="rect">
            <a:avLst/>
          </a:prstGeom>
          <a:noFill/>
          <a:ln/>
        </p:spPr>
        <p:txBody>
          <a:bodyPr wrap="none" lIns="25400" tIns="25400" rIns="25400" bIns="25400" rtlCol="0" anchor="t">
            <a:normAutofit lnSpcReduction="10000"/>
          </a:bodyPr>
          <a:lstStyle/>
          <a:p>
            <a:pPr marL="0" indent="0" algn="l">
              <a:buNone/>
            </a:pPr>
            <a:r>
              <a:rPr lang="en-US" sz="2025" b="1" dirty="0">
                <a:solidFill>
                  <a:srgbClr val="1C1D1F"/>
                </a:solidFill>
                <a:latin typeface="Barlow" pitchFamily="34" charset="0"/>
                <a:ea typeface="Barlow" pitchFamily="34" charset="-122"/>
                <a:cs typeface="Barlow" pitchFamily="34" charset="-120"/>
              </a:rPr>
              <a:t>70</a:t>
            </a:r>
            <a:endParaRPr lang="en-US" sz="2025" dirty="0"/>
          </a:p>
        </p:txBody>
      </p:sp>
      <p:sp>
        <p:nvSpPr>
          <p:cNvPr id="33" name="Text 10">
            <a:extLst>
              <a:ext uri="{FF2B5EF4-FFF2-40B4-BE49-F238E27FC236}">
                <a16:creationId xmlns:a16="http://schemas.microsoft.com/office/drawing/2014/main" id="{F351C033-1C54-3B2A-713C-006437D49F1E}"/>
              </a:ext>
            </a:extLst>
          </p:cNvPr>
          <p:cNvSpPr/>
          <p:nvPr/>
        </p:nvSpPr>
        <p:spPr>
          <a:xfrm>
            <a:off x="4937048" y="8020050"/>
            <a:ext cx="911781"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Mobilization</a:t>
            </a:r>
            <a:endParaRPr lang="en-US" sz="1500" dirty="0"/>
          </a:p>
        </p:txBody>
      </p:sp>
      <p:sp>
        <p:nvSpPr>
          <p:cNvPr id="35" name="Text 11">
            <a:extLst>
              <a:ext uri="{FF2B5EF4-FFF2-40B4-BE49-F238E27FC236}">
                <a16:creationId xmlns:a16="http://schemas.microsoft.com/office/drawing/2014/main" id="{C51B1916-E4D7-CFD1-1F5F-ADB5BB5E3B63}"/>
              </a:ext>
            </a:extLst>
          </p:cNvPr>
          <p:cNvSpPr/>
          <p:nvPr/>
        </p:nvSpPr>
        <p:spPr>
          <a:xfrm>
            <a:off x="5126328" y="8267700"/>
            <a:ext cx="533221"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Delays</a:t>
            </a:r>
            <a:endParaRPr lang="en-US" sz="1500" dirty="0"/>
          </a:p>
        </p:txBody>
      </p:sp>
      <p:sp>
        <p:nvSpPr>
          <p:cNvPr id="37" name="Text 12">
            <a:extLst>
              <a:ext uri="{FF2B5EF4-FFF2-40B4-BE49-F238E27FC236}">
                <a16:creationId xmlns:a16="http://schemas.microsoft.com/office/drawing/2014/main" id="{88EAEF24-C33B-B93A-E502-877924E22627}"/>
              </a:ext>
            </a:extLst>
          </p:cNvPr>
          <p:cNvSpPr/>
          <p:nvPr/>
        </p:nvSpPr>
        <p:spPr>
          <a:xfrm>
            <a:off x="5378407" y="2438757"/>
            <a:ext cx="368022" cy="243840"/>
          </a:xfrm>
          <a:prstGeom prst="rect">
            <a:avLst/>
          </a:prstGeom>
          <a:noFill/>
          <a:ln/>
        </p:spPr>
        <p:txBody>
          <a:bodyPr wrap="none" lIns="25400" tIns="25400" rIns="25400" bIns="25400" rtlCol="0" anchor="t">
            <a:noAutofit/>
          </a:bodyPr>
          <a:lstStyle/>
          <a:p>
            <a:pPr marL="0" indent="0" algn="l">
              <a:buNone/>
            </a:pPr>
            <a:r>
              <a:rPr lang="en-US" sz="1600" b="1" dirty="0">
                <a:solidFill>
                  <a:srgbClr val="37383A"/>
                </a:solidFill>
                <a:latin typeface="Barlow" pitchFamily="34" charset="0"/>
                <a:ea typeface="Barlow" pitchFamily="34" charset="-122"/>
                <a:cs typeface="Barlow" pitchFamily="34" charset="-120"/>
              </a:rPr>
              <a:t>81%</a:t>
            </a:r>
            <a:endParaRPr lang="en-US" sz="1600" dirty="0"/>
          </a:p>
        </p:txBody>
      </p:sp>
      <p:sp>
        <p:nvSpPr>
          <p:cNvPr id="39" name="Text 13">
            <a:extLst>
              <a:ext uri="{FF2B5EF4-FFF2-40B4-BE49-F238E27FC236}">
                <a16:creationId xmlns:a16="http://schemas.microsoft.com/office/drawing/2014/main" id="{E67E2295-F443-2CC5-2012-2B5196952C0B}"/>
              </a:ext>
            </a:extLst>
          </p:cNvPr>
          <p:cNvSpPr/>
          <p:nvPr/>
        </p:nvSpPr>
        <p:spPr>
          <a:xfrm>
            <a:off x="7087166" y="5653802"/>
            <a:ext cx="577989" cy="350520"/>
          </a:xfrm>
          <a:prstGeom prst="rect">
            <a:avLst/>
          </a:prstGeom>
          <a:noFill/>
          <a:ln/>
        </p:spPr>
        <p:txBody>
          <a:bodyPr wrap="none" lIns="25400" tIns="25400" rIns="25400" bIns="25400" rtlCol="0" anchor="t">
            <a:normAutofit lnSpcReduction="10000"/>
          </a:bodyPr>
          <a:lstStyle/>
          <a:p>
            <a:pPr marL="0" indent="0" algn="l">
              <a:buNone/>
            </a:pPr>
            <a:r>
              <a:rPr lang="en-US" sz="2025" b="1" dirty="0">
                <a:solidFill>
                  <a:srgbClr val="1C1D1F"/>
                </a:solidFill>
                <a:latin typeface="Barlow" pitchFamily="34" charset="0"/>
                <a:ea typeface="Barlow" pitchFamily="34" charset="-122"/>
                <a:cs typeface="Barlow" pitchFamily="34" charset="-120"/>
              </a:rPr>
              <a:t>46.5</a:t>
            </a:r>
            <a:endParaRPr lang="en-US" sz="2025" dirty="0"/>
          </a:p>
        </p:txBody>
      </p:sp>
      <p:sp>
        <p:nvSpPr>
          <p:cNvPr id="41" name="Text 14">
            <a:extLst>
              <a:ext uri="{FF2B5EF4-FFF2-40B4-BE49-F238E27FC236}">
                <a16:creationId xmlns:a16="http://schemas.microsoft.com/office/drawing/2014/main" id="{04D7C6EE-7A01-F2F3-58D2-C39C46E67952}"/>
              </a:ext>
            </a:extLst>
          </p:cNvPr>
          <p:cNvSpPr/>
          <p:nvPr/>
        </p:nvSpPr>
        <p:spPr>
          <a:xfrm>
            <a:off x="6678391" y="8020050"/>
            <a:ext cx="1066621"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Client Internal</a:t>
            </a:r>
            <a:endParaRPr lang="en-US" sz="1500" dirty="0"/>
          </a:p>
        </p:txBody>
      </p:sp>
      <p:sp>
        <p:nvSpPr>
          <p:cNvPr id="43" name="Text 15">
            <a:extLst>
              <a:ext uri="{FF2B5EF4-FFF2-40B4-BE49-F238E27FC236}">
                <a16:creationId xmlns:a16="http://schemas.microsoft.com/office/drawing/2014/main" id="{61887AAC-52EF-2C5B-D572-5A84B28DE77C}"/>
              </a:ext>
            </a:extLst>
          </p:cNvPr>
          <p:cNvSpPr/>
          <p:nvPr/>
        </p:nvSpPr>
        <p:spPr>
          <a:xfrm>
            <a:off x="6822398" y="8267700"/>
            <a:ext cx="778609"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Alignment</a:t>
            </a:r>
            <a:endParaRPr lang="en-US" sz="1500" dirty="0"/>
          </a:p>
        </p:txBody>
      </p:sp>
      <p:sp>
        <p:nvSpPr>
          <p:cNvPr id="45" name="Text 16">
            <a:extLst>
              <a:ext uri="{FF2B5EF4-FFF2-40B4-BE49-F238E27FC236}">
                <a16:creationId xmlns:a16="http://schemas.microsoft.com/office/drawing/2014/main" id="{6E36D6A3-8578-28FA-679C-8DA1A21EF595}"/>
              </a:ext>
            </a:extLst>
          </p:cNvPr>
          <p:cNvSpPr/>
          <p:nvPr/>
        </p:nvSpPr>
        <p:spPr>
          <a:xfrm>
            <a:off x="7139229" y="1695986"/>
            <a:ext cx="403860" cy="243840"/>
          </a:xfrm>
          <a:prstGeom prst="rect">
            <a:avLst/>
          </a:prstGeom>
          <a:noFill/>
          <a:ln/>
        </p:spPr>
        <p:txBody>
          <a:bodyPr wrap="none" lIns="25400" tIns="25400" rIns="25400" bIns="25400" rtlCol="0" anchor="t">
            <a:noAutofit/>
          </a:bodyPr>
          <a:lstStyle/>
          <a:p>
            <a:pPr marL="0" indent="0" algn="l">
              <a:buNone/>
            </a:pPr>
            <a:r>
              <a:rPr lang="en-US" sz="1600" b="1" dirty="0">
                <a:solidFill>
                  <a:srgbClr val="37383A"/>
                </a:solidFill>
                <a:latin typeface="Barlow" pitchFamily="34" charset="0"/>
                <a:ea typeface="Barlow" pitchFamily="34" charset="-122"/>
                <a:cs typeface="Barlow" pitchFamily="34" charset="-120"/>
              </a:rPr>
              <a:t>92%</a:t>
            </a:r>
            <a:endParaRPr lang="en-US" sz="1600" dirty="0"/>
          </a:p>
        </p:txBody>
      </p:sp>
      <p:sp>
        <p:nvSpPr>
          <p:cNvPr id="47" name="Text 17">
            <a:extLst>
              <a:ext uri="{FF2B5EF4-FFF2-40B4-BE49-F238E27FC236}">
                <a16:creationId xmlns:a16="http://schemas.microsoft.com/office/drawing/2014/main" id="{296BD84C-1ADC-D346-6744-73B02F757A2A}"/>
              </a:ext>
            </a:extLst>
          </p:cNvPr>
          <p:cNvSpPr/>
          <p:nvPr/>
        </p:nvSpPr>
        <p:spPr>
          <a:xfrm>
            <a:off x="9048274" y="6240780"/>
            <a:ext cx="359093" cy="350520"/>
          </a:xfrm>
          <a:prstGeom prst="rect">
            <a:avLst/>
          </a:prstGeom>
          <a:noFill/>
          <a:ln/>
        </p:spPr>
        <p:txBody>
          <a:bodyPr wrap="none" lIns="25400" tIns="25400" rIns="25400" bIns="25400" rtlCol="0" anchor="t">
            <a:normAutofit lnSpcReduction="10000"/>
          </a:bodyPr>
          <a:lstStyle/>
          <a:p>
            <a:pPr marL="0" indent="0" algn="l">
              <a:buNone/>
            </a:pPr>
            <a:r>
              <a:rPr lang="en-US" sz="2025" b="1" dirty="0">
                <a:solidFill>
                  <a:srgbClr val="1C1D1F"/>
                </a:solidFill>
                <a:latin typeface="Barlow" pitchFamily="34" charset="0"/>
                <a:ea typeface="Barlow" pitchFamily="34" charset="-122"/>
                <a:cs typeface="Barlow" pitchFamily="34" charset="-120"/>
              </a:rPr>
              <a:t>32</a:t>
            </a:r>
            <a:endParaRPr lang="en-US" sz="2025" dirty="0"/>
          </a:p>
        </p:txBody>
      </p:sp>
      <p:sp>
        <p:nvSpPr>
          <p:cNvPr id="49" name="Text 18">
            <a:extLst>
              <a:ext uri="{FF2B5EF4-FFF2-40B4-BE49-F238E27FC236}">
                <a16:creationId xmlns:a16="http://schemas.microsoft.com/office/drawing/2014/main" id="{6363686B-6D0E-4251-7A6F-44368347D6D9}"/>
              </a:ext>
            </a:extLst>
          </p:cNvPr>
          <p:cNvSpPr/>
          <p:nvPr/>
        </p:nvSpPr>
        <p:spPr>
          <a:xfrm>
            <a:off x="8285677" y="8020050"/>
            <a:ext cx="1511314"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Unanticipated Work</a:t>
            </a:r>
            <a:endParaRPr lang="en-US" sz="1500" dirty="0"/>
          </a:p>
        </p:txBody>
      </p:sp>
      <p:sp>
        <p:nvSpPr>
          <p:cNvPr id="51" name="Text 19">
            <a:extLst>
              <a:ext uri="{FF2B5EF4-FFF2-40B4-BE49-F238E27FC236}">
                <a16:creationId xmlns:a16="http://schemas.microsoft.com/office/drawing/2014/main" id="{2025E33D-A126-5633-466A-69877C401633}"/>
              </a:ext>
            </a:extLst>
          </p:cNvPr>
          <p:cNvSpPr/>
          <p:nvPr/>
        </p:nvSpPr>
        <p:spPr>
          <a:xfrm>
            <a:off x="8760231" y="8267700"/>
            <a:ext cx="501015" cy="266700"/>
          </a:xfrm>
          <a:prstGeom prst="rect">
            <a:avLst/>
          </a:prstGeom>
          <a:noFill/>
          <a:ln/>
        </p:spPr>
        <p:txBody>
          <a:bodyPr wrap="none" lIns="25400" tIns="25400" rIns="25400" bIns="25400" rtlCol="0" anchor="t">
            <a:normAutofit lnSpcReduction="10000"/>
          </a:bodyPr>
          <a:lstStyle/>
          <a:p>
            <a:pPr marL="0" indent="0" algn="l">
              <a:buNone/>
            </a:pPr>
            <a:r>
              <a:rPr lang="en-US" sz="1500" b="1" kern="0" spc="22" dirty="0">
                <a:solidFill>
                  <a:srgbClr val="37383A"/>
                </a:solidFill>
                <a:latin typeface="Arial" pitchFamily="34" charset="0"/>
                <a:ea typeface="Arial" pitchFamily="34" charset="-122"/>
                <a:cs typeface="Arial" pitchFamily="34" charset="-120"/>
              </a:rPr>
              <a:t>Scope</a:t>
            </a:r>
            <a:endParaRPr lang="en-US" sz="1500" dirty="0"/>
          </a:p>
        </p:txBody>
      </p:sp>
      <p:sp>
        <p:nvSpPr>
          <p:cNvPr id="53" name="Text 20">
            <a:extLst>
              <a:ext uri="{FF2B5EF4-FFF2-40B4-BE49-F238E27FC236}">
                <a16:creationId xmlns:a16="http://schemas.microsoft.com/office/drawing/2014/main" id="{972E332F-2189-6149-B921-2280F7B35C46}"/>
              </a:ext>
            </a:extLst>
          </p:cNvPr>
          <p:cNvSpPr/>
          <p:nvPr/>
        </p:nvSpPr>
        <p:spPr>
          <a:xfrm>
            <a:off x="8951923" y="1184910"/>
            <a:ext cx="474345" cy="243840"/>
          </a:xfrm>
          <a:prstGeom prst="rect">
            <a:avLst/>
          </a:prstGeom>
          <a:noFill/>
          <a:ln/>
        </p:spPr>
        <p:txBody>
          <a:bodyPr wrap="none" lIns="25400" tIns="25400" rIns="25400" bIns="25400" rtlCol="0" anchor="t">
            <a:normAutofit fontScale="92500" lnSpcReduction="20000"/>
          </a:bodyPr>
          <a:lstStyle/>
          <a:p>
            <a:pPr marL="0" indent="0" algn="l">
              <a:buNone/>
            </a:pPr>
            <a:r>
              <a:rPr lang="en-US" sz="1600" b="1" dirty="0">
                <a:solidFill>
                  <a:srgbClr val="37383A"/>
                </a:solidFill>
                <a:latin typeface="Barlow" pitchFamily="34" charset="0"/>
                <a:ea typeface="Barlow" pitchFamily="34" charset="-122"/>
                <a:cs typeface="Barlow" pitchFamily="34" charset="-120"/>
              </a:rPr>
              <a:t>100%</a:t>
            </a:r>
            <a:endParaRPr lang="en-US" sz="1600" dirty="0"/>
          </a:p>
        </p:txBody>
      </p:sp>
      <p:sp>
        <p:nvSpPr>
          <p:cNvPr id="55" name="Shape 21">
            <a:extLst>
              <a:ext uri="{FF2B5EF4-FFF2-40B4-BE49-F238E27FC236}">
                <a16:creationId xmlns:a16="http://schemas.microsoft.com/office/drawing/2014/main" id="{D1E60204-5E7E-1768-6AFD-40BE52BF8D22}"/>
              </a:ext>
            </a:extLst>
          </p:cNvPr>
          <p:cNvSpPr/>
          <p:nvPr/>
        </p:nvSpPr>
        <p:spPr>
          <a:xfrm>
            <a:off x="857250" y="9202103"/>
            <a:ext cx="152400" cy="104775"/>
          </a:xfrm>
          <a:prstGeom prst="rect">
            <a:avLst/>
          </a:prstGeom>
          <a:solidFill>
            <a:srgbClr val="00B0F0"/>
          </a:solidFill>
          <a:ln/>
        </p:spPr>
        <p:txBody>
          <a:bodyPr/>
          <a:lstStyle/>
          <a:p>
            <a:endParaRPr lang="en-US" sz="2400"/>
          </a:p>
        </p:txBody>
      </p:sp>
      <p:sp>
        <p:nvSpPr>
          <p:cNvPr id="57" name="Text 22">
            <a:extLst>
              <a:ext uri="{FF2B5EF4-FFF2-40B4-BE49-F238E27FC236}">
                <a16:creationId xmlns:a16="http://schemas.microsoft.com/office/drawing/2014/main" id="{304C62CE-ADA3-C046-7391-9BFB514FB6F4}"/>
              </a:ext>
            </a:extLst>
          </p:cNvPr>
          <p:cNvSpPr/>
          <p:nvPr/>
        </p:nvSpPr>
        <p:spPr>
          <a:xfrm>
            <a:off x="1085850" y="9163050"/>
            <a:ext cx="2419912" cy="220980"/>
          </a:xfrm>
          <a:prstGeom prst="rect">
            <a:avLst/>
          </a:prstGeom>
          <a:noFill/>
          <a:ln/>
        </p:spPr>
        <p:txBody>
          <a:bodyPr wrap="square" lIns="0" tIns="0" rIns="0" bIns="0" rtlCol="0" anchor="t">
            <a:noAutofit/>
          </a:bodyPr>
          <a:lstStyle/>
          <a:p>
            <a:pPr marL="0" indent="0" algn="l">
              <a:buNone/>
            </a:pPr>
            <a:r>
              <a:rPr lang="en-US" sz="1600" dirty="0">
                <a:solidFill>
                  <a:srgbClr val="6B6E71"/>
                </a:solidFill>
                <a:latin typeface="Barlow" pitchFamily="34" charset="0"/>
                <a:ea typeface="Barlow" pitchFamily="34" charset="-122"/>
                <a:cs typeface="Barlow" pitchFamily="34" charset="-120"/>
              </a:rPr>
              <a:t>Total delay (person-days)</a:t>
            </a:r>
            <a:endParaRPr lang="en-US" sz="1600" dirty="0"/>
          </a:p>
        </p:txBody>
      </p:sp>
      <p:sp>
        <p:nvSpPr>
          <p:cNvPr id="59" name="Shape 23">
            <a:extLst>
              <a:ext uri="{FF2B5EF4-FFF2-40B4-BE49-F238E27FC236}">
                <a16:creationId xmlns:a16="http://schemas.microsoft.com/office/drawing/2014/main" id="{F9C7BBB1-97E1-4847-6E01-4B2EF691BCB4}"/>
              </a:ext>
            </a:extLst>
          </p:cNvPr>
          <p:cNvSpPr/>
          <p:nvPr/>
        </p:nvSpPr>
        <p:spPr>
          <a:xfrm>
            <a:off x="3537110" y="9244965"/>
            <a:ext cx="152400" cy="19050"/>
          </a:xfrm>
          <a:prstGeom prst="rect">
            <a:avLst/>
          </a:prstGeom>
          <a:solidFill>
            <a:srgbClr val="37383A"/>
          </a:solidFill>
          <a:ln/>
        </p:spPr>
        <p:txBody>
          <a:bodyPr/>
          <a:lstStyle/>
          <a:p>
            <a:endParaRPr lang="en-US" sz="2400"/>
          </a:p>
        </p:txBody>
      </p:sp>
      <p:sp>
        <p:nvSpPr>
          <p:cNvPr id="61" name="Text 24">
            <a:extLst>
              <a:ext uri="{FF2B5EF4-FFF2-40B4-BE49-F238E27FC236}">
                <a16:creationId xmlns:a16="http://schemas.microsoft.com/office/drawing/2014/main" id="{02200959-7E19-6829-4503-6F6C23A7A33A}"/>
              </a:ext>
            </a:extLst>
          </p:cNvPr>
          <p:cNvSpPr/>
          <p:nvPr/>
        </p:nvSpPr>
        <p:spPr>
          <a:xfrm>
            <a:off x="3765710" y="9163050"/>
            <a:ext cx="1933991" cy="220980"/>
          </a:xfrm>
          <a:prstGeom prst="rect">
            <a:avLst/>
          </a:prstGeom>
          <a:noFill/>
          <a:ln/>
        </p:spPr>
        <p:txBody>
          <a:bodyPr wrap="square" lIns="0" tIns="0" rIns="0" bIns="0" rtlCol="0" anchor="t">
            <a:normAutofit lnSpcReduction="10000"/>
          </a:bodyPr>
          <a:lstStyle/>
          <a:p>
            <a:pPr marL="0" indent="0" algn="l">
              <a:buNone/>
            </a:pPr>
            <a:r>
              <a:rPr lang="en-US" sz="1600" dirty="0">
                <a:solidFill>
                  <a:srgbClr val="6B6E71"/>
                </a:solidFill>
                <a:latin typeface="Barlow" pitchFamily="34" charset="0"/>
                <a:ea typeface="Barlow" pitchFamily="34" charset="-122"/>
                <a:cs typeface="Barlow" pitchFamily="34" charset="-120"/>
              </a:rPr>
              <a:t>Cumulative %</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137CCA6-3402-D307-3BAB-30DE6C9BFC5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CB3BD67-8E20-6638-A131-73E565879BE4}"/>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KEY POINTS</a:t>
            </a:r>
            <a:endParaRPr lang="en-US" sz="1800" dirty="0"/>
          </a:p>
        </p:txBody>
      </p:sp>
      <p:sp>
        <p:nvSpPr>
          <p:cNvPr id="3" name="Text 1">
            <a:extLst>
              <a:ext uri="{FF2B5EF4-FFF2-40B4-BE49-F238E27FC236}">
                <a16:creationId xmlns:a16="http://schemas.microsoft.com/office/drawing/2014/main" id="{3AF3DB95-DAFE-75D2-C6EA-BF98ECAAA310}"/>
              </a:ext>
            </a:extLst>
          </p:cNvPr>
          <p:cNvSpPr/>
          <p:nvPr/>
        </p:nvSpPr>
        <p:spPr>
          <a:xfrm>
            <a:off x="1143000" y="1264920"/>
            <a:ext cx="17602200" cy="7620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700" b="1" kern="0" spc="-37" dirty="0">
                <a:solidFill>
                  <a:srgbClr val="37383A"/>
                </a:solidFill>
                <a:latin typeface="Barlow Condensed" pitchFamily="34" charset="0"/>
                <a:ea typeface="Barlow Condensed" pitchFamily="34" charset="-122"/>
                <a:cs typeface="Barlow Condensed" pitchFamily="34" charset="-120"/>
              </a:rPr>
              <a:t>Summary</a:t>
            </a:r>
            <a:endParaRPr lang="en-US" sz="5700" dirty="0"/>
          </a:p>
        </p:txBody>
      </p:sp>
      <p:sp>
        <p:nvSpPr>
          <p:cNvPr id="4" name="Shape 2">
            <a:extLst>
              <a:ext uri="{FF2B5EF4-FFF2-40B4-BE49-F238E27FC236}">
                <a16:creationId xmlns:a16="http://schemas.microsoft.com/office/drawing/2014/main" id="{FA6A006D-3092-08F8-89DE-F62A563213FC}"/>
              </a:ext>
            </a:extLst>
          </p:cNvPr>
          <p:cNvSpPr/>
          <p:nvPr/>
        </p:nvSpPr>
        <p:spPr>
          <a:xfrm>
            <a:off x="1143000" y="2255520"/>
            <a:ext cx="609600" cy="47625"/>
          </a:xfrm>
          <a:prstGeom prst="roundRect">
            <a:avLst>
              <a:gd name="adj" fmla="val 40000"/>
            </a:avLst>
          </a:prstGeom>
          <a:solidFill>
            <a:srgbClr val="00B0F0"/>
          </a:solidFill>
          <a:ln/>
        </p:spPr>
        <p:txBody>
          <a:bodyPr/>
          <a:lstStyle/>
          <a:p>
            <a:endParaRPr lang="en-US"/>
          </a:p>
        </p:txBody>
      </p:sp>
      <p:sp>
        <p:nvSpPr>
          <p:cNvPr id="5" name="Shape 3">
            <a:extLst>
              <a:ext uri="{FF2B5EF4-FFF2-40B4-BE49-F238E27FC236}">
                <a16:creationId xmlns:a16="http://schemas.microsoft.com/office/drawing/2014/main" id="{36B1A31F-3B9C-78E3-0D3D-A0438D31C1E8}"/>
              </a:ext>
            </a:extLst>
          </p:cNvPr>
          <p:cNvSpPr/>
          <p:nvPr/>
        </p:nvSpPr>
        <p:spPr>
          <a:xfrm>
            <a:off x="1143000" y="2950845"/>
            <a:ext cx="133350" cy="133350"/>
          </a:xfrm>
          <a:prstGeom prst="rect">
            <a:avLst/>
          </a:prstGeom>
          <a:solidFill>
            <a:srgbClr val="00B0F0"/>
          </a:solidFill>
          <a:ln/>
        </p:spPr>
        <p:txBody>
          <a:bodyPr/>
          <a:lstStyle/>
          <a:p>
            <a:endParaRPr lang="en-US"/>
          </a:p>
        </p:txBody>
      </p:sp>
      <p:sp>
        <p:nvSpPr>
          <p:cNvPr id="6" name="Text 4">
            <a:extLst>
              <a:ext uri="{FF2B5EF4-FFF2-40B4-BE49-F238E27FC236}">
                <a16:creationId xmlns:a16="http://schemas.microsoft.com/office/drawing/2014/main" id="{8780498C-2D20-3917-4230-312636E2722D}"/>
              </a:ext>
            </a:extLst>
          </p:cNvPr>
          <p:cNvSpPr/>
          <p:nvPr/>
        </p:nvSpPr>
        <p:spPr>
          <a:xfrm>
            <a:off x="1524000" y="2798445"/>
            <a:ext cx="15697200" cy="659130"/>
          </a:xfrm>
          <a:prstGeom prst="rect">
            <a:avLst/>
          </a:prstGeom>
          <a:noFill/>
          <a:ln/>
        </p:spPr>
        <p:txBody>
          <a:bodyPr wrap="square" lIns="25400" tIns="25400" rIns="25400" bIns="25400" rtlCol="0" anchor="t">
            <a:normAutofit/>
          </a:bodyPr>
          <a:lstStyle/>
          <a:p>
            <a:pPr marL="0" indent="0" algn="l">
              <a:lnSpc>
                <a:spcPct val="135000"/>
              </a:lnSpc>
              <a:buNone/>
            </a:pPr>
            <a:r>
              <a:rPr lang="en-US" sz="2700" dirty="0">
                <a:solidFill>
                  <a:srgbClr val="37383A"/>
                </a:solidFill>
                <a:latin typeface="Barlow" pitchFamily="34" charset="0"/>
                <a:ea typeface="Barlow" pitchFamily="34" charset="-122"/>
                <a:cs typeface="Barlow" pitchFamily="34" charset="-120"/>
              </a:rPr>
              <a:t>Project was widely publicized because of innovation (by customer, contract holder, and Halliburton).</a:t>
            </a:r>
            <a:endParaRPr lang="en-US" sz="2700" dirty="0"/>
          </a:p>
        </p:txBody>
      </p:sp>
      <p:sp>
        <p:nvSpPr>
          <p:cNvPr id="7" name="Shape 5">
            <a:extLst>
              <a:ext uri="{FF2B5EF4-FFF2-40B4-BE49-F238E27FC236}">
                <a16:creationId xmlns:a16="http://schemas.microsoft.com/office/drawing/2014/main" id="{27DF5666-8B33-7D3D-74D2-C0C0D846C639}"/>
              </a:ext>
            </a:extLst>
          </p:cNvPr>
          <p:cNvSpPr/>
          <p:nvPr/>
        </p:nvSpPr>
        <p:spPr>
          <a:xfrm>
            <a:off x="1143000" y="3756660"/>
            <a:ext cx="133350" cy="133350"/>
          </a:xfrm>
          <a:prstGeom prst="rect">
            <a:avLst/>
          </a:prstGeom>
          <a:solidFill>
            <a:srgbClr val="00B0F0"/>
          </a:solidFill>
          <a:ln/>
        </p:spPr>
        <p:txBody>
          <a:bodyPr/>
          <a:lstStyle/>
          <a:p>
            <a:endParaRPr lang="en-US"/>
          </a:p>
        </p:txBody>
      </p:sp>
      <p:sp>
        <p:nvSpPr>
          <p:cNvPr id="8" name="Text 6">
            <a:extLst>
              <a:ext uri="{FF2B5EF4-FFF2-40B4-BE49-F238E27FC236}">
                <a16:creationId xmlns:a16="http://schemas.microsoft.com/office/drawing/2014/main" id="{ADF6EF99-489E-D6EB-B57B-69EBE2BFFCE7}"/>
              </a:ext>
            </a:extLst>
          </p:cNvPr>
          <p:cNvSpPr/>
          <p:nvPr/>
        </p:nvSpPr>
        <p:spPr>
          <a:xfrm>
            <a:off x="1524000" y="3604260"/>
            <a:ext cx="12967607" cy="501015"/>
          </a:xfrm>
          <a:prstGeom prst="rect">
            <a:avLst/>
          </a:prstGeom>
          <a:noFill/>
          <a:ln/>
        </p:spPr>
        <p:txBody>
          <a:bodyPr wrap="square" lIns="25400" tIns="25400" rIns="25400" bIns="25400" rtlCol="0" anchor="t">
            <a:normAutofit fontScale="92500" lnSpcReduction="10000"/>
          </a:bodyPr>
          <a:lstStyle/>
          <a:p>
            <a:pPr>
              <a:lnSpc>
                <a:spcPct val="135000"/>
              </a:lnSpc>
            </a:pPr>
            <a:r>
              <a:rPr lang="en-US" sz="2700" dirty="0">
                <a:solidFill>
                  <a:srgbClr val="37383A"/>
                </a:solidFill>
                <a:latin typeface="Barlow" pitchFamily="34" charset="0"/>
                <a:ea typeface="Barlow" pitchFamily="34" charset="-122"/>
                <a:cs typeface="Barlow" pitchFamily="34" charset="-120"/>
              </a:rPr>
              <a:t>Erratic deployment was reluctantly accepted as par for a new technology, perhaps?.</a:t>
            </a:r>
            <a:endParaRPr lang="en-US" sz="2700" dirty="0"/>
          </a:p>
        </p:txBody>
      </p:sp>
      <p:sp>
        <p:nvSpPr>
          <p:cNvPr id="9" name="Shape 7">
            <a:extLst>
              <a:ext uri="{FF2B5EF4-FFF2-40B4-BE49-F238E27FC236}">
                <a16:creationId xmlns:a16="http://schemas.microsoft.com/office/drawing/2014/main" id="{9DDFABDC-3356-AAE3-6C31-CD4477A613CD}"/>
              </a:ext>
            </a:extLst>
          </p:cNvPr>
          <p:cNvSpPr/>
          <p:nvPr/>
        </p:nvSpPr>
        <p:spPr>
          <a:xfrm>
            <a:off x="1143000" y="4562475"/>
            <a:ext cx="133350" cy="133350"/>
          </a:xfrm>
          <a:prstGeom prst="rect">
            <a:avLst/>
          </a:prstGeom>
          <a:solidFill>
            <a:srgbClr val="00B0F0"/>
          </a:solidFill>
          <a:ln/>
        </p:spPr>
        <p:txBody>
          <a:bodyPr/>
          <a:lstStyle/>
          <a:p>
            <a:endParaRPr lang="en-US"/>
          </a:p>
        </p:txBody>
      </p:sp>
      <p:sp>
        <p:nvSpPr>
          <p:cNvPr id="10" name="Text 8">
            <a:extLst>
              <a:ext uri="{FF2B5EF4-FFF2-40B4-BE49-F238E27FC236}">
                <a16:creationId xmlns:a16="http://schemas.microsoft.com/office/drawing/2014/main" id="{962E65DB-39D7-122D-169E-ADD25B386F94}"/>
              </a:ext>
            </a:extLst>
          </p:cNvPr>
          <p:cNvSpPr/>
          <p:nvPr/>
        </p:nvSpPr>
        <p:spPr>
          <a:xfrm>
            <a:off x="1524000" y="4410075"/>
            <a:ext cx="15697200" cy="2193925"/>
          </a:xfrm>
          <a:prstGeom prst="rect">
            <a:avLst/>
          </a:prstGeom>
          <a:noFill/>
          <a:ln/>
        </p:spPr>
        <p:txBody>
          <a:bodyPr wrap="square" lIns="25400" tIns="25400" rIns="25400" bIns="25400" rtlCol="0" anchor="t">
            <a:normAutofit/>
          </a:bodyPr>
          <a:lstStyle/>
          <a:p>
            <a:pPr marL="0" indent="0" algn="l">
              <a:lnSpc>
                <a:spcPct val="135000"/>
              </a:lnSpc>
              <a:buNone/>
            </a:pPr>
            <a:r>
              <a:rPr lang="en-US" sz="2700" dirty="0">
                <a:solidFill>
                  <a:srgbClr val="37383A"/>
                </a:solidFill>
                <a:latin typeface="Barlow" pitchFamily="34" charset="0"/>
              </a:rPr>
              <a:t>However – remember the contract structures – we were losing our shirt!</a:t>
            </a:r>
          </a:p>
          <a:p>
            <a:pPr marL="457200" indent="-457200" algn="l">
              <a:lnSpc>
                <a:spcPct val="135000"/>
              </a:lnSpc>
              <a:buFontTx/>
              <a:buChar char="-"/>
            </a:pPr>
            <a:r>
              <a:rPr lang="en-US" sz="2700" dirty="0">
                <a:solidFill>
                  <a:srgbClr val="37383A"/>
                </a:solidFill>
                <a:latin typeface="Barlow" pitchFamily="34" charset="0"/>
              </a:rPr>
              <a:t>Fixed Price contract meant we paid for engineers and running expenses regardless of progress</a:t>
            </a:r>
          </a:p>
        </p:txBody>
      </p:sp>
      <p:pic>
        <p:nvPicPr>
          <p:cNvPr id="11" name="Image 0" descr="preencoded.png">
            <a:extLst>
              <a:ext uri="{FF2B5EF4-FFF2-40B4-BE49-F238E27FC236}">
                <a16:creationId xmlns:a16="http://schemas.microsoft.com/office/drawing/2014/main" id="{A80DFD94-222E-5D6A-EE7A-7788EEB12854}"/>
              </a:ext>
            </a:extLst>
          </p:cNvPr>
          <p:cNvPicPr>
            <a:picLocks noChangeAspect="1"/>
          </p:cNvPicPr>
          <p:nvPr/>
        </p:nvPicPr>
        <p:blipFill>
          <a:blip r:embed="rId3" cstate="screen">
            <a:alphaModFix amt="85000"/>
            <a:extLst>
              <a:ext uri="{28A0092B-C50C-407E-A947-70E740481C1C}">
                <a14:useLocalDpi xmlns:a14="http://schemas.microsoft.com/office/drawing/2010/main"/>
              </a:ext>
            </a:extLst>
          </a:blip>
          <a:stretch>
            <a:fillRect/>
          </a:stretch>
        </p:blipFill>
        <p:spPr>
          <a:xfrm>
            <a:off x="1147648" y="9168765"/>
            <a:ext cx="767110" cy="247650"/>
          </a:xfrm>
          <a:prstGeom prst="rect">
            <a:avLst/>
          </a:prstGeom>
        </p:spPr>
      </p:pic>
      <p:sp>
        <p:nvSpPr>
          <p:cNvPr id="12" name="Shape 9">
            <a:extLst>
              <a:ext uri="{FF2B5EF4-FFF2-40B4-BE49-F238E27FC236}">
                <a16:creationId xmlns:a16="http://schemas.microsoft.com/office/drawing/2014/main" id="{BFF26B88-68C6-AE79-3380-5D5940089217}"/>
              </a:ext>
            </a:extLst>
          </p:cNvPr>
          <p:cNvSpPr/>
          <p:nvPr/>
        </p:nvSpPr>
        <p:spPr>
          <a:xfrm>
            <a:off x="2109907" y="9197340"/>
            <a:ext cx="9525" cy="190500"/>
          </a:xfrm>
          <a:prstGeom prst="rect">
            <a:avLst/>
          </a:prstGeom>
          <a:solidFill>
            <a:srgbClr val="D7D9DB"/>
          </a:solidFill>
          <a:ln/>
        </p:spPr>
        <p:txBody>
          <a:bodyPr/>
          <a:lstStyle/>
          <a:p>
            <a:endParaRPr lang="en-US"/>
          </a:p>
        </p:txBody>
      </p:sp>
      <p:pic>
        <p:nvPicPr>
          <p:cNvPr id="13" name="Image 1" descr="preencoded.png">
            <a:extLst>
              <a:ext uri="{FF2B5EF4-FFF2-40B4-BE49-F238E27FC236}">
                <a16:creationId xmlns:a16="http://schemas.microsoft.com/office/drawing/2014/main" id="{402F9050-DE48-CE3D-B214-DA1EEEC7DE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09932" y="9198471"/>
            <a:ext cx="582930" cy="188237"/>
          </a:xfrm>
          <a:prstGeom prst="rect">
            <a:avLst/>
          </a:prstGeom>
        </p:spPr>
      </p:pic>
      <p:sp>
        <p:nvSpPr>
          <p:cNvPr id="14" name="Text 10">
            <a:extLst>
              <a:ext uri="{FF2B5EF4-FFF2-40B4-BE49-F238E27FC236}">
                <a16:creationId xmlns:a16="http://schemas.microsoft.com/office/drawing/2014/main" id="{DC9E558C-5E97-4987-8E54-107C59B6B017}"/>
              </a:ext>
            </a:extLst>
          </p:cNvPr>
          <p:cNvSpPr/>
          <p:nvPr/>
        </p:nvSpPr>
        <p:spPr>
          <a:xfrm>
            <a:off x="16013609" y="9155430"/>
            <a:ext cx="1207591" cy="31242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A7AAAD"/>
                </a:solidFill>
                <a:latin typeface="Barlow" pitchFamily="34" charset="0"/>
                <a:ea typeface="Barlow" pitchFamily="34" charset="-122"/>
                <a:cs typeface="Barlow" pitchFamily="34" charset="-120"/>
              </a:rPr>
              <a:t>heuristiq.io</a:t>
            </a:r>
            <a:endParaRPr lang="en-US" sz="1800" dirty="0"/>
          </a:p>
        </p:txBody>
      </p:sp>
    </p:spTree>
    <p:extLst>
      <p:ext uri="{BB962C8B-B14F-4D97-AF65-F5344CB8AC3E}">
        <p14:creationId xmlns:p14="http://schemas.microsoft.com/office/powerpoint/2010/main" val="2763826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7383A"/>
        </a:solidFill>
        <a:effectLst/>
      </p:bgPr>
    </p:bg>
    <p:spTree>
      <p:nvGrpSpPr>
        <p:cNvPr id="1" name="">
          <a:extLst>
            <a:ext uri="{FF2B5EF4-FFF2-40B4-BE49-F238E27FC236}">
              <a16:creationId xmlns:a16="http://schemas.microsoft.com/office/drawing/2014/main" id="{06D5D7CA-8120-F7DF-396D-A25BBD00BCC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999AA1D-E186-D9E3-81BC-FA0C8024548F}"/>
              </a:ext>
            </a:extLst>
          </p:cNvPr>
          <p:cNvSpPr/>
          <p:nvPr/>
        </p:nvSpPr>
        <p:spPr>
          <a:xfrm>
            <a:off x="1143000" y="2945524"/>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SECTION THREE</a:t>
            </a:r>
            <a:endParaRPr lang="en-US" sz="1800" dirty="0"/>
          </a:p>
        </p:txBody>
      </p:sp>
      <p:sp>
        <p:nvSpPr>
          <p:cNvPr id="3" name="Text 1">
            <a:extLst>
              <a:ext uri="{FF2B5EF4-FFF2-40B4-BE49-F238E27FC236}">
                <a16:creationId xmlns:a16="http://schemas.microsoft.com/office/drawing/2014/main" id="{C5A1389F-9DD3-F932-4778-B8DE28E342FD}"/>
              </a:ext>
            </a:extLst>
          </p:cNvPr>
          <p:cNvSpPr/>
          <p:nvPr/>
        </p:nvSpPr>
        <p:spPr>
          <a:xfrm>
            <a:off x="1143000" y="3201407"/>
            <a:ext cx="3915697" cy="3486988"/>
          </a:xfrm>
          <a:prstGeom prst="rect">
            <a:avLst/>
          </a:prstGeom>
          <a:noFill/>
          <a:ln/>
        </p:spPr>
        <p:txBody>
          <a:bodyPr wrap="square" lIns="25400" tIns="25400" rIns="25400" bIns="25400" rtlCol="0" anchor="t">
            <a:normAutofit/>
          </a:bodyPr>
          <a:lstStyle/>
          <a:p>
            <a:pPr marL="0" indent="0" algn="l">
              <a:lnSpc>
                <a:spcPct val="82000"/>
              </a:lnSpc>
              <a:buNone/>
            </a:pPr>
            <a:r>
              <a:rPr lang="en-US" sz="25500" b="1" dirty="0">
                <a:solidFill>
                  <a:srgbClr val="00B0F0"/>
                </a:solidFill>
                <a:latin typeface="Barlow Condensed" pitchFamily="34" charset="0"/>
              </a:rPr>
              <a:t>03</a:t>
            </a:r>
            <a:endParaRPr lang="en-US" sz="25500" dirty="0"/>
          </a:p>
        </p:txBody>
      </p:sp>
      <p:sp>
        <p:nvSpPr>
          <p:cNvPr id="4" name="Text 2">
            <a:extLst>
              <a:ext uri="{FF2B5EF4-FFF2-40B4-BE49-F238E27FC236}">
                <a16:creationId xmlns:a16="http://schemas.microsoft.com/office/drawing/2014/main" id="{E575D091-6C0F-ACF3-428D-90EE1178A874}"/>
              </a:ext>
            </a:extLst>
          </p:cNvPr>
          <p:cNvSpPr/>
          <p:nvPr/>
        </p:nvSpPr>
        <p:spPr>
          <a:xfrm>
            <a:off x="4562172" y="4091226"/>
            <a:ext cx="10687660" cy="1830229"/>
          </a:xfrm>
          <a:prstGeom prst="rect">
            <a:avLst/>
          </a:prstGeom>
          <a:noFill/>
          <a:ln/>
        </p:spPr>
        <p:txBody>
          <a:bodyPr wrap="square" lIns="25400" tIns="25400" rIns="25400" bIns="25400" rtlCol="0" anchor="t">
            <a:normAutofit/>
          </a:bodyPr>
          <a:lstStyle/>
          <a:p>
            <a:pPr marL="0" indent="0" algn="l">
              <a:lnSpc>
                <a:spcPct val="98000"/>
              </a:lnSpc>
              <a:buNone/>
            </a:pPr>
            <a:r>
              <a:rPr lang="en-US" sz="7200" b="1" kern="0" spc="-37" dirty="0">
                <a:solidFill>
                  <a:srgbClr val="FFFFFF"/>
                </a:solidFill>
                <a:latin typeface="Barlow Condensed" pitchFamily="34" charset="0"/>
              </a:rPr>
              <a:t>Revisiting the Workflow</a:t>
            </a:r>
            <a:endParaRPr lang="en-US" sz="7200" dirty="0"/>
          </a:p>
        </p:txBody>
      </p:sp>
      <p:sp>
        <p:nvSpPr>
          <p:cNvPr id="5" name="Text 3">
            <a:extLst>
              <a:ext uri="{FF2B5EF4-FFF2-40B4-BE49-F238E27FC236}">
                <a16:creationId xmlns:a16="http://schemas.microsoft.com/office/drawing/2014/main" id="{6E69900C-97AB-A649-FA6B-F43CF8E6D0CB}"/>
              </a:ext>
            </a:extLst>
          </p:cNvPr>
          <p:cNvSpPr/>
          <p:nvPr/>
        </p:nvSpPr>
        <p:spPr>
          <a:xfrm>
            <a:off x="4562172" y="6188154"/>
            <a:ext cx="8044815" cy="815340"/>
          </a:xfrm>
          <a:prstGeom prst="rect">
            <a:avLst/>
          </a:prstGeom>
          <a:noFill/>
          <a:ln/>
        </p:spPr>
        <p:txBody>
          <a:bodyPr wrap="square" lIns="25400" tIns="25400" rIns="25400" bIns="25400" rtlCol="0" anchor="t">
            <a:normAutofit/>
          </a:bodyPr>
          <a:lstStyle/>
          <a:p>
            <a:pPr marL="0" indent="0" algn="l">
              <a:buNone/>
            </a:pPr>
            <a:r>
              <a:rPr lang="en-US" sz="2550" dirty="0">
                <a:solidFill>
                  <a:srgbClr val="C9CBCD"/>
                </a:solidFill>
                <a:latin typeface="Barlow" pitchFamily="34" charset="0"/>
                <a:ea typeface="Barlow" pitchFamily="34" charset="-122"/>
                <a:cs typeface="Barlow" pitchFamily="34" charset="-120"/>
              </a:rPr>
              <a:t>From perfect outputs to system knowledge</a:t>
            </a:r>
            <a:endParaRPr lang="en-US" sz="2550" dirty="0"/>
          </a:p>
        </p:txBody>
      </p:sp>
    </p:spTree>
    <p:extLst>
      <p:ext uri="{BB962C8B-B14F-4D97-AF65-F5344CB8AC3E}">
        <p14:creationId xmlns:p14="http://schemas.microsoft.com/office/powerpoint/2010/main" val="4221611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5675049-1F1D-8B3F-E89F-FAA784220C8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602559C-6AFF-7BF9-81DB-B7DD5230CBAD}"/>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r>
              <a:rPr lang="en-US" b="1" kern="0" spc="263" dirty="0">
                <a:solidFill>
                  <a:srgbClr val="00B0F0"/>
                </a:solidFill>
                <a:latin typeface="Barlow" pitchFamily="34" charset="0"/>
                <a:ea typeface="Barlow" pitchFamily="34" charset="-122"/>
                <a:cs typeface="Barlow" pitchFamily="34" charset="-120"/>
              </a:rPr>
              <a:t>REVISIT: ENGINEERING WORKFLOW TO DEPLOY A WELL</a:t>
            </a:r>
            <a:endParaRPr lang="en-US" dirty="0"/>
          </a:p>
        </p:txBody>
      </p:sp>
      <p:sp>
        <p:nvSpPr>
          <p:cNvPr id="3" name="Text 1">
            <a:extLst>
              <a:ext uri="{FF2B5EF4-FFF2-40B4-BE49-F238E27FC236}">
                <a16:creationId xmlns:a16="http://schemas.microsoft.com/office/drawing/2014/main" id="{23559557-4597-16E8-FC99-EC33F267BB84}"/>
              </a:ext>
            </a:extLst>
          </p:cNvPr>
          <p:cNvSpPr/>
          <p:nvPr/>
        </p:nvSpPr>
        <p:spPr>
          <a:xfrm>
            <a:off x="1143000" y="1264920"/>
            <a:ext cx="17602200" cy="7620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700" b="1" kern="0" spc="-37" dirty="0">
                <a:solidFill>
                  <a:srgbClr val="37383A"/>
                </a:solidFill>
                <a:latin typeface="Barlow Condensed" pitchFamily="34" charset="0"/>
                <a:ea typeface="Barlow Condensed" pitchFamily="34" charset="-122"/>
                <a:cs typeface="Barlow Condensed" pitchFamily="34" charset="-120"/>
              </a:rPr>
              <a:t>Side Effects of The Iterative Process</a:t>
            </a:r>
            <a:endParaRPr lang="en-US" sz="5700" dirty="0"/>
          </a:p>
        </p:txBody>
      </p:sp>
      <p:sp>
        <p:nvSpPr>
          <p:cNvPr id="4" name="Shape 2">
            <a:extLst>
              <a:ext uri="{FF2B5EF4-FFF2-40B4-BE49-F238E27FC236}">
                <a16:creationId xmlns:a16="http://schemas.microsoft.com/office/drawing/2014/main" id="{3EB17833-D777-D0DA-37F6-BACD87ECDB69}"/>
              </a:ext>
            </a:extLst>
          </p:cNvPr>
          <p:cNvSpPr/>
          <p:nvPr/>
        </p:nvSpPr>
        <p:spPr>
          <a:xfrm>
            <a:off x="1143000" y="2255520"/>
            <a:ext cx="609600" cy="47625"/>
          </a:xfrm>
          <a:prstGeom prst="roundRect">
            <a:avLst>
              <a:gd name="adj" fmla="val 40000"/>
            </a:avLst>
          </a:prstGeom>
          <a:solidFill>
            <a:srgbClr val="00B0F0"/>
          </a:solidFill>
          <a:ln/>
        </p:spPr>
        <p:txBody>
          <a:bodyPr/>
          <a:lstStyle/>
          <a:p>
            <a:endParaRPr lang="en-US"/>
          </a:p>
        </p:txBody>
      </p:sp>
      <p:sp>
        <p:nvSpPr>
          <p:cNvPr id="8" name="Shape 6">
            <a:extLst>
              <a:ext uri="{FF2B5EF4-FFF2-40B4-BE49-F238E27FC236}">
                <a16:creationId xmlns:a16="http://schemas.microsoft.com/office/drawing/2014/main" id="{1CF36869-1A7C-0A6E-0DEC-388C745C3192}"/>
              </a:ext>
            </a:extLst>
          </p:cNvPr>
          <p:cNvSpPr/>
          <p:nvPr/>
        </p:nvSpPr>
        <p:spPr>
          <a:xfrm>
            <a:off x="9667875" y="3720465"/>
            <a:ext cx="7477125" cy="9525"/>
          </a:xfrm>
          <a:prstGeom prst="rect">
            <a:avLst/>
          </a:prstGeom>
          <a:solidFill>
            <a:srgbClr val="E4E6E8"/>
          </a:solidFill>
          <a:ln/>
        </p:spPr>
        <p:txBody>
          <a:bodyPr/>
          <a:lstStyle/>
          <a:p>
            <a:endParaRPr lang="en-US"/>
          </a:p>
        </p:txBody>
      </p:sp>
      <p:sp>
        <p:nvSpPr>
          <p:cNvPr id="9" name="Text 7">
            <a:extLst>
              <a:ext uri="{FF2B5EF4-FFF2-40B4-BE49-F238E27FC236}">
                <a16:creationId xmlns:a16="http://schemas.microsoft.com/office/drawing/2014/main" id="{42F294CE-DB6A-C688-7DD3-40A341C459BE}"/>
              </a:ext>
            </a:extLst>
          </p:cNvPr>
          <p:cNvSpPr/>
          <p:nvPr/>
        </p:nvSpPr>
        <p:spPr>
          <a:xfrm>
            <a:off x="9667875" y="2969895"/>
            <a:ext cx="571500" cy="54102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00B0F0"/>
                </a:solidFill>
                <a:latin typeface="Barlow Condensed" pitchFamily="34" charset="0"/>
                <a:ea typeface="Barlow Condensed" pitchFamily="34" charset="-122"/>
                <a:cs typeface="Barlow Condensed" pitchFamily="34" charset="-120"/>
              </a:rPr>
              <a:t>01</a:t>
            </a:r>
            <a:endParaRPr lang="en-US" sz="3300" dirty="0"/>
          </a:p>
        </p:txBody>
      </p:sp>
      <p:sp>
        <p:nvSpPr>
          <p:cNvPr id="10" name="Text 8">
            <a:extLst>
              <a:ext uri="{FF2B5EF4-FFF2-40B4-BE49-F238E27FC236}">
                <a16:creationId xmlns:a16="http://schemas.microsoft.com/office/drawing/2014/main" id="{39E76D87-6FB8-C822-7BBC-512FC4B79621}"/>
              </a:ext>
            </a:extLst>
          </p:cNvPr>
          <p:cNvSpPr/>
          <p:nvPr/>
        </p:nvSpPr>
        <p:spPr>
          <a:xfrm>
            <a:off x="10429874" y="3065144"/>
            <a:ext cx="6791325" cy="639737"/>
          </a:xfrm>
          <a:prstGeom prst="rect">
            <a:avLst/>
          </a:prstGeom>
          <a:noFill/>
          <a:ln/>
        </p:spPr>
        <p:txBody>
          <a:bodyPr wrap="square" lIns="25400" tIns="25400" rIns="25400" bIns="25400" rtlCol="0" anchor="t">
            <a:normAutofit lnSpcReduction="10000"/>
          </a:bodyPr>
          <a:lstStyle/>
          <a:p>
            <a:r>
              <a:rPr lang="en-US" sz="2000" dirty="0">
                <a:solidFill>
                  <a:srgbClr val="37383A"/>
                </a:solidFill>
                <a:latin typeface="Barlow" panose="00000500000000000000" pitchFamily="2" charset="0"/>
                <a:ea typeface="Barlow" pitchFamily="34" charset="-122"/>
                <a:cs typeface="Barlow" pitchFamily="34" charset="-120"/>
              </a:rPr>
              <a:t>Root-cause analysis was done for every issue – the most troublesome ones took the longest.</a:t>
            </a:r>
            <a:endParaRPr lang="en-US" sz="2000" dirty="0">
              <a:latin typeface="Barlow" panose="00000500000000000000" pitchFamily="2" charset="0"/>
            </a:endParaRPr>
          </a:p>
          <a:p>
            <a:pPr marL="0" indent="0" algn="l">
              <a:buNone/>
            </a:pPr>
            <a:endParaRPr lang="en-US" sz="2000" dirty="0">
              <a:latin typeface="Barlow" panose="00000500000000000000" pitchFamily="2" charset="0"/>
            </a:endParaRPr>
          </a:p>
        </p:txBody>
      </p:sp>
      <p:sp>
        <p:nvSpPr>
          <p:cNvPr id="14" name="Shape 12">
            <a:extLst>
              <a:ext uri="{FF2B5EF4-FFF2-40B4-BE49-F238E27FC236}">
                <a16:creationId xmlns:a16="http://schemas.microsoft.com/office/drawing/2014/main" id="{543B0B0F-3F29-D5CF-94AC-7FE09296D7D8}"/>
              </a:ext>
            </a:extLst>
          </p:cNvPr>
          <p:cNvSpPr/>
          <p:nvPr/>
        </p:nvSpPr>
        <p:spPr>
          <a:xfrm>
            <a:off x="9667875" y="4726305"/>
            <a:ext cx="7477125" cy="9525"/>
          </a:xfrm>
          <a:prstGeom prst="rect">
            <a:avLst/>
          </a:prstGeom>
          <a:solidFill>
            <a:srgbClr val="E4E6E8"/>
          </a:solidFill>
          <a:ln/>
        </p:spPr>
        <p:txBody>
          <a:bodyPr/>
          <a:lstStyle/>
          <a:p>
            <a:endParaRPr lang="en-US"/>
          </a:p>
        </p:txBody>
      </p:sp>
      <p:sp>
        <p:nvSpPr>
          <p:cNvPr id="15" name="Text 13">
            <a:extLst>
              <a:ext uri="{FF2B5EF4-FFF2-40B4-BE49-F238E27FC236}">
                <a16:creationId xmlns:a16="http://schemas.microsoft.com/office/drawing/2014/main" id="{1FC2A2BE-FF1F-C337-A314-CDFFF8EE17E4}"/>
              </a:ext>
            </a:extLst>
          </p:cNvPr>
          <p:cNvSpPr/>
          <p:nvPr/>
        </p:nvSpPr>
        <p:spPr>
          <a:xfrm>
            <a:off x="9667875" y="3975735"/>
            <a:ext cx="571500" cy="54102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00B0F0"/>
                </a:solidFill>
                <a:latin typeface="Barlow Condensed" pitchFamily="34" charset="0"/>
                <a:ea typeface="Barlow Condensed" pitchFamily="34" charset="-122"/>
                <a:cs typeface="Barlow Condensed" pitchFamily="34" charset="-120"/>
              </a:rPr>
              <a:t>02</a:t>
            </a:r>
            <a:endParaRPr lang="en-US" sz="3300" dirty="0"/>
          </a:p>
        </p:txBody>
      </p:sp>
      <p:sp>
        <p:nvSpPr>
          <p:cNvPr id="16" name="Text 14">
            <a:extLst>
              <a:ext uri="{FF2B5EF4-FFF2-40B4-BE49-F238E27FC236}">
                <a16:creationId xmlns:a16="http://schemas.microsoft.com/office/drawing/2014/main" id="{8ED78545-EFD4-1CE9-0CA6-F610EF994970}"/>
              </a:ext>
            </a:extLst>
          </p:cNvPr>
          <p:cNvSpPr/>
          <p:nvPr/>
        </p:nvSpPr>
        <p:spPr>
          <a:xfrm>
            <a:off x="10429875" y="4070985"/>
            <a:ext cx="6791324" cy="655320"/>
          </a:xfrm>
          <a:prstGeom prst="rect">
            <a:avLst/>
          </a:prstGeom>
          <a:noFill/>
          <a:ln/>
        </p:spPr>
        <p:txBody>
          <a:bodyPr wrap="square" lIns="25400" tIns="25400" rIns="25400" bIns="25400" rtlCol="0" anchor="t">
            <a:normAutofit lnSpcReduction="10000"/>
          </a:bodyPr>
          <a:lstStyle/>
          <a:p>
            <a:pPr marL="0" indent="0" algn="l">
              <a:buNone/>
            </a:pPr>
            <a:r>
              <a:rPr lang="en-US" sz="2000" dirty="0">
                <a:solidFill>
                  <a:srgbClr val="37383A"/>
                </a:solidFill>
                <a:latin typeface="Barlow" pitchFamily="34" charset="0"/>
                <a:ea typeface="Barlow" pitchFamily="34" charset="-122"/>
                <a:cs typeface="Barlow" pitchFamily="34" charset="-120"/>
              </a:rPr>
              <a:t>An opinion began to form: perhaps this is normal for the technology?</a:t>
            </a:r>
            <a:endParaRPr lang="en-US" sz="2000" dirty="0"/>
          </a:p>
        </p:txBody>
      </p:sp>
      <p:pic>
        <p:nvPicPr>
          <p:cNvPr id="20" name="Image 0" descr="preencoded.png">
            <a:extLst>
              <a:ext uri="{FF2B5EF4-FFF2-40B4-BE49-F238E27FC236}">
                <a16:creationId xmlns:a16="http://schemas.microsoft.com/office/drawing/2014/main" id="{15684C0B-82F9-CE6F-ED8F-F6C4736AB8B7}"/>
              </a:ext>
            </a:extLst>
          </p:cNvPr>
          <p:cNvPicPr>
            <a:picLocks noChangeAspect="1"/>
          </p:cNvPicPr>
          <p:nvPr/>
        </p:nvPicPr>
        <p:blipFill>
          <a:blip r:embed="rId3" cstate="screen">
            <a:alphaModFix amt="85000"/>
            <a:extLst>
              <a:ext uri="{28A0092B-C50C-407E-A947-70E740481C1C}">
                <a14:useLocalDpi xmlns:a14="http://schemas.microsoft.com/office/drawing/2010/main"/>
              </a:ext>
            </a:extLst>
          </a:blip>
          <a:stretch>
            <a:fillRect/>
          </a:stretch>
        </p:blipFill>
        <p:spPr>
          <a:xfrm>
            <a:off x="1147648" y="9168765"/>
            <a:ext cx="767110" cy="247650"/>
          </a:xfrm>
          <a:prstGeom prst="rect">
            <a:avLst/>
          </a:prstGeom>
        </p:spPr>
      </p:pic>
      <p:sp>
        <p:nvSpPr>
          <p:cNvPr id="21" name="Shape 18">
            <a:extLst>
              <a:ext uri="{FF2B5EF4-FFF2-40B4-BE49-F238E27FC236}">
                <a16:creationId xmlns:a16="http://schemas.microsoft.com/office/drawing/2014/main" id="{1BC06F7B-5563-09D1-1D6A-E86743B56E2A}"/>
              </a:ext>
            </a:extLst>
          </p:cNvPr>
          <p:cNvSpPr/>
          <p:nvPr/>
        </p:nvSpPr>
        <p:spPr>
          <a:xfrm>
            <a:off x="2109907" y="9197340"/>
            <a:ext cx="9525" cy="190500"/>
          </a:xfrm>
          <a:prstGeom prst="rect">
            <a:avLst/>
          </a:prstGeom>
          <a:solidFill>
            <a:srgbClr val="D7D9DB"/>
          </a:solidFill>
          <a:ln/>
        </p:spPr>
        <p:txBody>
          <a:bodyPr/>
          <a:lstStyle/>
          <a:p>
            <a:endParaRPr lang="en-US"/>
          </a:p>
        </p:txBody>
      </p:sp>
      <p:pic>
        <p:nvPicPr>
          <p:cNvPr id="22" name="Image 1" descr="preencoded.png">
            <a:extLst>
              <a:ext uri="{FF2B5EF4-FFF2-40B4-BE49-F238E27FC236}">
                <a16:creationId xmlns:a16="http://schemas.microsoft.com/office/drawing/2014/main" id="{AFAE70C5-AD98-9F2A-B37A-03FDBFA33D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09932" y="9198471"/>
            <a:ext cx="582930" cy="188237"/>
          </a:xfrm>
          <a:prstGeom prst="rect">
            <a:avLst/>
          </a:prstGeom>
        </p:spPr>
      </p:pic>
      <p:sp>
        <p:nvSpPr>
          <p:cNvPr id="23" name="Text 19">
            <a:extLst>
              <a:ext uri="{FF2B5EF4-FFF2-40B4-BE49-F238E27FC236}">
                <a16:creationId xmlns:a16="http://schemas.microsoft.com/office/drawing/2014/main" id="{46DCC8E5-DC2D-CACF-13D3-1DD171D5A341}"/>
              </a:ext>
            </a:extLst>
          </p:cNvPr>
          <p:cNvSpPr/>
          <p:nvPr/>
        </p:nvSpPr>
        <p:spPr>
          <a:xfrm>
            <a:off x="16013609" y="9155430"/>
            <a:ext cx="1207591" cy="31242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A7AAAD"/>
                </a:solidFill>
                <a:latin typeface="Barlow" pitchFamily="34" charset="0"/>
                <a:ea typeface="Barlow" pitchFamily="34" charset="-122"/>
                <a:cs typeface="Barlow" pitchFamily="34" charset="-120"/>
              </a:rPr>
              <a:t>heuristiq.io</a:t>
            </a:r>
            <a:endParaRPr lang="en-US" sz="1800" dirty="0"/>
          </a:p>
        </p:txBody>
      </p:sp>
      <p:pic>
        <p:nvPicPr>
          <p:cNvPr id="25" name="Picture 24">
            <a:extLst>
              <a:ext uri="{FF2B5EF4-FFF2-40B4-BE49-F238E27FC236}">
                <a16:creationId xmlns:a16="http://schemas.microsoft.com/office/drawing/2014/main" id="{510F43A7-4046-0C57-DEEA-C7937A6E23B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322" y="1892481"/>
            <a:ext cx="8618054" cy="8298723"/>
          </a:xfrm>
          <a:prstGeom prst="rect">
            <a:avLst/>
          </a:prstGeom>
        </p:spPr>
      </p:pic>
      <p:sp>
        <p:nvSpPr>
          <p:cNvPr id="27" name="Shape 12">
            <a:extLst>
              <a:ext uri="{FF2B5EF4-FFF2-40B4-BE49-F238E27FC236}">
                <a16:creationId xmlns:a16="http://schemas.microsoft.com/office/drawing/2014/main" id="{1175A2CA-38B3-7975-B4FE-A2239F51F7BA}"/>
              </a:ext>
            </a:extLst>
          </p:cNvPr>
          <p:cNvSpPr/>
          <p:nvPr/>
        </p:nvSpPr>
        <p:spPr>
          <a:xfrm>
            <a:off x="9667875" y="5842977"/>
            <a:ext cx="7477125" cy="9525"/>
          </a:xfrm>
          <a:prstGeom prst="rect">
            <a:avLst/>
          </a:prstGeom>
          <a:solidFill>
            <a:srgbClr val="E4E6E8"/>
          </a:solidFill>
          <a:ln/>
        </p:spPr>
        <p:txBody>
          <a:bodyPr/>
          <a:lstStyle/>
          <a:p>
            <a:endParaRPr lang="en-US"/>
          </a:p>
        </p:txBody>
      </p:sp>
      <p:sp>
        <p:nvSpPr>
          <p:cNvPr id="29" name="Text 13">
            <a:extLst>
              <a:ext uri="{FF2B5EF4-FFF2-40B4-BE49-F238E27FC236}">
                <a16:creationId xmlns:a16="http://schemas.microsoft.com/office/drawing/2014/main" id="{CD469FD2-3297-AE02-6A06-2D3EF76A4E84}"/>
              </a:ext>
            </a:extLst>
          </p:cNvPr>
          <p:cNvSpPr/>
          <p:nvPr/>
        </p:nvSpPr>
        <p:spPr>
          <a:xfrm>
            <a:off x="9667875" y="5092407"/>
            <a:ext cx="571500" cy="54102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00B0F0"/>
                </a:solidFill>
                <a:latin typeface="Barlow Condensed" pitchFamily="34" charset="0"/>
                <a:ea typeface="Barlow Condensed" pitchFamily="34" charset="-122"/>
                <a:cs typeface="Barlow Condensed" pitchFamily="34" charset="-120"/>
              </a:rPr>
              <a:t>03</a:t>
            </a:r>
            <a:endParaRPr lang="en-US" sz="3300" dirty="0"/>
          </a:p>
        </p:txBody>
      </p:sp>
      <p:sp>
        <p:nvSpPr>
          <p:cNvPr id="31" name="Text 14">
            <a:extLst>
              <a:ext uri="{FF2B5EF4-FFF2-40B4-BE49-F238E27FC236}">
                <a16:creationId xmlns:a16="http://schemas.microsoft.com/office/drawing/2014/main" id="{2CD0F627-182F-F564-BA45-BDF840345E59}"/>
              </a:ext>
            </a:extLst>
          </p:cNvPr>
          <p:cNvSpPr/>
          <p:nvPr/>
        </p:nvSpPr>
        <p:spPr>
          <a:xfrm>
            <a:off x="10429875" y="5187655"/>
            <a:ext cx="6791325" cy="941401"/>
          </a:xfrm>
          <a:prstGeom prst="rect">
            <a:avLst/>
          </a:prstGeom>
          <a:noFill/>
          <a:ln/>
        </p:spPr>
        <p:txBody>
          <a:bodyPr wrap="square" lIns="25400" tIns="25400" rIns="25400" bIns="25400" rtlCol="0" anchor="t">
            <a:normAutofit/>
          </a:bodyPr>
          <a:lstStyle/>
          <a:p>
            <a:pPr marL="0" indent="0" algn="l">
              <a:buNone/>
            </a:pPr>
            <a:r>
              <a:rPr lang="en-US" sz="2000" dirty="0">
                <a:solidFill>
                  <a:srgbClr val="37383A"/>
                </a:solidFill>
                <a:latin typeface="Barlow" pitchFamily="34" charset="0"/>
              </a:rPr>
              <a:t>Customer continued to extensively publicize their success, but internally they considered re-calibrating expectations.</a:t>
            </a:r>
            <a:endParaRPr lang="en-US" sz="2000" dirty="0"/>
          </a:p>
        </p:txBody>
      </p:sp>
      <p:sp>
        <p:nvSpPr>
          <p:cNvPr id="5" name="Rectangle: Rounded Corners 4">
            <a:extLst>
              <a:ext uri="{FF2B5EF4-FFF2-40B4-BE49-F238E27FC236}">
                <a16:creationId xmlns:a16="http://schemas.microsoft.com/office/drawing/2014/main" id="{A5946C3A-34F9-4610-BF20-962D1160077F}"/>
              </a:ext>
            </a:extLst>
          </p:cNvPr>
          <p:cNvSpPr/>
          <p:nvPr/>
        </p:nvSpPr>
        <p:spPr>
          <a:xfrm>
            <a:off x="1371600" y="7453993"/>
            <a:ext cx="3940629" cy="104775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59082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06B57BE-0418-996E-0B2D-2C089F16115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3BB96AE-EABF-BF07-431F-0380CCD69AC5}"/>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r>
              <a:rPr lang="en-US" b="1" kern="0" spc="263" dirty="0">
                <a:solidFill>
                  <a:srgbClr val="00B0F0"/>
                </a:solidFill>
                <a:latin typeface="Barlow" pitchFamily="34" charset="0"/>
                <a:ea typeface="Barlow" pitchFamily="34" charset="-122"/>
                <a:cs typeface="Barlow" pitchFamily="34" charset="-120"/>
              </a:rPr>
              <a:t>REVISIT: ENGINEERING WORKFLOW TO DEPLOY A WELL</a:t>
            </a:r>
            <a:endParaRPr lang="en-US" dirty="0"/>
          </a:p>
        </p:txBody>
      </p:sp>
      <p:sp>
        <p:nvSpPr>
          <p:cNvPr id="3" name="Text 1">
            <a:extLst>
              <a:ext uri="{FF2B5EF4-FFF2-40B4-BE49-F238E27FC236}">
                <a16:creationId xmlns:a16="http://schemas.microsoft.com/office/drawing/2014/main" id="{80EE68B7-AA0F-2101-8A33-056399C2F31E}"/>
              </a:ext>
            </a:extLst>
          </p:cNvPr>
          <p:cNvSpPr/>
          <p:nvPr/>
        </p:nvSpPr>
        <p:spPr>
          <a:xfrm>
            <a:off x="1143000" y="1264920"/>
            <a:ext cx="17602200" cy="7239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400" b="1" kern="0" spc="-37" dirty="0">
                <a:solidFill>
                  <a:srgbClr val="37383A"/>
                </a:solidFill>
                <a:latin typeface="Barlow Condensed" pitchFamily="34" charset="0"/>
                <a:ea typeface="Barlow Condensed" pitchFamily="34" charset="-122"/>
                <a:cs typeface="Barlow Condensed" pitchFamily="34" charset="-120"/>
              </a:rPr>
              <a:t>Don’t Assume The Team Knows – Measure!</a:t>
            </a:r>
            <a:endParaRPr lang="en-US" sz="5400" dirty="0"/>
          </a:p>
        </p:txBody>
      </p:sp>
      <p:sp>
        <p:nvSpPr>
          <p:cNvPr id="17" name="Text 15">
            <a:extLst>
              <a:ext uri="{FF2B5EF4-FFF2-40B4-BE49-F238E27FC236}">
                <a16:creationId xmlns:a16="http://schemas.microsoft.com/office/drawing/2014/main" id="{09621835-7732-4648-5424-4AF28E3ED34F}"/>
              </a:ext>
            </a:extLst>
          </p:cNvPr>
          <p:cNvSpPr/>
          <p:nvPr/>
        </p:nvSpPr>
        <p:spPr>
          <a:xfrm>
            <a:off x="1143000" y="9155430"/>
            <a:ext cx="1207591" cy="31242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A7AAAD"/>
                </a:solidFill>
                <a:latin typeface="Barlow" pitchFamily="34" charset="0"/>
                <a:ea typeface="Barlow" pitchFamily="34" charset="-122"/>
                <a:cs typeface="Barlow" pitchFamily="34" charset="-120"/>
              </a:rPr>
              <a:t>heuristiq.io</a:t>
            </a:r>
            <a:endParaRPr lang="en-US" sz="1800" dirty="0"/>
          </a:p>
        </p:txBody>
      </p:sp>
      <p:pic>
        <p:nvPicPr>
          <p:cNvPr id="20" name="Picture 19">
            <a:extLst>
              <a:ext uri="{FF2B5EF4-FFF2-40B4-BE49-F238E27FC236}">
                <a16:creationId xmlns:a16="http://schemas.microsoft.com/office/drawing/2014/main" id="{DB8DCE70-3C83-61CC-D939-52F07EE993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63572" y="1988820"/>
            <a:ext cx="13340920" cy="7082815"/>
          </a:xfrm>
          <a:prstGeom prst="rect">
            <a:avLst/>
          </a:prstGeom>
          <a:ln>
            <a:solidFill>
              <a:schemeClr val="bg2">
                <a:lumMod val="75000"/>
              </a:schemeClr>
            </a:solidFill>
          </a:ln>
        </p:spPr>
      </p:pic>
      <p:sp>
        <p:nvSpPr>
          <p:cNvPr id="21" name="Rectangle 20">
            <a:extLst>
              <a:ext uri="{FF2B5EF4-FFF2-40B4-BE49-F238E27FC236}">
                <a16:creationId xmlns:a16="http://schemas.microsoft.com/office/drawing/2014/main" id="{D286B9CD-3BDF-E9AE-D6E1-7FA4F171E870}"/>
              </a:ext>
            </a:extLst>
          </p:cNvPr>
          <p:cNvSpPr/>
          <p:nvPr/>
        </p:nvSpPr>
        <p:spPr>
          <a:xfrm>
            <a:off x="10324123" y="7166708"/>
            <a:ext cx="547077" cy="273538"/>
          </a:xfrm>
          <a:prstGeom prst="rect">
            <a:avLst/>
          </a:prstGeom>
          <a:solidFill>
            <a:srgbClr val="00828A"/>
          </a:solidFill>
          <a:ln>
            <a:solidFill>
              <a:srgbClr val="0082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B96A25F-8F8A-75E7-40E6-EA366E95CDB8}"/>
              </a:ext>
            </a:extLst>
          </p:cNvPr>
          <p:cNvSpPr/>
          <p:nvPr/>
        </p:nvSpPr>
        <p:spPr>
          <a:xfrm>
            <a:off x="10011508" y="6056923"/>
            <a:ext cx="476738" cy="179754"/>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CA95E12-B4CD-1CE6-6154-B94A21B8FA18}"/>
              </a:ext>
            </a:extLst>
          </p:cNvPr>
          <p:cNvSpPr/>
          <p:nvPr/>
        </p:nvSpPr>
        <p:spPr>
          <a:xfrm>
            <a:off x="3577130" y="6803293"/>
            <a:ext cx="407172" cy="197981"/>
          </a:xfrm>
          <a:prstGeom prst="rect">
            <a:avLst/>
          </a:prstGeom>
          <a:solidFill>
            <a:srgbClr val="00828A"/>
          </a:solidFill>
          <a:ln>
            <a:solidFill>
              <a:srgbClr val="0082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5650500-83F0-2A2E-56FD-5FF8F793FD9F}"/>
              </a:ext>
            </a:extLst>
          </p:cNvPr>
          <p:cNvSpPr/>
          <p:nvPr/>
        </p:nvSpPr>
        <p:spPr>
          <a:xfrm>
            <a:off x="3577130" y="7204486"/>
            <a:ext cx="407172" cy="197981"/>
          </a:xfrm>
          <a:prstGeom prst="rect">
            <a:avLst/>
          </a:prstGeom>
          <a:solidFill>
            <a:srgbClr val="474C4C"/>
          </a:solidFill>
          <a:ln>
            <a:solidFill>
              <a:srgbClr val="464C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DDA9663-B090-51FA-B9D6-31EED57ABBF1}"/>
              </a:ext>
            </a:extLst>
          </p:cNvPr>
          <p:cNvSpPr/>
          <p:nvPr/>
        </p:nvSpPr>
        <p:spPr>
          <a:xfrm>
            <a:off x="15676245" y="2137410"/>
            <a:ext cx="728247" cy="4457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2072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cNvSpPr/>
          <p:nvPr/>
        </p:nvSpPr>
        <p:spPr>
          <a:xfrm>
            <a:off x="1143000" y="857250"/>
            <a:ext cx="160020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CORE WORKFLOW</a:t>
            </a:r>
          </a:p>
        </p:txBody>
      </p:sp>
      <p:sp>
        <p:nvSpPr>
          <p:cNvPr id="3" name="Text"/>
          <p:cNvSpPr/>
          <p:nvPr/>
        </p:nvSpPr>
        <p:spPr>
          <a:xfrm>
            <a:off x="1143000" y="1264920"/>
            <a:ext cx="16002000" cy="7239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400" b="1" kern="0" spc="-37" dirty="0">
                <a:solidFill>
                  <a:srgbClr val="37383A"/>
                </a:solidFill>
                <a:latin typeface="Barlow Condensed" pitchFamily="34" charset="0"/>
                <a:ea typeface="Barlow Condensed" pitchFamily="34" charset="-122"/>
                <a:cs typeface="Barlow Condensed" pitchFamily="34" charset="-120"/>
              </a:rPr>
              <a:t>Value Stream Mapping: The Happy &amp; Not-So-Happy Paths</a:t>
            </a:r>
          </a:p>
        </p:txBody>
      </p:sp>
      <p:sp>
        <p:nvSpPr>
          <p:cNvPr id="4" name="Shape"/>
          <p:cNvSpPr/>
          <p:nvPr/>
        </p:nvSpPr>
        <p:spPr>
          <a:xfrm>
            <a:off x="1143000" y="2500000"/>
            <a:ext cx="16002000" cy="19050"/>
          </a:xfrm>
          <a:prstGeom prst="rect">
            <a:avLst/>
          </a:prstGeom>
          <a:solidFill>
            <a:srgbClr val="E4E6E8"/>
          </a:solidFill>
          <a:ln/>
        </p:spPr>
        <p:txBody>
          <a:bodyPr/>
          <a:lstStyle/>
          <a:p>
            <a:endParaRPr lang="en-US"/>
          </a:p>
        </p:txBody>
      </p:sp>
      <p:sp>
        <p:nvSpPr>
          <p:cNvPr id="5" name="Shape"/>
          <p:cNvSpPr/>
          <p:nvPr/>
        </p:nvSpPr>
        <p:spPr>
          <a:xfrm>
            <a:off x="1143000" y="5150000"/>
            <a:ext cx="16002000" cy="19050"/>
          </a:xfrm>
          <a:prstGeom prst="rect">
            <a:avLst/>
          </a:prstGeom>
          <a:solidFill>
            <a:srgbClr val="E4E6E8"/>
          </a:solidFill>
          <a:ln/>
        </p:spPr>
        <p:txBody>
          <a:bodyPr/>
          <a:lstStyle/>
          <a:p>
            <a:endParaRPr lang="en-US"/>
          </a:p>
        </p:txBody>
      </p:sp>
      <p:sp>
        <p:nvSpPr>
          <p:cNvPr id="6" name="Shape"/>
          <p:cNvSpPr/>
          <p:nvPr/>
        </p:nvSpPr>
        <p:spPr>
          <a:xfrm>
            <a:off x="1143000" y="7000000"/>
            <a:ext cx="16002000" cy="19050"/>
          </a:xfrm>
          <a:prstGeom prst="rect">
            <a:avLst/>
          </a:prstGeom>
          <a:solidFill>
            <a:srgbClr val="E4E6E8"/>
          </a:solidFill>
          <a:ln/>
        </p:spPr>
        <p:txBody>
          <a:bodyPr/>
          <a:lstStyle/>
          <a:p>
            <a:endParaRPr lang="en-US"/>
          </a:p>
        </p:txBody>
      </p:sp>
      <p:sp>
        <p:nvSpPr>
          <p:cNvPr id="7" name="Shape"/>
          <p:cNvSpPr/>
          <p:nvPr/>
        </p:nvSpPr>
        <p:spPr>
          <a:xfrm>
            <a:off x="1143000" y="8700000"/>
            <a:ext cx="16002000" cy="19050"/>
          </a:xfrm>
          <a:prstGeom prst="rect">
            <a:avLst/>
          </a:prstGeom>
          <a:solidFill>
            <a:srgbClr val="E4E6E8"/>
          </a:solidFill>
          <a:ln/>
        </p:spPr>
        <p:txBody>
          <a:bodyPr/>
          <a:lstStyle/>
          <a:p>
            <a:endParaRPr lang="en-US"/>
          </a:p>
        </p:txBody>
      </p:sp>
      <p:sp>
        <p:nvSpPr>
          <p:cNvPr id="11" name="Box"/>
          <p:cNvSpPr/>
          <p:nvPr/>
        </p:nvSpPr>
        <p:spPr>
          <a:xfrm>
            <a:off x="2150000" y="570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MPFM</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measured</a:t>
            </a:r>
          </a:p>
        </p:txBody>
      </p:sp>
      <p:sp>
        <p:nvSpPr>
          <p:cNvPr id="12" name="Box"/>
          <p:cNvSpPr/>
          <p:nvPr/>
        </p:nvSpPr>
        <p:spPr>
          <a:xfrm>
            <a:off x="4200000" y="570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MPFM</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validated</a:t>
            </a:r>
          </a:p>
        </p:txBody>
      </p:sp>
      <p:sp>
        <p:nvSpPr>
          <p:cNvPr id="13" name="Box"/>
          <p:cNvSpPr/>
          <p:nvPr/>
        </p:nvSpPr>
        <p:spPr>
          <a:xfrm>
            <a:off x="6250000" y="570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Validated test</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sent to HAL (excel)</a:t>
            </a:r>
          </a:p>
        </p:txBody>
      </p:sp>
      <p:sp>
        <p:nvSpPr>
          <p:cNvPr id="14" name="Box"/>
          <p:cNvSpPr/>
          <p:nvPr/>
        </p:nvSpPr>
        <p:spPr>
          <a:xfrm>
            <a:off x="8300000" y="295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Check WC &amp;</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GOR bounds</a:t>
            </a:r>
          </a:p>
        </p:txBody>
      </p:sp>
      <p:sp>
        <p:nvSpPr>
          <p:cNvPr id="15" name="Box"/>
          <p:cNvSpPr/>
          <p:nvPr/>
        </p:nvSpPr>
        <p:spPr>
          <a:xfrm>
            <a:off x="10350000" y="295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Update inferentials</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with WC &amp; GOR</a:t>
            </a:r>
          </a:p>
        </p:txBody>
      </p:sp>
      <p:sp>
        <p:nvSpPr>
          <p:cNvPr id="16" name="Box"/>
          <p:cNvSpPr/>
          <p:nvPr/>
        </p:nvSpPr>
        <p:spPr>
          <a:xfrm>
            <a:off x="12400000" y="295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Calculate bias vs</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MPFM oil rate</a:t>
            </a:r>
          </a:p>
        </p:txBody>
      </p:sp>
      <p:sp>
        <p:nvSpPr>
          <p:cNvPr id="17" name="Box"/>
          <p:cNvSpPr/>
          <p:nvPr/>
        </p:nvSpPr>
        <p:spPr>
          <a:xfrm>
            <a:off x="14450000" y="295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Update</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CSV file</a:t>
            </a:r>
          </a:p>
        </p:txBody>
      </p:sp>
      <p:sp>
        <p:nvSpPr>
          <p:cNvPr id="18" name="Box"/>
          <p:cNvSpPr/>
          <p:nvPr/>
        </p:nvSpPr>
        <p:spPr>
          <a:xfrm>
            <a:off x="10350000" y="420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Re-run</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inferentials</a:t>
            </a:r>
          </a:p>
        </p:txBody>
      </p:sp>
      <p:sp>
        <p:nvSpPr>
          <p:cNvPr id="19" name="Box"/>
          <p:cNvSpPr/>
          <p:nvPr/>
        </p:nvSpPr>
        <p:spPr>
          <a:xfrm>
            <a:off x="10350000" y="570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AOF approve</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ResP</a:t>
            </a:r>
          </a:p>
        </p:txBody>
      </p:sp>
      <p:sp>
        <p:nvSpPr>
          <p:cNvPr id="20" name="Box"/>
          <p:cNvSpPr/>
          <p:nvPr/>
        </p:nvSpPr>
        <p:spPr>
          <a:xfrm>
            <a:off x="10350000" y="7350000"/>
            <a:ext cx="1750000" cy="800000"/>
          </a:xfrm>
          <a:prstGeom prst="rect">
            <a:avLst/>
          </a:prstGeom>
          <a:solidFill>
            <a:srgbClr val="D9DBDD"/>
          </a:solidFill>
          <a:ln/>
        </p:spPr>
        <p:txBody>
          <a:bodyPr wrap="square" lIns="45720" tIns="25400" rIns="45720" bIns="25400" rtlCol="0" anchor="ctr">
            <a:normAutofit/>
          </a:bodyPr>
          <a:lstStyle/>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Recalibrate</a:t>
            </a:r>
          </a:p>
          <a:p>
            <a:pPr marL="0" indent="0" algn="ctr">
              <a:lnSpc>
                <a:spcPct val="105000"/>
              </a:lnSpc>
              <a:buNone/>
            </a:pPr>
            <a:r>
              <a:rPr lang="en-US" sz="1400" b="1" kern="0" dirty="0">
                <a:solidFill>
                  <a:srgbClr val="37383A"/>
                </a:solidFill>
                <a:latin typeface="Barlow" pitchFamily="34" charset="0"/>
                <a:ea typeface="Barlow" pitchFamily="34" charset="-122"/>
                <a:cs typeface="Barlow" pitchFamily="34" charset="-120"/>
              </a:rPr>
              <a:t>ResP</a:t>
            </a:r>
          </a:p>
        </p:txBody>
      </p:sp>
      <p:cxnSp>
        <p:nvCxnSpPr>
          <p:cNvPr id="21" name="Conn"/>
          <p:cNvCxnSpPr/>
          <p:nvPr/>
        </p:nvCxnSpPr>
        <p:spPr>
          <a:xfrm>
            <a:off x="3900000" y="6100000"/>
            <a:ext cx="300000" cy="0"/>
          </a:xfrm>
          <a:prstGeom prst="straightConnector1">
            <a:avLst/>
          </a:prstGeom>
          <a:ln w="19050">
            <a:solidFill>
              <a:srgbClr val="8A8D90"/>
            </a:solidFill>
            <a:tailEnd type="triangle"/>
          </a:ln>
        </p:spPr>
      </p:cxnSp>
      <p:cxnSp>
        <p:nvCxnSpPr>
          <p:cNvPr id="22" name="Conn"/>
          <p:cNvCxnSpPr/>
          <p:nvPr/>
        </p:nvCxnSpPr>
        <p:spPr>
          <a:xfrm>
            <a:off x="5950000" y="6100000"/>
            <a:ext cx="300000" cy="0"/>
          </a:xfrm>
          <a:prstGeom prst="straightConnector1">
            <a:avLst/>
          </a:prstGeom>
          <a:ln w="19050">
            <a:solidFill>
              <a:srgbClr val="8A8D90"/>
            </a:solidFill>
            <a:tailEnd type="triangle"/>
          </a:ln>
        </p:spPr>
      </p:cxnSp>
      <p:cxnSp>
        <p:nvCxnSpPr>
          <p:cNvPr id="23" name="Conn"/>
          <p:cNvCxnSpPr/>
          <p:nvPr/>
        </p:nvCxnSpPr>
        <p:spPr>
          <a:xfrm flipV="1">
            <a:off x="7125000" y="3750000"/>
            <a:ext cx="2050000" cy="1950000"/>
          </a:xfrm>
          <a:prstGeom prst="straightConnector1">
            <a:avLst/>
          </a:prstGeom>
          <a:ln w="19050">
            <a:solidFill>
              <a:srgbClr val="8A8D90"/>
            </a:solidFill>
            <a:tailEnd type="triangle"/>
          </a:ln>
        </p:spPr>
      </p:cxnSp>
      <p:cxnSp>
        <p:nvCxnSpPr>
          <p:cNvPr id="24" name="Conn"/>
          <p:cNvCxnSpPr/>
          <p:nvPr/>
        </p:nvCxnSpPr>
        <p:spPr>
          <a:xfrm>
            <a:off x="10050000" y="3350000"/>
            <a:ext cx="300000" cy="0"/>
          </a:xfrm>
          <a:prstGeom prst="straightConnector1">
            <a:avLst/>
          </a:prstGeom>
          <a:ln w="19050">
            <a:solidFill>
              <a:srgbClr val="8A8D90"/>
            </a:solidFill>
            <a:tailEnd type="triangle"/>
          </a:ln>
        </p:spPr>
      </p:cxnSp>
      <p:cxnSp>
        <p:nvCxnSpPr>
          <p:cNvPr id="25" name="Conn"/>
          <p:cNvCxnSpPr>
            <a:cxnSpLocks/>
            <a:endCxn id="18" idx="1"/>
          </p:cNvCxnSpPr>
          <p:nvPr/>
        </p:nvCxnSpPr>
        <p:spPr>
          <a:xfrm>
            <a:off x="9175000" y="3750000"/>
            <a:ext cx="1175000" cy="850000"/>
          </a:xfrm>
          <a:prstGeom prst="straightConnector1">
            <a:avLst/>
          </a:prstGeom>
          <a:ln w="19050">
            <a:solidFill>
              <a:srgbClr val="8A8D90"/>
            </a:solidFill>
            <a:tailEnd type="triangle"/>
          </a:ln>
        </p:spPr>
      </p:cxnSp>
      <p:cxnSp>
        <p:nvCxnSpPr>
          <p:cNvPr id="26" name="Conn"/>
          <p:cNvCxnSpPr/>
          <p:nvPr/>
        </p:nvCxnSpPr>
        <p:spPr>
          <a:xfrm>
            <a:off x="12100000" y="3350000"/>
            <a:ext cx="300000" cy="0"/>
          </a:xfrm>
          <a:prstGeom prst="straightConnector1">
            <a:avLst/>
          </a:prstGeom>
          <a:ln w="19050">
            <a:solidFill>
              <a:srgbClr val="8A8D90"/>
            </a:solidFill>
            <a:tailEnd type="triangle"/>
          </a:ln>
        </p:spPr>
      </p:cxnSp>
      <p:cxnSp>
        <p:nvCxnSpPr>
          <p:cNvPr id="27" name="Conn"/>
          <p:cNvCxnSpPr/>
          <p:nvPr/>
        </p:nvCxnSpPr>
        <p:spPr>
          <a:xfrm flipV="1">
            <a:off x="12100000" y="3750000"/>
            <a:ext cx="1175000" cy="850000"/>
          </a:xfrm>
          <a:prstGeom prst="straightConnector1">
            <a:avLst/>
          </a:prstGeom>
          <a:ln w="19050">
            <a:solidFill>
              <a:srgbClr val="8A8D90"/>
            </a:solidFill>
            <a:tailEnd type="triangle"/>
          </a:ln>
        </p:spPr>
      </p:cxnSp>
      <p:cxnSp>
        <p:nvCxnSpPr>
          <p:cNvPr id="28" name="Conn"/>
          <p:cNvCxnSpPr/>
          <p:nvPr/>
        </p:nvCxnSpPr>
        <p:spPr>
          <a:xfrm>
            <a:off x="14150000" y="3350000"/>
            <a:ext cx="300000" cy="0"/>
          </a:xfrm>
          <a:prstGeom prst="straightConnector1">
            <a:avLst/>
          </a:prstGeom>
          <a:ln w="19050">
            <a:solidFill>
              <a:srgbClr val="8A8D90"/>
            </a:solidFill>
            <a:tailEnd type="triangle"/>
          </a:ln>
        </p:spPr>
      </p:cxnSp>
      <p:cxnSp>
        <p:nvCxnSpPr>
          <p:cNvPr id="29" name="Conn"/>
          <p:cNvCxnSpPr/>
          <p:nvPr/>
        </p:nvCxnSpPr>
        <p:spPr>
          <a:xfrm>
            <a:off x="13275000" y="3750000"/>
            <a:ext cx="0" cy="4000000"/>
          </a:xfrm>
          <a:prstGeom prst="straightConnector1">
            <a:avLst/>
          </a:prstGeom>
          <a:ln w="19050">
            <a:solidFill>
              <a:srgbClr val="8A8D90"/>
            </a:solidFill>
          </a:ln>
        </p:spPr>
      </p:cxnSp>
      <p:cxnSp>
        <p:nvCxnSpPr>
          <p:cNvPr id="30" name="Conn"/>
          <p:cNvCxnSpPr/>
          <p:nvPr/>
        </p:nvCxnSpPr>
        <p:spPr>
          <a:xfrm flipH="1">
            <a:off x="12100000" y="7750000"/>
            <a:ext cx="1175000" cy="0"/>
          </a:xfrm>
          <a:prstGeom prst="straightConnector1">
            <a:avLst/>
          </a:prstGeom>
          <a:ln w="19050">
            <a:solidFill>
              <a:srgbClr val="8A8D90"/>
            </a:solidFill>
            <a:tailEnd type="triangle"/>
          </a:ln>
        </p:spPr>
      </p:cxnSp>
      <p:cxnSp>
        <p:nvCxnSpPr>
          <p:cNvPr id="31" name="Conn"/>
          <p:cNvCxnSpPr/>
          <p:nvPr/>
        </p:nvCxnSpPr>
        <p:spPr>
          <a:xfrm flipV="1">
            <a:off x="11225000" y="6500000"/>
            <a:ext cx="0" cy="850000"/>
          </a:xfrm>
          <a:prstGeom prst="straightConnector1">
            <a:avLst/>
          </a:prstGeom>
          <a:ln w="19050">
            <a:solidFill>
              <a:srgbClr val="8A8D90"/>
            </a:solidFill>
            <a:tailEnd type="triangle"/>
          </a:ln>
        </p:spPr>
      </p:cxnSp>
      <p:cxnSp>
        <p:nvCxnSpPr>
          <p:cNvPr id="32" name="Conn"/>
          <p:cNvCxnSpPr/>
          <p:nvPr/>
        </p:nvCxnSpPr>
        <p:spPr>
          <a:xfrm flipV="1">
            <a:off x="11225000" y="5000000"/>
            <a:ext cx="0" cy="700000"/>
          </a:xfrm>
          <a:prstGeom prst="straightConnector1">
            <a:avLst/>
          </a:prstGeom>
          <a:ln w="19050">
            <a:solidFill>
              <a:srgbClr val="8A8D90"/>
            </a:solidFill>
            <a:tailEnd type="triangle"/>
          </a:ln>
        </p:spPr>
      </p:cxnSp>
      <p:sp>
        <p:nvSpPr>
          <p:cNvPr id="33" name="Text"/>
          <p:cNvSpPr/>
          <p:nvPr/>
        </p:nvSpPr>
        <p:spPr>
          <a:xfrm>
            <a:off x="9300000" y="2560000"/>
            <a:ext cx="1800000" cy="312420"/>
          </a:xfrm>
          <a:prstGeom prst="rect">
            <a:avLst/>
          </a:prstGeom>
          <a:noFill/>
          <a:ln/>
        </p:spPr>
        <p:txBody>
          <a:bodyPr wrap="square" lIns="25400" tIns="25400" rIns="25400" bIns="25400" rtlCol="0" anchor="t">
            <a:normAutofit/>
          </a:bodyPr>
          <a:lstStyle/>
          <a:p>
            <a:pPr marL="0" indent="0" algn="ctr">
              <a:buNone/>
            </a:pPr>
            <a:r>
              <a:rPr lang="en-US" sz="1200" kern="0" dirty="0">
                <a:solidFill>
                  <a:srgbClr val="8A8D90"/>
                </a:solidFill>
                <a:latin typeface="Barlow" pitchFamily="34" charset="0"/>
                <a:ea typeface="Barlow" pitchFamily="34" charset="-122"/>
                <a:cs typeface="Barlow" pitchFamily="34" charset="-120"/>
              </a:rPr>
              <a:t>within bounds</a:t>
            </a:r>
          </a:p>
        </p:txBody>
      </p:sp>
      <p:sp>
        <p:nvSpPr>
          <p:cNvPr id="34" name="Text"/>
          <p:cNvSpPr/>
          <p:nvPr/>
        </p:nvSpPr>
        <p:spPr>
          <a:xfrm>
            <a:off x="13400000" y="2560000"/>
            <a:ext cx="1800000" cy="312420"/>
          </a:xfrm>
          <a:prstGeom prst="rect">
            <a:avLst/>
          </a:prstGeom>
          <a:noFill/>
          <a:ln/>
        </p:spPr>
        <p:txBody>
          <a:bodyPr wrap="square" lIns="25400" tIns="25400" rIns="25400" bIns="25400" rtlCol="0" anchor="t">
            <a:normAutofit/>
          </a:bodyPr>
          <a:lstStyle/>
          <a:p>
            <a:pPr marL="0" indent="0" algn="ctr">
              <a:buNone/>
            </a:pPr>
            <a:r>
              <a:rPr lang="en-US" sz="1200" kern="0" dirty="0">
                <a:solidFill>
                  <a:srgbClr val="8A8D90"/>
                </a:solidFill>
                <a:latin typeface="Barlow" pitchFamily="34" charset="0"/>
                <a:ea typeface="Barlow" pitchFamily="34" charset="-122"/>
                <a:cs typeface="Barlow" pitchFamily="34" charset="-120"/>
              </a:rPr>
              <a:t>low bias</a:t>
            </a:r>
          </a:p>
        </p:txBody>
      </p:sp>
      <p:sp>
        <p:nvSpPr>
          <p:cNvPr id="35" name="Text"/>
          <p:cNvSpPr/>
          <p:nvPr/>
        </p:nvSpPr>
        <p:spPr>
          <a:xfrm>
            <a:off x="9340961" y="3880000"/>
            <a:ext cx="1300000" cy="312420"/>
          </a:xfrm>
          <a:prstGeom prst="rect">
            <a:avLst/>
          </a:prstGeom>
          <a:noFill/>
          <a:ln/>
        </p:spPr>
        <p:txBody>
          <a:bodyPr wrap="square" lIns="25400" tIns="25400" rIns="25400" bIns="25400" rtlCol="0" anchor="t">
            <a:normAutofit/>
          </a:bodyPr>
          <a:lstStyle/>
          <a:p>
            <a:pPr marL="0" indent="0" algn="r">
              <a:buNone/>
            </a:pPr>
            <a:r>
              <a:rPr lang="en-US" sz="1200" kern="0" dirty="0">
                <a:solidFill>
                  <a:srgbClr val="8A8D90"/>
                </a:solidFill>
                <a:latin typeface="Barlow" pitchFamily="34" charset="0"/>
                <a:ea typeface="Barlow" pitchFamily="34" charset="-122"/>
                <a:cs typeface="Barlow" pitchFamily="34" charset="-120"/>
              </a:rPr>
              <a:t>out of bounds</a:t>
            </a:r>
          </a:p>
        </p:txBody>
      </p:sp>
      <p:sp>
        <p:nvSpPr>
          <p:cNvPr id="36" name="Text"/>
          <p:cNvSpPr/>
          <p:nvPr/>
        </p:nvSpPr>
        <p:spPr>
          <a:xfrm>
            <a:off x="13360000" y="5250000"/>
            <a:ext cx="1600000" cy="312420"/>
          </a:xfrm>
          <a:prstGeom prst="rect">
            <a:avLst/>
          </a:prstGeom>
          <a:noFill/>
          <a:ln/>
        </p:spPr>
        <p:txBody>
          <a:bodyPr wrap="square" lIns="25400" tIns="25400" rIns="25400" bIns="25400" rtlCol="0" anchor="t">
            <a:normAutofit/>
          </a:bodyPr>
          <a:lstStyle/>
          <a:p>
            <a:pPr marL="0" indent="0" algn="l">
              <a:buNone/>
            </a:pPr>
            <a:r>
              <a:rPr lang="en-US" sz="1200" kern="0" dirty="0">
                <a:solidFill>
                  <a:srgbClr val="8A8D90"/>
                </a:solidFill>
                <a:latin typeface="Barlow" pitchFamily="34" charset="0"/>
                <a:ea typeface="Barlow" pitchFamily="34" charset="-122"/>
                <a:cs typeface="Barlow" pitchFamily="34" charset="-120"/>
              </a:rPr>
              <a:t>high bias</a:t>
            </a:r>
          </a:p>
        </p:txBody>
      </p:sp>
      <p:sp>
        <p:nvSpPr>
          <p:cNvPr id="37" name="Text"/>
          <p:cNvSpPr/>
          <p:nvPr/>
        </p:nvSpPr>
        <p:spPr>
          <a:xfrm>
            <a:off x="16260000" y="3200000"/>
            <a:ext cx="950000" cy="312420"/>
          </a:xfrm>
          <a:prstGeom prst="rect">
            <a:avLst/>
          </a:prstGeom>
          <a:noFill/>
          <a:ln/>
        </p:spPr>
        <p:txBody>
          <a:bodyPr wrap="square" lIns="25400" tIns="25400" rIns="25400" bIns="25400" rtlCol="0" anchor="t">
            <a:normAutofit/>
          </a:bodyPr>
          <a:lstStyle/>
          <a:p>
            <a:pPr marL="0" indent="0" algn="l">
              <a:buNone/>
            </a:pPr>
            <a:r>
              <a:rPr lang="en-US" sz="1200" kern="0" dirty="0">
                <a:solidFill>
                  <a:srgbClr val="A7AAAD"/>
                </a:solidFill>
                <a:latin typeface="Barlow" pitchFamily="34" charset="0"/>
                <a:ea typeface="Barlow" pitchFamily="34" charset="-122"/>
                <a:cs typeface="Barlow" pitchFamily="34" charset="-120"/>
              </a:rPr>
              <a:t>next well</a:t>
            </a:r>
          </a:p>
        </p:txBody>
      </p:sp>
      <p:sp>
        <p:nvSpPr>
          <p:cNvPr id="38" name="Text"/>
          <p:cNvSpPr/>
          <p:nvPr/>
        </p:nvSpPr>
        <p:spPr>
          <a:xfrm>
            <a:off x="2150000" y="6640000"/>
            <a:ext cx="6400000" cy="312420"/>
          </a:xfrm>
          <a:prstGeom prst="rect">
            <a:avLst/>
          </a:prstGeom>
          <a:noFill/>
          <a:ln/>
        </p:spPr>
        <p:txBody>
          <a:bodyPr wrap="square" lIns="25400" tIns="25400" rIns="25400" bIns="25400" rtlCol="0" anchor="t">
            <a:normAutofit/>
          </a:bodyPr>
          <a:lstStyle/>
          <a:p>
            <a:pPr marL="0" indent="0" algn="l">
              <a:buNone/>
            </a:pPr>
            <a:r>
              <a:rPr lang="en-US" sz="1300" b="1" kern="0" dirty="0">
                <a:solidFill>
                  <a:srgbClr val="00B0F0"/>
                </a:solidFill>
                <a:latin typeface="Barlow" pitchFamily="34" charset="0"/>
                <a:ea typeface="Barlow" pitchFamily="34" charset="-122"/>
                <a:cs typeface="Barlow" pitchFamily="34" charset="-120"/>
              </a:rPr>
              <a:t>same day if test &lt; noon M–F · weekend test: no validation, up to 3 days</a:t>
            </a:r>
          </a:p>
        </p:txBody>
      </p:sp>
      <p:sp>
        <p:nvSpPr>
          <p:cNvPr id="39" name="Text"/>
          <p:cNvSpPr/>
          <p:nvPr/>
        </p:nvSpPr>
        <p:spPr>
          <a:xfrm>
            <a:off x="6300000" y="4300000"/>
            <a:ext cx="1750000" cy="560000"/>
          </a:xfrm>
          <a:prstGeom prst="rect">
            <a:avLst/>
          </a:prstGeom>
          <a:noFill/>
          <a:ln/>
        </p:spPr>
        <p:txBody>
          <a:bodyPr wrap="square" lIns="25400" tIns="25400" rIns="25400" bIns="25400" rtlCol="0" anchor="t">
            <a:normAutofit/>
          </a:bodyPr>
          <a:lstStyle/>
          <a:p>
            <a:pPr marL="0" indent="0" algn="l">
              <a:lnSpc>
                <a:spcPct val="110000"/>
              </a:lnSpc>
              <a:buNone/>
            </a:pPr>
            <a:r>
              <a:rPr lang="en-US" sz="1300" b="1" kern="0" dirty="0">
                <a:solidFill>
                  <a:srgbClr val="00B0F0"/>
                </a:solidFill>
                <a:latin typeface="Barlow" pitchFamily="34" charset="0"/>
                <a:ea typeface="Barlow" pitchFamily="34" charset="-122"/>
                <a:cs typeface="Barlow" pitchFamily="34" charset="-120"/>
              </a:rPr>
              <a:t>hours — send by</a:t>
            </a:r>
          </a:p>
          <a:p>
            <a:pPr marL="0" indent="0" algn="l">
              <a:lnSpc>
                <a:spcPct val="110000"/>
              </a:lnSpc>
              <a:buNone/>
            </a:pPr>
            <a:r>
              <a:rPr lang="en-US" sz="1300" b="1" kern="0" dirty="0">
                <a:solidFill>
                  <a:srgbClr val="00B0F0"/>
                </a:solidFill>
                <a:latin typeface="Barlow" pitchFamily="34" charset="0"/>
                <a:ea typeface="Barlow" pitchFamily="34" charset="-122"/>
                <a:cs typeface="Barlow" pitchFamily="34" charset="-120"/>
              </a:rPr>
              <a:t>3pm for fastest flow</a:t>
            </a:r>
          </a:p>
        </p:txBody>
      </p:sp>
      <p:sp>
        <p:nvSpPr>
          <p:cNvPr id="40" name="Text"/>
          <p:cNvSpPr/>
          <p:nvPr/>
        </p:nvSpPr>
        <p:spPr>
          <a:xfrm>
            <a:off x="13500000" y="3830000"/>
            <a:ext cx="2700000" cy="560000"/>
          </a:xfrm>
          <a:prstGeom prst="rect">
            <a:avLst/>
          </a:prstGeom>
          <a:noFill/>
          <a:ln/>
        </p:spPr>
        <p:txBody>
          <a:bodyPr wrap="square" lIns="25400" tIns="25400" rIns="25400" bIns="25400" rtlCol="0" anchor="t">
            <a:normAutofit/>
          </a:bodyPr>
          <a:lstStyle/>
          <a:p>
            <a:pPr marL="0" indent="0" algn="ctr">
              <a:lnSpc>
                <a:spcPct val="110000"/>
              </a:lnSpc>
              <a:buNone/>
            </a:pPr>
            <a:r>
              <a:rPr lang="en-US" sz="1300" b="1" kern="0" dirty="0">
                <a:solidFill>
                  <a:srgbClr val="00B0F0"/>
                </a:solidFill>
                <a:latin typeface="Barlow" pitchFamily="34" charset="0"/>
                <a:ea typeface="Barlow" pitchFamily="34" charset="-122"/>
                <a:cs typeface="Barlow" pitchFamily="34" charset="-120"/>
              </a:rPr>
              <a:t>in-bounds path: ≈ 1 hour</a:t>
            </a:r>
          </a:p>
          <a:p>
            <a:pPr marL="0" indent="0" algn="ctr">
              <a:lnSpc>
                <a:spcPct val="110000"/>
              </a:lnSpc>
              <a:buNone/>
            </a:pPr>
            <a:r>
              <a:rPr lang="en-US" sz="1300" b="1" kern="0" dirty="0">
                <a:solidFill>
                  <a:srgbClr val="00B0F0"/>
                </a:solidFill>
                <a:latin typeface="Barlow" pitchFamily="34" charset="0"/>
                <a:ea typeface="Barlow" pitchFamily="34" charset="-122"/>
                <a:cs typeface="Barlow" pitchFamily="34" charset="-120"/>
              </a:rPr>
              <a:t>re-run + bias: 4 hrs (10 wells)</a:t>
            </a:r>
          </a:p>
        </p:txBody>
      </p:sp>
      <p:sp>
        <p:nvSpPr>
          <p:cNvPr id="41" name="Text"/>
          <p:cNvSpPr/>
          <p:nvPr/>
        </p:nvSpPr>
        <p:spPr>
          <a:xfrm>
            <a:off x="10350000" y="6560000"/>
            <a:ext cx="1750000" cy="312420"/>
          </a:xfrm>
          <a:prstGeom prst="rect">
            <a:avLst/>
          </a:prstGeom>
          <a:noFill/>
          <a:ln/>
        </p:spPr>
        <p:txBody>
          <a:bodyPr wrap="square" lIns="25400" tIns="25400" rIns="25400" bIns="25400" rtlCol="0" anchor="t">
            <a:normAutofit/>
          </a:bodyPr>
          <a:lstStyle/>
          <a:p>
            <a:pPr marL="0" indent="0" algn="ctr">
              <a:buNone/>
            </a:pPr>
            <a:r>
              <a:rPr lang="en-US" sz="1300" b="1" kern="0" dirty="0">
                <a:solidFill>
                  <a:srgbClr val="00B0F0"/>
                </a:solidFill>
                <a:latin typeface="Barlow" pitchFamily="34" charset="0"/>
                <a:ea typeface="Barlow" pitchFamily="34" charset="-122"/>
                <a:cs typeface="Barlow" pitchFamily="34" charset="-120"/>
              </a:rPr>
              <a:t>0.5 working day (??)</a:t>
            </a:r>
          </a:p>
        </p:txBody>
      </p:sp>
      <p:sp>
        <p:nvSpPr>
          <p:cNvPr id="42" name="Text"/>
          <p:cNvSpPr/>
          <p:nvPr/>
        </p:nvSpPr>
        <p:spPr>
          <a:xfrm>
            <a:off x="10350000" y="8210000"/>
            <a:ext cx="1750000" cy="312420"/>
          </a:xfrm>
          <a:prstGeom prst="rect">
            <a:avLst/>
          </a:prstGeom>
          <a:noFill/>
          <a:ln/>
        </p:spPr>
        <p:txBody>
          <a:bodyPr wrap="square" lIns="25400" tIns="25400" rIns="25400" bIns="25400" rtlCol="0" anchor="t">
            <a:normAutofit/>
          </a:bodyPr>
          <a:lstStyle/>
          <a:p>
            <a:pPr marL="0" indent="0" algn="ctr">
              <a:buNone/>
            </a:pPr>
            <a:r>
              <a:rPr lang="en-US" sz="1300" b="1" kern="0" dirty="0">
                <a:solidFill>
                  <a:srgbClr val="00B0F0"/>
                </a:solidFill>
                <a:latin typeface="Barlow" pitchFamily="34" charset="0"/>
                <a:ea typeface="Barlow" pitchFamily="34" charset="-122"/>
                <a:cs typeface="Barlow" pitchFamily="34" charset="-120"/>
              </a:rPr>
              <a:t>0.5 working day</a:t>
            </a:r>
          </a:p>
        </p:txBody>
      </p:sp>
      <p:sp>
        <p:nvSpPr>
          <p:cNvPr id="43" name="Text"/>
          <p:cNvSpPr/>
          <p:nvPr/>
        </p:nvSpPr>
        <p:spPr>
          <a:xfrm>
            <a:off x="13700000" y="5850000"/>
            <a:ext cx="3400000" cy="800000"/>
          </a:xfrm>
          <a:prstGeom prst="rect">
            <a:avLst/>
          </a:prstGeom>
          <a:noFill/>
          <a:ln/>
        </p:spPr>
        <p:txBody>
          <a:bodyPr wrap="square" lIns="25400" tIns="25400" rIns="25400" bIns="25400" rtlCol="0" anchor="t">
            <a:normAutofit/>
          </a:bodyPr>
          <a:lstStyle/>
          <a:p>
            <a:pPr marL="0" indent="0" algn="l">
              <a:lnSpc>
                <a:spcPct val="115000"/>
              </a:lnSpc>
              <a:buNone/>
            </a:pPr>
            <a:r>
              <a:rPr lang="en-US" sz="1800" b="1" kern="0" dirty="0">
                <a:solidFill>
                  <a:srgbClr val="37383A"/>
                </a:solidFill>
                <a:latin typeface="Barlow Condensed" pitchFamily="34" charset="0"/>
                <a:ea typeface="Barlow Condensed" pitchFamily="34" charset="-122"/>
                <a:cs typeface="Barlow Condensed" pitchFamily="34" charset="-120"/>
              </a:rPr>
              <a:t>Ten wells arriving together.</a:t>
            </a:r>
          </a:p>
          <a:p>
            <a:pPr marL="0" indent="0" algn="l">
              <a:lnSpc>
                <a:spcPct val="115000"/>
              </a:lnSpc>
              <a:buNone/>
            </a:pPr>
            <a:r>
              <a:rPr lang="en-US" sz="1800" b="1" kern="0" dirty="0">
                <a:solidFill>
                  <a:srgbClr val="00B0F0"/>
                </a:solidFill>
                <a:latin typeface="Barlow Condensed" pitchFamily="34" charset="0"/>
                <a:ea typeface="Barlow Condensed" pitchFamily="34" charset="-122"/>
                <a:cs typeface="Barlow Condensed" pitchFamily="34" charset="-120"/>
              </a:rPr>
              <a:t>One step has no number.</a:t>
            </a:r>
          </a:p>
        </p:txBody>
      </p:sp>
      <p:sp>
        <p:nvSpPr>
          <p:cNvPr id="44" name="Text"/>
          <p:cNvSpPr/>
          <p:nvPr/>
        </p:nvSpPr>
        <p:spPr>
          <a:xfrm>
            <a:off x="1143000" y="9155430"/>
            <a:ext cx="2400000" cy="312420"/>
          </a:xfrm>
          <a:prstGeom prst="rect">
            <a:avLst/>
          </a:prstGeom>
          <a:noFill/>
          <a:ln/>
        </p:spPr>
        <p:txBody>
          <a:bodyPr wrap="square" lIns="25400" tIns="25400" rIns="25400" bIns="25400" rtlCol="0" anchor="t">
            <a:normAutofit lnSpcReduction="10000"/>
          </a:bodyPr>
          <a:lstStyle/>
          <a:p>
            <a:pPr marL="0" indent="0" algn="l">
              <a:buNone/>
            </a:pPr>
            <a:r>
              <a:rPr lang="en-US" sz="1800" kern="0" dirty="0">
                <a:solidFill>
                  <a:srgbClr val="A7AAAD"/>
                </a:solidFill>
                <a:latin typeface="Barlow" pitchFamily="34" charset="0"/>
                <a:ea typeface="Barlow" pitchFamily="34" charset="-122"/>
                <a:cs typeface="Barlow" pitchFamily="34" charset="-120"/>
              </a:rPr>
              <a:t>heuristiq.io</a:t>
            </a:r>
          </a:p>
        </p:txBody>
      </p:sp>
      <p:sp>
        <p:nvSpPr>
          <p:cNvPr id="45" name="Text"/>
          <p:cNvSpPr/>
          <p:nvPr/>
        </p:nvSpPr>
        <p:spPr>
          <a:xfrm>
            <a:off x="12472699" y="9155430"/>
            <a:ext cx="4989532" cy="312420"/>
          </a:xfrm>
          <a:prstGeom prst="rect">
            <a:avLst/>
          </a:prstGeom>
          <a:noFill/>
          <a:ln/>
        </p:spPr>
        <p:txBody>
          <a:bodyPr wrap="square" lIns="25400" tIns="25400" rIns="25400" bIns="25400" rtlCol="0" anchor="t">
            <a:normAutofit lnSpcReduction="10000"/>
          </a:bodyPr>
          <a:lstStyle/>
          <a:p>
            <a:pPr marL="0" indent="0" algn="l">
              <a:buNone/>
            </a:pPr>
            <a:r>
              <a:rPr lang="en-US" sz="1800" kern="0" dirty="0">
                <a:solidFill>
                  <a:srgbClr val="8A8D90"/>
                </a:solidFill>
                <a:latin typeface="Barlow" pitchFamily="34" charset="0"/>
                <a:ea typeface="Barlow" pitchFamily="34" charset="-122"/>
                <a:cs typeface="Barlow" pitchFamily="34" charset="-120"/>
              </a:rPr>
              <a:t>Source: </a:t>
            </a:r>
            <a:r>
              <a:rPr lang="en-US" kern="0" dirty="0">
                <a:solidFill>
                  <a:srgbClr val="8A8D90"/>
                </a:solidFill>
                <a:latin typeface="Barlow" pitchFamily="34" charset="0"/>
                <a:ea typeface="Barlow" pitchFamily="34" charset="-122"/>
                <a:cs typeface="Barlow" pitchFamily="34" charset="-120"/>
              </a:rPr>
              <a:t>C</a:t>
            </a:r>
            <a:r>
              <a:rPr lang="en-US" sz="1800" kern="0" dirty="0">
                <a:solidFill>
                  <a:srgbClr val="8A8D90"/>
                </a:solidFill>
                <a:latin typeface="Barlow" pitchFamily="34" charset="0"/>
                <a:ea typeface="Barlow" pitchFamily="34" charset="-122"/>
                <a:cs typeface="Barlow" pitchFamily="34" charset="-120"/>
              </a:rPr>
              <a:t>oefficients update process maps</a:t>
            </a:r>
          </a:p>
        </p:txBody>
      </p:sp>
      <p:sp>
        <p:nvSpPr>
          <p:cNvPr id="47" name="Text">
            <a:extLst>
              <a:ext uri="{FF2B5EF4-FFF2-40B4-BE49-F238E27FC236}">
                <a16:creationId xmlns:a16="http://schemas.microsoft.com/office/drawing/2014/main" id="{6CB8EB8A-691D-16BE-FCCE-7599D27483CD}"/>
              </a:ext>
            </a:extLst>
          </p:cNvPr>
          <p:cNvSpPr/>
          <p:nvPr/>
        </p:nvSpPr>
        <p:spPr>
          <a:xfrm>
            <a:off x="868678" y="3600000"/>
            <a:ext cx="1874521" cy="869050"/>
          </a:xfrm>
          <a:prstGeom prst="rect">
            <a:avLst/>
          </a:prstGeom>
          <a:noFill/>
          <a:ln/>
        </p:spPr>
        <p:txBody>
          <a:bodyPr wrap="square" lIns="25400" tIns="25400" rIns="25400" bIns="25400" rtlCol="0" anchor="t">
            <a:normAutofit/>
          </a:bodyPr>
          <a:lstStyle/>
          <a:p>
            <a:pPr marL="0" indent="0" algn="l">
              <a:buNone/>
            </a:pPr>
            <a:r>
              <a:rPr lang="en-US" sz="1800" b="1" kern="0" dirty="0">
                <a:solidFill>
                  <a:srgbClr val="8A8D90"/>
                </a:solidFill>
                <a:latin typeface="Barlow" pitchFamily="34" charset="0"/>
                <a:ea typeface="Barlow" pitchFamily="34" charset="-122"/>
                <a:cs typeface="Barlow" pitchFamily="34" charset="-120"/>
              </a:rPr>
              <a:t>GENERAL</a:t>
            </a:r>
          </a:p>
          <a:p>
            <a:pPr marL="0" indent="0" algn="l">
              <a:buNone/>
            </a:pPr>
            <a:r>
              <a:rPr lang="en-US" b="1" kern="0" dirty="0">
                <a:solidFill>
                  <a:srgbClr val="8A8D90"/>
                </a:solidFill>
                <a:latin typeface="Barlow" pitchFamily="34" charset="0"/>
                <a:ea typeface="Barlow" pitchFamily="34" charset="-122"/>
                <a:cs typeface="Barlow" pitchFamily="34" charset="-120"/>
              </a:rPr>
              <a:t>CONTRACTOR</a:t>
            </a:r>
            <a:endParaRPr lang="en-US" sz="1800" b="1" kern="0" dirty="0">
              <a:solidFill>
                <a:srgbClr val="8A8D90"/>
              </a:solidFill>
              <a:latin typeface="Barlow" pitchFamily="34" charset="0"/>
              <a:ea typeface="Barlow" pitchFamily="34" charset="-122"/>
              <a:cs typeface="Barlow" pitchFamily="34" charset="-120"/>
            </a:endParaRPr>
          </a:p>
        </p:txBody>
      </p:sp>
      <p:sp>
        <p:nvSpPr>
          <p:cNvPr id="49" name="Text">
            <a:extLst>
              <a:ext uri="{FF2B5EF4-FFF2-40B4-BE49-F238E27FC236}">
                <a16:creationId xmlns:a16="http://schemas.microsoft.com/office/drawing/2014/main" id="{73DE0595-2FBC-8F4A-479B-6E4852013AF1}"/>
              </a:ext>
            </a:extLst>
          </p:cNvPr>
          <p:cNvSpPr/>
          <p:nvPr/>
        </p:nvSpPr>
        <p:spPr>
          <a:xfrm>
            <a:off x="868678" y="5950000"/>
            <a:ext cx="1581999" cy="800000"/>
          </a:xfrm>
          <a:prstGeom prst="rect">
            <a:avLst/>
          </a:prstGeom>
          <a:noFill/>
          <a:ln/>
        </p:spPr>
        <p:txBody>
          <a:bodyPr wrap="square" lIns="25400" tIns="25400" rIns="25400" bIns="25400" rtlCol="0" anchor="t">
            <a:normAutofit/>
          </a:bodyPr>
          <a:lstStyle/>
          <a:p>
            <a:pPr marL="0" indent="0" algn="l">
              <a:buNone/>
            </a:pPr>
            <a:r>
              <a:rPr lang="en-US" sz="1800" b="1" kern="0" dirty="0">
                <a:solidFill>
                  <a:srgbClr val="8A8D90"/>
                </a:solidFill>
                <a:latin typeface="Barlow" pitchFamily="34" charset="0"/>
                <a:ea typeface="Barlow" pitchFamily="34" charset="-122"/>
                <a:cs typeface="Barlow" pitchFamily="34" charset="-120"/>
              </a:rPr>
              <a:t>CUSTOMER</a:t>
            </a:r>
          </a:p>
        </p:txBody>
      </p:sp>
      <p:sp>
        <p:nvSpPr>
          <p:cNvPr id="51" name="Text">
            <a:extLst>
              <a:ext uri="{FF2B5EF4-FFF2-40B4-BE49-F238E27FC236}">
                <a16:creationId xmlns:a16="http://schemas.microsoft.com/office/drawing/2014/main" id="{31242FE2-97C4-2B1B-B70A-51992DEF0A2E}"/>
              </a:ext>
            </a:extLst>
          </p:cNvPr>
          <p:cNvSpPr/>
          <p:nvPr/>
        </p:nvSpPr>
        <p:spPr>
          <a:xfrm>
            <a:off x="868678" y="7600000"/>
            <a:ext cx="2273531" cy="1119050"/>
          </a:xfrm>
          <a:prstGeom prst="rect">
            <a:avLst/>
          </a:prstGeom>
          <a:noFill/>
          <a:ln/>
        </p:spPr>
        <p:txBody>
          <a:bodyPr wrap="square" lIns="25400" tIns="25400" rIns="25400" bIns="25400" rtlCol="0" anchor="t">
            <a:normAutofit/>
          </a:bodyPr>
          <a:lstStyle/>
          <a:p>
            <a:pPr marL="0" indent="0" algn="l">
              <a:buNone/>
            </a:pPr>
            <a:r>
              <a:rPr lang="en-US" sz="1800" b="1" kern="0" dirty="0">
                <a:solidFill>
                  <a:srgbClr val="8A8D90"/>
                </a:solidFill>
                <a:latin typeface="Barlow" pitchFamily="34" charset="0"/>
                <a:ea typeface="Barlow" pitchFamily="34" charset="-122"/>
                <a:cs typeface="Barlow" pitchFamily="34" charset="-120"/>
              </a:rPr>
              <a:t>CONTRACT</a:t>
            </a:r>
          </a:p>
          <a:p>
            <a:pPr marL="0" indent="0" algn="l">
              <a:buNone/>
            </a:pPr>
            <a:r>
              <a:rPr lang="en-US" b="1" kern="0" dirty="0">
                <a:solidFill>
                  <a:srgbClr val="8A8D90"/>
                </a:solidFill>
                <a:latin typeface="Barlow" pitchFamily="34" charset="0"/>
                <a:ea typeface="Barlow" pitchFamily="34" charset="-122"/>
                <a:cs typeface="Barlow" pitchFamily="34" charset="-120"/>
              </a:rPr>
              <a:t>H</a:t>
            </a:r>
            <a:r>
              <a:rPr lang="en-US" sz="1800" b="1" kern="0" dirty="0">
                <a:solidFill>
                  <a:srgbClr val="8A8D90"/>
                </a:solidFill>
                <a:latin typeface="Barlow" pitchFamily="34" charset="0"/>
                <a:ea typeface="Barlow" pitchFamily="34" charset="-122"/>
                <a:cs typeface="Barlow" pitchFamily="34" charset="-120"/>
              </a:rPr>
              <a:t>OLDER</a:t>
            </a:r>
          </a:p>
        </p:txBody>
      </p:sp>
      <p:sp>
        <p:nvSpPr>
          <p:cNvPr id="8" name="Oval 7">
            <a:extLst>
              <a:ext uri="{FF2B5EF4-FFF2-40B4-BE49-F238E27FC236}">
                <a16:creationId xmlns:a16="http://schemas.microsoft.com/office/drawing/2014/main" id="{5BFE91FE-078D-D734-7D2C-88D6C81F8376}"/>
              </a:ext>
            </a:extLst>
          </p:cNvPr>
          <p:cNvSpPr/>
          <p:nvPr/>
        </p:nvSpPr>
        <p:spPr>
          <a:xfrm>
            <a:off x="9575800" y="3880000"/>
            <a:ext cx="3474201" cy="4942267"/>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8D37AC24-FB1D-6634-AB5F-EB068B8D2E56}"/>
              </a:ext>
            </a:extLst>
          </p:cNvPr>
          <p:cNvSpPr/>
          <p:nvPr/>
        </p:nvSpPr>
        <p:spPr>
          <a:xfrm>
            <a:off x="1896533" y="2072553"/>
            <a:ext cx="14139334" cy="3523019"/>
          </a:xfrm>
          <a:custGeom>
            <a:avLst/>
            <a:gdLst>
              <a:gd name="csX0" fmla="*/ 0 w 14139334"/>
              <a:gd name="csY0" fmla="*/ 3261441 h 3523019"/>
              <a:gd name="csX1" fmla="*/ 5198534 w 14139334"/>
              <a:gd name="csY1" fmla="*/ 3244507 h 3523019"/>
              <a:gd name="csX2" fmla="*/ 7543800 w 14139334"/>
              <a:gd name="csY2" fmla="*/ 408174 h 3523019"/>
              <a:gd name="csX3" fmla="*/ 14139334 w 14139334"/>
              <a:gd name="csY3" fmla="*/ 18707 h 3523019"/>
              <a:gd name="csX4" fmla="*/ 14139334 w 14139334"/>
              <a:gd name="csY4" fmla="*/ 18707 h 3523019"/>
            </a:gdLst>
            <a:ahLst/>
            <a:cxnLst>
              <a:cxn ang="0">
                <a:pos x="csX0" y="csY0"/>
              </a:cxn>
              <a:cxn ang="0">
                <a:pos x="csX1" y="csY1"/>
              </a:cxn>
              <a:cxn ang="0">
                <a:pos x="csX2" y="csY2"/>
              </a:cxn>
              <a:cxn ang="0">
                <a:pos x="csX3" y="csY3"/>
              </a:cxn>
              <a:cxn ang="0">
                <a:pos x="csX4" y="csY4"/>
              </a:cxn>
            </a:cxnLst>
            <a:rect l="l" t="t" r="r" b="b"/>
            <a:pathLst>
              <a:path w="14139334" h="3523019">
                <a:moveTo>
                  <a:pt x="0" y="3261441"/>
                </a:moveTo>
                <a:cubicBezTo>
                  <a:pt x="1970617" y="3490746"/>
                  <a:pt x="3941234" y="3720051"/>
                  <a:pt x="5198534" y="3244507"/>
                </a:cubicBezTo>
                <a:cubicBezTo>
                  <a:pt x="6455834" y="2768963"/>
                  <a:pt x="6053667" y="945807"/>
                  <a:pt x="7543800" y="408174"/>
                </a:cubicBezTo>
                <a:cubicBezTo>
                  <a:pt x="9033933" y="-129459"/>
                  <a:pt x="14139334" y="18707"/>
                  <a:pt x="14139334" y="18707"/>
                </a:cubicBezTo>
                <a:lnTo>
                  <a:pt x="14139334" y="18707"/>
                </a:lnTo>
              </a:path>
            </a:pathLst>
          </a:custGeom>
          <a:noFill/>
          <a:ln w="57150">
            <a:solidFill>
              <a:srgbClr val="92D05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2548F40-6FF2-1B0E-7144-44A3434A8F6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1C0F8DF-2EED-F822-F756-3C65875B32C3}"/>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KNOWLEDGE AS AGILE DESIGN </a:t>
            </a:r>
            <a:endParaRPr lang="en-US" sz="1800" dirty="0"/>
          </a:p>
        </p:txBody>
      </p:sp>
      <p:sp>
        <p:nvSpPr>
          <p:cNvPr id="3" name="Text 1">
            <a:extLst>
              <a:ext uri="{FF2B5EF4-FFF2-40B4-BE49-F238E27FC236}">
                <a16:creationId xmlns:a16="http://schemas.microsoft.com/office/drawing/2014/main" id="{30FE7B1E-9586-37BA-BDC4-1A5584C6D191}"/>
              </a:ext>
            </a:extLst>
          </p:cNvPr>
          <p:cNvSpPr/>
          <p:nvPr/>
        </p:nvSpPr>
        <p:spPr>
          <a:xfrm>
            <a:off x="1143000" y="1264920"/>
            <a:ext cx="17602200" cy="762000"/>
          </a:xfrm>
          <a:prstGeom prst="rect">
            <a:avLst/>
          </a:prstGeom>
          <a:noFill/>
          <a:ln/>
        </p:spPr>
        <p:txBody>
          <a:bodyPr wrap="square" lIns="25400" tIns="25400" rIns="25400" bIns="25400" rtlCol="0" anchor="t">
            <a:normAutofit fontScale="92500" lnSpcReduction="20000"/>
          </a:bodyPr>
          <a:lstStyle/>
          <a:p>
            <a:r>
              <a:rPr lang="en-US" sz="5700" b="1" kern="0" spc="-37">
                <a:solidFill>
                  <a:srgbClr val="37383A"/>
                </a:solidFill>
                <a:latin typeface="Barlow Condensed"/>
              </a:rPr>
              <a:t>"When you come to a fork in the road, take it"</a:t>
            </a:r>
            <a:endParaRPr lang="en-US"/>
          </a:p>
        </p:txBody>
      </p:sp>
      <p:sp>
        <p:nvSpPr>
          <p:cNvPr id="4" name="Shape 2">
            <a:extLst>
              <a:ext uri="{FF2B5EF4-FFF2-40B4-BE49-F238E27FC236}">
                <a16:creationId xmlns:a16="http://schemas.microsoft.com/office/drawing/2014/main" id="{E04BB7CA-127A-0CBB-B7E7-078E6313380A}"/>
              </a:ext>
            </a:extLst>
          </p:cNvPr>
          <p:cNvSpPr/>
          <p:nvPr/>
        </p:nvSpPr>
        <p:spPr>
          <a:xfrm>
            <a:off x="1143000" y="2255520"/>
            <a:ext cx="609600" cy="47625"/>
          </a:xfrm>
          <a:prstGeom prst="roundRect">
            <a:avLst>
              <a:gd name="adj" fmla="val 40000"/>
            </a:avLst>
          </a:prstGeom>
          <a:solidFill>
            <a:srgbClr val="00B0F0"/>
          </a:solidFill>
          <a:ln/>
        </p:spPr>
        <p:txBody>
          <a:bodyPr/>
          <a:lstStyle/>
          <a:p>
            <a:endParaRPr lang="en-US"/>
          </a:p>
        </p:txBody>
      </p:sp>
      <p:sp>
        <p:nvSpPr>
          <p:cNvPr id="5" name="Shape 3">
            <a:extLst>
              <a:ext uri="{FF2B5EF4-FFF2-40B4-BE49-F238E27FC236}">
                <a16:creationId xmlns:a16="http://schemas.microsoft.com/office/drawing/2014/main" id="{744EFC94-07EF-2178-3750-CED35211F0EA}"/>
              </a:ext>
            </a:extLst>
          </p:cNvPr>
          <p:cNvSpPr/>
          <p:nvPr/>
        </p:nvSpPr>
        <p:spPr>
          <a:xfrm>
            <a:off x="1143000" y="2950845"/>
            <a:ext cx="133350" cy="133350"/>
          </a:xfrm>
          <a:prstGeom prst="rect">
            <a:avLst/>
          </a:prstGeom>
          <a:solidFill>
            <a:srgbClr val="00B0F0"/>
          </a:solidFill>
          <a:ln/>
        </p:spPr>
        <p:txBody>
          <a:bodyPr/>
          <a:lstStyle/>
          <a:p>
            <a:endParaRPr lang="en-US"/>
          </a:p>
        </p:txBody>
      </p:sp>
      <p:sp>
        <p:nvSpPr>
          <p:cNvPr id="6" name="Text 4">
            <a:extLst>
              <a:ext uri="{FF2B5EF4-FFF2-40B4-BE49-F238E27FC236}">
                <a16:creationId xmlns:a16="http://schemas.microsoft.com/office/drawing/2014/main" id="{AA2F6D1D-A95D-5B9D-4C05-4F561E4D2E74}"/>
              </a:ext>
            </a:extLst>
          </p:cNvPr>
          <p:cNvSpPr/>
          <p:nvPr/>
        </p:nvSpPr>
        <p:spPr>
          <a:xfrm>
            <a:off x="1524000" y="2798445"/>
            <a:ext cx="15697200" cy="1414048"/>
          </a:xfrm>
          <a:prstGeom prst="rect">
            <a:avLst/>
          </a:prstGeom>
          <a:noFill/>
          <a:ln/>
        </p:spPr>
        <p:txBody>
          <a:bodyPr wrap="square" lIns="25400" tIns="25400" rIns="25400" bIns="25400" rtlCol="0" anchor="t">
            <a:normAutofit/>
          </a:bodyPr>
          <a:lstStyle/>
          <a:p>
            <a:pPr marL="0" indent="0" algn="l">
              <a:lnSpc>
                <a:spcPct val="135000"/>
              </a:lnSpc>
              <a:buNone/>
            </a:pPr>
            <a:r>
              <a:rPr lang="en-US" sz="2700" b="1" dirty="0">
                <a:solidFill>
                  <a:srgbClr val="37383A"/>
                </a:solidFill>
                <a:latin typeface="Barlow" pitchFamily="34" charset="0"/>
                <a:ea typeface="Barlow" pitchFamily="34" charset="-122"/>
                <a:cs typeface="Barlow" pitchFamily="34" charset="-120"/>
              </a:rPr>
              <a:t>Technical mindset: </a:t>
            </a:r>
            <a:r>
              <a:rPr lang="en-US" sz="2700" b="1" dirty="0">
                <a:solidFill>
                  <a:srgbClr val="00B0F0"/>
                </a:solidFill>
                <a:latin typeface="Barlow" pitchFamily="34" charset="0"/>
                <a:ea typeface="Barlow" pitchFamily="34" charset="-122"/>
                <a:cs typeface="Barlow" pitchFamily="34" charset="-120"/>
              </a:rPr>
              <a:t>“</a:t>
            </a:r>
            <a:r>
              <a:rPr lang="en-US" sz="2700" dirty="0">
                <a:solidFill>
                  <a:srgbClr val="37383A"/>
                </a:solidFill>
                <a:latin typeface="Barlow" pitchFamily="34" charset="0"/>
                <a:ea typeface="Barlow" pitchFamily="34" charset="-122"/>
                <a:cs typeface="Barlow" pitchFamily="34" charset="-120"/>
              </a:rPr>
              <a:t>When a well is deployed and we don’t get the expected results we need to understand the root cause and fix it before we move on.</a:t>
            </a:r>
            <a:r>
              <a:rPr lang="en-US" sz="2700" b="1" dirty="0">
                <a:solidFill>
                  <a:srgbClr val="00B0F0"/>
                </a:solidFill>
                <a:latin typeface="Barlow" pitchFamily="34" charset="0"/>
                <a:ea typeface="Barlow" pitchFamily="34" charset="-122"/>
                <a:cs typeface="Barlow" pitchFamily="34" charset="-120"/>
              </a:rPr>
              <a:t>”</a:t>
            </a:r>
            <a:endParaRPr lang="en-US" sz="2700" b="1" dirty="0">
              <a:solidFill>
                <a:srgbClr val="00B0F0"/>
              </a:solidFill>
            </a:endParaRPr>
          </a:p>
        </p:txBody>
      </p:sp>
      <p:sp>
        <p:nvSpPr>
          <p:cNvPr id="7" name="Shape 5">
            <a:extLst>
              <a:ext uri="{FF2B5EF4-FFF2-40B4-BE49-F238E27FC236}">
                <a16:creationId xmlns:a16="http://schemas.microsoft.com/office/drawing/2014/main" id="{42880C71-FA4C-E332-1B40-E828D7A5C944}"/>
              </a:ext>
            </a:extLst>
          </p:cNvPr>
          <p:cNvSpPr/>
          <p:nvPr/>
        </p:nvSpPr>
        <p:spPr>
          <a:xfrm>
            <a:off x="1143000" y="4413153"/>
            <a:ext cx="133350" cy="133350"/>
          </a:xfrm>
          <a:prstGeom prst="rect">
            <a:avLst/>
          </a:prstGeom>
          <a:solidFill>
            <a:srgbClr val="00B0F0"/>
          </a:solidFill>
          <a:ln/>
        </p:spPr>
        <p:txBody>
          <a:bodyPr/>
          <a:lstStyle/>
          <a:p>
            <a:endParaRPr lang="en-US"/>
          </a:p>
        </p:txBody>
      </p:sp>
      <p:sp>
        <p:nvSpPr>
          <p:cNvPr id="8" name="Text 6">
            <a:extLst>
              <a:ext uri="{FF2B5EF4-FFF2-40B4-BE49-F238E27FC236}">
                <a16:creationId xmlns:a16="http://schemas.microsoft.com/office/drawing/2014/main" id="{E67C153E-0A5A-31C9-6EE0-99930DB6A8DA}"/>
              </a:ext>
            </a:extLst>
          </p:cNvPr>
          <p:cNvSpPr/>
          <p:nvPr/>
        </p:nvSpPr>
        <p:spPr>
          <a:xfrm>
            <a:off x="1524000" y="4260753"/>
            <a:ext cx="15697200" cy="2147862"/>
          </a:xfrm>
          <a:prstGeom prst="rect">
            <a:avLst/>
          </a:prstGeom>
          <a:noFill/>
          <a:ln/>
        </p:spPr>
        <p:txBody>
          <a:bodyPr wrap="square" lIns="25400" tIns="25400" rIns="25400" bIns="25400" rtlCol="0" anchor="t">
            <a:normAutofit/>
          </a:bodyPr>
          <a:lstStyle/>
          <a:p>
            <a:pPr>
              <a:lnSpc>
                <a:spcPct val="135000"/>
              </a:lnSpc>
            </a:pPr>
            <a:r>
              <a:rPr lang="en-US" sz="2700" b="1" dirty="0">
                <a:solidFill>
                  <a:srgbClr val="37383A"/>
                </a:solidFill>
                <a:latin typeface="Barlow" pitchFamily="34" charset="0"/>
                <a:ea typeface="Barlow" pitchFamily="34" charset="-122"/>
                <a:cs typeface="Barlow" pitchFamily="34" charset="-120"/>
              </a:rPr>
              <a:t>Business mindset: </a:t>
            </a:r>
            <a:r>
              <a:rPr lang="en-US" sz="2700" b="1" dirty="0">
                <a:solidFill>
                  <a:srgbClr val="00B0F0"/>
                </a:solidFill>
                <a:latin typeface="Barlow" pitchFamily="34" charset="0"/>
                <a:ea typeface="Barlow" pitchFamily="34" charset="-122"/>
                <a:cs typeface="Barlow" pitchFamily="34" charset="-120"/>
              </a:rPr>
              <a:t>“ </a:t>
            </a:r>
            <a:r>
              <a:rPr lang="en-US" sz="2700" dirty="0">
                <a:solidFill>
                  <a:srgbClr val="37383A"/>
                </a:solidFill>
                <a:latin typeface="Barlow" pitchFamily="34" charset="0"/>
                <a:ea typeface="Barlow" pitchFamily="34" charset="-122"/>
                <a:cs typeface="Barlow" pitchFamily="34" charset="-120"/>
              </a:rPr>
              <a:t>When a well is deployed and we don’t get the expected results we have new information and a new set of options. We could put our efforts into understanding and fixing that well, or we simply revert it to manual control and move on to a new well.  </a:t>
            </a:r>
            <a:r>
              <a:rPr lang="en-US" sz="2700" b="1" dirty="0">
                <a:solidFill>
                  <a:srgbClr val="37383A"/>
                </a:solidFill>
                <a:latin typeface="Barlow" pitchFamily="34" charset="0"/>
                <a:ea typeface="Barlow" pitchFamily="34" charset="-122"/>
                <a:cs typeface="Barlow" pitchFamily="34" charset="-120"/>
              </a:rPr>
              <a:t>Which has the higher expected value?</a:t>
            </a:r>
            <a:r>
              <a:rPr lang="en-US" sz="2700" b="1" dirty="0">
                <a:solidFill>
                  <a:srgbClr val="00B0F0"/>
                </a:solidFill>
                <a:latin typeface="Barlow" pitchFamily="34" charset="0"/>
                <a:ea typeface="Barlow" pitchFamily="34" charset="-122"/>
                <a:cs typeface="Barlow" pitchFamily="34" charset="-120"/>
              </a:rPr>
              <a:t> ”</a:t>
            </a:r>
            <a:endParaRPr lang="en-US" sz="2700" dirty="0"/>
          </a:p>
        </p:txBody>
      </p:sp>
      <p:pic>
        <p:nvPicPr>
          <p:cNvPr id="11" name="Image 0" descr="preencoded.png">
            <a:extLst>
              <a:ext uri="{FF2B5EF4-FFF2-40B4-BE49-F238E27FC236}">
                <a16:creationId xmlns:a16="http://schemas.microsoft.com/office/drawing/2014/main" id="{A6C9BCD5-3270-CB94-0192-4D4AD0D4DA80}"/>
              </a:ext>
            </a:extLst>
          </p:cNvPr>
          <p:cNvPicPr>
            <a:picLocks noChangeAspect="1"/>
          </p:cNvPicPr>
          <p:nvPr/>
        </p:nvPicPr>
        <p:blipFill>
          <a:blip r:embed="rId3" cstate="screen">
            <a:alphaModFix amt="85000"/>
            <a:extLst>
              <a:ext uri="{28A0092B-C50C-407E-A947-70E740481C1C}">
                <a14:useLocalDpi xmlns:a14="http://schemas.microsoft.com/office/drawing/2010/main"/>
              </a:ext>
            </a:extLst>
          </a:blip>
          <a:stretch>
            <a:fillRect/>
          </a:stretch>
        </p:blipFill>
        <p:spPr>
          <a:xfrm>
            <a:off x="1147648" y="9168765"/>
            <a:ext cx="767110" cy="247650"/>
          </a:xfrm>
          <a:prstGeom prst="rect">
            <a:avLst/>
          </a:prstGeom>
        </p:spPr>
      </p:pic>
      <p:sp>
        <p:nvSpPr>
          <p:cNvPr id="12" name="Shape 9">
            <a:extLst>
              <a:ext uri="{FF2B5EF4-FFF2-40B4-BE49-F238E27FC236}">
                <a16:creationId xmlns:a16="http://schemas.microsoft.com/office/drawing/2014/main" id="{6E04A78E-65E6-CC23-D7FE-F56F70EF022F}"/>
              </a:ext>
            </a:extLst>
          </p:cNvPr>
          <p:cNvSpPr/>
          <p:nvPr/>
        </p:nvSpPr>
        <p:spPr>
          <a:xfrm>
            <a:off x="2109907" y="9197340"/>
            <a:ext cx="9525" cy="190500"/>
          </a:xfrm>
          <a:prstGeom prst="rect">
            <a:avLst/>
          </a:prstGeom>
          <a:solidFill>
            <a:srgbClr val="D7D9DB"/>
          </a:solidFill>
          <a:ln/>
        </p:spPr>
        <p:txBody>
          <a:bodyPr/>
          <a:lstStyle/>
          <a:p>
            <a:endParaRPr lang="en-US"/>
          </a:p>
        </p:txBody>
      </p:sp>
      <p:pic>
        <p:nvPicPr>
          <p:cNvPr id="13" name="Image 1" descr="preencoded.png">
            <a:extLst>
              <a:ext uri="{FF2B5EF4-FFF2-40B4-BE49-F238E27FC236}">
                <a16:creationId xmlns:a16="http://schemas.microsoft.com/office/drawing/2014/main" id="{B5F7A458-A7AE-212D-12A7-4C22D78632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09932" y="9198471"/>
            <a:ext cx="582930" cy="188237"/>
          </a:xfrm>
          <a:prstGeom prst="rect">
            <a:avLst/>
          </a:prstGeom>
        </p:spPr>
      </p:pic>
      <p:sp>
        <p:nvSpPr>
          <p:cNvPr id="14" name="Text 10">
            <a:extLst>
              <a:ext uri="{FF2B5EF4-FFF2-40B4-BE49-F238E27FC236}">
                <a16:creationId xmlns:a16="http://schemas.microsoft.com/office/drawing/2014/main" id="{5F316BCF-C4E0-1D90-DF07-D10D68281823}"/>
              </a:ext>
            </a:extLst>
          </p:cNvPr>
          <p:cNvSpPr/>
          <p:nvPr/>
        </p:nvSpPr>
        <p:spPr>
          <a:xfrm>
            <a:off x="16013609" y="9155430"/>
            <a:ext cx="1207591" cy="31242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A7AAAD"/>
                </a:solidFill>
                <a:latin typeface="Barlow" pitchFamily="34" charset="0"/>
                <a:ea typeface="Barlow" pitchFamily="34" charset="-122"/>
                <a:cs typeface="Barlow" pitchFamily="34" charset="-120"/>
              </a:rPr>
              <a:t>heuristiq.io</a:t>
            </a:r>
            <a:endParaRPr lang="en-US" sz="1800" dirty="0"/>
          </a:p>
        </p:txBody>
      </p:sp>
    </p:spTree>
    <p:extLst>
      <p:ext uri="{BB962C8B-B14F-4D97-AF65-F5344CB8AC3E}">
        <p14:creationId xmlns:p14="http://schemas.microsoft.com/office/powerpoint/2010/main" val="4262887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800100"/>
            <a:ext cx="17602200" cy="350520"/>
          </a:xfrm>
          <a:prstGeom prst="rect">
            <a:avLst/>
          </a:prstGeom>
          <a:noFill/>
          <a:ln/>
        </p:spPr>
        <p:txBody>
          <a:bodyPr wrap="square" lIns="25400" tIns="25400" rIns="25400" bIns="25400" rtlCol="0" anchor="t">
            <a:normAutofit/>
          </a:bodyPr>
          <a:lstStyle/>
          <a:p>
            <a:pPr marL="0" indent="0" algn="l">
              <a:buNone/>
            </a:pPr>
            <a:r>
              <a:rPr lang="en-US" b="1" kern="0" spc="210" dirty="0">
                <a:solidFill>
                  <a:srgbClr val="00B0F0"/>
                </a:solidFill>
                <a:latin typeface="Barlow" pitchFamily="34" charset="0"/>
                <a:ea typeface="Barlow" pitchFamily="34" charset="-122"/>
                <a:cs typeface="Barlow" pitchFamily="34" charset="-120"/>
              </a:rPr>
              <a:t>THE MONTY HALL PROBLEM</a:t>
            </a:r>
            <a:endParaRPr lang="en-US" dirty="0"/>
          </a:p>
        </p:txBody>
      </p:sp>
      <p:sp>
        <p:nvSpPr>
          <p:cNvPr id="3" name="Text 1"/>
          <p:cNvSpPr/>
          <p:nvPr/>
        </p:nvSpPr>
        <p:spPr>
          <a:xfrm>
            <a:off x="1143000" y="1181100"/>
            <a:ext cx="17602200" cy="964287"/>
          </a:xfrm>
          <a:prstGeom prst="rect">
            <a:avLst/>
          </a:prstGeom>
          <a:noFill/>
          <a:ln/>
        </p:spPr>
        <p:txBody>
          <a:bodyPr wrap="square" lIns="25400" tIns="25400" rIns="25400" bIns="25400" rtlCol="0" anchor="t">
            <a:normAutofit/>
          </a:bodyPr>
          <a:lstStyle/>
          <a:p>
            <a:pPr marL="0" indent="0" algn="l">
              <a:lnSpc>
                <a:spcPct val="89048"/>
              </a:lnSpc>
              <a:buNone/>
            </a:pPr>
            <a:r>
              <a:rPr lang="en-US" sz="5300" b="1" kern="0" spc="-49" dirty="0">
                <a:solidFill>
                  <a:srgbClr val="37383A"/>
                </a:solidFill>
                <a:latin typeface="Barlow Condensed" panose="00000506000000000000" pitchFamily="2" charset="0"/>
                <a:ea typeface="Arial" pitchFamily="34" charset="-122"/>
                <a:cs typeface="Arial" pitchFamily="34" charset="-120"/>
              </a:rPr>
              <a:t>Why you should always switch</a:t>
            </a:r>
            <a:endParaRPr lang="en-US" sz="5300" dirty="0">
              <a:latin typeface="Barlow Condensed" panose="00000506000000000000" pitchFamily="2" charset="0"/>
            </a:endParaRPr>
          </a:p>
        </p:txBody>
      </p:sp>
      <p:sp>
        <p:nvSpPr>
          <p:cNvPr id="4" name="Text 2"/>
          <p:cNvSpPr/>
          <p:nvPr/>
        </p:nvSpPr>
        <p:spPr>
          <a:xfrm>
            <a:off x="1143000" y="2260461"/>
            <a:ext cx="14716125" cy="756285"/>
          </a:xfrm>
          <a:prstGeom prst="rect">
            <a:avLst/>
          </a:prstGeom>
          <a:noFill/>
          <a:ln/>
        </p:spPr>
        <p:txBody>
          <a:bodyPr wrap="square" lIns="25400" tIns="25400" rIns="25400" bIns="25400" rtlCol="0" anchor="t">
            <a:normAutofit/>
          </a:bodyPr>
          <a:lstStyle/>
          <a:p>
            <a:pPr marL="0" indent="0" algn="l">
              <a:lnSpc>
                <a:spcPct val="120833"/>
              </a:lnSpc>
              <a:buNone/>
            </a:pPr>
            <a:r>
              <a:rPr lang="en-US" sz="1950" dirty="0">
                <a:solidFill>
                  <a:srgbClr val="4A4C4E"/>
                </a:solidFill>
                <a:latin typeface="Barlow" pitchFamily="34" charset="0"/>
                <a:ea typeface="Barlow" pitchFamily="34" charset="-122"/>
                <a:cs typeface="Barlow" pitchFamily="34" charset="-120"/>
              </a:rPr>
              <a:t>One car, two goats, three closed doors. You pick a door; the host — who knows what is behind each — opens a different door to reveal a goat, then offers you the switch. The three equally likely starting cases show the answer.</a:t>
            </a:r>
            <a:endParaRPr lang="en-US" sz="1950" dirty="0"/>
          </a:p>
        </p:txBody>
      </p:sp>
      <p:sp>
        <p:nvSpPr>
          <p:cNvPr id="5" name="Text 3"/>
          <p:cNvSpPr/>
          <p:nvPr/>
        </p:nvSpPr>
        <p:spPr>
          <a:xfrm>
            <a:off x="1143000" y="3302496"/>
            <a:ext cx="10257473" cy="236220"/>
          </a:xfrm>
          <a:prstGeom prst="rect">
            <a:avLst/>
          </a:prstGeom>
          <a:noFill/>
          <a:ln/>
        </p:spPr>
        <p:txBody>
          <a:bodyPr wrap="square" lIns="25400" tIns="25400" rIns="25400" bIns="25400" rtlCol="0" anchor="t">
            <a:normAutofit lnSpcReduction="10000"/>
          </a:bodyPr>
          <a:lstStyle/>
          <a:p>
            <a:pPr marL="0" indent="0" algn="l">
              <a:buNone/>
            </a:pPr>
            <a:r>
              <a:rPr lang="en-US" sz="1275" b="1" kern="0" spc="153" dirty="0">
                <a:solidFill>
                  <a:srgbClr val="6B6E71"/>
                </a:solidFill>
                <a:latin typeface="Barlow" pitchFamily="34" charset="0"/>
                <a:ea typeface="Barlow" pitchFamily="34" charset="-122"/>
                <a:cs typeface="Barlow" pitchFamily="34" charset="-120"/>
              </a:rPr>
              <a:t>IF YOU SWITCH, IN EVERY CASE…</a:t>
            </a:r>
            <a:endParaRPr lang="en-US" sz="1275" dirty="0"/>
          </a:p>
        </p:txBody>
      </p:sp>
      <p:sp>
        <p:nvSpPr>
          <p:cNvPr id="6" name="Shape 4"/>
          <p:cNvSpPr/>
          <p:nvPr/>
        </p:nvSpPr>
        <p:spPr>
          <a:xfrm>
            <a:off x="1143000" y="3691116"/>
            <a:ext cx="9324975" cy="9525"/>
          </a:xfrm>
          <a:prstGeom prst="rect">
            <a:avLst/>
          </a:prstGeom>
          <a:solidFill>
            <a:srgbClr val="E4E6E8"/>
          </a:solidFill>
          <a:ln/>
        </p:spPr>
        <p:txBody>
          <a:bodyPr/>
          <a:lstStyle/>
          <a:p>
            <a:endParaRPr lang="en-US"/>
          </a:p>
        </p:txBody>
      </p:sp>
      <p:sp>
        <p:nvSpPr>
          <p:cNvPr id="7" name="Text 5"/>
          <p:cNvSpPr/>
          <p:nvPr/>
        </p:nvSpPr>
        <p:spPr>
          <a:xfrm>
            <a:off x="1143000" y="5015091"/>
            <a:ext cx="1383030" cy="32385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2250" b="1" dirty="0">
                <a:solidFill>
                  <a:srgbClr val="37383A"/>
                </a:solidFill>
                <a:latin typeface="Barlow Condensed" pitchFamily="34" charset="0"/>
                <a:ea typeface="Barlow Condensed" pitchFamily="34" charset="-122"/>
                <a:cs typeface="Barlow Condensed" pitchFamily="34" charset="-120"/>
              </a:rPr>
              <a:t>Case 1</a:t>
            </a:r>
            <a:endParaRPr lang="en-US" sz="2250" dirty="0"/>
          </a:p>
        </p:txBody>
      </p:sp>
      <p:sp>
        <p:nvSpPr>
          <p:cNvPr id="8" name="Text 6"/>
          <p:cNvSpPr/>
          <p:nvPr/>
        </p:nvSpPr>
        <p:spPr>
          <a:xfrm>
            <a:off x="1143000" y="5319891"/>
            <a:ext cx="1383030" cy="220980"/>
          </a:xfrm>
          <a:prstGeom prst="rect">
            <a:avLst/>
          </a:prstGeom>
          <a:noFill/>
          <a:ln/>
        </p:spPr>
        <p:txBody>
          <a:bodyPr wrap="square" lIns="25400" tIns="25400" rIns="25400" bIns="25400" rtlCol="0" anchor="t">
            <a:normAutofit lnSpcReduction="10000"/>
          </a:bodyPr>
          <a:lstStyle/>
          <a:p>
            <a:pPr marL="0" indent="0" algn="l">
              <a:buNone/>
            </a:pPr>
            <a:r>
              <a:rPr lang="en-US" sz="1200" dirty="0">
                <a:solidFill>
                  <a:srgbClr val="A7AAAD"/>
                </a:solidFill>
                <a:latin typeface="Barlow" pitchFamily="34" charset="0"/>
                <a:ea typeface="Barlow" pitchFamily="34" charset="-122"/>
                <a:cs typeface="Barlow" pitchFamily="34" charset="-120"/>
              </a:rPr>
              <a:t>1 in 3 chance</a:t>
            </a:r>
            <a:endParaRPr lang="en-US" sz="1200" dirty="0"/>
          </a:p>
        </p:txBody>
      </p:sp>
      <p:sp>
        <p:nvSpPr>
          <p:cNvPr id="9" name="Text 7"/>
          <p:cNvSpPr/>
          <p:nvPr/>
        </p:nvSpPr>
        <p:spPr>
          <a:xfrm>
            <a:off x="2773501" y="3889236"/>
            <a:ext cx="853738" cy="180975"/>
          </a:xfrm>
          <a:prstGeom prst="rect">
            <a:avLst/>
          </a:prstGeom>
          <a:noFill/>
          <a:ln/>
        </p:spPr>
        <p:txBody>
          <a:bodyPr wrap="square" lIns="25400" tIns="25400" rIns="25400" bIns="25400" rtlCol="0" anchor="t">
            <a:normAutofit fontScale="92500" lnSpcReduction="20000"/>
          </a:bodyPr>
          <a:lstStyle/>
          <a:p>
            <a:pPr marL="0" indent="0" algn="l">
              <a:buNone/>
            </a:pPr>
            <a:r>
              <a:rPr lang="en-US" sz="1125" b="1" kern="0" spc="90" dirty="0">
                <a:solidFill>
                  <a:srgbClr val="00B0F0"/>
                </a:solidFill>
                <a:latin typeface="Barlow" pitchFamily="34" charset="0"/>
                <a:ea typeface="Barlow" pitchFamily="34" charset="-122"/>
                <a:cs typeface="Barlow" pitchFamily="34" charset="-120"/>
              </a:rPr>
              <a:t>YOUR PICK</a:t>
            </a:r>
            <a:endParaRPr lang="en-US" sz="1125" dirty="0"/>
          </a:p>
        </p:txBody>
      </p:sp>
      <p:sp>
        <p:nvSpPr>
          <p:cNvPr id="10" name="Shape 8"/>
          <p:cNvSpPr/>
          <p:nvPr/>
        </p:nvSpPr>
        <p:spPr>
          <a:xfrm>
            <a:off x="2724150" y="4108311"/>
            <a:ext cx="876300" cy="1066800"/>
          </a:xfrm>
          <a:prstGeom prst="roundRect">
            <a:avLst>
              <a:gd name="adj" fmla="val 3261"/>
            </a:avLst>
          </a:prstGeom>
          <a:solidFill>
            <a:srgbClr val="E9EAEC"/>
          </a:solidFill>
          <a:ln w="22860">
            <a:solidFill>
              <a:srgbClr val="00B0F0"/>
            </a:solidFill>
            <a:prstDash val="solid"/>
          </a:ln>
        </p:spPr>
        <p:txBody>
          <a:bodyPr/>
          <a:lstStyle/>
          <a:p>
            <a:endParaRPr lang="en-US"/>
          </a:p>
        </p:txBody>
      </p:sp>
      <p:sp>
        <p:nvSpPr>
          <p:cNvPr id="11" name="Shape 9"/>
          <p:cNvSpPr/>
          <p:nvPr/>
        </p:nvSpPr>
        <p:spPr>
          <a:xfrm>
            <a:off x="3434715" y="4608374"/>
            <a:ext cx="66675" cy="66675"/>
          </a:xfrm>
          <a:prstGeom prst="ellipse">
            <a:avLst/>
          </a:prstGeom>
          <a:solidFill>
            <a:srgbClr val="00B0F0"/>
          </a:solidFill>
          <a:ln/>
        </p:spPr>
        <p:txBody>
          <a:bodyPr/>
          <a:lstStyle/>
          <a:p>
            <a:endParaRPr lang="en-US"/>
          </a:p>
        </p:txBody>
      </p:sp>
      <p:sp>
        <p:nvSpPr>
          <p:cNvPr id="12" name="Text 10"/>
          <p:cNvSpPr/>
          <p:nvPr/>
        </p:nvSpPr>
        <p:spPr>
          <a:xfrm>
            <a:off x="3014841" y="5251311"/>
            <a:ext cx="371058" cy="289560"/>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00B0F0"/>
                </a:solidFill>
                <a:latin typeface="Barlow Condensed" pitchFamily="34" charset="0"/>
                <a:ea typeface="Barlow Condensed" pitchFamily="34" charset="-122"/>
                <a:cs typeface="Barlow Condensed" pitchFamily="34" charset="-120"/>
              </a:rPr>
              <a:t>CAR</a:t>
            </a:r>
            <a:endParaRPr lang="en-US" sz="1650" dirty="0"/>
          </a:p>
        </p:txBody>
      </p:sp>
      <p:sp>
        <p:nvSpPr>
          <p:cNvPr id="13" name="Text 11"/>
          <p:cNvSpPr/>
          <p:nvPr/>
        </p:nvSpPr>
        <p:spPr>
          <a:xfrm>
            <a:off x="3752850" y="3889236"/>
            <a:ext cx="1160344" cy="228600"/>
          </a:xfrm>
          <a:prstGeom prst="rect">
            <a:avLst/>
          </a:prstGeom>
          <a:noFill/>
          <a:ln/>
        </p:spPr>
        <p:txBody>
          <a:bodyPr wrap="square" lIns="25400" tIns="25400" rIns="25400" bIns="25400" rtlCol="0" anchor="t">
            <a:normAutofit/>
          </a:bodyPr>
          <a:lstStyle/>
          <a:p>
            <a:pPr marL="0" indent="0" algn="l">
              <a:buNone/>
            </a:pPr>
            <a:r>
              <a:rPr lang="en-US" sz="1125" b="1" kern="0" spc="90" dirty="0">
                <a:solidFill>
                  <a:srgbClr val="A7AAAD"/>
                </a:solidFill>
                <a:latin typeface="Barlow" pitchFamily="34" charset="0"/>
                <a:ea typeface="Barlow" pitchFamily="34" charset="-122"/>
                <a:cs typeface="Barlow" pitchFamily="34" charset="-120"/>
              </a:rPr>
              <a:t>HOST OPENS</a:t>
            </a:r>
            <a:endParaRPr lang="en-US" sz="1125" dirty="0"/>
          </a:p>
        </p:txBody>
      </p:sp>
      <p:sp>
        <p:nvSpPr>
          <p:cNvPr id="14" name="Shape 12"/>
          <p:cNvSpPr/>
          <p:nvPr/>
        </p:nvSpPr>
        <p:spPr>
          <a:xfrm>
            <a:off x="3752850" y="4108311"/>
            <a:ext cx="876300" cy="1066800"/>
          </a:xfrm>
          <a:prstGeom prst="roundRect">
            <a:avLst>
              <a:gd name="adj" fmla="val 3261"/>
            </a:avLst>
          </a:prstGeom>
          <a:solidFill>
            <a:srgbClr val="FFFFFF">
              <a:alpha val="55000"/>
            </a:srgbClr>
          </a:solidFill>
          <a:ln w="19050">
            <a:solidFill>
              <a:srgbClr val="C4C7CA">
                <a:alpha val="55000"/>
              </a:srgbClr>
            </a:solidFill>
            <a:prstDash val="dash"/>
          </a:ln>
        </p:spPr>
        <p:txBody>
          <a:bodyPr/>
          <a:lstStyle/>
          <a:p>
            <a:endParaRPr lang="en-US"/>
          </a:p>
        </p:txBody>
      </p:sp>
      <p:sp>
        <p:nvSpPr>
          <p:cNvPr id="15" name="Text 13"/>
          <p:cNvSpPr/>
          <p:nvPr/>
        </p:nvSpPr>
        <p:spPr>
          <a:xfrm>
            <a:off x="4000202" y="5251311"/>
            <a:ext cx="457795" cy="289560"/>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A7AAAD"/>
                </a:solidFill>
                <a:latin typeface="Barlow Condensed" pitchFamily="34" charset="0"/>
                <a:ea typeface="Barlow Condensed" pitchFamily="34" charset="-122"/>
                <a:cs typeface="Barlow Condensed" pitchFamily="34" charset="-120"/>
              </a:rPr>
              <a:t>GOAT</a:t>
            </a:r>
            <a:endParaRPr lang="en-US" sz="1650" dirty="0"/>
          </a:p>
        </p:txBody>
      </p:sp>
      <p:sp>
        <p:nvSpPr>
          <p:cNvPr id="16" name="Text 14"/>
          <p:cNvSpPr/>
          <p:nvPr/>
        </p:nvSpPr>
        <p:spPr>
          <a:xfrm>
            <a:off x="4820424" y="3889236"/>
            <a:ext cx="874752" cy="180975"/>
          </a:xfrm>
          <a:prstGeom prst="rect">
            <a:avLst/>
          </a:prstGeom>
          <a:noFill/>
          <a:ln/>
        </p:spPr>
        <p:txBody>
          <a:bodyPr wrap="square" lIns="25400" tIns="25400" rIns="25400" bIns="25400" rtlCol="0" anchor="t">
            <a:normAutofit fontScale="92500" lnSpcReduction="20000"/>
          </a:bodyPr>
          <a:lstStyle/>
          <a:p>
            <a:pPr marL="0" indent="0" algn="l">
              <a:buNone/>
            </a:pPr>
            <a:r>
              <a:rPr lang="en-US" sz="1125" b="1" kern="0" spc="90" dirty="0">
                <a:solidFill>
                  <a:srgbClr val="6B6E71"/>
                </a:solidFill>
                <a:latin typeface="Barlow" pitchFamily="34" charset="0"/>
                <a:ea typeface="Barlow" pitchFamily="34" charset="-122"/>
                <a:cs typeface="Barlow" pitchFamily="34" charset="-120"/>
              </a:rPr>
              <a:t>SWITCH TO</a:t>
            </a:r>
            <a:endParaRPr lang="en-US" sz="1125" dirty="0"/>
          </a:p>
        </p:txBody>
      </p:sp>
      <p:sp>
        <p:nvSpPr>
          <p:cNvPr id="17" name="Shape 15"/>
          <p:cNvSpPr/>
          <p:nvPr/>
        </p:nvSpPr>
        <p:spPr>
          <a:xfrm>
            <a:off x="4781550" y="4108311"/>
            <a:ext cx="876300" cy="1066800"/>
          </a:xfrm>
          <a:prstGeom prst="roundRect">
            <a:avLst>
              <a:gd name="adj" fmla="val 3261"/>
            </a:avLst>
          </a:prstGeom>
          <a:solidFill>
            <a:srgbClr val="E9EAEC"/>
          </a:solidFill>
          <a:ln w="11430">
            <a:solidFill>
              <a:srgbClr val="37383A"/>
            </a:solidFill>
            <a:prstDash val="solid"/>
          </a:ln>
        </p:spPr>
        <p:txBody>
          <a:bodyPr/>
          <a:lstStyle/>
          <a:p>
            <a:endParaRPr lang="en-US"/>
          </a:p>
        </p:txBody>
      </p:sp>
      <p:sp>
        <p:nvSpPr>
          <p:cNvPr id="18" name="Shape 16"/>
          <p:cNvSpPr/>
          <p:nvPr/>
        </p:nvSpPr>
        <p:spPr>
          <a:xfrm>
            <a:off x="5503545" y="4608374"/>
            <a:ext cx="66675" cy="66675"/>
          </a:xfrm>
          <a:prstGeom prst="ellipse">
            <a:avLst/>
          </a:prstGeom>
          <a:solidFill>
            <a:srgbClr val="6B6E71"/>
          </a:solidFill>
          <a:ln/>
        </p:spPr>
        <p:txBody>
          <a:bodyPr/>
          <a:lstStyle/>
          <a:p>
            <a:endParaRPr lang="en-US"/>
          </a:p>
        </p:txBody>
      </p:sp>
      <p:sp>
        <p:nvSpPr>
          <p:cNvPr id="19" name="Text 17"/>
          <p:cNvSpPr/>
          <p:nvPr/>
        </p:nvSpPr>
        <p:spPr>
          <a:xfrm>
            <a:off x="5028902" y="5251311"/>
            <a:ext cx="457795" cy="289560"/>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6B6E71"/>
                </a:solidFill>
                <a:latin typeface="Barlow Condensed" pitchFamily="34" charset="0"/>
                <a:ea typeface="Barlow Condensed" pitchFamily="34" charset="-122"/>
                <a:cs typeface="Barlow Condensed" pitchFamily="34" charset="-120"/>
              </a:rPr>
              <a:t>GOAT</a:t>
            </a:r>
            <a:endParaRPr lang="en-US" sz="1650" dirty="0"/>
          </a:p>
        </p:txBody>
      </p:sp>
      <p:sp>
        <p:nvSpPr>
          <p:cNvPr id="20" name="Text 18"/>
          <p:cNvSpPr/>
          <p:nvPr/>
        </p:nvSpPr>
        <p:spPr>
          <a:xfrm>
            <a:off x="9749671" y="4893171"/>
            <a:ext cx="718304" cy="400050"/>
          </a:xfrm>
          <a:prstGeom prst="rect">
            <a:avLst/>
          </a:prstGeom>
          <a:noFill/>
          <a:ln/>
        </p:spPr>
        <p:txBody>
          <a:bodyPr wrap="square" lIns="25400" tIns="25400" rIns="25400" bIns="25400" rtlCol="0" anchor="t">
            <a:normAutofit lnSpcReduction="10000"/>
          </a:bodyPr>
          <a:lstStyle/>
          <a:p>
            <a:pPr marL="0" indent="0" algn="r">
              <a:lnSpc>
                <a:spcPct val="83333"/>
              </a:lnSpc>
              <a:buNone/>
            </a:pPr>
            <a:r>
              <a:rPr lang="en-US" sz="2850" b="1" dirty="0">
                <a:solidFill>
                  <a:srgbClr val="A7AAAD"/>
                </a:solidFill>
                <a:latin typeface="Barlow Condensed" pitchFamily="34" charset="0"/>
                <a:ea typeface="Barlow Condensed" pitchFamily="34" charset="-122"/>
                <a:cs typeface="Barlow Condensed" pitchFamily="34" charset="-120"/>
              </a:rPr>
              <a:t>LOSE</a:t>
            </a:r>
            <a:endParaRPr lang="en-US" sz="2850" dirty="0"/>
          </a:p>
        </p:txBody>
      </p:sp>
      <p:sp>
        <p:nvSpPr>
          <p:cNvPr id="21" name="Shape 19"/>
          <p:cNvSpPr/>
          <p:nvPr/>
        </p:nvSpPr>
        <p:spPr>
          <a:xfrm>
            <a:off x="1143000" y="5693271"/>
            <a:ext cx="9324975" cy="9525"/>
          </a:xfrm>
          <a:prstGeom prst="rect">
            <a:avLst/>
          </a:prstGeom>
          <a:solidFill>
            <a:srgbClr val="E4E6E8"/>
          </a:solidFill>
          <a:ln/>
        </p:spPr>
        <p:txBody>
          <a:bodyPr/>
          <a:lstStyle/>
          <a:p>
            <a:endParaRPr lang="en-US"/>
          </a:p>
        </p:txBody>
      </p:sp>
      <p:sp>
        <p:nvSpPr>
          <p:cNvPr id="22" name="Text 20"/>
          <p:cNvSpPr/>
          <p:nvPr/>
        </p:nvSpPr>
        <p:spPr>
          <a:xfrm>
            <a:off x="1143000" y="7017246"/>
            <a:ext cx="1383030" cy="32385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2250" b="1" dirty="0">
                <a:solidFill>
                  <a:srgbClr val="37383A"/>
                </a:solidFill>
                <a:latin typeface="Barlow Condensed" pitchFamily="34" charset="0"/>
                <a:ea typeface="Barlow Condensed" pitchFamily="34" charset="-122"/>
                <a:cs typeface="Barlow Condensed" pitchFamily="34" charset="-120"/>
              </a:rPr>
              <a:t>Case 2</a:t>
            </a:r>
            <a:endParaRPr lang="en-US" sz="2250" dirty="0"/>
          </a:p>
        </p:txBody>
      </p:sp>
      <p:sp>
        <p:nvSpPr>
          <p:cNvPr id="23" name="Text 21"/>
          <p:cNvSpPr/>
          <p:nvPr/>
        </p:nvSpPr>
        <p:spPr>
          <a:xfrm>
            <a:off x="1143000" y="7322046"/>
            <a:ext cx="1383030" cy="220980"/>
          </a:xfrm>
          <a:prstGeom prst="rect">
            <a:avLst/>
          </a:prstGeom>
          <a:noFill/>
          <a:ln/>
        </p:spPr>
        <p:txBody>
          <a:bodyPr wrap="square" lIns="25400" tIns="25400" rIns="25400" bIns="25400" rtlCol="0" anchor="t">
            <a:normAutofit lnSpcReduction="10000"/>
          </a:bodyPr>
          <a:lstStyle/>
          <a:p>
            <a:pPr marL="0" indent="0" algn="l">
              <a:buNone/>
            </a:pPr>
            <a:r>
              <a:rPr lang="en-US" sz="1200" dirty="0">
                <a:solidFill>
                  <a:srgbClr val="A7AAAD"/>
                </a:solidFill>
                <a:latin typeface="Barlow" pitchFamily="34" charset="0"/>
                <a:ea typeface="Barlow" pitchFamily="34" charset="-122"/>
                <a:cs typeface="Barlow" pitchFamily="34" charset="-120"/>
              </a:rPr>
              <a:t>1 in 3 chance</a:t>
            </a:r>
            <a:endParaRPr lang="en-US" sz="1200" dirty="0"/>
          </a:p>
        </p:txBody>
      </p:sp>
      <p:sp>
        <p:nvSpPr>
          <p:cNvPr id="24" name="Text 22"/>
          <p:cNvSpPr/>
          <p:nvPr/>
        </p:nvSpPr>
        <p:spPr>
          <a:xfrm>
            <a:off x="2773501" y="5891391"/>
            <a:ext cx="853738" cy="180975"/>
          </a:xfrm>
          <a:prstGeom prst="rect">
            <a:avLst/>
          </a:prstGeom>
          <a:noFill/>
          <a:ln/>
        </p:spPr>
        <p:txBody>
          <a:bodyPr wrap="square" lIns="25400" tIns="25400" rIns="25400" bIns="25400" rtlCol="0" anchor="t">
            <a:normAutofit fontScale="92500" lnSpcReduction="20000"/>
          </a:bodyPr>
          <a:lstStyle/>
          <a:p>
            <a:pPr marL="0" indent="0" algn="l">
              <a:buNone/>
            </a:pPr>
            <a:r>
              <a:rPr lang="en-US" sz="1125" b="1" kern="0" spc="90" dirty="0">
                <a:solidFill>
                  <a:srgbClr val="00B0F0"/>
                </a:solidFill>
                <a:latin typeface="Barlow" pitchFamily="34" charset="0"/>
                <a:ea typeface="Barlow" pitchFamily="34" charset="-122"/>
                <a:cs typeface="Barlow" pitchFamily="34" charset="-120"/>
              </a:rPr>
              <a:t>YOUR PICK</a:t>
            </a:r>
            <a:endParaRPr lang="en-US" sz="1125" dirty="0"/>
          </a:p>
        </p:txBody>
      </p:sp>
      <p:sp>
        <p:nvSpPr>
          <p:cNvPr id="25" name="Shape 23"/>
          <p:cNvSpPr/>
          <p:nvPr/>
        </p:nvSpPr>
        <p:spPr>
          <a:xfrm>
            <a:off x="2724150" y="6110466"/>
            <a:ext cx="876300" cy="1066800"/>
          </a:xfrm>
          <a:prstGeom prst="roundRect">
            <a:avLst>
              <a:gd name="adj" fmla="val 3261"/>
            </a:avLst>
          </a:prstGeom>
          <a:solidFill>
            <a:srgbClr val="E9EAEC"/>
          </a:solidFill>
          <a:ln w="22860">
            <a:solidFill>
              <a:srgbClr val="00B0F0"/>
            </a:solidFill>
            <a:prstDash val="solid"/>
          </a:ln>
        </p:spPr>
        <p:txBody>
          <a:bodyPr/>
          <a:lstStyle/>
          <a:p>
            <a:endParaRPr lang="en-US"/>
          </a:p>
        </p:txBody>
      </p:sp>
      <p:sp>
        <p:nvSpPr>
          <p:cNvPr id="26" name="Shape 24"/>
          <p:cNvSpPr/>
          <p:nvPr/>
        </p:nvSpPr>
        <p:spPr>
          <a:xfrm>
            <a:off x="3434715" y="6610528"/>
            <a:ext cx="66675" cy="66675"/>
          </a:xfrm>
          <a:prstGeom prst="ellipse">
            <a:avLst/>
          </a:prstGeom>
          <a:solidFill>
            <a:srgbClr val="00B0F0"/>
          </a:solidFill>
          <a:ln/>
        </p:spPr>
        <p:txBody>
          <a:bodyPr/>
          <a:lstStyle/>
          <a:p>
            <a:endParaRPr lang="en-US"/>
          </a:p>
        </p:txBody>
      </p:sp>
      <p:sp>
        <p:nvSpPr>
          <p:cNvPr id="27" name="Text 25"/>
          <p:cNvSpPr/>
          <p:nvPr/>
        </p:nvSpPr>
        <p:spPr>
          <a:xfrm>
            <a:off x="2971502" y="7253466"/>
            <a:ext cx="457795" cy="289560"/>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6B6E71"/>
                </a:solidFill>
                <a:latin typeface="Barlow Condensed" pitchFamily="34" charset="0"/>
                <a:ea typeface="Barlow Condensed" pitchFamily="34" charset="-122"/>
                <a:cs typeface="Barlow Condensed" pitchFamily="34" charset="-120"/>
              </a:rPr>
              <a:t>GOAT</a:t>
            </a:r>
            <a:endParaRPr lang="en-US" sz="1650" dirty="0"/>
          </a:p>
        </p:txBody>
      </p:sp>
      <p:sp>
        <p:nvSpPr>
          <p:cNvPr id="28" name="Text 26"/>
          <p:cNvSpPr/>
          <p:nvPr/>
        </p:nvSpPr>
        <p:spPr>
          <a:xfrm>
            <a:off x="3752850" y="5891391"/>
            <a:ext cx="1067574" cy="211455"/>
          </a:xfrm>
          <a:prstGeom prst="rect">
            <a:avLst/>
          </a:prstGeom>
          <a:noFill/>
          <a:ln/>
        </p:spPr>
        <p:txBody>
          <a:bodyPr wrap="square" lIns="25400" tIns="25400" rIns="25400" bIns="25400" rtlCol="0" anchor="t">
            <a:normAutofit lnSpcReduction="10000"/>
          </a:bodyPr>
          <a:lstStyle/>
          <a:p>
            <a:pPr marL="0" indent="0" algn="l">
              <a:buNone/>
            </a:pPr>
            <a:r>
              <a:rPr lang="en-US" sz="1125" b="1" kern="0" spc="90" dirty="0">
                <a:solidFill>
                  <a:srgbClr val="A7AAAD"/>
                </a:solidFill>
                <a:latin typeface="Barlow" pitchFamily="34" charset="0"/>
                <a:ea typeface="Barlow" pitchFamily="34" charset="-122"/>
                <a:cs typeface="Barlow" pitchFamily="34" charset="-120"/>
              </a:rPr>
              <a:t>HOST OPENS</a:t>
            </a:r>
            <a:endParaRPr lang="en-US" sz="1125" dirty="0"/>
          </a:p>
        </p:txBody>
      </p:sp>
      <p:sp>
        <p:nvSpPr>
          <p:cNvPr id="29" name="Shape 27"/>
          <p:cNvSpPr/>
          <p:nvPr/>
        </p:nvSpPr>
        <p:spPr>
          <a:xfrm>
            <a:off x="3752850" y="6110466"/>
            <a:ext cx="876300" cy="1066800"/>
          </a:xfrm>
          <a:prstGeom prst="roundRect">
            <a:avLst>
              <a:gd name="adj" fmla="val 3261"/>
            </a:avLst>
          </a:prstGeom>
          <a:solidFill>
            <a:srgbClr val="FFFFFF">
              <a:alpha val="55000"/>
            </a:srgbClr>
          </a:solidFill>
          <a:ln w="19050">
            <a:solidFill>
              <a:srgbClr val="C4C7CA">
                <a:alpha val="55000"/>
              </a:srgbClr>
            </a:solidFill>
            <a:prstDash val="dash"/>
          </a:ln>
        </p:spPr>
        <p:txBody>
          <a:bodyPr/>
          <a:lstStyle/>
          <a:p>
            <a:endParaRPr lang="en-US"/>
          </a:p>
        </p:txBody>
      </p:sp>
      <p:sp>
        <p:nvSpPr>
          <p:cNvPr id="30" name="Text 28"/>
          <p:cNvSpPr/>
          <p:nvPr/>
        </p:nvSpPr>
        <p:spPr>
          <a:xfrm>
            <a:off x="4000202" y="7253466"/>
            <a:ext cx="457795" cy="289560"/>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A7AAAD"/>
                </a:solidFill>
                <a:latin typeface="Barlow Condensed" pitchFamily="34" charset="0"/>
                <a:ea typeface="Barlow Condensed" pitchFamily="34" charset="-122"/>
                <a:cs typeface="Barlow Condensed" pitchFamily="34" charset="-120"/>
              </a:rPr>
              <a:t>GOAT</a:t>
            </a:r>
            <a:endParaRPr lang="en-US" sz="1650" dirty="0"/>
          </a:p>
        </p:txBody>
      </p:sp>
      <p:sp>
        <p:nvSpPr>
          <p:cNvPr id="31" name="Text 29"/>
          <p:cNvSpPr/>
          <p:nvPr/>
        </p:nvSpPr>
        <p:spPr>
          <a:xfrm>
            <a:off x="4820424" y="5891391"/>
            <a:ext cx="874752" cy="180975"/>
          </a:xfrm>
          <a:prstGeom prst="rect">
            <a:avLst/>
          </a:prstGeom>
          <a:noFill/>
          <a:ln/>
        </p:spPr>
        <p:txBody>
          <a:bodyPr wrap="square" lIns="25400" tIns="25400" rIns="25400" bIns="25400" rtlCol="0" anchor="t">
            <a:normAutofit fontScale="92500" lnSpcReduction="20000"/>
          </a:bodyPr>
          <a:lstStyle/>
          <a:p>
            <a:pPr marL="0" indent="0" algn="l">
              <a:buNone/>
            </a:pPr>
            <a:r>
              <a:rPr lang="en-US" sz="1125" b="1" kern="0" spc="90" dirty="0">
                <a:solidFill>
                  <a:srgbClr val="37383A"/>
                </a:solidFill>
                <a:latin typeface="Barlow" pitchFamily="34" charset="0"/>
                <a:ea typeface="Barlow" pitchFamily="34" charset="-122"/>
                <a:cs typeface="Barlow" pitchFamily="34" charset="-120"/>
              </a:rPr>
              <a:t>SWITCH TO</a:t>
            </a:r>
            <a:endParaRPr lang="en-US" sz="1125" dirty="0"/>
          </a:p>
        </p:txBody>
      </p:sp>
      <p:sp>
        <p:nvSpPr>
          <p:cNvPr id="32" name="Shape 30"/>
          <p:cNvSpPr/>
          <p:nvPr/>
        </p:nvSpPr>
        <p:spPr>
          <a:xfrm>
            <a:off x="4781550" y="6110466"/>
            <a:ext cx="876300" cy="1066800"/>
          </a:xfrm>
          <a:prstGeom prst="roundRect">
            <a:avLst>
              <a:gd name="adj" fmla="val 3261"/>
            </a:avLst>
          </a:prstGeom>
          <a:solidFill>
            <a:srgbClr val="E9EAEC"/>
          </a:solidFill>
          <a:ln w="11430">
            <a:solidFill>
              <a:srgbClr val="37383A"/>
            </a:solidFill>
            <a:prstDash val="solid"/>
          </a:ln>
        </p:spPr>
        <p:txBody>
          <a:bodyPr/>
          <a:lstStyle/>
          <a:p>
            <a:endParaRPr lang="en-US"/>
          </a:p>
        </p:txBody>
      </p:sp>
      <p:sp>
        <p:nvSpPr>
          <p:cNvPr id="33" name="Shape 31"/>
          <p:cNvSpPr/>
          <p:nvPr/>
        </p:nvSpPr>
        <p:spPr>
          <a:xfrm>
            <a:off x="5503545" y="6610528"/>
            <a:ext cx="66675" cy="66675"/>
          </a:xfrm>
          <a:prstGeom prst="ellipse">
            <a:avLst/>
          </a:prstGeom>
          <a:solidFill>
            <a:srgbClr val="37383A"/>
          </a:solidFill>
          <a:ln/>
        </p:spPr>
        <p:txBody>
          <a:bodyPr/>
          <a:lstStyle/>
          <a:p>
            <a:endParaRPr lang="en-US"/>
          </a:p>
        </p:txBody>
      </p:sp>
      <p:sp>
        <p:nvSpPr>
          <p:cNvPr id="34" name="Text 32"/>
          <p:cNvSpPr/>
          <p:nvPr/>
        </p:nvSpPr>
        <p:spPr>
          <a:xfrm>
            <a:off x="5072241" y="7253466"/>
            <a:ext cx="371058" cy="289560"/>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00B0F0"/>
                </a:solidFill>
                <a:latin typeface="Barlow Condensed" pitchFamily="34" charset="0"/>
                <a:ea typeface="Barlow Condensed" pitchFamily="34" charset="-122"/>
                <a:cs typeface="Barlow Condensed" pitchFamily="34" charset="-120"/>
              </a:rPr>
              <a:t>CAR</a:t>
            </a:r>
            <a:endParaRPr lang="en-US" sz="1650" dirty="0"/>
          </a:p>
        </p:txBody>
      </p:sp>
      <p:sp>
        <p:nvSpPr>
          <p:cNvPr id="35" name="Text 33"/>
          <p:cNvSpPr/>
          <p:nvPr/>
        </p:nvSpPr>
        <p:spPr>
          <a:xfrm>
            <a:off x="9873080" y="6895326"/>
            <a:ext cx="594896" cy="400050"/>
          </a:xfrm>
          <a:prstGeom prst="rect">
            <a:avLst/>
          </a:prstGeom>
          <a:noFill/>
          <a:ln/>
        </p:spPr>
        <p:txBody>
          <a:bodyPr wrap="square" lIns="25400" tIns="25400" rIns="25400" bIns="25400" rtlCol="0" anchor="t">
            <a:normAutofit lnSpcReduction="10000"/>
          </a:bodyPr>
          <a:lstStyle/>
          <a:p>
            <a:pPr marL="0" indent="0" algn="r">
              <a:lnSpc>
                <a:spcPct val="83333"/>
              </a:lnSpc>
              <a:buNone/>
            </a:pPr>
            <a:r>
              <a:rPr lang="en-US" sz="2850" b="1" dirty="0">
                <a:solidFill>
                  <a:srgbClr val="00B0F0"/>
                </a:solidFill>
                <a:latin typeface="Barlow Condensed" pitchFamily="34" charset="0"/>
                <a:ea typeface="Barlow Condensed" pitchFamily="34" charset="-122"/>
                <a:cs typeface="Barlow Condensed" pitchFamily="34" charset="-120"/>
              </a:rPr>
              <a:t>WIN</a:t>
            </a:r>
            <a:endParaRPr lang="en-US" sz="2850" dirty="0"/>
          </a:p>
        </p:txBody>
      </p:sp>
      <p:sp>
        <p:nvSpPr>
          <p:cNvPr id="36" name="Shape 34"/>
          <p:cNvSpPr/>
          <p:nvPr/>
        </p:nvSpPr>
        <p:spPr>
          <a:xfrm>
            <a:off x="1143000" y="9697581"/>
            <a:ext cx="9324975" cy="9525"/>
          </a:xfrm>
          <a:prstGeom prst="rect">
            <a:avLst/>
          </a:prstGeom>
          <a:solidFill>
            <a:srgbClr val="E4E6E8"/>
          </a:solidFill>
          <a:ln/>
        </p:spPr>
        <p:txBody>
          <a:bodyPr/>
          <a:lstStyle/>
          <a:p>
            <a:endParaRPr lang="en-US"/>
          </a:p>
        </p:txBody>
      </p:sp>
      <p:sp>
        <p:nvSpPr>
          <p:cNvPr id="37" name="Shape 35"/>
          <p:cNvSpPr/>
          <p:nvPr/>
        </p:nvSpPr>
        <p:spPr>
          <a:xfrm>
            <a:off x="1143000" y="7695426"/>
            <a:ext cx="9324975" cy="9525"/>
          </a:xfrm>
          <a:prstGeom prst="rect">
            <a:avLst/>
          </a:prstGeom>
          <a:solidFill>
            <a:srgbClr val="E4E6E8"/>
          </a:solidFill>
          <a:ln/>
        </p:spPr>
        <p:txBody>
          <a:bodyPr/>
          <a:lstStyle/>
          <a:p>
            <a:endParaRPr lang="en-US"/>
          </a:p>
        </p:txBody>
      </p:sp>
      <p:sp>
        <p:nvSpPr>
          <p:cNvPr id="38" name="Text 36"/>
          <p:cNvSpPr/>
          <p:nvPr/>
        </p:nvSpPr>
        <p:spPr>
          <a:xfrm>
            <a:off x="1143000" y="9019401"/>
            <a:ext cx="1383030" cy="323850"/>
          </a:xfrm>
          <a:prstGeom prst="rect">
            <a:avLst/>
          </a:prstGeom>
          <a:noFill/>
          <a:ln/>
        </p:spPr>
        <p:txBody>
          <a:bodyPr wrap="square" lIns="25400" tIns="25400" rIns="25400" bIns="25400" rtlCol="0" anchor="t">
            <a:normAutofit lnSpcReduction="10000"/>
          </a:bodyPr>
          <a:lstStyle/>
          <a:p>
            <a:pPr marL="0" indent="0" algn="l">
              <a:lnSpc>
                <a:spcPct val="83333"/>
              </a:lnSpc>
              <a:buNone/>
            </a:pPr>
            <a:r>
              <a:rPr lang="en-US" sz="2250" b="1" dirty="0">
                <a:solidFill>
                  <a:srgbClr val="37383A"/>
                </a:solidFill>
                <a:latin typeface="Barlow Condensed" pitchFamily="34" charset="0"/>
                <a:ea typeface="Barlow Condensed" pitchFamily="34" charset="-122"/>
                <a:cs typeface="Barlow Condensed" pitchFamily="34" charset="-120"/>
              </a:rPr>
              <a:t>Case 3</a:t>
            </a:r>
            <a:endParaRPr lang="en-US" sz="2250" dirty="0"/>
          </a:p>
        </p:txBody>
      </p:sp>
      <p:sp>
        <p:nvSpPr>
          <p:cNvPr id="39" name="Text 37"/>
          <p:cNvSpPr/>
          <p:nvPr/>
        </p:nvSpPr>
        <p:spPr>
          <a:xfrm>
            <a:off x="1143000" y="9324201"/>
            <a:ext cx="1383030" cy="220980"/>
          </a:xfrm>
          <a:prstGeom prst="rect">
            <a:avLst/>
          </a:prstGeom>
          <a:noFill/>
          <a:ln/>
        </p:spPr>
        <p:txBody>
          <a:bodyPr wrap="square" lIns="25400" tIns="25400" rIns="25400" bIns="25400" rtlCol="0" anchor="t">
            <a:normAutofit lnSpcReduction="10000"/>
          </a:bodyPr>
          <a:lstStyle/>
          <a:p>
            <a:pPr marL="0" indent="0" algn="l">
              <a:buNone/>
            </a:pPr>
            <a:r>
              <a:rPr lang="en-US" sz="1200" dirty="0">
                <a:solidFill>
                  <a:srgbClr val="A7AAAD"/>
                </a:solidFill>
                <a:latin typeface="Barlow" pitchFamily="34" charset="0"/>
                <a:ea typeface="Barlow" pitchFamily="34" charset="-122"/>
                <a:cs typeface="Barlow" pitchFamily="34" charset="-120"/>
              </a:rPr>
              <a:t>1 in 3 chance</a:t>
            </a:r>
            <a:endParaRPr lang="en-US" sz="1200" dirty="0"/>
          </a:p>
        </p:txBody>
      </p:sp>
      <p:sp>
        <p:nvSpPr>
          <p:cNvPr id="40" name="Text 38"/>
          <p:cNvSpPr/>
          <p:nvPr/>
        </p:nvSpPr>
        <p:spPr>
          <a:xfrm>
            <a:off x="2773501" y="7893546"/>
            <a:ext cx="853738" cy="180975"/>
          </a:xfrm>
          <a:prstGeom prst="rect">
            <a:avLst/>
          </a:prstGeom>
          <a:noFill/>
          <a:ln/>
        </p:spPr>
        <p:txBody>
          <a:bodyPr wrap="square" lIns="25400" tIns="25400" rIns="25400" bIns="25400" rtlCol="0" anchor="t">
            <a:normAutofit fontScale="92500" lnSpcReduction="20000"/>
          </a:bodyPr>
          <a:lstStyle/>
          <a:p>
            <a:pPr marL="0" indent="0" algn="l">
              <a:buNone/>
            </a:pPr>
            <a:r>
              <a:rPr lang="en-US" sz="1125" b="1" kern="0" spc="90" dirty="0">
                <a:solidFill>
                  <a:srgbClr val="00B0F0"/>
                </a:solidFill>
                <a:latin typeface="Barlow" pitchFamily="34" charset="0"/>
                <a:ea typeface="Barlow" pitchFamily="34" charset="-122"/>
                <a:cs typeface="Barlow" pitchFamily="34" charset="-120"/>
              </a:rPr>
              <a:t>YOUR PICK</a:t>
            </a:r>
            <a:endParaRPr lang="en-US" sz="1125" dirty="0"/>
          </a:p>
        </p:txBody>
      </p:sp>
      <p:sp>
        <p:nvSpPr>
          <p:cNvPr id="41" name="Shape 39"/>
          <p:cNvSpPr/>
          <p:nvPr/>
        </p:nvSpPr>
        <p:spPr>
          <a:xfrm>
            <a:off x="2724150" y="8112621"/>
            <a:ext cx="876300" cy="1066800"/>
          </a:xfrm>
          <a:prstGeom prst="roundRect">
            <a:avLst>
              <a:gd name="adj" fmla="val 3261"/>
            </a:avLst>
          </a:prstGeom>
          <a:solidFill>
            <a:srgbClr val="E9EAEC"/>
          </a:solidFill>
          <a:ln w="22860">
            <a:solidFill>
              <a:srgbClr val="00B0F0"/>
            </a:solidFill>
            <a:prstDash val="solid"/>
          </a:ln>
        </p:spPr>
        <p:txBody>
          <a:bodyPr/>
          <a:lstStyle/>
          <a:p>
            <a:endParaRPr lang="en-US"/>
          </a:p>
        </p:txBody>
      </p:sp>
      <p:sp>
        <p:nvSpPr>
          <p:cNvPr id="42" name="Shape 40"/>
          <p:cNvSpPr/>
          <p:nvPr/>
        </p:nvSpPr>
        <p:spPr>
          <a:xfrm>
            <a:off x="3434715" y="8612684"/>
            <a:ext cx="66675" cy="66675"/>
          </a:xfrm>
          <a:prstGeom prst="ellipse">
            <a:avLst/>
          </a:prstGeom>
          <a:solidFill>
            <a:srgbClr val="00B0F0"/>
          </a:solidFill>
          <a:ln/>
        </p:spPr>
        <p:txBody>
          <a:bodyPr/>
          <a:lstStyle/>
          <a:p>
            <a:endParaRPr lang="en-US"/>
          </a:p>
        </p:txBody>
      </p:sp>
      <p:sp>
        <p:nvSpPr>
          <p:cNvPr id="43" name="Text 41"/>
          <p:cNvSpPr/>
          <p:nvPr/>
        </p:nvSpPr>
        <p:spPr>
          <a:xfrm>
            <a:off x="2971502" y="9255621"/>
            <a:ext cx="457795" cy="289560"/>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6B6E71"/>
                </a:solidFill>
                <a:latin typeface="Barlow Condensed" pitchFamily="34" charset="0"/>
                <a:ea typeface="Barlow Condensed" pitchFamily="34" charset="-122"/>
                <a:cs typeface="Barlow Condensed" pitchFamily="34" charset="-120"/>
              </a:rPr>
              <a:t>GOAT</a:t>
            </a:r>
            <a:endParaRPr lang="en-US" sz="1650" dirty="0"/>
          </a:p>
        </p:txBody>
      </p:sp>
      <p:sp>
        <p:nvSpPr>
          <p:cNvPr id="44" name="Text 42"/>
          <p:cNvSpPr/>
          <p:nvPr/>
        </p:nvSpPr>
        <p:spPr>
          <a:xfrm>
            <a:off x="3791724" y="7893546"/>
            <a:ext cx="874752" cy="180975"/>
          </a:xfrm>
          <a:prstGeom prst="rect">
            <a:avLst/>
          </a:prstGeom>
          <a:noFill/>
          <a:ln/>
        </p:spPr>
        <p:txBody>
          <a:bodyPr wrap="square" lIns="25400" tIns="25400" rIns="25400" bIns="25400" rtlCol="0" anchor="t">
            <a:normAutofit fontScale="92500" lnSpcReduction="20000"/>
          </a:bodyPr>
          <a:lstStyle/>
          <a:p>
            <a:pPr marL="0" indent="0" algn="l">
              <a:buNone/>
            </a:pPr>
            <a:r>
              <a:rPr lang="en-US" sz="1125" b="1" kern="0" spc="90" dirty="0">
                <a:solidFill>
                  <a:srgbClr val="37383A"/>
                </a:solidFill>
                <a:latin typeface="Barlow" pitchFamily="34" charset="0"/>
                <a:ea typeface="Barlow" pitchFamily="34" charset="-122"/>
                <a:cs typeface="Barlow" pitchFamily="34" charset="-120"/>
              </a:rPr>
              <a:t>SWITCH TO</a:t>
            </a:r>
            <a:endParaRPr lang="en-US" sz="1125" dirty="0"/>
          </a:p>
        </p:txBody>
      </p:sp>
      <p:sp>
        <p:nvSpPr>
          <p:cNvPr id="45" name="Shape 43"/>
          <p:cNvSpPr/>
          <p:nvPr/>
        </p:nvSpPr>
        <p:spPr>
          <a:xfrm>
            <a:off x="3752850" y="8112621"/>
            <a:ext cx="876300" cy="1066800"/>
          </a:xfrm>
          <a:prstGeom prst="roundRect">
            <a:avLst>
              <a:gd name="adj" fmla="val 3261"/>
            </a:avLst>
          </a:prstGeom>
          <a:solidFill>
            <a:srgbClr val="E9EAEC"/>
          </a:solidFill>
          <a:ln w="11430">
            <a:solidFill>
              <a:srgbClr val="37383A"/>
            </a:solidFill>
            <a:prstDash val="solid"/>
          </a:ln>
        </p:spPr>
        <p:txBody>
          <a:bodyPr/>
          <a:lstStyle/>
          <a:p>
            <a:endParaRPr lang="en-US"/>
          </a:p>
        </p:txBody>
      </p:sp>
      <p:sp>
        <p:nvSpPr>
          <p:cNvPr id="46" name="Shape 44"/>
          <p:cNvSpPr/>
          <p:nvPr/>
        </p:nvSpPr>
        <p:spPr>
          <a:xfrm>
            <a:off x="4474845" y="8612684"/>
            <a:ext cx="66675" cy="66675"/>
          </a:xfrm>
          <a:prstGeom prst="ellipse">
            <a:avLst/>
          </a:prstGeom>
          <a:solidFill>
            <a:srgbClr val="37383A"/>
          </a:solidFill>
          <a:ln/>
        </p:spPr>
        <p:txBody>
          <a:bodyPr/>
          <a:lstStyle/>
          <a:p>
            <a:endParaRPr lang="en-US"/>
          </a:p>
        </p:txBody>
      </p:sp>
      <p:sp>
        <p:nvSpPr>
          <p:cNvPr id="47" name="Text 45"/>
          <p:cNvSpPr/>
          <p:nvPr/>
        </p:nvSpPr>
        <p:spPr>
          <a:xfrm>
            <a:off x="4043541" y="9255621"/>
            <a:ext cx="371058" cy="289560"/>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00B0F0"/>
                </a:solidFill>
                <a:latin typeface="Barlow Condensed" pitchFamily="34" charset="0"/>
                <a:ea typeface="Barlow Condensed" pitchFamily="34" charset="-122"/>
                <a:cs typeface="Barlow Condensed" pitchFamily="34" charset="-120"/>
              </a:rPr>
              <a:t>CAR</a:t>
            </a:r>
            <a:endParaRPr lang="en-US" sz="1650" dirty="0"/>
          </a:p>
        </p:txBody>
      </p:sp>
      <p:sp>
        <p:nvSpPr>
          <p:cNvPr id="48" name="Text 46"/>
          <p:cNvSpPr/>
          <p:nvPr/>
        </p:nvSpPr>
        <p:spPr>
          <a:xfrm>
            <a:off x="4781549" y="7893546"/>
            <a:ext cx="1050167" cy="310515"/>
          </a:xfrm>
          <a:prstGeom prst="rect">
            <a:avLst/>
          </a:prstGeom>
          <a:noFill/>
          <a:ln/>
        </p:spPr>
        <p:txBody>
          <a:bodyPr wrap="square" lIns="25400" tIns="25400" rIns="25400" bIns="25400" rtlCol="0" anchor="t">
            <a:normAutofit/>
          </a:bodyPr>
          <a:lstStyle/>
          <a:p>
            <a:pPr marL="0" indent="0" algn="l">
              <a:buNone/>
            </a:pPr>
            <a:r>
              <a:rPr lang="en-US" sz="1125" b="1" kern="0" spc="90" dirty="0">
                <a:solidFill>
                  <a:srgbClr val="A7AAAD"/>
                </a:solidFill>
                <a:latin typeface="Barlow" pitchFamily="34" charset="0"/>
                <a:ea typeface="Barlow" pitchFamily="34" charset="-122"/>
                <a:cs typeface="Barlow" pitchFamily="34" charset="-120"/>
              </a:rPr>
              <a:t>HOST OPENS</a:t>
            </a:r>
            <a:endParaRPr lang="en-US" sz="1125" dirty="0"/>
          </a:p>
        </p:txBody>
      </p:sp>
      <p:sp>
        <p:nvSpPr>
          <p:cNvPr id="49" name="Shape 47"/>
          <p:cNvSpPr/>
          <p:nvPr/>
        </p:nvSpPr>
        <p:spPr>
          <a:xfrm>
            <a:off x="4781550" y="8112621"/>
            <a:ext cx="876300" cy="1066800"/>
          </a:xfrm>
          <a:prstGeom prst="roundRect">
            <a:avLst>
              <a:gd name="adj" fmla="val 3261"/>
            </a:avLst>
          </a:prstGeom>
          <a:solidFill>
            <a:srgbClr val="FFFFFF">
              <a:alpha val="55000"/>
            </a:srgbClr>
          </a:solidFill>
          <a:ln w="19050">
            <a:solidFill>
              <a:srgbClr val="C4C7CA">
                <a:alpha val="55000"/>
              </a:srgbClr>
            </a:solidFill>
            <a:prstDash val="dash"/>
          </a:ln>
        </p:spPr>
        <p:txBody>
          <a:bodyPr/>
          <a:lstStyle/>
          <a:p>
            <a:endParaRPr lang="en-US"/>
          </a:p>
        </p:txBody>
      </p:sp>
      <p:sp>
        <p:nvSpPr>
          <p:cNvPr id="50" name="Text 48"/>
          <p:cNvSpPr/>
          <p:nvPr/>
        </p:nvSpPr>
        <p:spPr>
          <a:xfrm>
            <a:off x="5028902" y="9255621"/>
            <a:ext cx="457795" cy="289560"/>
          </a:xfrm>
          <a:prstGeom prst="rect">
            <a:avLst/>
          </a:prstGeom>
          <a:noFill/>
          <a:ln/>
        </p:spPr>
        <p:txBody>
          <a:bodyPr wrap="square" lIns="25400" tIns="25400" rIns="25400" bIns="25400" rtlCol="0" anchor="t">
            <a:normAutofit lnSpcReduction="10000"/>
          </a:bodyPr>
          <a:lstStyle/>
          <a:p>
            <a:pPr marL="0" indent="0" algn="l">
              <a:buNone/>
            </a:pPr>
            <a:r>
              <a:rPr lang="en-US" sz="1650" b="1" dirty="0">
                <a:solidFill>
                  <a:srgbClr val="A7AAAD"/>
                </a:solidFill>
                <a:latin typeface="Barlow Condensed" pitchFamily="34" charset="0"/>
                <a:ea typeface="Barlow Condensed" pitchFamily="34" charset="-122"/>
                <a:cs typeface="Barlow Condensed" pitchFamily="34" charset="-120"/>
              </a:rPr>
              <a:t>GOAT</a:t>
            </a:r>
            <a:endParaRPr lang="en-US" sz="1650" dirty="0"/>
          </a:p>
        </p:txBody>
      </p:sp>
      <p:sp>
        <p:nvSpPr>
          <p:cNvPr id="51" name="Text 49"/>
          <p:cNvSpPr/>
          <p:nvPr/>
        </p:nvSpPr>
        <p:spPr>
          <a:xfrm>
            <a:off x="9873080" y="8897481"/>
            <a:ext cx="594896" cy="400050"/>
          </a:xfrm>
          <a:prstGeom prst="rect">
            <a:avLst/>
          </a:prstGeom>
          <a:noFill/>
          <a:ln/>
        </p:spPr>
        <p:txBody>
          <a:bodyPr wrap="square" lIns="25400" tIns="25400" rIns="25400" bIns="25400" rtlCol="0" anchor="t">
            <a:normAutofit lnSpcReduction="10000"/>
          </a:bodyPr>
          <a:lstStyle/>
          <a:p>
            <a:pPr marL="0" indent="0" algn="r">
              <a:lnSpc>
                <a:spcPct val="83333"/>
              </a:lnSpc>
              <a:buNone/>
            </a:pPr>
            <a:r>
              <a:rPr lang="en-US" sz="2850" b="1" dirty="0">
                <a:solidFill>
                  <a:srgbClr val="00B0F0"/>
                </a:solidFill>
                <a:latin typeface="Barlow Condensed" pitchFamily="34" charset="0"/>
                <a:ea typeface="Barlow Condensed" pitchFamily="34" charset="-122"/>
                <a:cs typeface="Barlow Condensed" pitchFamily="34" charset="-120"/>
              </a:rPr>
              <a:t>WIN</a:t>
            </a:r>
            <a:endParaRPr lang="en-US" sz="2850" dirty="0"/>
          </a:p>
        </p:txBody>
      </p:sp>
      <p:sp>
        <p:nvSpPr>
          <p:cNvPr id="52" name="Shape 50"/>
          <p:cNvSpPr/>
          <p:nvPr/>
        </p:nvSpPr>
        <p:spPr>
          <a:xfrm>
            <a:off x="11134725" y="3302496"/>
            <a:ext cx="9525" cy="6402705"/>
          </a:xfrm>
          <a:prstGeom prst="rect">
            <a:avLst/>
          </a:prstGeom>
          <a:solidFill>
            <a:srgbClr val="E4E6E8"/>
          </a:solidFill>
          <a:ln/>
        </p:spPr>
        <p:txBody>
          <a:bodyPr/>
          <a:lstStyle/>
          <a:p>
            <a:endParaRPr lang="en-US"/>
          </a:p>
        </p:txBody>
      </p:sp>
      <p:sp>
        <p:nvSpPr>
          <p:cNvPr id="53" name="Text 51"/>
          <p:cNvSpPr/>
          <p:nvPr/>
        </p:nvSpPr>
        <p:spPr>
          <a:xfrm>
            <a:off x="11811000" y="4012109"/>
            <a:ext cx="5867400" cy="236220"/>
          </a:xfrm>
          <a:prstGeom prst="rect">
            <a:avLst/>
          </a:prstGeom>
          <a:noFill/>
          <a:ln/>
        </p:spPr>
        <p:txBody>
          <a:bodyPr wrap="square" lIns="25400" tIns="25400" rIns="25400" bIns="25400" rtlCol="0" anchor="t">
            <a:normAutofit lnSpcReduction="10000"/>
          </a:bodyPr>
          <a:lstStyle/>
          <a:p>
            <a:pPr marL="0" indent="0" algn="l">
              <a:buNone/>
            </a:pPr>
            <a:r>
              <a:rPr lang="en-US" sz="1275" b="1" kern="0" spc="153" dirty="0">
                <a:solidFill>
                  <a:srgbClr val="6B6E71"/>
                </a:solidFill>
                <a:latin typeface="Barlow" pitchFamily="34" charset="0"/>
                <a:ea typeface="Barlow" pitchFamily="34" charset="-122"/>
                <a:cs typeface="Barlow" pitchFamily="34" charset="-120"/>
              </a:rPr>
              <a:t>WIN PROBABILITY</a:t>
            </a:r>
            <a:endParaRPr lang="en-US" sz="1275" dirty="0"/>
          </a:p>
        </p:txBody>
      </p:sp>
      <p:sp>
        <p:nvSpPr>
          <p:cNvPr id="54" name="Text 52"/>
          <p:cNvSpPr/>
          <p:nvPr/>
        </p:nvSpPr>
        <p:spPr>
          <a:xfrm>
            <a:off x="11811000" y="4941749"/>
            <a:ext cx="591145" cy="42672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37383A"/>
                </a:solidFill>
                <a:latin typeface="Barlow Condensed" pitchFamily="34" charset="0"/>
                <a:ea typeface="Barlow Condensed" pitchFamily="34" charset="-122"/>
                <a:cs typeface="Barlow Condensed" pitchFamily="34" charset="-120"/>
              </a:rPr>
              <a:t>Stay</a:t>
            </a:r>
            <a:endParaRPr lang="en-US" sz="2550" dirty="0"/>
          </a:p>
        </p:txBody>
      </p:sp>
      <p:sp>
        <p:nvSpPr>
          <p:cNvPr id="55" name="Text 53"/>
          <p:cNvSpPr/>
          <p:nvPr/>
        </p:nvSpPr>
        <p:spPr>
          <a:xfrm>
            <a:off x="16300595" y="4534079"/>
            <a:ext cx="1113948" cy="769620"/>
          </a:xfrm>
          <a:prstGeom prst="rect">
            <a:avLst/>
          </a:prstGeom>
          <a:noFill/>
          <a:ln/>
        </p:spPr>
        <p:txBody>
          <a:bodyPr wrap="square" lIns="25400" tIns="25400" rIns="25400" bIns="25400" rtlCol="0" anchor="t">
            <a:normAutofit lnSpcReduction="10000"/>
          </a:bodyPr>
          <a:lstStyle/>
          <a:p>
            <a:pPr marL="0" indent="0" algn="l">
              <a:lnSpc>
                <a:spcPct val="66667"/>
              </a:lnSpc>
              <a:buNone/>
            </a:pPr>
            <a:r>
              <a:rPr lang="en-US" sz="7200" b="1" dirty="0">
                <a:solidFill>
                  <a:srgbClr val="A7AAAD"/>
                </a:solidFill>
                <a:latin typeface="Barlow Condensed" pitchFamily="34" charset="0"/>
                <a:ea typeface="Barlow Condensed" pitchFamily="34" charset="-122"/>
                <a:cs typeface="Barlow Condensed" pitchFamily="34" charset="-120"/>
              </a:rPr>
              <a:t>1⁄3</a:t>
            </a:r>
            <a:endParaRPr lang="en-US" sz="7200" dirty="0"/>
          </a:p>
        </p:txBody>
      </p:sp>
      <p:sp>
        <p:nvSpPr>
          <p:cNvPr id="56" name="Shape 54"/>
          <p:cNvSpPr/>
          <p:nvPr/>
        </p:nvSpPr>
        <p:spPr>
          <a:xfrm>
            <a:off x="11811000" y="5463719"/>
            <a:ext cx="5334000" cy="152400"/>
          </a:xfrm>
          <a:prstGeom prst="roundRect">
            <a:avLst>
              <a:gd name="adj" fmla="val 12500"/>
            </a:avLst>
          </a:prstGeom>
          <a:solidFill>
            <a:srgbClr val="E9EAEC"/>
          </a:solidFill>
          <a:ln/>
        </p:spPr>
        <p:txBody>
          <a:bodyPr/>
          <a:lstStyle/>
          <a:p>
            <a:endParaRPr lang="en-US"/>
          </a:p>
        </p:txBody>
      </p:sp>
      <p:sp>
        <p:nvSpPr>
          <p:cNvPr id="57" name="Shape 55"/>
          <p:cNvSpPr/>
          <p:nvPr/>
        </p:nvSpPr>
        <p:spPr>
          <a:xfrm>
            <a:off x="11811000" y="5463719"/>
            <a:ext cx="1776174" cy="152400"/>
          </a:xfrm>
          <a:prstGeom prst="rect">
            <a:avLst/>
          </a:prstGeom>
          <a:solidFill>
            <a:srgbClr val="A7AAAD"/>
          </a:solidFill>
          <a:ln/>
        </p:spPr>
        <p:txBody>
          <a:bodyPr/>
          <a:lstStyle/>
          <a:p>
            <a:endParaRPr lang="en-US"/>
          </a:p>
        </p:txBody>
      </p:sp>
      <p:sp>
        <p:nvSpPr>
          <p:cNvPr id="58" name="Text 56"/>
          <p:cNvSpPr/>
          <p:nvPr/>
        </p:nvSpPr>
        <p:spPr>
          <a:xfrm>
            <a:off x="11811000" y="6854369"/>
            <a:ext cx="866775" cy="42672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37383A"/>
                </a:solidFill>
                <a:latin typeface="Barlow Condensed" pitchFamily="34" charset="0"/>
                <a:ea typeface="Barlow Condensed" pitchFamily="34" charset="-122"/>
                <a:cs typeface="Barlow Condensed" pitchFamily="34" charset="-120"/>
              </a:rPr>
              <a:t>Switch</a:t>
            </a:r>
            <a:endParaRPr lang="en-US" sz="2550" dirty="0"/>
          </a:p>
        </p:txBody>
      </p:sp>
      <p:sp>
        <p:nvSpPr>
          <p:cNvPr id="59" name="Text 57"/>
          <p:cNvSpPr/>
          <p:nvPr/>
        </p:nvSpPr>
        <p:spPr>
          <a:xfrm>
            <a:off x="16047720" y="6035219"/>
            <a:ext cx="1357300" cy="1181100"/>
          </a:xfrm>
          <a:prstGeom prst="rect">
            <a:avLst/>
          </a:prstGeom>
          <a:noFill/>
          <a:ln/>
        </p:spPr>
        <p:txBody>
          <a:bodyPr wrap="square" lIns="25400" tIns="25400" rIns="25400" bIns="25400" rtlCol="0" anchor="t">
            <a:normAutofit/>
          </a:bodyPr>
          <a:lstStyle/>
          <a:p>
            <a:pPr marL="0" indent="0" algn="l">
              <a:lnSpc>
                <a:spcPct val="66667"/>
              </a:lnSpc>
              <a:buNone/>
            </a:pPr>
            <a:r>
              <a:rPr lang="en-US" sz="8000" b="1" dirty="0">
                <a:solidFill>
                  <a:srgbClr val="00B0F0"/>
                </a:solidFill>
                <a:latin typeface="Barlow Condensed" pitchFamily="34" charset="0"/>
                <a:ea typeface="Barlow Condensed" pitchFamily="34" charset="-122"/>
                <a:cs typeface="Barlow Condensed" pitchFamily="34" charset="-120"/>
              </a:rPr>
              <a:t>2⁄3</a:t>
            </a:r>
            <a:endParaRPr lang="en-US" sz="8000" dirty="0"/>
          </a:p>
        </p:txBody>
      </p:sp>
      <p:sp>
        <p:nvSpPr>
          <p:cNvPr id="60" name="Shape 58"/>
          <p:cNvSpPr/>
          <p:nvPr/>
        </p:nvSpPr>
        <p:spPr>
          <a:xfrm>
            <a:off x="11811000" y="7376339"/>
            <a:ext cx="5334000" cy="152400"/>
          </a:xfrm>
          <a:prstGeom prst="roundRect">
            <a:avLst>
              <a:gd name="adj" fmla="val 12500"/>
            </a:avLst>
          </a:prstGeom>
          <a:solidFill>
            <a:srgbClr val="E9EAEC"/>
          </a:solidFill>
          <a:ln/>
        </p:spPr>
        <p:txBody>
          <a:bodyPr/>
          <a:lstStyle/>
          <a:p>
            <a:endParaRPr lang="en-US"/>
          </a:p>
        </p:txBody>
      </p:sp>
      <p:sp>
        <p:nvSpPr>
          <p:cNvPr id="61" name="Shape 59"/>
          <p:cNvSpPr/>
          <p:nvPr/>
        </p:nvSpPr>
        <p:spPr>
          <a:xfrm>
            <a:off x="11811000" y="7376339"/>
            <a:ext cx="3552408" cy="152400"/>
          </a:xfrm>
          <a:prstGeom prst="rect">
            <a:avLst/>
          </a:prstGeom>
          <a:solidFill>
            <a:srgbClr val="00B0F0"/>
          </a:solidFill>
          <a:ln/>
        </p:spPr>
        <p:txBody>
          <a:bodyPr/>
          <a:lstStyle/>
          <a:p>
            <a:endParaRPr lang="en-US"/>
          </a:p>
        </p:txBody>
      </p:sp>
      <p:sp>
        <p:nvSpPr>
          <p:cNvPr id="62" name="Text 60"/>
          <p:cNvSpPr/>
          <p:nvPr/>
        </p:nvSpPr>
        <p:spPr>
          <a:xfrm>
            <a:off x="11811000" y="7966889"/>
            <a:ext cx="5494020" cy="1066800"/>
          </a:xfrm>
          <a:prstGeom prst="rect">
            <a:avLst/>
          </a:prstGeom>
          <a:noFill/>
          <a:ln/>
        </p:spPr>
        <p:txBody>
          <a:bodyPr wrap="square" lIns="25400" tIns="25400" rIns="25400" bIns="25400" rtlCol="0" anchor="t">
            <a:normAutofit/>
          </a:bodyPr>
          <a:lstStyle/>
          <a:p>
            <a:pPr marL="0" indent="0" algn="l">
              <a:lnSpc>
                <a:spcPct val="125000"/>
              </a:lnSpc>
              <a:buNone/>
            </a:pPr>
            <a:r>
              <a:rPr lang="en-US" sz="1800" dirty="0">
                <a:solidFill>
                  <a:srgbClr val="4A4C4E"/>
                </a:solidFill>
                <a:latin typeface="Barlow" pitchFamily="34" charset="0"/>
                <a:ea typeface="Barlow" pitchFamily="34" charset="-122"/>
                <a:cs typeface="Barlow" pitchFamily="34" charset="-120"/>
              </a:rPr>
              <a:t>The two-thirds chance that your first pick was wrong doesn’t disappear — switching hands it to you as a two-thirds chance of winning.</a:t>
            </a:r>
            <a:endParaRPr lang="en-US" sz="1800" dirty="0"/>
          </a:p>
        </p:txBody>
      </p:sp>
      <p:pic>
        <p:nvPicPr>
          <p:cNvPr id="63"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477375"/>
            <a:ext cx="895826" cy="285750"/>
          </a:xfrm>
          <a:prstGeom prst="rect">
            <a:avLst/>
          </a:prstGeom>
        </p:spPr>
      </p:pic>
      <p:sp>
        <p:nvSpPr>
          <p:cNvPr id="64" name="Shape 61"/>
          <p:cNvSpPr/>
          <p:nvPr/>
        </p:nvSpPr>
        <p:spPr>
          <a:xfrm>
            <a:off x="2229326" y="9477375"/>
            <a:ext cx="9525" cy="285750"/>
          </a:xfrm>
          <a:prstGeom prst="rect">
            <a:avLst/>
          </a:prstGeom>
          <a:solidFill>
            <a:srgbClr val="D7D9DB"/>
          </a:solidFill>
          <a:ln/>
        </p:spPr>
        <p:txBody>
          <a:bodyPr/>
          <a:lstStyle/>
          <a:p>
            <a:endParaRPr lang="en-US"/>
          </a:p>
        </p:txBody>
      </p:sp>
      <p:pic>
        <p:nvPicPr>
          <p:cNvPr id="65"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29351" y="9448800"/>
            <a:ext cx="1049238" cy="342900"/>
          </a:xfrm>
          <a:prstGeom prst="rect">
            <a:avLst/>
          </a:prstGeom>
        </p:spPr>
      </p:pic>
      <p:sp>
        <p:nvSpPr>
          <p:cNvPr id="66" name="Text 62"/>
          <p:cNvSpPr/>
          <p:nvPr/>
        </p:nvSpPr>
        <p:spPr>
          <a:xfrm>
            <a:off x="16155055" y="9547860"/>
            <a:ext cx="1066145" cy="28194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A7AAAD"/>
                </a:solidFill>
                <a:latin typeface="Barlow" pitchFamily="34" charset="0"/>
                <a:ea typeface="Barlow" pitchFamily="34" charset="-122"/>
                <a:cs typeface="Barlow" pitchFamily="34" charset="-120"/>
              </a:rPr>
              <a:t>heuristiq.io</a:t>
            </a:r>
            <a:endParaRPr lang="en-US" sz="1575"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85725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DECISION OUTCOMES</a:t>
            </a:r>
            <a:endParaRPr lang="en-US" sz="1500" dirty="0"/>
          </a:p>
        </p:txBody>
      </p:sp>
      <p:sp>
        <p:nvSpPr>
          <p:cNvPr id="3" name="Text 1"/>
          <p:cNvSpPr/>
          <p:nvPr/>
        </p:nvSpPr>
        <p:spPr>
          <a:xfrm>
            <a:off x="1143000" y="1295400"/>
            <a:ext cx="17602200" cy="679311"/>
          </a:xfrm>
          <a:prstGeom prst="rect">
            <a:avLst/>
          </a:prstGeom>
          <a:noFill/>
          <a:ln/>
        </p:spPr>
        <p:txBody>
          <a:bodyPr wrap="square" lIns="25400" tIns="25400" rIns="25400" bIns="25400" rtlCol="0" anchor="t">
            <a:normAutofit lnSpcReduction="10000"/>
          </a:bodyPr>
          <a:lstStyle/>
          <a:p>
            <a:pPr marL="0" indent="0" algn="l">
              <a:lnSpc>
                <a:spcPct val="89048"/>
              </a:lnSpc>
              <a:buNone/>
            </a:pPr>
            <a:r>
              <a:rPr lang="en-US" sz="4950" b="1" kern="0" spc="-49" dirty="0">
                <a:solidFill>
                  <a:srgbClr val="37383A"/>
                </a:solidFill>
                <a:latin typeface="Barlow" panose="00000500000000000000" pitchFamily="2" charset="0"/>
                <a:ea typeface="Arial" pitchFamily="34" charset="-122"/>
                <a:cs typeface="Arial" pitchFamily="34" charset="-120"/>
              </a:rPr>
              <a:t>Decisions, decisions</a:t>
            </a:r>
            <a:endParaRPr lang="en-US" sz="4950" dirty="0">
              <a:latin typeface="Barlow" panose="00000500000000000000" pitchFamily="2" charset="0"/>
            </a:endParaRPr>
          </a:p>
        </p:txBody>
      </p:sp>
      <p:sp>
        <p:nvSpPr>
          <p:cNvPr id="4" name="Shape 2"/>
          <p:cNvSpPr/>
          <p:nvPr/>
        </p:nvSpPr>
        <p:spPr>
          <a:xfrm>
            <a:off x="1143000" y="2108061"/>
            <a:ext cx="457200" cy="38100"/>
          </a:xfrm>
          <a:prstGeom prst="rect">
            <a:avLst/>
          </a:prstGeom>
          <a:solidFill>
            <a:srgbClr val="00B0F0"/>
          </a:solidFill>
          <a:ln/>
        </p:spPr>
        <p:txBody>
          <a:bodyPr/>
          <a:lstStyle/>
          <a:p>
            <a:endParaRPr lang="en-US"/>
          </a:p>
        </p:txBody>
      </p:sp>
      <p:sp>
        <p:nvSpPr>
          <p:cNvPr id="5" name="Text 3"/>
          <p:cNvSpPr/>
          <p:nvPr/>
        </p:nvSpPr>
        <p:spPr>
          <a:xfrm>
            <a:off x="1143000" y="2279511"/>
            <a:ext cx="17602200" cy="350520"/>
          </a:xfrm>
          <a:prstGeom prst="rect">
            <a:avLst/>
          </a:prstGeom>
          <a:noFill/>
          <a:ln/>
        </p:spPr>
        <p:txBody>
          <a:bodyPr wrap="square" lIns="25400" tIns="25400" rIns="25400" bIns="25400" rtlCol="0" anchor="t">
            <a:normAutofit lnSpcReduction="10000"/>
          </a:bodyPr>
          <a:lstStyle/>
          <a:p>
            <a:pPr marL="0" indent="0" algn="l">
              <a:buNone/>
            </a:pPr>
            <a:r>
              <a:rPr lang="en-US" sz="2025" dirty="0">
                <a:solidFill>
                  <a:srgbClr val="6B6E71"/>
                </a:solidFill>
                <a:latin typeface="Barlow" pitchFamily="34" charset="0"/>
                <a:ea typeface="Barlow" pitchFamily="34" charset="-122"/>
                <a:cs typeface="Barlow" pitchFamily="34" charset="-120"/>
              </a:rPr>
              <a:t>Percent success by outcome, cumulative across every deployment.</a:t>
            </a:r>
            <a:endParaRPr lang="en-US" sz="2025" dirty="0"/>
          </a:p>
        </p:txBody>
      </p:sp>
      <p:sp>
        <p:nvSpPr>
          <p:cNvPr id="6" name="Shape 4"/>
          <p:cNvSpPr/>
          <p:nvPr/>
        </p:nvSpPr>
        <p:spPr>
          <a:xfrm>
            <a:off x="5886450" y="3733800"/>
            <a:ext cx="9525" cy="4152900"/>
          </a:xfrm>
          <a:prstGeom prst="rect">
            <a:avLst/>
          </a:prstGeom>
          <a:solidFill>
            <a:srgbClr val="E4E6E8"/>
          </a:solidFill>
          <a:ln/>
        </p:spPr>
        <p:txBody>
          <a:bodyPr/>
          <a:lstStyle/>
          <a:p>
            <a:endParaRPr lang="en-US"/>
          </a:p>
        </p:txBody>
      </p:sp>
      <p:sp>
        <p:nvSpPr>
          <p:cNvPr id="7" name="Shape 5"/>
          <p:cNvSpPr/>
          <p:nvPr/>
        </p:nvSpPr>
        <p:spPr>
          <a:xfrm>
            <a:off x="7012305" y="3733800"/>
            <a:ext cx="9525" cy="4152900"/>
          </a:xfrm>
          <a:prstGeom prst="rect">
            <a:avLst/>
          </a:prstGeom>
          <a:solidFill>
            <a:srgbClr val="E4E6E8"/>
          </a:solidFill>
          <a:ln/>
        </p:spPr>
        <p:txBody>
          <a:bodyPr/>
          <a:lstStyle/>
          <a:p>
            <a:endParaRPr lang="en-US"/>
          </a:p>
        </p:txBody>
      </p:sp>
      <p:sp>
        <p:nvSpPr>
          <p:cNvPr id="8" name="Shape 6"/>
          <p:cNvSpPr/>
          <p:nvPr/>
        </p:nvSpPr>
        <p:spPr>
          <a:xfrm>
            <a:off x="8138160" y="3733800"/>
            <a:ext cx="9525" cy="4152900"/>
          </a:xfrm>
          <a:prstGeom prst="rect">
            <a:avLst/>
          </a:prstGeom>
          <a:solidFill>
            <a:srgbClr val="E4E6E8"/>
          </a:solidFill>
          <a:ln/>
        </p:spPr>
        <p:txBody>
          <a:bodyPr/>
          <a:lstStyle/>
          <a:p>
            <a:endParaRPr lang="en-US"/>
          </a:p>
        </p:txBody>
      </p:sp>
      <p:sp>
        <p:nvSpPr>
          <p:cNvPr id="9" name="Shape 7"/>
          <p:cNvSpPr/>
          <p:nvPr/>
        </p:nvSpPr>
        <p:spPr>
          <a:xfrm>
            <a:off x="9264015" y="3733800"/>
            <a:ext cx="9525" cy="4152900"/>
          </a:xfrm>
          <a:prstGeom prst="rect">
            <a:avLst/>
          </a:prstGeom>
          <a:solidFill>
            <a:srgbClr val="E4E6E8"/>
          </a:solidFill>
          <a:ln/>
        </p:spPr>
        <p:txBody>
          <a:bodyPr/>
          <a:lstStyle/>
          <a:p>
            <a:endParaRPr lang="en-US"/>
          </a:p>
        </p:txBody>
      </p:sp>
      <p:sp>
        <p:nvSpPr>
          <p:cNvPr id="10" name="Shape 8"/>
          <p:cNvSpPr/>
          <p:nvPr/>
        </p:nvSpPr>
        <p:spPr>
          <a:xfrm>
            <a:off x="10389870" y="3733800"/>
            <a:ext cx="9525" cy="4152900"/>
          </a:xfrm>
          <a:prstGeom prst="rect">
            <a:avLst/>
          </a:prstGeom>
          <a:solidFill>
            <a:srgbClr val="E4E6E8"/>
          </a:solidFill>
          <a:ln/>
        </p:spPr>
        <p:txBody>
          <a:bodyPr/>
          <a:lstStyle/>
          <a:p>
            <a:endParaRPr lang="en-US"/>
          </a:p>
        </p:txBody>
      </p:sp>
      <p:sp>
        <p:nvSpPr>
          <p:cNvPr id="11" name="Shape 9"/>
          <p:cNvSpPr/>
          <p:nvPr/>
        </p:nvSpPr>
        <p:spPr>
          <a:xfrm>
            <a:off x="11515725" y="3733800"/>
            <a:ext cx="9525" cy="4152900"/>
          </a:xfrm>
          <a:prstGeom prst="rect">
            <a:avLst/>
          </a:prstGeom>
          <a:solidFill>
            <a:srgbClr val="E4E6E8"/>
          </a:solidFill>
          <a:ln/>
        </p:spPr>
        <p:txBody>
          <a:bodyPr/>
          <a:lstStyle/>
          <a:p>
            <a:endParaRPr lang="en-US"/>
          </a:p>
        </p:txBody>
      </p:sp>
      <p:sp>
        <p:nvSpPr>
          <p:cNvPr id="12" name="Shape 10"/>
          <p:cNvSpPr/>
          <p:nvPr/>
        </p:nvSpPr>
        <p:spPr>
          <a:xfrm>
            <a:off x="12641581" y="3733800"/>
            <a:ext cx="9525" cy="4152900"/>
          </a:xfrm>
          <a:prstGeom prst="rect">
            <a:avLst/>
          </a:prstGeom>
          <a:solidFill>
            <a:srgbClr val="E4E6E8"/>
          </a:solidFill>
          <a:ln/>
        </p:spPr>
        <p:txBody>
          <a:bodyPr/>
          <a:lstStyle/>
          <a:p>
            <a:endParaRPr lang="en-US"/>
          </a:p>
        </p:txBody>
      </p:sp>
      <p:sp>
        <p:nvSpPr>
          <p:cNvPr id="13" name="Shape 11"/>
          <p:cNvSpPr/>
          <p:nvPr/>
        </p:nvSpPr>
        <p:spPr>
          <a:xfrm>
            <a:off x="13767435" y="3733800"/>
            <a:ext cx="9525" cy="4152900"/>
          </a:xfrm>
          <a:prstGeom prst="rect">
            <a:avLst/>
          </a:prstGeom>
          <a:solidFill>
            <a:srgbClr val="E4E6E8"/>
          </a:solidFill>
          <a:ln/>
        </p:spPr>
        <p:txBody>
          <a:bodyPr/>
          <a:lstStyle/>
          <a:p>
            <a:endParaRPr lang="en-US"/>
          </a:p>
        </p:txBody>
      </p:sp>
      <p:sp>
        <p:nvSpPr>
          <p:cNvPr id="14" name="Shape 12"/>
          <p:cNvSpPr/>
          <p:nvPr/>
        </p:nvSpPr>
        <p:spPr>
          <a:xfrm>
            <a:off x="14893290" y="3733800"/>
            <a:ext cx="9525" cy="4152900"/>
          </a:xfrm>
          <a:prstGeom prst="rect">
            <a:avLst/>
          </a:prstGeom>
          <a:solidFill>
            <a:srgbClr val="E4E6E8"/>
          </a:solidFill>
          <a:ln/>
        </p:spPr>
        <p:txBody>
          <a:bodyPr/>
          <a:lstStyle/>
          <a:p>
            <a:endParaRPr lang="en-US"/>
          </a:p>
        </p:txBody>
      </p:sp>
      <p:sp>
        <p:nvSpPr>
          <p:cNvPr id="15" name="Shape 13"/>
          <p:cNvSpPr/>
          <p:nvPr/>
        </p:nvSpPr>
        <p:spPr>
          <a:xfrm>
            <a:off x="16019145" y="3733800"/>
            <a:ext cx="9525" cy="4152900"/>
          </a:xfrm>
          <a:prstGeom prst="rect">
            <a:avLst/>
          </a:prstGeom>
          <a:solidFill>
            <a:srgbClr val="E4E6E8"/>
          </a:solidFill>
          <a:ln/>
        </p:spPr>
        <p:txBody>
          <a:bodyPr/>
          <a:lstStyle/>
          <a:p>
            <a:endParaRPr lang="en-US"/>
          </a:p>
        </p:txBody>
      </p:sp>
      <p:sp>
        <p:nvSpPr>
          <p:cNvPr id="16" name="Shape 14"/>
          <p:cNvSpPr/>
          <p:nvPr/>
        </p:nvSpPr>
        <p:spPr>
          <a:xfrm>
            <a:off x="17137381" y="3733800"/>
            <a:ext cx="9525" cy="4152900"/>
          </a:xfrm>
          <a:prstGeom prst="rect">
            <a:avLst/>
          </a:prstGeom>
          <a:solidFill>
            <a:srgbClr val="E4E6E8"/>
          </a:solidFill>
          <a:ln/>
        </p:spPr>
        <p:txBody>
          <a:bodyPr/>
          <a:lstStyle/>
          <a:p>
            <a:endParaRPr lang="en-US"/>
          </a:p>
        </p:txBody>
      </p:sp>
      <p:sp>
        <p:nvSpPr>
          <p:cNvPr id="17" name="Shape 15"/>
          <p:cNvSpPr/>
          <p:nvPr/>
        </p:nvSpPr>
        <p:spPr>
          <a:xfrm>
            <a:off x="5886450" y="3733800"/>
            <a:ext cx="14288" cy="4152900"/>
          </a:xfrm>
          <a:prstGeom prst="rect">
            <a:avLst/>
          </a:prstGeom>
          <a:solidFill>
            <a:srgbClr val="D7D9DB"/>
          </a:solidFill>
          <a:ln/>
        </p:spPr>
        <p:txBody>
          <a:bodyPr/>
          <a:lstStyle/>
          <a:p>
            <a:endParaRPr lang="en-US"/>
          </a:p>
        </p:txBody>
      </p:sp>
      <p:sp>
        <p:nvSpPr>
          <p:cNvPr id="18" name="Shape 16"/>
          <p:cNvSpPr/>
          <p:nvPr/>
        </p:nvSpPr>
        <p:spPr>
          <a:xfrm>
            <a:off x="5886450" y="4057650"/>
            <a:ext cx="7880985" cy="723900"/>
          </a:xfrm>
          <a:prstGeom prst="rect">
            <a:avLst/>
          </a:prstGeom>
          <a:solidFill>
            <a:srgbClr val="92D050"/>
          </a:solidFill>
          <a:ln/>
        </p:spPr>
        <p:txBody>
          <a:bodyPr/>
          <a:lstStyle/>
          <a:p>
            <a:endParaRPr lang="en-US"/>
          </a:p>
        </p:txBody>
      </p:sp>
      <p:sp>
        <p:nvSpPr>
          <p:cNvPr id="19" name="Text 17"/>
          <p:cNvSpPr/>
          <p:nvPr/>
        </p:nvSpPr>
        <p:spPr>
          <a:xfrm>
            <a:off x="9532620" y="4202430"/>
            <a:ext cx="664785" cy="472440"/>
          </a:xfrm>
          <a:prstGeom prst="rect">
            <a:avLst/>
          </a:prstGeom>
          <a:noFill/>
          <a:ln/>
        </p:spPr>
        <p:txBody>
          <a:bodyPr wrap="square" lIns="25400" tIns="25400" rIns="25400" bIns="25400" rtlCol="0" anchor="t">
            <a:normAutofit fontScale="85000" lnSpcReduction="10000"/>
          </a:bodyPr>
          <a:lstStyle/>
          <a:p>
            <a:pPr marL="0" indent="0" algn="l">
              <a:buNone/>
            </a:pPr>
            <a:r>
              <a:rPr lang="en-US" sz="2850" b="1" dirty="0">
                <a:solidFill>
                  <a:srgbClr val="FFFFFF"/>
                </a:solidFill>
                <a:latin typeface="Barlow" panose="00000500000000000000" pitchFamily="2" charset="0"/>
                <a:ea typeface="Arial" pitchFamily="34" charset="-122"/>
                <a:cs typeface="Arial" pitchFamily="34" charset="-120"/>
              </a:rPr>
              <a:t>70%</a:t>
            </a:r>
            <a:endParaRPr lang="en-US" sz="2850" dirty="0">
              <a:latin typeface="Barlow" panose="00000500000000000000" pitchFamily="2" charset="0"/>
            </a:endParaRPr>
          </a:p>
        </p:txBody>
      </p:sp>
      <p:sp>
        <p:nvSpPr>
          <p:cNvPr id="20" name="Shape 18"/>
          <p:cNvSpPr/>
          <p:nvPr/>
        </p:nvSpPr>
        <p:spPr>
          <a:xfrm>
            <a:off x="13767435" y="5429250"/>
            <a:ext cx="2251710" cy="723900"/>
          </a:xfrm>
          <a:prstGeom prst="rect">
            <a:avLst/>
          </a:prstGeom>
          <a:solidFill>
            <a:srgbClr val="A7AAAD"/>
          </a:solidFill>
          <a:ln/>
        </p:spPr>
        <p:txBody>
          <a:bodyPr/>
          <a:lstStyle/>
          <a:p>
            <a:endParaRPr lang="en-US"/>
          </a:p>
        </p:txBody>
      </p:sp>
      <p:sp>
        <p:nvSpPr>
          <p:cNvPr id="21" name="Text 19"/>
          <p:cNvSpPr/>
          <p:nvPr/>
        </p:nvSpPr>
        <p:spPr>
          <a:xfrm>
            <a:off x="14593372" y="5574030"/>
            <a:ext cx="675977" cy="472440"/>
          </a:xfrm>
          <a:prstGeom prst="rect">
            <a:avLst/>
          </a:prstGeom>
          <a:noFill/>
          <a:ln/>
        </p:spPr>
        <p:txBody>
          <a:bodyPr wrap="square" lIns="25400" tIns="25400" rIns="25400" bIns="25400" rtlCol="0" anchor="t">
            <a:normAutofit fontScale="85000" lnSpcReduction="10000"/>
          </a:bodyPr>
          <a:lstStyle/>
          <a:p>
            <a:pPr marL="0" indent="0" algn="l">
              <a:buNone/>
            </a:pPr>
            <a:r>
              <a:rPr lang="en-US" sz="2850" b="1" dirty="0">
                <a:solidFill>
                  <a:srgbClr val="FFFFFF"/>
                </a:solidFill>
                <a:latin typeface="Barlow" panose="00000500000000000000" pitchFamily="2" charset="0"/>
                <a:ea typeface="Arial" pitchFamily="34" charset="-122"/>
                <a:cs typeface="Arial" pitchFamily="34" charset="-120"/>
              </a:rPr>
              <a:t>20%</a:t>
            </a:r>
            <a:endParaRPr lang="en-US" sz="2850" dirty="0">
              <a:latin typeface="Barlow" panose="00000500000000000000" pitchFamily="2" charset="0"/>
            </a:endParaRPr>
          </a:p>
        </p:txBody>
      </p:sp>
      <p:sp>
        <p:nvSpPr>
          <p:cNvPr id="22" name="Shape 20"/>
          <p:cNvSpPr/>
          <p:nvPr/>
        </p:nvSpPr>
        <p:spPr>
          <a:xfrm>
            <a:off x="16019145" y="6800850"/>
            <a:ext cx="1125855" cy="723900"/>
          </a:xfrm>
          <a:prstGeom prst="rect">
            <a:avLst/>
          </a:prstGeom>
          <a:solidFill>
            <a:srgbClr val="B8544B"/>
          </a:solidFill>
          <a:ln/>
        </p:spPr>
        <p:txBody>
          <a:bodyPr/>
          <a:lstStyle/>
          <a:p>
            <a:endParaRPr lang="en-US"/>
          </a:p>
        </p:txBody>
      </p:sp>
      <p:sp>
        <p:nvSpPr>
          <p:cNvPr id="23" name="Text 21"/>
          <p:cNvSpPr/>
          <p:nvPr/>
        </p:nvSpPr>
        <p:spPr>
          <a:xfrm>
            <a:off x="16310015" y="6945630"/>
            <a:ext cx="620256" cy="472440"/>
          </a:xfrm>
          <a:prstGeom prst="rect">
            <a:avLst/>
          </a:prstGeom>
          <a:noFill/>
          <a:ln/>
        </p:spPr>
        <p:txBody>
          <a:bodyPr wrap="square" lIns="25400" tIns="25400" rIns="25400" bIns="25400" rtlCol="0" anchor="t">
            <a:normAutofit fontScale="85000" lnSpcReduction="10000"/>
          </a:bodyPr>
          <a:lstStyle/>
          <a:p>
            <a:pPr marL="0" indent="0" algn="l">
              <a:buNone/>
            </a:pPr>
            <a:r>
              <a:rPr lang="en-US" sz="2850" b="1" dirty="0">
                <a:solidFill>
                  <a:srgbClr val="FFFFFF"/>
                </a:solidFill>
                <a:latin typeface="Barlow" panose="00000500000000000000" pitchFamily="2" charset="0"/>
                <a:ea typeface="Arial" pitchFamily="34" charset="-122"/>
                <a:cs typeface="Arial" pitchFamily="34" charset="-120"/>
              </a:rPr>
              <a:t>10%</a:t>
            </a:r>
            <a:endParaRPr lang="en-US" sz="2850" dirty="0">
              <a:latin typeface="Barlow" panose="00000500000000000000" pitchFamily="2" charset="0"/>
            </a:endParaRPr>
          </a:p>
        </p:txBody>
      </p:sp>
      <p:sp>
        <p:nvSpPr>
          <p:cNvPr id="24" name="Shape 22"/>
          <p:cNvSpPr/>
          <p:nvPr/>
        </p:nvSpPr>
        <p:spPr>
          <a:xfrm>
            <a:off x="5886450" y="7567612"/>
            <a:ext cx="11258550" cy="14288"/>
          </a:xfrm>
          <a:prstGeom prst="rect">
            <a:avLst/>
          </a:prstGeom>
          <a:solidFill>
            <a:srgbClr val="D7D9DB"/>
          </a:solidFill>
          <a:ln/>
        </p:spPr>
        <p:txBody>
          <a:bodyPr/>
          <a:lstStyle/>
          <a:p>
            <a:endParaRPr lang="en-US"/>
          </a:p>
        </p:txBody>
      </p:sp>
      <p:sp>
        <p:nvSpPr>
          <p:cNvPr id="25" name="Text 23"/>
          <p:cNvSpPr/>
          <p:nvPr/>
        </p:nvSpPr>
        <p:spPr>
          <a:xfrm>
            <a:off x="5297960" y="7658100"/>
            <a:ext cx="1688711"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0</a:t>
            </a:r>
            <a:endParaRPr lang="en-US" sz="1500" dirty="0"/>
          </a:p>
        </p:txBody>
      </p:sp>
      <p:sp>
        <p:nvSpPr>
          <p:cNvPr id="26" name="Text 24"/>
          <p:cNvSpPr/>
          <p:nvPr/>
        </p:nvSpPr>
        <p:spPr>
          <a:xfrm>
            <a:off x="6321418" y="7658100"/>
            <a:ext cx="1688777"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10%</a:t>
            </a:r>
            <a:endParaRPr lang="en-US" sz="1500" dirty="0"/>
          </a:p>
        </p:txBody>
      </p:sp>
      <p:sp>
        <p:nvSpPr>
          <p:cNvPr id="27" name="Text 25"/>
          <p:cNvSpPr/>
          <p:nvPr/>
        </p:nvSpPr>
        <p:spPr>
          <a:xfrm>
            <a:off x="7344939" y="7658100"/>
            <a:ext cx="1688777"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20%</a:t>
            </a:r>
            <a:endParaRPr lang="en-US" sz="1500" dirty="0"/>
          </a:p>
        </p:txBody>
      </p:sp>
      <p:sp>
        <p:nvSpPr>
          <p:cNvPr id="28" name="Text 26"/>
          <p:cNvSpPr/>
          <p:nvPr/>
        </p:nvSpPr>
        <p:spPr>
          <a:xfrm>
            <a:off x="8368463" y="7658100"/>
            <a:ext cx="1688711"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30%</a:t>
            </a:r>
            <a:endParaRPr lang="en-US" sz="1500" dirty="0"/>
          </a:p>
        </p:txBody>
      </p:sp>
      <p:sp>
        <p:nvSpPr>
          <p:cNvPr id="29" name="Text 27"/>
          <p:cNvSpPr/>
          <p:nvPr/>
        </p:nvSpPr>
        <p:spPr>
          <a:xfrm>
            <a:off x="9391921" y="7658100"/>
            <a:ext cx="1688777"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40%</a:t>
            </a:r>
            <a:endParaRPr lang="en-US" sz="1500" dirty="0"/>
          </a:p>
        </p:txBody>
      </p:sp>
      <p:sp>
        <p:nvSpPr>
          <p:cNvPr id="30" name="Text 28"/>
          <p:cNvSpPr/>
          <p:nvPr/>
        </p:nvSpPr>
        <p:spPr>
          <a:xfrm>
            <a:off x="10415442" y="7658100"/>
            <a:ext cx="1688777"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50%</a:t>
            </a:r>
            <a:endParaRPr lang="en-US" sz="1500" dirty="0"/>
          </a:p>
        </p:txBody>
      </p:sp>
      <p:sp>
        <p:nvSpPr>
          <p:cNvPr id="31" name="Text 29"/>
          <p:cNvSpPr/>
          <p:nvPr/>
        </p:nvSpPr>
        <p:spPr>
          <a:xfrm>
            <a:off x="11438962" y="7658100"/>
            <a:ext cx="1688777"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60%</a:t>
            </a:r>
            <a:endParaRPr lang="en-US" sz="1500" dirty="0"/>
          </a:p>
        </p:txBody>
      </p:sp>
      <p:sp>
        <p:nvSpPr>
          <p:cNvPr id="32" name="Text 30"/>
          <p:cNvSpPr/>
          <p:nvPr/>
        </p:nvSpPr>
        <p:spPr>
          <a:xfrm>
            <a:off x="12462487" y="7658100"/>
            <a:ext cx="1688711"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70%</a:t>
            </a:r>
            <a:endParaRPr lang="en-US" sz="1500" dirty="0"/>
          </a:p>
        </p:txBody>
      </p:sp>
      <p:sp>
        <p:nvSpPr>
          <p:cNvPr id="33" name="Text 31"/>
          <p:cNvSpPr/>
          <p:nvPr/>
        </p:nvSpPr>
        <p:spPr>
          <a:xfrm>
            <a:off x="13485944" y="7658100"/>
            <a:ext cx="1688777"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80%</a:t>
            </a:r>
            <a:endParaRPr lang="en-US" sz="1500" dirty="0"/>
          </a:p>
        </p:txBody>
      </p:sp>
      <p:sp>
        <p:nvSpPr>
          <p:cNvPr id="34" name="Text 32"/>
          <p:cNvSpPr/>
          <p:nvPr/>
        </p:nvSpPr>
        <p:spPr>
          <a:xfrm>
            <a:off x="14509466" y="7658100"/>
            <a:ext cx="1688777"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90%</a:t>
            </a:r>
            <a:endParaRPr lang="en-US" sz="1500" dirty="0"/>
          </a:p>
        </p:txBody>
      </p:sp>
      <p:sp>
        <p:nvSpPr>
          <p:cNvPr id="35" name="Text 33"/>
          <p:cNvSpPr/>
          <p:nvPr/>
        </p:nvSpPr>
        <p:spPr>
          <a:xfrm>
            <a:off x="15532989" y="7658100"/>
            <a:ext cx="1688711" cy="266700"/>
          </a:xfrm>
          <a:prstGeom prst="rect">
            <a:avLst/>
          </a:prstGeom>
          <a:noFill/>
          <a:ln/>
        </p:spPr>
        <p:txBody>
          <a:bodyPr wrap="square" lIns="25400" tIns="25400" rIns="25400" bIns="25400" rtlCol="0" anchor="t">
            <a:normAutofit lnSpcReduction="10000"/>
          </a:bodyPr>
          <a:lstStyle/>
          <a:p>
            <a:pPr marL="0" indent="0" algn="ctr">
              <a:buNone/>
            </a:pPr>
            <a:r>
              <a:rPr lang="en-US" sz="1500" dirty="0">
                <a:solidFill>
                  <a:srgbClr val="6B6E71"/>
                </a:solidFill>
                <a:latin typeface="Barlow" pitchFamily="34" charset="0"/>
                <a:ea typeface="Barlow" pitchFamily="34" charset="-122"/>
                <a:cs typeface="Barlow" pitchFamily="34" charset="-120"/>
              </a:rPr>
              <a:t>100%</a:t>
            </a:r>
            <a:endParaRPr lang="en-US" sz="1500" dirty="0"/>
          </a:p>
        </p:txBody>
      </p:sp>
      <p:sp>
        <p:nvSpPr>
          <p:cNvPr id="36" name="Text 34"/>
          <p:cNvSpPr/>
          <p:nvPr/>
        </p:nvSpPr>
        <p:spPr>
          <a:xfrm>
            <a:off x="3610035" y="4271010"/>
            <a:ext cx="2210687" cy="33528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37383A"/>
                </a:solidFill>
                <a:latin typeface="Barlow" pitchFamily="34" charset="0"/>
                <a:ea typeface="Barlow" pitchFamily="34" charset="-122"/>
                <a:cs typeface="Barlow" pitchFamily="34" charset="-120"/>
              </a:rPr>
              <a:t>Success on deploy</a:t>
            </a:r>
            <a:endParaRPr lang="en-US" sz="1950" dirty="0"/>
          </a:p>
        </p:txBody>
      </p:sp>
      <p:sp>
        <p:nvSpPr>
          <p:cNvPr id="37" name="Text 35"/>
          <p:cNvSpPr/>
          <p:nvPr/>
        </p:nvSpPr>
        <p:spPr>
          <a:xfrm>
            <a:off x="1747242" y="5642610"/>
            <a:ext cx="4259759" cy="33528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37383A"/>
                </a:solidFill>
                <a:latin typeface="Barlow" pitchFamily="34" charset="0"/>
                <a:ea typeface="Barlow" pitchFamily="34" charset="-122"/>
                <a:cs typeface="Barlow" pitchFamily="34" charset="-120"/>
              </a:rPr>
              <a:t>Success after analysis and redeploy</a:t>
            </a:r>
            <a:endParaRPr lang="en-US" sz="1950" dirty="0"/>
          </a:p>
        </p:txBody>
      </p:sp>
      <p:sp>
        <p:nvSpPr>
          <p:cNvPr id="38" name="Text 36"/>
          <p:cNvSpPr/>
          <p:nvPr/>
        </p:nvSpPr>
        <p:spPr>
          <a:xfrm>
            <a:off x="3657600" y="7014210"/>
            <a:ext cx="2158365" cy="335280"/>
          </a:xfrm>
          <a:prstGeom prst="rect">
            <a:avLst/>
          </a:prstGeom>
          <a:noFill/>
          <a:ln/>
        </p:spPr>
        <p:txBody>
          <a:bodyPr wrap="square" lIns="25400" tIns="25400" rIns="25400" bIns="25400" rtlCol="0" anchor="t">
            <a:normAutofit lnSpcReduction="10000"/>
          </a:bodyPr>
          <a:lstStyle/>
          <a:p>
            <a:pPr marL="0" indent="0" algn="l">
              <a:buNone/>
            </a:pPr>
            <a:r>
              <a:rPr lang="en-US" sz="1950" b="1" dirty="0">
                <a:solidFill>
                  <a:srgbClr val="37383A"/>
                </a:solidFill>
                <a:latin typeface="Barlow" pitchFamily="34" charset="0"/>
                <a:ea typeface="Barlow" pitchFamily="34" charset="-122"/>
                <a:cs typeface="Barlow" pitchFamily="34" charset="-120"/>
              </a:rPr>
              <a:t>Unable to improve</a:t>
            </a:r>
            <a:endParaRPr lang="en-US" sz="1950" dirty="0"/>
          </a:p>
        </p:txBody>
      </p:sp>
      <p:sp>
        <p:nvSpPr>
          <p:cNvPr id="39" name="Text 37"/>
          <p:cNvSpPr/>
          <p:nvPr/>
        </p:nvSpPr>
        <p:spPr>
          <a:xfrm>
            <a:off x="5323523" y="8256495"/>
            <a:ext cx="12384405" cy="289560"/>
          </a:xfrm>
          <a:prstGeom prst="rect">
            <a:avLst/>
          </a:prstGeom>
          <a:noFill/>
          <a:ln/>
        </p:spPr>
        <p:txBody>
          <a:bodyPr wrap="square" lIns="25400" tIns="25400" rIns="25400" bIns="25400" rtlCol="0" anchor="t">
            <a:normAutofit lnSpcReduction="10000"/>
          </a:bodyPr>
          <a:lstStyle/>
          <a:p>
            <a:pPr marL="0" indent="0" algn="ctr">
              <a:buNone/>
            </a:pPr>
            <a:r>
              <a:rPr lang="en-US" sz="1650" kern="0" spc="231" dirty="0">
                <a:solidFill>
                  <a:srgbClr val="00B0F0"/>
                </a:solidFill>
                <a:latin typeface="Barlow" pitchFamily="34" charset="0"/>
                <a:ea typeface="Barlow" pitchFamily="34" charset="-122"/>
                <a:cs typeface="Barlow" pitchFamily="34" charset="-120"/>
              </a:rPr>
              <a:t>PERCENT SUCCESS</a:t>
            </a:r>
            <a:endParaRPr lang="en-US" sz="1650" dirty="0">
              <a:solidFill>
                <a:srgbClr val="00B0F0"/>
              </a:solidFill>
            </a:endParaRPr>
          </a:p>
        </p:txBody>
      </p:sp>
      <p:pic>
        <p:nvPicPr>
          <p:cNvPr id="40"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477375"/>
            <a:ext cx="895826" cy="285750"/>
          </a:xfrm>
          <a:prstGeom prst="rect">
            <a:avLst/>
          </a:prstGeom>
        </p:spPr>
      </p:pic>
      <p:sp>
        <p:nvSpPr>
          <p:cNvPr id="41" name="Shape 38"/>
          <p:cNvSpPr/>
          <p:nvPr/>
        </p:nvSpPr>
        <p:spPr>
          <a:xfrm>
            <a:off x="2229326" y="9477375"/>
            <a:ext cx="9525" cy="285750"/>
          </a:xfrm>
          <a:prstGeom prst="rect">
            <a:avLst/>
          </a:prstGeom>
          <a:solidFill>
            <a:srgbClr val="D7D9DB"/>
          </a:solidFill>
          <a:ln/>
        </p:spPr>
        <p:txBody>
          <a:bodyPr/>
          <a:lstStyle/>
          <a:p>
            <a:endParaRPr lang="en-US"/>
          </a:p>
        </p:txBody>
      </p:sp>
      <p:pic>
        <p:nvPicPr>
          <p:cNvPr id="42"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29351" y="9448800"/>
            <a:ext cx="1049238" cy="342900"/>
          </a:xfrm>
          <a:prstGeom prst="rect">
            <a:avLst/>
          </a:prstGeom>
        </p:spPr>
      </p:pic>
      <p:sp>
        <p:nvSpPr>
          <p:cNvPr id="43" name="Text 39"/>
          <p:cNvSpPr/>
          <p:nvPr/>
        </p:nvSpPr>
        <p:spPr>
          <a:xfrm>
            <a:off x="16155055" y="9547860"/>
            <a:ext cx="1066145" cy="281940"/>
          </a:xfrm>
          <a:prstGeom prst="rect">
            <a:avLst/>
          </a:prstGeom>
          <a:noFill/>
          <a:ln/>
        </p:spPr>
        <p:txBody>
          <a:bodyPr wrap="square" lIns="25400" tIns="25400" rIns="25400" bIns="25400" rtlCol="0" anchor="t">
            <a:normAutofit lnSpcReduction="10000"/>
          </a:bodyPr>
          <a:lstStyle/>
          <a:p>
            <a:pPr marL="0" indent="0" algn="l">
              <a:buNone/>
            </a:pPr>
            <a:r>
              <a:rPr lang="en-US" sz="1575" dirty="0">
                <a:solidFill>
                  <a:srgbClr val="A7AAAD"/>
                </a:solidFill>
                <a:latin typeface="Barlow" pitchFamily="34" charset="0"/>
                <a:ea typeface="Barlow" pitchFamily="34" charset="-122"/>
                <a:cs typeface="Barlow" pitchFamily="34" charset="-120"/>
              </a:rPr>
              <a:t>heuristiq.io</a:t>
            </a:r>
            <a:endParaRPr lang="en-US" sz="1575"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97155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KNOWLEDGE AS AGILE DESIGN</a:t>
            </a:r>
            <a:endParaRPr lang="en-US" sz="1500" dirty="0"/>
          </a:p>
        </p:txBody>
      </p:sp>
      <p:sp>
        <p:nvSpPr>
          <p:cNvPr id="3" name="Text 1"/>
          <p:cNvSpPr/>
          <p:nvPr/>
        </p:nvSpPr>
        <p:spPr>
          <a:xfrm>
            <a:off x="1143000" y="1428750"/>
            <a:ext cx="17602200" cy="795873"/>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850" b="1" kern="0" spc="-58" dirty="0">
                <a:solidFill>
                  <a:srgbClr val="37383A"/>
                </a:solidFill>
                <a:latin typeface="Barlow Condensed" pitchFamily="34" charset="0"/>
                <a:ea typeface="Barlow Condensed" pitchFamily="34" charset="-122"/>
                <a:cs typeface="Barlow Condensed" pitchFamily="34" charset="-120"/>
              </a:rPr>
              <a:t>New information, new decisions</a:t>
            </a:r>
            <a:endParaRPr lang="en-US" sz="5850" dirty="0"/>
          </a:p>
        </p:txBody>
      </p:sp>
      <p:sp>
        <p:nvSpPr>
          <p:cNvPr id="4" name="Shape 2"/>
          <p:cNvSpPr/>
          <p:nvPr/>
        </p:nvSpPr>
        <p:spPr>
          <a:xfrm>
            <a:off x="1143000" y="2434173"/>
            <a:ext cx="457200" cy="47625"/>
          </a:xfrm>
          <a:prstGeom prst="rect">
            <a:avLst/>
          </a:prstGeom>
          <a:solidFill>
            <a:srgbClr val="00B0F0"/>
          </a:solidFill>
          <a:ln/>
        </p:spPr>
        <p:txBody>
          <a:bodyPr/>
          <a:lstStyle/>
          <a:p>
            <a:endParaRPr lang="en-US"/>
          </a:p>
        </p:txBody>
      </p:sp>
      <p:sp>
        <p:nvSpPr>
          <p:cNvPr id="5" name="Text 3"/>
          <p:cNvSpPr/>
          <p:nvPr/>
        </p:nvSpPr>
        <p:spPr>
          <a:xfrm>
            <a:off x="1143000" y="3015198"/>
            <a:ext cx="7915751" cy="579120"/>
          </a:xfrm>
          <a:prstGeom prst="rect">
            <a:avLst/>
          </a:prstGeom>
          <a:noFill/>
          <a:ln/>
        </p:spPr>
        <p:txBody>
          <a:bodyPr wrap="square" lIns="25400" tIns="25400" rIns="25400" bIns="25400" rtlCol="0" anchor="t">
            <a:normAutofit lnSpcReduction="10000"/>
          </a:bodyPr>
          <a:lstStyle/>
          <a:p>
            <a:pPr marL="0" indent="0" algn="l">
              <a:buNone/>
            </a:pPr>
            <a:r>
              <a:rPr lang="en-US" sz="3525" b="1" dirty="0">
                <a:solidFill>
                  <a:srgbClr val="37383A"/>
                </a:solidFill>
                <a:latin typeface="Barlow Condensed" pitchFamily="34" charset="0"/>
                <a:ea typeface="Barlow Condensed" pitchFamily="34" charset="-122"/>
                <a:cs typeface="Barlow Condensed" pitchFamily="34" charset="-120"/>
              </a:rPr>
              <a:t>Fix the failed well</a:t>
            </a:r>
            <a:endParaRPr lang="en-US" sz="3525" dirty="0"/>
          </a:p>
        </p:txBody>
      </p:sp>
      <p:sp>
        <p:nvSpPr>
          <p:cNvPr id="6" name="Shape 4"/>
          <p:cNvSpPr/>
          <p:nvPr/>
        </p:nvSpPr>
        <p:spPr>
          <a:xfrm>
            <a:off x="1143000" y="3784818"/>
            <a:ext cx="476250" cy="57150"/>
          </a:xfrm>
          <a:prstGeom prst="rect">
            <a:avLst/>
          </a:prstGeom>
          <a:solidFill>
            <a:srgbClr val="00B0F0"/>
          </a:solidFill>
          <a:ln/>
        </p:spPr>
        <p:txBody>
          <a:bodyPr/>
          <a:lstStyle/>
          <a:p>
            <a:endParaRPr lang="en-US"/>
          </a:p>
        </p:txBody>
      </p:sp>
      <p:sp>
        <p:nvSpPr>
          <p:cNvPr id="7" name="Shape 5"/>
          <p:cNvSpPr/>
          <p:nvPr/>
        </p:nvSpPr>
        <p:spPr>
          <a:xfrm>
            <a:off x="1143000" y="4299168"/>
            <a:ext cx="104775" cy="104775"/>
          </a:xfrm>
          <a:prstGeom prst="rect">
            <a:avLst/>
          </a:prstGeom>
          <a:solidFill>
            <a:srgbClr val="00B0F0"/>
          </a:solidFill>
          <a:ln/>
        </p:spPr>
        <p:txBody>
          <a:bodyPr/>
          <a:lstStyle/>
          <a:p>
            <a:endParaRPr lang="en-US"/>
          </a:p>
        </p:txBody>
      </p:sp>
      <p:sp>
        <p:nvSpPr>
          <p:cNvPr id="8" name="Text 6"/>
          <p:cNvSpPr/>
          <p:nvPr/>
        </p:nvSpPr>
        <p:spPr>
          <a:xfrm>
            <a:off x="1419225" y="4165818"/>
            <a:ext cx="4710553" cy="452438"/>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4A4C4E"/>
                </a:solidFill>
                <a:latin typeface="Barlow" pitchFamily="34" charset="0"/>
                <a:ea typeface="Barlow" pitchFamily="34" charset="-122"/>
                <a:cs typeface="Barlow" pitchFamily="34" charset="-120"/>
              </a:rPr>
              <a:t>A fix has a </a:t>
            </a:r>
            <a:r>
              <a:rPr lang="en-US" sz="2250" b="1" dirty="0">
                <a:solidFill>
                  <a:srgbClr val="37383A"/>
                </a:solidFill>
                <a:latin typeface="Barlow" pitchFamily="34" charset="0"/>
                <a:ea typeface="Barlow" pitchFamily="34" charset="-122"/>
                <a:cs typeface="Barlow" pitchFamily="34" charset="-120"/>
              </a:rPr>
              <a:t>67% chance of success</a:t>
            </a:r>
            <a:r>
              <a:rPr lang="en-US" sz="2250" dirty="0">
                <a:solidFill>
                  <a:srgbClr val="4A4C4E"/>
                </a:solidFill>
                <a:latin typeface="Barlow" pitchFamily="34" charset="0"/>
                <a:ea typeface="Barlow" pitchFamily="34" charset="-122"/>
                <a:cs typeface="Barlow" pitchFamily="34" charset="-120"/>
              </a:rPr>
              <a:t>.</a:t>
            </a:r>
            <a:endParaRPr lang="en-US" sz="2250" dirty="0"/>
          </a:p>
        </p:txBody>
      </p:sp>
      <p:sp>
        <p:nvSpPr>
          <p:cNvPr id="9" name="Shape 7"/>
          <p:cNvSpPr/>
          <p:nvPr/>
        </p:nvSpPr>
        <p:spPr>
          <a:xfrm>
            <a:off x="1143000" y="4961156"/>
            <a:ext cx="104775" cy="104775"/>
          </a:xfrm>
          <a:prstGeom prst="rect">
            <a:avLst/>
          </a:prstGeom>
          <a:solidFill>
            <a:srgbClr val="00B0F0"/>
          </a:solidFill>
          <a:ln/>
        </p:spPr>
        <p:txBody>
          <a:bodyPr/>
          <a:lstStyle/>
          <a:p>
            <a:endParaRPr lang="en-US"/>
          </a:p>
        </p:txBody>
      </p:sp>
      <p:sp>
        <p:nvSpPr>
          <p:cNvPr id="10" name="Text 8"/>
          <p:cNvSpPr/>
          <p:nvPr/>
        </p:nvSpPr>
        <p:spPr>
          <a:xfrm>
            <a:off x="1419225" y="4827806"/>
            <a:ext cx="6386798" cy="866775"/>
          </a:xfrm>
          <a:prstGeom prst="rect">
            <a:avLst/>
          </a:prstGeom>
          <a:noFill/>
          <a:ln/>
        </p:spPr>
        <p:txBody>
          <a:bodyPr wrap="square" lIns="25400" tIns="25400" rIns="25400" bIns="25400" rtlCol="0" anchor="t">
            <a:normAutofit/>
          </a:bodyPr>
          <a:lstStyle/>
          <a:p>
            <a:pPr>
              <a:lnSpc>
                <a:spcPct val="120833"/>
              </a:lnSpc>
            </a:pPr>
            <a:r>
              <a:rPr lang="en-US" sz="2250">
                <a:solidFill>
                  <a:srgbClr val="4A4C4E"/>
                </a:solidFill>
                <a:latin typeface="Barlow"/>
                <a:ea typeface="Barlow" pitchFamily="34" charset="-122"/>
                <a:cs typeface="Barlow" pitchFamily="34" charset="-120"/>
              </a:rPr>
              <a:t>Predominantly an engineering task, taking 3 to 10 days.</a:t>
            </a:r>
            <a:endParaRPr lang="en-US" sz="2250">
              <a:latin typeface="Barlow"/>
            </a:endParaRPr>
          </a:p>
        </p:txBody>
      </p:sp>
      <p:sp>
        <p:nvSpPr>
          <p:cNvPr id="11" name="Shape 9"/>
          <p:cNvSpPr/>
          <p:nvPr/>
        </p:nvSpPr>
        <p:spPr>
          <a:xfrm>
            <a:off x="1143000" y="6037481"/>
            <a:ext cx="104775" cy="104775"/>
          </a:xfrm>
          <a:prstGeom prst="rect">
            <a:avLst/>
          </a:prstGeom>
          <a:solidFill>
            <a:srgbClr val="00B0F0"/>
          </a:solidFill>
          <a:ln/>
        </p:spPr>
        <p:txBody>
          <a:bodyPr/>
          <a:lstStyle/>
          <a:p>
            <a:endParaRPr lang="en-US"/>
          </a:p>
        </p:txBody>
      </p:sp>
      <p:sp>
        <p:nvSpPr>
          <p:cNvPr id="12" name="Text 10"/>
          <p:cNvSpPr/>
          <p:nvPr/>
        </p:nvSpPr>
        <p:spPr>
          <a:xfrm>
            <a:off x="1419225" y="5904131"/>
            <a:ext cx="6564481" cy="452438"/>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4A4C4E"/>
                </a:solidFill>
                <a:latin typeface="Barlow" pitchFamily="34" charset="0"/>
                <a:ea typeface="Barlow" pitchFamily="34" charset="-122"/>
                <a:cs typeface="Barlow" pitchFamily="34" charset="-120"/>
              </a:rPr>
              <a:t>A </a:t>
            </a:r>
            <a:r>
              <a:rPr lang="en-US" sz="2250" b="1" dirty="0">
                <a:solidFill>
                  <a:srgbClr val="37383A"/>
                </a:solidFill>
                <a:latin typeface="Barlow" pitchFamily="34" charset="0"/>
                <a:ea typeface="Barlow" pitchFamily="34" charset="-122"/>
                <a:cs typeface="Barlow" pitchFamily="34" charset="-120"/>
              </a:rPr>
              <a:t>33% chance </a:t>
            </a:r>
            <a:r>
              <a:rPr lang="en-US" sz="2250" dirty="0">
                <a:solidFill>
                  <a:srgbClr val="4A4C4E"/>
                </a:solidFill>
                <a:latin typeface="Barlow" pitchFamily="34" charset="0"/>
                <a:ea typeface="Barlow" pitchFamily="34" charset="-122"/>
                <a:cs typeface="Barlow" pitchFamily="34" charset="-120"/>
              </a:rPr>
              <a:t>the well cannot be improved at all.</a:t>
            </a:r>
            <a:endParaRPr lang="en-US" sz="2250" dirty="0"/>
          </a:p>
        </p:txBody>
      </p:sp>
      <p:sp>
        <p:nvSpPr>
          <p:cNvPr id="13" name="Shape 11"/>
          <p:cNvSpPr/>
          <p:nvPr/>
        </p:nvSpPr>
        <p:spPr>
          <a:xfrm>
            <a:off x="9139238" y="3015198"/>
            <a:ext cx="9525" cy="3303270"/>
          </a:xfrm>
          <a:prstGeom prst="rect">
            <a:avLst/>
          </a:prstGeom>
          <a:solidFill>
            <a:srgbClr val="E4E6E8"/>
          </a:solidFill>
          <a:ln/>
        </p:spPr>
        <p:txBody>
          <a:bodyPr/>
          <a:lstStyle/>
          <a:p>
            <a:endParaRPr lang="en-US"/>
          </a:p>
        </p:txBody>
      </p:sp>
      <p:sp>
        <p:nvSpPr>
          <p:cNvPr id="14" name="Text 12"/>
          <p:cNvSpPr/>
          <p:nvPr/>
        </p:nvSpPr>
        <p:spPr>
          <a:xfrm>
            <a:off x="9948863" y="3015198"/>
            <a:ext cx="7915751" cy="579120"/>
          </a:xfrm>
          <a:prstGeom prst="rect">
            <a:avLst/>
          </a:prstGeom>
          <a:noFill/>
          <a:ln/>
        </p:spPr>
        <p:txBody>
          <a:bodyPr wrap="square" lIns="25400" tIns="25400" rIns="25400" bIns="25400" rtlCol="0" anchor="t">
            <a:normAutofit lnSpcReduction="10000"/>
          </a:bodyPr>
          <a:lstStyle/>
          <a:p>
            <a:pPr marL="0" indent="0" algn="l">
              <a:buNone/>
            </a:pPr>
            <a:r>
              <a:rPr lang="en-US" sz="3525" b="1" dirty="0">
                <a:solidFill>
                  <a:srgbClr val="37383A"/>
                </a:solidFill>
                <a:latin typeface="Barlow Condensed" pitchFamily="34" charset="0"/>
                <a:ea typeface="Barlow Condensed" pitchFamily="34" charset="-122"/>
                <a:cs typeface="Barlow Condensed" pitchFamily="34" charset="-120"/>
              </a:rPr>
              <a:t>Move on to a new well</a:t>
            </a:r>
            <a:endParaRPr lang="en-US" sz="3525" dirty="0"/>
          </a:p>
        </p:txBody>
      </p:sp>
      <p:sp>
        <p:nvSpPr>
          <p:cNvPr id="15" name="Shape 13"/>
          <p:cNvSpPr/>
          <p:nvPr/>
        </p:nvSpPr>
        <p:spPr>
          <a:xfrm>
            <a:off x="9948863" y="3784818"/>
            <a:ext cx="476250" cy="57150"/>
          </a:xfrm>
          <a:prstGeom prst="rect">
            <a:avLst/>
          </a:prstGeom>
          <a:solidFill>
            <a:srgbClr val="00B0F0"/>
          </a:solidFill>
          <a:ln/>
        </p:spPr>
        <p:txBody>
          <a:bodyPr/>
          <a:lstStyle/>
          <a:p>
            <a:endParaRPr lang="en-US"/>
          </a:p>
        </p:txBody>
      </p:sp>
      <p:sp>
        <p:nvSpPr>
          <p:cNvPr id="16" name="Shape 14"/>
          <p:cNvSpPr/>
          <p:nvPr/>
        </p:nvSpPr>
        <p:spPr>
          <a:xfrm>
            <a:off x="9948863" y="4299168"/>
            <a:ext cx="104775" cy="104775"/>
          </a:xfrm>
          <a:prstGeom prst="rect">
            <a:avLst/>
          </a:prstGeom>
          <a:solidFill>
            <a:srgbClr val="00B0F0"/>
          </a:solidFill>
          <a:ln/>
        </p:spPr>
        <p:txBody>
          <a:bodyPr/>
          <a:lstStyle/>
          <a:p>
            <a:endParaRPr lang="en-US"/>
          </a:p>
        </p:txBody>
      </p:sp>
      <p:sp>
        <p:nvSpPr>
          <p:cNvPr id="17" name="Text 15"/>
          <p:cNvSpPr/>
          <p:nvPr/>
        </p:nvSpPr>
        <p:spPr>
          <a:xfrm>
            <a:off x="10225088" y="4165818"/>
            <a:ext cx="6386798" cy="866775"/>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4A4C4E"/>
                </a:solidFill>
                <a:latin typeface="Barlow" pitchFamily="34" charset="0"/>
                <a:ea typeface="Barlow" pitchFamily="34" charset="-122"/>
                <a:cs typeface="Barlow" pitchFamily="34" charset="-120"/>
              </a:rPr>
              <a:t>New wells succeed on deployment </a:t>
            </a:r>
            <a:r>
              <a:rPr lang="en-US" sz="2250" b="1" dirty="0">
                <a:solidFill>
                  <a:srgbClr val="37383A"/>
                </a:solidFill>
                <a:latin typeface="Barlow" pitchFamily="34" charset="0"/>
                <a:ea typeface="Barlow" pitchFamily="34" charset="-122"/>
                <a:cs typeface="Barlow" pitchFamily="34" charset="-120"/>
              </a:rPr>
              <a:t>70% </a:t>
            </a:r>
            <a:r>
              <a:rPr lang="en-US" sz="2250" dirty="0">
                <a:solidFill>
                  <a:srgbClr val="4A4C4E"/>
                </a:solidFill>
                <a:latin typeface="Barlow" pitchFamily="34" charset="0"/>
                <a:ea typeface="Barlow" pitchFamily="34" charset="-122"/>
                <a:cs typeface="Barlow" pitchFamily="34" charset="-120"/>
              </a:rPr>
              <a:t>of the time.</a:t>
            </a:r>
            <a:endParaRPr lang="en-US" sz="2250" dirty="0"/>
          </a:p>
        </p:txBody>
      </p:sp>
      <p:sp>
        <p:nvSpPr>
          <p:cNvPr id="18" name="Shape 16"/>
          <p:cNvSpPr/>
          <p:nvPr/>
        </p:nvSpPr>
        <p:spPr>
          <a:xfrm>
            <a:off x="9948863" y="5375493"/>
            <a:ext cx="104775" cy="104775"/>
          </a:xfrm>
          <a:prstGeom prst="rect">
            <a:avLst/>
          </a:prstGeom>
          <a:solidFill>
            <a:srgbClr val="00B0F0"/>
          </a:solidFill>
          <a:ln/>
        </p:spPr>
        <p:txBody>
          <a:bodyPr/>
          <a:lstStyle/>
          <a:p>
            <a:endParaRPr lang="en-US"/>
          </a:p>
        </p:txBody>
      </p:sp>
      <p:sp>
        <p:nvSpPr>
          <p:cNvPr id="19" name="Text 17"/>
          <p:cNvSpPr/>
          <p:nvPr/>
        </p:nvSpPr>
        <p:spPr>
          <a:xfrm>
            <a:off x="10225088" y="5242143"/>
            <a:ext cx="6093321" cy="452438"/>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4A4C4E"/>
                </a:solidFill>
                <a:latin typeface="Barlow" pitchFamily="34" charset="0"/>
                <a:ea typeface="Barlow" pitchFamily="34" charset="-122"/>
                <a:cs typeface="Barlow" pitchFamily="34" charset="-120"/>
              </a:rPr>
              <a:t>Including rework, total success reaches </a:t>
            </a:r>
            <a:r>
              <a:rPr lang="en-US" sz="2250" b="1" dirty="0">
                <a:solidFill>
                  <a:srgbClr val="37383A"/>
                </a:solidFill>
                <a:latin typeface="Barlow" pitchFamily="34" charset="0"/>
                <a:ea typeface="Barlow" pitchFamily="34" charset="-122"/>
                <a:cs typeface="Barlow" pitchFamily="34" charset="-120"/>
              </a:rPr>
              <a:t>90%</a:t>
            </a:r>
            <a:r>
              <a:rPr lang="en-US" sz="2250" dirty="0">
                <a:solidFill>
                  <a:srgbClr val="4A4C4E"/>
                </a:solidFill>
                <a:latin typeface="Barlow" pitchFamily="34" charset="0"/>
                <a:ea typeface="Barlow" pitchFamily="34" charset="-122"/>
                <a:cs typeface="Barlow" pitchFamily="34" charset="-120"/>
              </a:rPr>
              <a:t>.</a:t>
            </a:r>
            <a:endParaRPr lang="en-US" sz="2250" dirty="0"/>
          </a:p>
        </p:txBody>
      </p:sp>
      <p:sp>
        <p:nvSpPr>
          <p:cNvPr id="20" name="Shape 18"/>
          <p:cNvSpPr/>
          <p:nvPr/>
        </p:nvSpPr>
        <p:spPr>
          <a:xfrm>
            <a:off x="9948863" y="6037481"/>
            <a:ext cx="104775" cy="104775"/>
          </a:xfrm>
          <a:prstGeom prst="rect">
            <a:avLst/>
          </a:prstGeom>
          <a:solidFill>
            <a:srgbClr val="00B0F0"/>
          </a:solidFill>
          <a:ln/>
        </p:spPr>
        <p:txBody>
          <a:bodyPr/>
          <a:lstStyle/>
          <a:p>
            <a:endParaRPr lang="en-US"/>
          </a:p>
        </p:txBody>
      </p:sp>
      <p:sp>
        <p:nvSpPr>
          <p:cNvPr id="21" name="Text 19"/>
          <p:cNvSpPr/>
          <p:nvPr/>
        </p:nvSpPr>
        <p:spPr>
          <a:xfrm>
            <a:off x="10225088" y="5904131"/>
            <a:ext cx="5508349" cy="452438"/>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4A4C4E"/>
                </a:solidFill>
                <a:latin typeface="Barlow" pitchFamily="34" charset="0"/>
                <a:ea typeface="Barlow" pitchFamily="34" charset="-122"/>
                <a:cs typeface="Barlow" pitchFamily="34" charset="-120"/>
              </a:rPr>
              <a:t>Deployment is now possible in </a:t>
            </a:r>
            <a:r>
              <a:rPr lang="en-US" sz="2250" b="1" dirty="0">
                <a:solidFill>
                  <a:srgbClr val="37383A"/>
                </a:solidFill>
                <a:latin typeface="Barlow" pitchFamily="34" charset="0"/>
                <a:ea typeface="Barlow" pitchFamily="34" charset="-122"/>
                <a:cs typeface="Barlow" pitchFamily="34" charset="-120"/>
              </a:rPr>
              <a:t>half a day</a:t>
            </a:r>
            <a:r>
              <a:rPr lang="en-US" sz="2250" dirty="0">
                <a:solidFill>
                  <a:srgbClr val="4A4C4E"/>
                </a:solidFill>
                <a:latin typeface="Barlow" pitchFamily="34" charset="0"/>
                <a:ea typeface="Barlow" pitchFamily="34" charset="-122"/>
                <a:cs typeface="Barlow" pitchFamily="34" charset="-120"/>
              </a:rPr>
              <a:t>.</a:t>
            </a:r>
            <a:endParaRPr lang="en-US" sz="2250" dirty="0"/>
          </a:p>
        </p:txBody>
      </p:sp>
      <p:sp>
        <p:nvSpPr>
          <p:cNvPr id="22" name="Shape 20"/>
          <p:cNvSpPr/>
          <p:nvPr/>
        </p:nvSpPr>
        <p:spPr>
          <a:xfrm>
            <a:off x="1143000" y="7061418"/>
            <a:ext cx="16002000" cy="9525"/>
          </a:xfrm>
          <a:prstGeom prst="rect">
            <a:avLst/>
          </a:prstGeom>
          <a:solidFill>
            <a:srgbClr val="D7D9DB"/>
          </a:solidFill>
          <a:ln/>
        </p:spPr>
        <p:txBody>
          <a:bodyPr/>
          <a:lstStyle/>
          <a:p>
            <a:endParaRPr lang="en-US"/>
          </a:p>
        </p:txBody>
      </p:sp>
      <p:sp>
        <p:nvSpPr>
          <p:cNvPr id="23" name="Text 21"/>
          <p:cNvSpPr/>
          <p:nvPr/>
        </p:nvSpPr>
        <p:spPr>
          <a:xfrm>
            <a:off x="1143000" y="7392888"/>
            <a:ext cx="16482060" cy="54102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37383A"/>
                </a:solidFill>
                <a:latin typeface="Barlow Condensed" pitchFamily="34" charset="0"/>
                <a:ea typeface="Barlow Condensed" pitchFamily="34" charset="-122"/>
                <a:cs typeface="Barlow Condensed" pitchFamily="34" charset="-120"/>
              </a:rPr>
              <a:t>Will the customer buy the story?</a:t>
            </a:r>
            <a:endParaRPr lang="en-US" sz="3300" dirty="0"/>
          </a:p>
        </p:txBody>
      </p:sp>
      <p:pic>
        <p:nvPicPr>
          <p:cNvPr id="24"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344025"/>
            <a:ext cx="955536" cy="304800"/>
          </a:xfrm>
          <a:prstGeom prst="rect">
            <a:avLst/>
          </a:prstGeom>
        </p:spPr>
      </p:pic>
      <p:sp>
        <p:nvSpPr>
          <p:cNvPr id="25" name="Shape 22"/>
          <p:cNvSpPr/>
          <p:nvPr/>
        </p:nvSpPr>
        <p:spPr>
          <a:xfrm>
            <a:off x="2289036" y="9344025"/>
            <a:ext cx="9525" cy="304800"/>
          </a:xfrm>
          <a:prstGeom prst="rect">
            <a:avLst/>
          </a:prstGeom>
          <a:solidFill>
            <a:srgbClr val="D7D9DB"/>
          </a:solidFill>
          <a:ln/>
        </p:spPr>
        <p:txBody>
          <a:bodyPr/>
          <a:lstStyle/>
          <a:p>
            <a:endParaRPr lang="en-US"/>
          </a:p>
        </p:txBody>
      </p:sp>
      <p:pic>
        <p:nvPicPr>
          <p:cNvPr id="26"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9061" y="9315450"/>
            <a:ext cx="1107519" cy="361950"/>
          </a:xfrm>
          <a:prstGeom prst="rect">
            <a:avLst/>
          </a:prstGeom>
        </p:spPr>
      </p:pic>
      <p:sp>
        <p:nvSpPr>
          <p:cNvPr id="27" name="Text 23"/>
          <p:cNvSpPr/>
          <p:nvPr/>
        </p:nvSpPr>
        <p:spPr>
          <a:xfrm>
            <a:off x="16107906" y="9425940"/>
            <a:ext cx="1113294"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A7AAAD"/>
                </a:solidFill>
                <a:latin typeface="Barlow" pitchFamily="34" charset="0"/>
                <a:ea typeface="Barlow" pitchFamily="34" charset="-122"/>
                <a:cs typeface="Barlow" pitchFamily="34" charset="-120"/>
              </a:rPr>
              <a:t>heuristiq.io</a:t>
            </a:r>
            <a:endParaRPr lang="en-US" sz="16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7383A"/>
        </a:solidFill>
        <a:effectLst/>
      </p:bgPr>
    </p:bg>
    <p:spTree>
      <p:nvGrpSpPr>
        <p:cNvPr id="1" name="">
          <a:extLst>
            <a:ext uri="{FF2B5EF4-FFF2-40B4-BE49-F238E27FC236}">
              <a16:creationId xmlns:a16="http://schemas.microsoft.com/office/drawing/2014/main" id="{E7E76D09-3AF4-1D51-A1CF-7D8151B2FFA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6A21FA7-7528-9910-B43E-E5BDDDF3C8FF}"/>
              </a:ext>
            </a:extLst>
          </p:cNvPr>
          <p:cNvSpPr/>
          <p:nvPr/>
        </p:nvSpPr>
        <p:spPr>
          <a:xfrm>
            <a:off x="1143000" y="2945524"/>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SECTION FOUR</a:t>
            </a:r>
            <a:endParaRPr lang="en-US" sz="1800" dirty="0"/>
          </a:p>
        </p:txBody>
      </p:sp>
      <p:sp>
        <p:nvSpPr>
          <p:cNvPr id="3" name="Text 1">
            <a:extLst>
              <a:ext uri="{FF2B5EF4-FFF2-40B4-BE49-F238E27FC236}">
                <a16:creationId xmlns:a16="http://schemas.microsoft.com/office/drawing/2014/main" id="{B8DCBDBE-E96A-5D82-34B2-DF3D21931A6D}"/>
              </a:ext>
            </a:extLst>
          </p:cNvPr>
          <p:cNvSpPr/>
          <p:nvPr/>
        </p:nvSpPr>
        <p:spPr>
          <a:xfrm>
            <a:off x="1143000" y="3201407"/>
            <a:ext cx="3915697" cy="3486988"/>
          </a:xfrm>
          <a:prstGeom prst="rect">
            <a:avLst/>
          </a:prstGeom>
          <a:noFill/>
          <a:ln/>
        </p:spPr>
        <p:txBody>
          <a:bodyPr wrap="square" lIns="25400" tIns="25400" rIns="25400" bIns="25400" rtlCol="0" anchor="t">
            <a:normAutofit/>
          </a:bodyPr>
          <a:lstStyle/>
          <a:p>
            <a:pPr marL="0" indent="0" algn="l">
              <a:lnSpc>
                <a:spcPct val="82000"/>
              </a:lnSpc>
              <a:buNone/>
            </a:pPr>
            <a:r>
              <a:rPr lang="en-US" sz="25500" b="1" dirty="0">
                <a:solidFill>
                  <a:srgbClr val="00B0F0"/>
                </a:solidFill>
                <a:latin typeface="Barlow Condensed" pitchFamily="34" charset="0"/>
              </a:rPr>
              <a:t>04</a:t>
            </a:r>
            <a:endParaRPr lang="en-US" sz="25500" dirty="0"/>
          </a:p>
        </p:txBody>
      </p:sp>
      <p:sp>
        <p:nvSpPr>
          <p:cNvPr id="4" name="Text 2">
            <a:extLst>
              <a:ext uri="{FF2B5EF4-FFF2-40B4-BE49-F238E27FC236}">
                <a16:creationId xmlns:a16="http://schemas.microsoft.com/office/drawing/2014/main" id="{8E510589-88C8-0426-171E-5DA9FA38B494}"/>
              </a:ext>
            </a:extLst>
          </p:cNvPr>
          <p:cNvSpPr/>
          <p:nvPr/>
        </p:nvSpPr>
        <p:spPr>
          <a:xfrm>
            <a:off x="4562172" y="4091226"/>
            <a:ext cx="10687660" cy="1830229"/>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7200" b="1" kern="0" spc="-37" dirty="0">
                <a:solidFill>
                  <a:srgbClr val="FFFFFF"/>
                </a:solidFill>
                <a:latin typeface="Barlow Condensed" pitchFamily="34" charset="0"/>
                <a:ea typeface="Barlow Condensed" pitchFamily="34" charset="-122"/>
                <a:cs typeface="Barlow Condensed" pitchFamily="34" charset="-120"/>
              </a:rPr>
              <a:t>From Local to System Level</a:t>
            </a:r>
          </a:p>
          <a:p>
            <a:pPr marL="0" indent="0" algn="l">
              <a:lnSpc>
                <a:spcPct val="98000"/>
              </a:lnSpc>
              <a:buNone/>
            </a:pPr>
            <a:r>
              <a:rPr lang="en-US" sz="7200" b="1" kern="0" spc="-37" dirty="0">
                <a:solidFill>
                  <a:srgbClr val="FFFFFF"/>
                </a:solidFill>
                <a:latin typeface="Barlow Condensed" pitchFamily="34" charset="0"/>
              </a:rPr>
              <a:t>Optimization</a:t>
            </a:r>
            <a:endParaRPr lang="en-US" sz="7200" dirty="0"/>
          </a:p>
        </p:txBody>
      </p:sp>
      <p:sp>
        <p:nvSpPr>
          <p:cNvPr id="5" name="Text 3">
            <a:extLst>
              <a:ext uri="{FF2B5EF4-FFF2-40B4-BE49-F238E27FC236}">
                <a16:creationId xmlns:a16="http://schemas.microsoft.com/office/drawing/2014/main" id="{81BA15B3-1C46-6724-F2C3-495F7674C68C}"/>
              </a:ext>
            </a:extLst>
          </p:cNvPr>
          <p:cNvSpPr/>
          <p:nvPr/>
        </p:nvSpPr>
        <p:spPr>
          <a:xfrm>
            <a:off x="4562172" y="6188154"/>
            <a:ext cx="8044815" cy="815340"/>
          </a:xfrm>
          <a:prstGeom prst="rect">
            <a:avLst/>
          </a:prstGeom>
          <a:noFill/>
          <a:ln/>
        </p:spPr>
        <p:txBody>
          <a:bodyPr wrap="square" lIns="25400" tIns="25400" rIns="25400" bIns="25400" rtlCol="0" anchor="t">
            <a:normAutofit/>
          </a:bodyPr>
          <a:lstStyle/>
          <a:p>
            <a:pPr marL="0" indent="0" algn="l">
              <a:buNone/>
            </a:pPr>
            <a:r>
              <a:rPr lang="en-US" sz="2550" dirty="0">
                <a:solidFill>
                  <a:srgbClr val="C9CBCD"/>
                </a:solidFill>
                <a:latin typeface="Barlow" pitchFamily="34" charset="0"/>
                <a:ea typeface="Barlow" pitchFamily="34" charset="-122"/>
                <a:cs typeface="Barlow" pitchFamily="34" charset="-120"/>
              </a:rPr>
              <a:t>Moving towards business value</a:t>
            </a:r>
            <a:endParaRPr lang="en-US" sz="2550" dirty="0"/>
          </a:p>
        </p:txBody>
      </p:sp>
    </p:spTree>
    <p:extLst>
      <p:ext uri="{BB962C8B-B14F-4D97-AF65-F5344CB8AC3E}">
        <p14:creationId xmlns:p14="http://schemas.microsoft.com/office/powerpoint/2010/main" val="403178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9FA9645-F289-9E47-ADEB-82F7674702E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C250739-499B-5F43-90F3-A5DA8C800105}"/>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REDESIGN</a:t>
            </a:r>
            <a:endParaRPr lang="en-US" sz="1800" dirty="0"/>
          </a:p>
        </p:txBody>
      </p:sp>
      <p:sp>
        <p:nvSpPr>
          <p:cNvPr id="3" name="Text 1">
            <a:extLst>
              <a:ext uri="{FF2B5EF4-FFF2-40B4-BE49-F238E27FC236}">
                <a16:creationId xmlns:a16="http://schemas.microsoft.com/office/drawing/2014/main" id="{77C9790D-8E6C-7140-7035-48011218D791}"/>
              </a:ext>
            </a:extLst>
          </p:cNvPr>
          <p:cNvSpPr/>
          <p:nvPr/>
        </p:nvSpPr>
        <p:spPr>
          <a:xfrm>
            <a:off x="1143000" y="1264920"/>
            <a:ext cx="17602200" cy="7239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400" b="1" kern="0" spc="-37" dirty="0">
                <a:solidFill>
                  <a:srgbClr val="37383A"/>
                </a:solidFill>
                <a:latin typeface="Barlow Condensed" pitchFamily="34" charset="0"/>
              </a:rPr>
              <a:t>Conceptual Reframe – Set the Foundation</a:t>
            </a:r>
            <a:endParaRPr lang="en-US" sz="5400" dirty="0"/>
          </a:p>
        </p:txBody>
      </p:sp>
      <p:sp>
        <p:nvSpPr>
          <p:cNvPr id="17" name="Text 15">
            <a:extLst>
              <a:ext uri="{FF2B5EF4-FFF2-40B4-BE49-F238E27FC236}">
                <a16:creationId xmlns:a16="http://schemas.microsoft.com/office/drawing/2014/main" id="{D566F131-F54F-6AAD-DBBD-3C773CF824D5}"/>
              </a:ext>
            </a:extLst>
          </p:cNvPr>
          <p:cNvSpPr/>
          <p:nvPr/>
        </p:nvSpPr>
        <p:spPr>
          <a:xfrm>
            <a:off x="1143000" y="9155430"/>
            <a:ext cx="1207591" cy="31242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A7AAAD"/>
                </a:solidFill>
                <a:latin typeface="Barlow" pitchFamily="34" charset="0"/>
                <a:ea typeface="Barlow" pitchFamily="34" charset="-122"/>
                <a:cs typeface="Barlow" pitchFamily="34" charset="-120"/>
              </a:rPr>
              <a:t>heuristiq.io</a:t>
            </a:r>
            <a:endParaRPr lang="en-US" sz="1800" dirty="0"/>
          </a:p>
        </p:txBody>
      </p:sp>
      <p:grpSp>
        <p:nvGrpSpPr>
          <p:cNvPr id="38" name="Group 37">
            <a:extLst>
              <a:ext uri="{FF2B5EF4-FFF2-40B4-BE49-F238E27FC236}">
                <a16:creationId xmlns:a16="http://schemas.microsoft.com/office/drawing/2014/main" id="{6A3A865B-1EFE-7264-5331-A7E48FE2DC37}"/>
              </a:ext>
            </a:extLst>
          </p:cNvPr>
          <p:cNvGrpSpPr/>
          <p:nvPr/>
        </p:nvGrpSpPr>
        <p:grpSpPr>
          <a:xfrm>
            <a:off x="3310729" y="2269744"/>
            <a:ext cx="11452240" cy="6604761"/>
            <a:chOff x="949140" y="1678859"/>
            <a:chExt cx="8435244" cy="5501610"/>
          </a:xfrm>
        </p:grpSpPr>
        <p:sp>
          <p:nvSpPr>
            <p:cNvPr id="4" name="Content Placeholder 2">
              <a:extLst>
                <a:ext uri="{FF2B5EF4-FFF2-40B4-BE49-F238E27FC236}">
                  <a16:creationId xmlns:a16="http://schemas.microsoft.com/office/drawing/2014/main" id="{2820B2D3-C70F-2EB0-49E3-8501E707CDA5}"/>
                </a:ext>
              </a:extLst>
            </p:cNvPr>
            <p:cNvSpPr txBox="1">
              <a:spLocks/>
            </p:cNvSpPr>
            <p:nvPr/>
          </p:nvSpPr>
          <p:spPr>
            <a:xfrm>
              <a:off x="2760843" y="4211454"/>
              <a:ext cx="1015109" cy="355661"/>
            </a:xfrm>
            <a:prstGeom prst="rect">
              <a:avLst/>
            </a:prstGeom>
          </p:spPr>
          <p:txBody>
            <a:bodyPr vert="horz" wrap="square" lIns="0" tIns="0" rIns="0" bIns="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80000"/>
                </a:lnSpc>
                <a:spcBef>
                  <a:spcPts val="0"/>
                </a:spcBef>
                <a:buClr>
                  <a:srgbClr val="0070C0"/>
                </a:buClr>
                <a:buFont typeface="Arial" pitchFamily="34" charset="0"/>
                <a:buNone/>
              </a:pPr>
              <a:r>
                <a:rPr lang="en-US" sz="2400" b="1">
                  <a:solidFill>
                    <a:srgbClr val="00B0F0"/>
                  </a:solidFill>
                  <a:latin typeface="Barlow Condensed" panose="00000506000000000000" pitchFamily="2" charset="0"/>
                </a:rPr>
                <a:t>Deploy</a:t>
              </a:r>
              <a:endParaRPr lang="en-US" sz="2400" b="1" dirty="0">
                <a:solidFill>
                  <a:srgbClr val="00B0F0"/>
                </a:solidFill>
                <a:latin typeface="Barlow Condensed" panose="00000506000000000000" pitchFamily="2" charset="0"/>
              </a:endParaRPr>
            </a:p>
          </p:txBody>
        </p:sp>
        <p:sp>
          <p:nvSpPr>
            <p:cNvPr id="5" name="Content Placeholder 2">
              <a:extLst>
                <a:ext uri="{FF2B5EF4-FFF2-40B4-BE49-F238E27FC236}">
                  <a16:creationId xmlns:a16="http://schemas.microsoft.com/office/drawing/2014/main" id="{13B3C307-4100-B4D8-AAF1-AA7A6840BDE4}"/>
                </a:ext>
              </a:extLst>
            </p:cNvPr>
            <p:cNvSpPr txBox="1">
              <a:spLocks/>
            </p:cNvSpPr>
            <p:nvPr/>
          </p:nvSpPr>
          <p:spPr>
            <a:xfrm>
              <a:off x="3880889" y="4203391"/>
              <a:ext cx="5215288" cy="1441593"/>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Inferential Models &amp; Dynamic Linear Models implemented</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APC Controllers are built and deployed to APC server</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Operator screens are functioning</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DCS Watchdog Logic Configuration; Watchdog logic test</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APC Functionality Check; well responds to model-based control</a:t>
              </a:r>
            </a:p>
          </p:txBody>
        </p:sp>
        <p:sp>
          <p:nvSpPr>
            <p:cNvPr id="6" name="Content Placeholder 2">
              <a:extLst>
                <a:ext uri="{FF2B5EF4-FFF2-40B4-BE49-F238E27FC236}">
                  <a16:creationId xmlns:a16="http://schemas.microsoft.com/office/drawing/2014/main" id="{4EC37319-EEEB-994F-6826-8BDD8E40AC8C}"/>
                </a:ext>
              </a:extLst>
            </p:cNvPr>
            <p:cNvSpPr txBox="1">
              <a:spLocks/>
            </p:cNvSpPr>
            <p:nvPr/>
          </p:nvSpPr>
          <p:spPr>
            <a:xfrm>
              <a:off x="3880889" y="6498115"/>
              <a:ext cx="5215288" cy="682354"/>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AWC sustaining support structure in place for field</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Operator owns AWC operation &amp; oversight in field</a:t>
              </a:r>
            </a:p>
            <a:p>
              <a:pPr>
                <a:lnSpc>
                  <a:spcPct val="90000"/>
                </a:lnSpc>
                <a:spcBef>
                  <a:spcPts val="0"/>
                </a:spcBef>
                <a:spcAft>
                  <a:spcPts val="400"/>
                </a:spcAft>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9AB33BA6-C3AF-B86C-DB6B-9E7925E8FE24}"/>
                </a:ext>
              </a:extLst>
            </p:cNvPr>
            <p:cNvSpPr txBox="1">
              <a:spLocks/>
            </p:cNvSpPr>
            <p:nvPr/>
          </p:nvSpPr>
          <p:spPr>
            <a:xfrm>
              <a:off x="3880889" y="5520584"/>
              <a:ext cx="5215288" cy="951399"/>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Well behavior monitored over a period</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Any well-specific variations identified &amp; behavior tuned</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Operator learning curve completed</a:t>
              </a:r>
            </a:p>
          </p:txBody>
        </p:sp>
        <p:sp>
          <p:nvSpPr>
            <p:cNvPr id="8" name="Content Placeholder 2">
              <a:extLst>
                <a:ext uri="{FF2B5EF4-FFF2-40B4-BE49-F238E27FC236}">
                  <a16:creationId xmlns:a16="http://schemas.microsoft.com/office/drawing/2014/main" id="{23C20E59-1C18-DA6C-D141-EAD5F2B7C556}"/>
                </a:ext>
              </a:extLst>
            </p:cNvPr>
            <p:cNvSpPr txBox="1">
              <a:spLocks/>
            </p:cNvSpPr>
            <p:nvPr/>
          </p:nvSpPr>
          <p:spPr>
            <a:xfrm>
              <a:off x="2760843" y="5505496"/>
              <a:ext cx="1015109" cy="355661"/>
            </a:xfrm>
            <a:prstGeom prst="rect">
              <a:avLst/>
            </a:prstGeom>
          </p:spPr>
          <p:txBody>
            <a:bodyPr vert="horz" wrap="square" lIns="0" tIns="0" rIns="0" bIns="0" rtlCol="0">
              <a:noAutofit/>
            </a:bodyPr>
            <a:lstStyle>
              <a:lvl1pPr indent="0" algn="r">
                <a:lnSpc>
                  <a:spcPct val="80000"/>
                </a:lnSpc>
                <a:spcBef>
                  <a:spcPts val="0"/>
                </a:spcBef>
                <a:spcAft>
                  <a:spcPts val="600"/>
                </a:spcAft>
                <a:buClr>
                  <a:srgbClr val="0070C0"/>
                </a:buClr>
                <a:buFont typeface="Wingdings" panose="05000000000000000000" pitchFamily="2" charset="2"/>
                <a:buNone/>
                <a:defRPr sz="1600" b="1" baseline="0">
                  <a:solidFill>
                    <a:srgbClr val="0070C0"/>
                  </a:solidFill>
                  <a:cs typeface="Arial" panose="020B0604020202020204" pitchFamily="34" charset="0"/>
                </a:defRPr>
              </a:lvl1pPr>
              <a:lvl2pPr marL="521208" indent="-228600">
                <a:lnSpc>
                  <a:spcPct val="100000"/>
                </a:lnSpc>
                <a:spcBef>
                  <a:spcPts val="0"/>
                </a:spcBef>
                <a:spcAft>
                  <a:spcPts val="600"/>
                </a:spcAft>
                <a:buClr>
                  <a:schemeClr val="accent1"/>
                </a:buClr>
                <a:buFont typeface="Arial" panose="020B0604020202020204" pitchFamily="34" charset="0"/>
                <a:buChar char="•"/>
                <a:defRPr sz="2200" baseline="0">
                  <a:cs typeface="Arial" panose="020B0604020202020204" pitchFamily="34" charset="0"/>
                </a:defRPr>
              </a:lvl2pPr>
              <a:lvl3pPr marL="749808" indent="-173736">
                <a:lnSpc>
                  <a:spcPct val="100000"/>
                </a:lnSpc>
                <a:spcBef>
                  <a:spcPts val="0"/>
                </a:spcBef>
                <a:spcAft>
                  <a:spcPts val="600"/>
                </a:spcAft>
                <a:buClr>
                  <a:schemeClr val="accent1"/>
                </a:buClr>
                <a:buFont typeface="Calibri" panose="020F0502020204030204" pitchFamily="34" charset="0"/>
                <a:buChar char="&gt;"/>
                <a:defRPr sz="2000" baseline="0">
                  <a:cs typeface="Arial" panose="020B0604020202020204" pitchFamily="34" charset="0"/>
                </a:defRPr>
              </a:lvl3pPr>
              <a:lvl4pPr marL="1188720" indent="-228600">
                <a:lnSpc>
                  <a:spcPct val="100000"/>
                </a:lnSpc>
                <a:spcBef>
                  <a:spcPts val="0"/>
                </a:spcBef>
                <a:spcAft>
                  <a:spcPts val="600"/>
                </a:spcAft>
                <a:buClr>
                  <a:schemeClr val="accent1"/>
                </a:buClr>
                <a:buFont typeface="Rubik Light" pitchFamily="2" charset="-79"/>
                <a:buChar char="—"/>
                <a:defRPr baseline="0">
                  <a:cs typeface="Arial" panose="020B0604020202020204" pitchFamily="34" charset="0"/>
                </a:defRPr>
              </a:lvl4pPr>
              <a:lvl5pPr marL="2057400" indent="-228600">
                <a:lnSpc>
                  <a:spcPct val="90000"/>
                </a:lnSpc>
                <a:spcBef>
                  <a:spcPts val="500"/>
                </a:spcBef>
                <a:buFont typeface="Arial" panose="020B0604020202020204" pitchFamily="34" charset="0"/>
                <a:buChar char="•"/>
                <a:defRPr baseline="0">
                  <a:solidFill>
                    <a:schemeClr val="tx2"/>
                  </a:solidFill>
                  <a:latin typeface="Rubik Light" pitchFamily="2" charset="-79"/>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2400" dirty="0">
                  <a:solidFill>
                    <a:srgbClr val="00B0F0"/>
                  </a:solidFill>
                  <a:latin typeface="Barlow Condensed" panose="00000506000000000000" pitchFamily="2" charset="0"/>
                </a:rPr>
                <a:t>Tune</a:t>
              </a:r>
            </a:p>
          </p:txBody>
        </p:sp>
        <p:sp>
          <p:nvSpPr>
            <p:cNvPr id="9" name="Content Placeholder 2">
              <a:extLst>
                <a:ext uri="{FF2B5EF4-FFF2-40B4-BE49-F238E27FC236}">
                  <a16:creationId xmlns:a16="http://schemas.microsoft.com/office/drawing/2014/main" id="{687EFCC3-E42F-4255-DD9F-97E69E6C6B54}"/>
                </a:ext>
              </a:extLst>
            </p:cNvPr>
            <p:cNvSpPr txBox="1">
              <a:spLocks/>
            </p:cNvSpPr>
            <p:nvPr/>
          </p:nvSpPr>
          <p:spPr>
            <a:xfrm>
              <a:off x="2760843" y="6494602"/>
              <a:ext cx="1015109" cy="355661"/>
            </a:xfrm>
            <a:prstGeom prst="rect">
              <a:avLst/>
            </a:prstGeom>
          </p:spPr>
          <p:txBody>
            <a:bodyPr vert="horz" wrap="square" lIns="0" tIns="0" rIns="0" bIns="0" rtlCol="0">
              <a:noAutofit/>
            </a:bodyPr>
            <a:lstStyle>
              <a:defPPr>
                <a:defRPr lang="en-US"/>
              </a:defPPr>
              <a:lvl1pPr indent="0" algn="r">
                <a:lnSpc>
                  <a:spcPct val="80000"/>
                </a:lnSpc>
                <a:spcBef>
                  <a:spcPts val="0"/>
                </a:spcBef>
                <a:spcAft>
                  <a:spcPts val="600"/>
                </a:spcAft>
                <a:buClr>
                  <a:srgbClr val="0070C0"/>
                </a:buClr>
                <a:buFont typeface="Wingdings" panose="05000000000000000000" pitchFamily="2" charset="2"/>
                <a:buNone/>
                <a:defRPr sz="1600" b="1" baseline="0">
                  <a:solidFill>
                    <a:srgbClr val="0070C0"/>
                  </a:solidFill>
                  <a:cs typeface="Arial" panose="020B0604020202020204" pitchFamily="34" charset="0"/>
                </a:defRPr>
              </a:lvl1pPr>
              <a:lvl2pPr marL="521208" indent="-228600">
                <a:lnSpc>
                  <a:spcPct val="100000"/>
                </a:lnSpc>
                <a:spcBef>
                  <a:spcPts val="0"/>
                </a:spcBef>
                <a:spcAft>
                  <a:spcPts val="600"/>
                </a:spcAft>
                <a:buClr>
                  <a:schemeClr val="accent1"/>
                </a:buClr>
                <a:buFont typeface="Arial" panose="020B0604020202020204" pitchFamily="34" charset="0"/>
                <a:buChar char="•"/>
                <a:defRPr sz="2200" baseline="0">
                  <a:cs typeface="Arial" panose="020B0604020202020204" pitchFamily="34" charset="0"/>
                </a:defRPr>
              </a:lvl2pPr>
              <a:lvl3pPr marL="749808" indent="-173736">
                <a:lnSpc>
                  <a:spcPct val="100000"/>
                </a:lnSpc>
                <a:spcBef>
                  <a:spcPts val="0"/>
                </a:spcBef>
                <a:spcAft>
                  <a:spcPts val="600"/>
                </a:spcAft>
                <a:buClr>
                  <a:schemeClr val="accent1"/>
                </a:buClr>
                <a:buFont typeface="Calibri" panose="020F0502020204030204" pitchFamily="34" charset="0"/>
                <a:buChar char="&gt;"/>
                <a:defRPr sz="2000" baseline="0">
                  <a:cs typeface="Arial" panose="020B0604020202020204" pitchFamily="34" charset="0"/>
                </a:defRPr>
              </a:lvl3pPr>
              <a:lvl4pPr marL="1188720" indent="-228600">
                <a:lnSpc>
                  <a:spcPct val="100000"/>
                </a:lnSpc>
                <a:spcBef>
                  <a:spcPts val="0"/>
                </a:spcBef>
                <a:spcAft>
                  <a:spcPts val="600"/>
                </a:spcAft>
                <a:buClr>
                  <a:schemeClr val="accent1"/>
                </a:buClr>
                <a:buFont typeface="Rubik Light" pitchFamily="2" charset="-79"/>
                <a:buChar char="—"/>
                <a:defRPr baseline="0">
                  <a:cs typeface="Arial" panose="020B0604020202020204" pitchFamily="34" charset="0"/>
                </a:defRPr>
              </a:lvl4pPr>
              <a:lvl5pPr marL="2057400" indent="-228600">
                <a:lnSpc>
                  <a:spcPct val="90000"/>
                </a:lnSpc>
                <a:spcBef>
                  <a:spcPts val="500"/>
                </a:spcBef>
                <a:buFont typeface="Arial" panose="020B0604020202020204" pitchFamily="34" charset="0"/>
                <a:buChar char="•"/>
                <a:defRPr baseline="0">
                  <a:solidFill>
                    <a:schemeClr val="tx2"/>
                  </a:solidFill>
                  <a:latin typeface="Rubik Light" pitchFamily="2" charset="-79"/>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2400" dirty="0">
                  <a:solidFill>
                    <a:srgbClr val="00B0F0"/>
                  </a:solidFill>
                  <a:latin typeface="Barlow Condensed" panose="00000506000000000000" pitchFamily="2" charset="0"/>
                </a:rPr>
                <a:t>Sustain</a:t>
              </a:r>
            </a:p>
          </p:txBody>
        </p:sp>
        <p:cxnSp>
          <p:nvCxnSpPr>
            <p:cNvPr id="10" name="Straight Connector 9">
              <a:extLst>
                <a:ext uri="{FF2B5EF4-FFF2-40B4-BE49-F238E27FC236}">
                  <a16:creationId xmlns:a16="http://schemas.microsoft.com/office/drawing/2014/main" id="{B8F0450E-62BA-F3B5-7A0C-4603655D5A57}"/>
                </a:ext>
              </a:extLst>
            </p:cNvPr>
            <p:cNvCxnSpPr>
              <a:cxnSpLocks/>
            </p:cNvCxnSpPr>
            <p:nvPr/>
          </p:nvCxnSpPr>
          <p:spPr>
            <a:xfrm>
              <a:off x="1337664" y="4062391"/>
              <a:ext cx="8046720"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031E67FB-8156-1793-6F1E-54CE1A666241}"/>
                </a:ext>
              </a:extLst>
            </p:cNvPr>
            <p:cNvSpPr txBox="1">
              <a:spLocks/>
            </p:cNvSpPr>
            <p:nvPr/>
          </p:nvSpPr>
          <p:spPr>
            <a:xfrm>
              <a:off x="3880889" y="1789890"/>
              <a:ext cx="3784059" cy="1191729"/>
            </a:xfrm>
            <a:prstGeom prst="rect">
              <a:avLst/>
            </a:prstGeom>
            <a:ln>
              <a:noFill/>
            </a:ln>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Up-to-date, standardized physics-based models of all wells</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Obtain DCS Screens &amp; tag mappings</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Historical information of all wells</a:t>
              </a:r>
            </a:p>
            <a:p>
              <a:pPr>
                <a:lnSpc>
                  <a:spcPct val="90000"/>
                </a:lnSpc>
                <a:spcBef>
                  <a:spcPts val="0"/>
                </a:spcBef>
                <a:spcAft>
                  <a:spcPts val="400"/>
                </a:spcAft>
                <a:buClr>
                  <a:srgbClr val="0070C0"/>
                </a:buClr>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a:p>
              <a:pPr>
                <a:lnSpc>
                  <a:spcPct val="90000"/>
                </a:lnSpc>
                <a:spcBef>
                  <a:spcPts val="0"/>
                </a:spcBef>
                <a:spcAft>
                  <a:spcPts val="400"/>
                </a:spcAft>
                <a:buClr>
                  <a:srgbClr val="0070C0"/>
                </a:buClr>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12" name="Content Placeholder 2">
              <a:extLst>
                <a:ext uri="{FF2B5EF4-FFF2-40B4-BE49-F238E27FC236}">
                  <a16:creationId xmlns:a16="http://schemas.microsoft.com/office/drawing/2014/main" id="{62993BE1-5C1E-C016-F338-A064A33AD327}"/>
                </a:ext>
              </a:extLst>
            </p:cNvPr>
            <p:cNvSpPr txBox="1">
              <a:spLocks/>
            </p:cNvSpPr>
            <p:nvPr/>
          </p:nvSpPr>
          <p:spPr>
            <a:xfrm>
              <a:off x="3880889" y="2624390"/>
              <a:ext cx="4835953" cy="1094456"/>
            </a:xfrm>
            <a:prstGeom prst="rect">
              <a:avLst/>
            </a:prstGeom>
            <a:ln>
              <a:noFill/>
            </a:ln>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Operational readiness of all wells confirmed; shutdown &amp; maintenance plans communicated</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Instrumentation health confirmed</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Operating envelopes limits provided</a:t>
              </a:r>
            </a:p>
            <a:p>
              <a:pPr>
                <a:lnSpc>
                  <a:spcPct val="90000"/>
                </a:lnSpc>
                <a:spcBef>
                  <a:spcPts val="0"/>
                </a:spcBef>
                <a:spcAft>
                  <a:spcPts val="400"/>
                </a:spcAft>
                <a:buClr>
                  <a:srgbClr val="0070C0"/>
                </a:buClr>
              </a:pPr>
              <a:endParaRPr lang="en-US" sz="16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13" name="Content Placeholder 2">
              <a:extLst>
                <a:ext uri="{FF2B5EF4-FFF2-40B4-BE49-F238E27FC236}">
                  <a16:creationId xmlns:a16="http://schemas.microsoft.com/office/drawing/2014/main" id="{54590602-3568-AF53-093E-93E069D071CB}"/>
                </a:ext>
              </a:extLst>
            </p:cNvPr>
            <p:cNvSpPr txBox="1">
              <a:spLocks/>
            </p:cNvSpPr>
            <p:nvPr/>
          </p:nvSpPr>
          <p:spPr>
            <a:xfrm>
              <a:off x="2760843" y="1785256"/>
              <a:ext cx="1015109" cy="645977"/>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80000"/>
                </a:lnSpc>
                <a:spcBef>
                  <a:spcPts val="0"/>
                </a:spcBef>
                <a:buClr>
                  <a:srgbClr val="0070C0"/>
                </a:buClr>
                <a:buFont typeface="Wingdings" panose="05000000000000000000" pitchFamily="2" charset="2"/>
                <a:buNone/>
              </a:pPr>
              <a:r>
                <a:rPr lang="en-US" sz="2400" b="1" dirty="0">
                  <a:solidFill>
                    <a:srgbClr val="00B0F0"/>
                  </a:solidFill>
                  <a:latin typeface="Barlow Condensed" panose="00000506000000000000" pitchFamily="2" charset="0"/>
                </a:rPr>
                <a:t>Validate Data</a:t>
              </a:r>
            </a:p>
          </p:txBody>
        </p:sp>
        <p:sp>
          <p:nvSpPr>
            <p:cNvPr id="14" name="Content Placeholder 2">
              <a:extLst>
                <a:ext uri="{FF2B5EF4-FFF2-40B4-BE49-F238E27FC236}">
                  <a16:creationId xmlns:a16="http://schemas.microsoft.com/office/drawing/2014/main" id="{8E436E58-D170-BCFA-96CB-D85E45EB1882}"/>
                </a:ext>
              </a:extLst>
            </p:cNvPr>
            <p:cNvSpPr txBox="1">
              <a:spLocks/>
            </p:cNvSpPr>
            <p:nvPr/>
          </p:nvSpPr>
          <p:spPr>
            <a:xfrm>
              <a:off x="2760843" y="2621639"/>
              <a:ext cx="1015109" cy="645977"/>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80000"/>
                </a:lnSpc>
                <a:spcBef>
                  <a:spcPts val="0"/>
                </a:spcBef>
                <a:buClr>
                  <a:srgbClr val="0070C0"/>
                </a:buClr>
                <a:buFont typeface="Wingdings" panose="05000000000000000000" pitchFamily="2" charset="2"/>
                <a:buNone/>
              </a:pPr>
              <a:r>
                <a:rPr lang="en-US" sz="2400" b="1" dirty="0">
                  <a:solidFill>
                    <a:srgbClr val="00B0F0"/>
                  </a:solidFill>
                  <a:latin typeface="Barlow Condensed" panose="00000506000000000000" pitchFamily="2" charset="0"/>
                </a:rPr>
                <a:t>Check Field Readiness</a:t>
              </a:r>
            </a:p>
          </p:txBody>
        </p:sp>
        <p:cxnSp>
          <p:nvCxnSpPr>
            <p:cNvPr id="15" name="Straight Connector 14">
              <a:extLst>
                <a:ext uri="{FF2B5EF4-FFF2-40B4-BE49-F238E27FC236}">
                  <a16:creationId xmlns:a16="http://schemas.microsoft.com/office/drawing/2014/main" id="{D8E0F924-DDC3-ACC7-FC84-6AADCC07F673}"/>
                </a:ext>
              </a:extLst>
            </p:cNvPr>
            <p:cNvCxnSpPr>
              <a:cxnSpLocks/>
            </p:cNvCxnSpPr>
            <p:nvPr/>
          </p:nvCxnSpPr>
          <p:spPr>
            <a:xfrm>
              <a:off x="1337664" y="5334894"/>
              <a:ext cx="8046720"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483839C7-63FC-0306-EC86-87F1E851BB13}"/>
                </a:ext>
              </a:extLst>
            </p:cNvPr>
            <p:cNvSpPr txBox="1">
              <a:spLocks/>
            </p:cNvSpPr>
            <p:nvPr/>
          </p:nvSpPr>
          <p:spPr>
            <a:xfrm>
              <a:off x="3880889" y="3536817"/>
              <a:ext cx="4835953" cy="582136"/>
            </a:xfrm>
            <a:prstGeom prst="rect">
              <a:avLst/>
            </a:prstGeom>
            <a:ln>
              <a:noFill/>
            </a:ln>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Approve step tests candidates &amp; plan</a:t>
              </a:r>
            </a:p>
            <a:p>
              <a:pPr>
                <a:lnSpc>
                  <a:spcPct val="90000"/>
                </a:lnSpc>
                <a:spcBef>
                  <a:spcPts val="0"/>
                </a:spcBef>
                <a:spcAft>
                  <a:spcPts val="400"/>
                </a:spcAft>
                <a:buClr>
                  <a:srgbClr val="0070C0"/>
                </a:buClr>
              </a:pPr>
              <a:r>
                <a:rPr lang="en-US" sz="1600" dirty="0">
                  <a:solidFill>
                    <a:schemeClr val="tx1">
                      <a:lumMod val="75000"/>
                      <a:lumOff val="25000"/>
                    </a:schemeClr>
                  </a:solidFill>
                  <a:latin typeface="Calibri" panose="020F0502020204030204" pitchFamily="34" charset="0"/>
                  <a:cs typeface="Calibri" panose="020F0502020204030204" pitchFamily="34" charset="0"/>
                </a:rPr>
                <a:t>Conduct step tests</a:t>
              </a:r>
            </a:p>
          </p:txBody>
        </p:sp>
        <p:sp>
          <p:nvSpPr>
            <p:cNvPr id="19" name="Content Placeholder 2">
              <a:extLst>
                <a:ext uri="{FF2B5EF4-FFF2-40B4-BE49-F238E27FC236}">
                  <a16:creationId xmlns:a16="http://schemas.microsoft.com/office/drawing/2014/main" id="{C64C5E9C-960F-4498-3A42-778C73D4BD06}"/>
                </a:ext>
              </a:extLst>
            </p:cNvPr>
            <p:cNvSpPr txBox="1">
              <a:spLocks/>
            </p:cNvSpPr>
            <p:nvPr/>
          </p:nvSpPr>
          <p:spPr>
            <a:xfrm>
              <a:off x="2760843" y="3537437"/>
              <a:ext cx="1015109" cy="645977"/>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80000"/>
                </a:lnSpc>
                <a:spcBef>
                  <a:spcPts val="0"/>
                </a:spcBef>
                <a:buClr>
                  <a:srgbClr val="0070C0"/>
                </a:buClr>
                <a:buFont typeface="Wingdings" panose="05000000000000000000" pitchFamily="2" charset="2"/>
                <a:buNone/>
              </a:pPr>
              <a:r>
                <a:rPr lang="en-US" sz="2400" b="1" dirty="0">
                  <a:solidFill>
                    <a:srgbClr val="00B0F0"/>
                  </a:solidFill>
                  <a:latin typeface="Barlow Condensed" panose="00000506000000000000" pitchFamily="2" charset="0"/>
                </a:rPr>
                <a:t>Conduct Step Tests</a:t>
              </a:r>
            </a:p>
          </p:txBody>
        </p:sp>
        <p:sp>
          <p:nvSpPr>
            <p:cNvPr id="20" name="Arc 19">
              <a:extLst>
                <a:ext uri="{FF2B5EF4-FFF2-40B4-BE49-F238E27FC236}">
                  <a16:creationId xmlns:a16="http://schemas.microsoft.com/office/drawing/2014/main" id="{3A72E45C-EB78-8EA7-D750-9DDB3A186B81}"/>
                </a:ext>
              </a:extLst>
            </p:cNvPr>
            <p:cNvSpPr/>
            <p:nvPr/>
          </p:nvSpPr>
          <p:spPr>
            <a:xfrm rot="13698022">
              <a:off x="2653052" y="3527776"/>
              <a:ext cx="1541120" cy="1192093"/>
            </a:xfrm>
            <a:prstGeom prst="arc">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pic>
          <p:nvPicPr>
            <p:cNvPr id="21" name="Graphic 20" descr="Programmer male outline">
              <a:extLst>
                <a:ext uri="{FF2B5EF4-FFF2-40B4-BE49-F238E27FC236}">
                  <a16:creationId xmlns:a16="http://schemas.microsoft.com/office/drawing/2014/main" id="{91E92F69-D395-762E-74BF-24FBA924C49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2951" y="6174517"/>
              <a:ext cx="548640" cy="548640"/>
            </a:xfrm>
            <a:prstGeom prst="rect">
              <a:avLst/>
            </a:prstGeom>
          </p:spPr>
        </p:pic>
        <p:pic>
          <p:nvPicPr>
            <p:cNvPr id="22" name="Graphic 21" descr="Factory outline">
              <a:extLst>
                <a:ext uri="{FF2B5EF4-FFF2-40B4-BE49-F238E27FC236}">
                  <a16:creationId xmlns:a16="http://schemas.microsoft.com/office/drawing/2014/main" id="{FBB87FFF-86BD-F790-6AE7-28579A63C95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6951" y="4218827"/>
              <a:ext cx="648000" cy="648000"/>
            </a:xfrm>
            <a:prstGeom prst="rect">
              <a:avLst/>
            </a:prstGeom>
          </p:spPr>
        </p:pic>
        <p:grpSp>
          <p:nvGrpSpPr>
            <p:cNvPr id="23" name="Group 22">
              <a:extLst>
                <a:ext uri="{FF2B5EF4-FFF2-40B4-BE49-F238E27FC236}">
                  <a16:creationId xmlns:a16="http://schemas.microsoft.com/office/drawing/2014/main" id="{F1629FD1-4A12-D2AA-2C31-BE0727D9C1C1}"/>
                </a:ext>
              </a:extLst>
            </p:cNvPr>
            <p:cNvGrpSpPr/>
            <p:nvPr/>
          </p:nvGrpSpPr>
          <p:grpSpPr>
            <a:xfrm>
              <a:off x="1462351" y="5396301"/>
              <a:ext cx="457200" cy="457200"/>
              <a:chOff x="7346605" y="2114732"/>
              <a:chExt cx="740156" cy="798155"/>
            </a:xfrm>
            <a:solidFill>
              <a:srgbClr val="4C9BD3"/>
            </a:solidFill>
          </p:grpSpPr>
          <p:grpSp>
            <p:nvGrpSpPr>
              <p:cNvPr id="24" name="Group 23">
                <a:extLst>
                  <a:ext uri="{FF2B5EF4-FFF2-40B4-BE49-F238E27FC236}">
                    <a16:creationId xmlns:a16="http://schemas.microsoft.com/office/drawing/2014/main" id="{34FD2EB3-838A-7088-95D8-60AFD1E3046B}"/>
                  </a:ext>
                </a:extLst>
              </p:cNvPr>
              <p:cNvGrpSpPr/>
              <p:nvPr/>
            </p:nvGrpSpPr>
            <p:grpSpPr>
              <a:xfrm>
                <a:off x="7458096" y="2114732"/>
                <a:ext cx="628665" cy="669593"/>
                <a:chOff x="7458096" y="2114732"/>
                <a:chExt cx="628665" cy="669593"/>
              </a:xfrm>
              <a:grpFill/>
            </p:grpSpPr>
            <p:grpSp>
              <p:nvGrpSpPr>
                <p:cNvPr id="26" name="Graphic 62" descr="Single gear outline">
                  <a:extLst>
                    <a:ext uri="{FF2B5EF4-FFF2-40B4-BE49-F238E27FC236}">
                      <a16:creationId xmlns:a16="http://schemas.microsoft.com/office/drawing/2014/main" id="{C6234134-02BC-0868-00EC-73A6FB796686}"/>
                    </a:ext>
                  </a:extLst>
                </p:cNvPr>
                <p:cNvGrpSpPr/>
                <p:nvPr/>
              </p:nvGrpSpPr>
              <p:grpSpPr>
                <a:xfrm>
                  <a:off x="7458096" y="2274198"/>
                  <a:ext cx="510749" cy="510127"/>
                  <a:chOff x="7458096" y="2274198"/>
                  <a:chExt cx="510749" cy="510127"/>
                </a:xfrm>
                <a:grpFill/>
              </p:grpSpPr>
              <p:sp>
                <p:nvSpPr>
                  <p:cNvPr id="28" name="Freeform: Shape 27">
                    <a:extLst>
                      <a:ext uri="{FF2B5EF4-FFF2-40B4-BE49-F238E27FC236}">
                        <a16:creationId xmlns:a16="http://schemas.microsoft.com/office/drawing/2014/main" id="{1491361B-B22D-1351-6F12-D50F7EE6E7B8}"/>
                      </a:ext>
                    </a:extLst>
                  </p:cNvPr>
                  <p:cNvSpPr/>
                  <p:nvPr/>
                </p:nvSpPr>
                <p:spPr>
                  <a:xfrm>
                    <a:off x="7458096" y="2274198"/>
                    <a:ext cx="510749" cy="510127"/>
                  </a:xfrm>
                  <a:custGeom>
                    <a:avLst/>
                    <a:gdLst>
                      <a:gd name="connsiteX0" fmla="*/ 72000 w 510749"/>
                      <a:gd name="connsiteY0" fmla="*/ 357878 h 510127"/>
                      <a:gd name="connsiteX1" fmla="*/ 53250 w 510749"/>
                      <a:gd name="connsiteY1" fmla="*/ 414128 h 510127"/>
                      <a:gd name="connsiteX2" fmla="*/ 96000 w 510749"/>
                      <a:gd name="connsiteY2" fmla="*/ 456878 h 510127"/>
                      <a:gd name="connsiteX3" fmla="*/ 152250 w 510749"/>
                      <a:gd name="connsiteY3" fmla="*/ 438128 h 510127"/>
                      <a:gd name="connsiteX4" fmla="*/ 199500 w 510749"/>
                      <a:gd name="connsiteY4" fmla="*/ 457628 h 510127"/>
                      <a:gd name="connsiteX5" fmla="*/ 225750 w 510749"/>
                      <a:gd name="connsiteY5" fmla="*/ 510128 h 510127"/>
                      <a:gd name="connsiteX6" fmla="*/ 285750 w 510749"/>
                      <a:gd name="connsiteY6" fmla="*/ 510128 h 510127"/>
                      <a:gd name="connsiteX7" fmla="*/ 312000 w 510749"/>
                      <a:gd name="connsiteY7" fmla="*/ 457628 h 510127"/>
                      <a:gd name="connsiteX8" fmla="*/ 358500 w 510749"/>
                      <a:gd name="connsiteY8" fmla="*/ 438128 h 510127"/>
                      <a:gd name="connsiteX9" fmla="*/ 414750 w 510749"/>
                      <a:gd name="connsiteY9" fmla="*/ 456878 h 510127"/>
                      <a:gd name="connsiteX10" fmla="*/ 457500 w 510749"/>
                      <a:gd name="connsiteY10" fmla="*/ 414128 h 510127"/>
                      <a:gd name="connsiteX11" fmla="*/ 438750 w 510749"/>
                      <a:gd name="connsiteY11" fmla="*/ 357878 h 510127"/>
                      <a:gd name="connsiteX12" fmla="*/ 458250 w 510749"/>
                      <a:gd name="connsiteY12" fmla="*/ 310628 h 510127"/>
                      <a:gd name="connsiteX13" fmla="*/ 510750 w 510749"/>
                      <a:gd name="connsiteY13" fmla="*/ 284378 h 510127"/>
                      <a:gd name="connsiteX14" fmla="*/ 510750 w 510749"/>
                      <a:gd name="connsiteY14" fmla="*/ 224378 h 510127"/>
                      <a:gd name="connsiteX15" fmla="*/ 457500 w 510749"/>
                      <a:gd name="connsiteY15" fmla="*/ 198877 h 510127"/>
                      <a:gd name="connsiteX16" fmla="*/ 438000 w 510749"/>
                      <a:gd name="connsiteY16" fmla="*/ 152378 h 510127"/>
                      <a:gd name="connsiteX17" fmla="*/ 456750 w 510749"/>
                      <a:gd name="connsiteY17" fmla="*/ 96127 h 510127"/>
                      <a:gd name="connsiteX18" fmla="*/ 414000 w 510749"/>
                      <a:gd name="connsiteY18" fmla="*/ 53378 h 510127"/>
                      <a:gd name="connsiteX19" fmla="*/ 357750 w 510749"/>
                      <a:gd name="connsiteY19" fmla="*/ 72128 h 510127"/>
                      <a:gd name="connsiteX20" fmla="*/ 310500 w 510749"/>
                      <a:gd name="connsiteY20" fmla="*/ 52628 h 510127"/>
                      <a:gd name="connsiteX21" fmla="*/ 285000 w 510749"/>
                      <a:gd name="connsiteY21" fmla="*/ 0 h 510127"/>
                      <a:gd name="connsiteX22" fmla="*/ 225000 w 510749"/>
                      <a:gd name="connsiteY22" fmla="*/ 0 h 510127"/>
                      <a:gd name="connsiteX23" fmla="*/ 198750 w 510749"/>
                      <a:gd name="connsiteY23" fmla="*/ 52500 h 510127"/>
                      <a:gd name="connsiteX24" fmla="*/ 152250 w 510749"/>
                      <a:gd name="connsiteY24" fmla="*/ 72000 h 510127"/>
                      <a:gd name="connsiteX25" fmla="*/ 96000 w 510749"/>
                      <a:gd name="connsiteY25" fmla="*/ 53250 h 510127"/>
                      <a:gd name="connsiteX26" fmla="*/ 53250 w 510749"/>
                      <a:gd name="connsiteY26" fmla="*/ 96000 h 510127"/>
                      <a:gd name="connsiteX27" fmla="*/ 72000 w 510749"/>
                      <a:gd name="connsiteY27" fmla="*/ 152250 h 510127"/>
                      <a:gd name="connsiteX28" fmla="*/ 52500 w 510749"/>
                      <a:gd name="connsiteY28" fmla="*/ 199500 h 510127"/>
                      <a:gd name="connsiteX29" fmla="*/ 0 w 510749"/>
                      <a:gd name="connsiteY29" fmla="*/ 225000 h 510127"/>
                      <a:gd name="connsiteX30" fmla="*/ 0 w 510749"/>
                      <a:gd name="connsiteY30" fmla="*/ 285000 h 510127"/>
                      <a:gd name="connsiteX31" fmla="*/ 52500 w 510749"/>
                      <a:gd name="connsiteY31" fmla="*/ 311250 h 510127"/>
                      <a:gd name="connsiteX32" fmla="*/ 72000 w 510749"/>
                      <a:gd name="connsiteY32" fmla="*/ 357878 h 510127"/>
                      <a:gd name="connsiteX33" fmla="*/ 15000 w 510749"/>
                      <a:gd name="connsiteY33" fmla="*/ 234480 h 510127"/>
                      <a:gd name="connsiteX34" fmla="*/ 59055 w 510749"/>
                      <a:gd name="connsiteY34" fmla="*/ 213075 h 510127"/>
                      <a:gd name="connsiteX35" fmla="*/ 65183 w 510749"/>
                      <a:gd name="connsiteY35" fmla="*/ 210075 h 510127"/>
                      <a:gd name="connsiteX36" fmla="*/ 66975 w 510749"/>
                      <a:gd name="connsiteY36" fmla="*/ 203505 h 510127"/>
                      <a:gd name="connsiteX37" fmla="*/ 85148 w 510749"/>
                      <a:gd name="connsiteY37" fmla="*/ 159518 h 510127"/>
                      <a:gd name="connsiteX38" fmla="*/ 88305 w 510749"/>
                      <a:gd name="connsiteY38" fmla="*/ 153772 h 510127"/>
                      <a:gd name="connsiteX39" fmla="*/ 86235 w 510749"/>
                      <a:gd name="connsiteY39" fmla="*/ 147548 h 510127"/>
                      <a:gd name="connsiteX40" fmla="*/ 70410 w 510749"/>
                      <a:gd name="connsiteY40" fmla="*/ 100080 h 510127"/>
                      <a:gd name="connsiteX41" fmla="*/ 100058 w 510749"/>
                      <a:gd name="connsiteY41" fmla="*/ 70425 h 510127"/>
                      <a:gd name="connsiteX42" fmla="*/ 147510 w 510749"/>
                      <a:gd name="connsiteY42" fmla="*/ 86250 h 510127"/>
                      <a:gd name="connsiteX43" fmla="*/ 153922 w 510749"/>
                      <a:gd name="connsiteY43" fmla="*/ 88388 h 510127"/>
                      <a:gd name="connsiteX44" fmla="*/ 159773 w 510749"/>
                      <a:gd name="connsiteY44" fmla="*/ 84998 h 510127"/>
                      <a:gd name="connsiteX45" fmla="*/ 202703 w 510749"/>
                      <a:gd name="connsiteY45" fmla="*/ 66998 h 510127"/>
                      <a:gd name="connsiteX46" fmla="*/ 209175 w 510749"/>
                      <a:gd name="connsiteY46" fmla="*/ 65235 h 510127"/>
                      <a:gd name="connsiteX47" fmla="*/ 212175 w 510749"/>
                      <a:gd name="connsiteY47" fmla="*/ 59235 h 510127"/>
                      <a:gd name="connsiteX48" fmla="*/ 234285 w 510749"/>
                      <a:gd name="connsiteY48" fmla="*/ 15000 h 510127"/>
                      <a:gd name="connsiteX49" fmla="*/ 275625 w 510749"/>
                      <a:gd name="connsiteY49" fmla="*/ 15000 h 510127"/>
                      <a:gd name="connsiteX50" fmla="*/ 297000 w 510749"/>
                      <a:gd name="connsiteY50" fmla="*/ 59100 h 510127"/>
                      <a:gd name="connsiteX51" fmla="*/ 300000 w 510749"/>
                      <a:gd name="connsiteY51" fmla="*/ 65220 h 510127"/>
                      <a:gd name="connsiteX52" fmla="*/ 306570 w 510749"/>
                      <a:gd name="connsiteY52" fmla="*/ 67012 h 510127"/>
                      <a:gd name="connsiteX53" fmla="*/ 350543 w 510749"/>
                      <a:gd name="connsiteY53" fmla="*/ 85192 h 510127"/>
                      <a:gd name="connsiteX54" fmla="*/ 356295 w 510749"/>
                      <a:gd name="connsiteY54" fmla="*/ 88358 h 510127"/>
                      <a:gd name="connsiteX55" fmla="*/ 362520 w 510749"/>
                      <a:gd name="connsiteY55" fmla="*/ 86280 h 510127"/>
                      <a:gd name="connsiteX56" fmla="*/ 409973 w 510749"/>
                      <a:gd name="connsiteY56" fmla="*/ 70455 h 510127"/>
                      <a:gd name="connsiteX57" fmla="*/ 439620 w 510749"/>
                      <a:gd name="connsiteY57" fmla="*/ 100110 h 510127"/>
                      <a:gd name="connsiteX58" fmla="*/ 423795 w 510749"/>
                      <a:gd name="connsiteY58" fmla="*/ 147577 h 510127"/>
                      <a:gd name="connsiteX59" fmla="*/ 421658 w 510749"/>
                      <a:gd name="connsiteY59" fmla="*/ 153990 h 510127"/>
                      <a:gd name="connsiteX60" fmla="*/ 425047 w 510749"/>
                      <a:gd name="connsiteY60" fmla="*/ 159833 h 510127"/>
                      <a:gd name="connsiteX61" fmla="*/ 443048 w 510749"/>
                      <a:gd name="connsiteY61" fmla="*/ 202777 h 510127"/>
                      <a:gd name="connsiteX62" fmla="*/ 444855 w 510749"/>
                      <a:gd name="connsiteY62" fmla="*/ 209400 h 510127"/>
                      <a:gd name="connsiteX63" fmla="*/ 451043 w 510749"/>
                      <a:gd name="connsiteY63" fmla="*/ 212362 h 510127"/>
                      <a:gd name="connsiteX64" fmla="*/ 495750 w 510749"/>
                      <a:gd name="connsiteY64" fmla="*/ 233790 h 510127"/>
                      <a:gd name="connsiteX65" fmla="*/ 495750 w 510749"/>
                      <a:gd name="connsiteY65" fmla="*/ 275093 h 510127"/>
                      <a:gd name="connsiteX66" fmla="*/ 451538 w 510749"/>
                      <a:gd name="connsiteY66" fmla="*/ 297203 h 510127"/>
                      <a:gd name="connsiteX67" fmla="*/ 445538 w 510749"/>
                      <a:gd name="connsiteY67" fmla="*/ 300203 h 510127"/>
                      <a:gd name="connsiteX68" fmla="*/ 443775 w 510749"/>
                      <a:gd name="connsiteY68" fmla="*/ 306668 h 510127"/>
                      <a:gd name="connsiteX69" fmla="*/ 425603 w 510749"/>
                      <a:gd name="connsiteY69" fmla="*/ 350655 h 510127"/>
                      <a:gd name="connsiteX70" fmla="*/ 422445 w 510749"/>
                      <a:gd name="connsiteY70" fmla="*/ 356400 h 510127"/>
                      <a:gd name="connsiteX71" fmla="*/ 424515 w 510749"/>
                      <a:gd name="connsiteY71" fmla="*/ 362625 h 510127"/>
                      <a:gd name="connsiteX72" fmla="*/ 440340 w 510749"/>
                      <a:gd name="connsiteY72" fmla="*/ 410093 h 510127"/>
                      <a:gd name="connsiteX73" fmla="*/ 410693 w 510749"/>
                      <a:gd name="connsiteY73" fmla="*/ 439748 h 510127"/>
                      <a:gd name="connsiteX74" fmla="*/ 363240 w 510749"/>
                      <a:gd name="connsiteY74" fmla="*/ 423923 h 510127"/>
                      <a:gd name="connsiteX75" fmla="*/ 356828 w 510749"/>
                      <a:gd name="connsiteY75" fmla="*/ 421785 h 510127"/>
                      <a:gd name="connsiteX76" fmla="*/ 350978 w 510749"/>
                      <a:gd name="connsiteY76" fmla="*/ 425175 h 510127"/>
                      <a:gd name="connsiteX77" fmla="*/ 308040 w 510749"/>
                      <a:gd name="connsiteY77" fmla="*/ 443175 h 510127"/>
                      <a:gd name="connsiteX78" fmla="*/ 301575 w 510749"/>
                      <a:gd name="connsiteY78" fmla="*/ 444937 h 510127"/>
                      <a:gd name="connsiteX79" fmla="*/ 298575 w 510749"/>
                      <a:gd name="connsiteY79" fmla="*/ 450938 h 510127"/>
                      <a:gd name="connsiteX80" fmla="*/ 276465 w 510749"/>
                      <a:gd name="connsiteY80" fmla="*/ 495188 h 510127"/>
                      <a:gd name="connsiteX81" fmla="*/ 235035 w 510749"/>
                      <a:gd name="connsiteY81" fmla="*/ 495188 h 510127"/>
                      <a:gd name="connsiteX82" fmla="*/ 212932 w 510749"/>
                      <a:gd name="connsiteY82" fmla="*/ 450938 h 510127"/>
                      <a:gd name="connsiteX83" fmla="*/ 209933 w 510749"/>
                      <a:gd name="connsiteY83" fmla="*/ 444937 h 510127"/>
                      <a:gd name="connsiteX84" fmla="*/ 203460 w 510749"/>
                      <a:gd name="connsiteY84" fmla="*/ 443175 h 510127"/>
                      <a:gd name="connsiteX85" fmla="*/ 159495 w 510749"/>
                      <a:gd name="connsiteY85" fmla="*/ 424995 h 510127"/>
                      <a:gd name="connsiteX86" fmla="*/ 153743 w 510749"/>
                      <a:gd name="connsiteY86" fmla="*/ 421830 h 510127"/>
                      <a:gd name="connsiteX87" fmla="*/ 147517 w 510749"/>
                      <a:gd name="connsiteY87" fmla="*/ 423908 h 510127"/>
                      <a:gd name="connsiteX88" fmla="*/ 100065 w 510749"/>
                      <a:gd name="connsiteY88" fmla="*/ 439732 h 510127"/>
                      <a:gd name="connsiteX89" fmla="*/ 70418 w 510749"/>
                      <a:gd name="connsiteY89" fmla="*/ 410078 h 510127"/>
                      <a:gd name="connsiteX90" fmla="*/ 86250 w 510749"/>
                      <a:gd name="connsiteY90" fmla="*/ 362625 h 510127"/>
                      <a:gd name="connsiteX91" fmla="*/ 88380 w 510749"/>
                      <a:gd name="connsiteY91" fmla="*/ 356213 h 510127"/>
                      <a:gd name="connsiteX92" fmla="*/ 84998 w 510749"/>
                      <a:gd name="connsiteY92" fmla="*/ 350363 h 510127"/>
                      <a:gd name="connsiteX93" fmla="*/ 66998 w 510749"/>
                      <a:gd name="connsiteY93" fmla="*/ 307418 h 510127"/>
                      <a:gd name="connsiteX94" fmla="*/ 65228 w 510749"/>
                      <a:gd name="connsiteY94" fmla="*/ 300953 h 510127"/>
                      <a:gd name="connsiteX95" fmla="*/ 59227 w 510749"/>
                      <a:gd name="connsiteY95" fmla="*/ 297953 h 510127"/>
                      <a:gd name="connsiteX96" fmla="*/ 15000 w 510749"/>
                      <a:gd name="connsiteY96" fmla="*/ 275843 h 51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510749" h="510127">
                        <a:moveTo>
                          <a:pt x="72000" y="357878"/>
                        </a:moveTo>
                        <a:lnTo>
                          <a:pt x="53250" y="414128"/>
                        </a:lnTo>
                        <a:lnTo>
                          <a:pt x="96000" y="456878"/>
                        </a:lnTo>
                        <a:lnTo>
                          <a:pt x="152250" y="438128"/>
                        </a:lnTo>
                        <a:cubicBezTo>
                          <a:pt x="167173" y="446474"/>
                          <a:pt x="183034" y="453020"/>
                          <a:pt x="199500" y="457628"/>
                        </a:cubicBezTo>
                        <a:lnTo>
                          <a:pt x="225750" y="510128"/>
                        </a:lnTo>
                        <a:lnTo>
                          <a:pt x="285750" y="510128"/>
                        </a:lnTo>
                        <a:lnTo>
                          <a:pt x="312000" y="457628"/>
                        </a:lnTo>
                        <a:cubicBezTo>
                          <a:pt x="328274" y="453154"/>
                          <a:pt x="343903" y="446600"/>
                          <a:pt x="358500" y="438128"/>
                        </a:cubicBezTo>
                        <a:lnTo>
                          <a:pt x="414750" y="456878"/>
                        </a:lnTo>
                        <a:lnTo>
                          <a:pt x="457500" y="414128"/>
                        </a:lnTo>
                        <a:lnTo>
                          <a:pt x="438750" y="357878"/>
                        </a:lnTo>
                        <a:cubicBezTo>
                          <a:pt x="447093" y="342953"/>
                          <a:pt x="453639" y="327092"/>
                          <a:pt x="458250" y="310628"/>
                        </a:cubicBezTo>
                        <a:lnTo>
                          <a:pt x="510750" y="284378"/>
                        </a:lnTo>
                        <a:lnTo>
                          <a:pt x="510750" y="224378"/>
                        </a:lnTo>
                        <a:lnTo>
                          <a:pt x="457500" y="198877"/>
                        </a:lnTo>
                        <a:cubicBezTo>
                          <a:pt x="453023" y="182605"/>
                          <a:pt x="446468" y="166976"/>
                          <a:pt x="438000" y="152378"/>
                        </a:cubicBezTo>
                        <a:lnTo>
                          <a:pt x="456750" y="96127"/>
                        </a:lnTo>
                        <a:lnTo>
                          <a:pt x="414000" y="53378"/>
                        </a:lnTo>
                        <a:lnTo>
                          <a:pt x="357750" y="72128"/>
                        </a:lnTo>
                        <a:cubicBezTo>
                          <a:pt x="342827" y="63781"/>
                          <a:pt x="326966" y="57235"/>
                          <a:pt x="310500" y="52628"/>
                        </a:cubicBezTo>
                        <a:lnTo>
                          <a:pt x="285000" y="0"/>
                        </a:lnTo>
                        <a:lnTo>
                          <a:pt x="225000" y="0"/>
                        </a:lnTo>
                        <a:lnTo>
                          <a:pt x="198750" y="52500"/>
                        </a:lnTo>
                        <a:cubicBezTo>
                          <a:pt x="182477" y="56974"/>
                          <a:pt x="166847" y="63528"/>
                          <a:pt x="152250" y="72000"/>
                        </a:cubicBezTo>
                        <a:lnTo>
                          <a:pt x="96000" y="53250"/>
                        </a:lnTo>
                        <a:lnTo>
                          <a:pt x="53250" y="96000"/>
                        </a:lnTo>
                        <a:lnTo>
                          <a:pt x="72000" y="152250"/>
                        </a:lnTo>
                        <a:cubicBezTo>
                          <a:pt x="63657" y="167174"/>
                          <a:pt x="57111" y="183035"/>
                          <a:pt x="52500" y="199500"/>
                        </a:cubicBezTo>
                        <a:lnTo>
                          <a:pt x="0" y="225000"/>
                        </a:lnTo>
                        <a:lnTo>
                          <a:pt x="0" y="285000"/>
                        </a:lnTo>
                        <a:lnTo>
                          <a:pt x="52500" y="311250"/>
                        </a:lnTo>
                        <a:cubicBezTo>
                          <a:pt x="56967" y="327566"/>
                          <a:pt x="63521" y="343238"/>
                          <a:pt x="72000" y="357878"/>
                        </a:cubicBezTo>
                        <a:close/>
                        <a:moveTo>
                          <a:pt x="15000" y="234480"/>
                        </a:moveTo>
                        <a:lnTo>
                          <a:pt x="59055" y="213075"/>
                        </a:lnTo>
                        <a:lnTo>
                          <a:pt x="65183" y="210075"/>
                        </a:lnTo>
                        <a:lnTo>
                          <a:pt x="66975" y="203505"/>
                        </a:lnTo>
                        <a:cubicBezTo>
                          <a:pt x="71281" y="188179"/>
                          <a:pt x="77381" y="173414"/>
                          <a:pt x="85148" y="159518"/>
                        </a:cubicBezTo>
                        <a:lnTo>
                          <a:pt x="88305" y="153772"/>
                        </a:lnTo>
                        <a:lnTo>
                          <a:pt x="86235" y="147548"/>
                        </a:lnTo>
                        <a:lnTo>
                          <a:pt x="70410" y="100080"/>
                        </a:lnTo>
                        <a:lnTo>
                          <a:pt x="100058" y="70425"/>
                        </a:lnTo>
                        <a:lnTo>
                          <a:pt x="147510" y="86250"/>
                        </a:lnTo>
                        <a:lnTo>
                          <a:pt x="153922" y="88388"/>
                        </a:lnTo>
                        <a:lnTo>
                          <a:pt x="159773" y="84998"/>
                        </a:lnTo>
                        <a:cubicBezTo>
                          <a:pt x="173249" y="77175"/>
                          <a:pt x="187678" y="71125"/>
                          <a:pt x="202703" y="66998"/>
                        </a:cubicBezTo>
                        <a:lnTo>
                          <a:pt x="209175" y="65235"/>
                        </a:lnTo>
                        <a:lnTo>
                          <a:pt x="212175" y="59235"/>
                        </a:lnTo>
                        <a:lnTo>
                          <a:pt x="234285" y="15000"/>
                        </a:lnTo>
                        <a:lnTo>
                          <a:pt x="275625" y="15000"/>
                        </a:lnTo>
                        <a:lnTo>
                          <a:pt x="297000" y="59100"/>
                        </a:lnTo>
                        <a:lnTo>
                          <a:pt x="300000" y="65220"/>
                        </a:lnTo>
                        <a:lnTo>
                          <a:pt x="306570" y="67012"/>
                        </a:lnTo>
                        <a:cubicBezTo>
                          <a:pt x="321890" y="71325"/>
                          <a:pt x="336650" y="77427"/>
                          <a:pt x="350543" y="85192"/>
                        </a:cubicBezTo>
                        <a:lnTo>
                          <a:pt x="356295" y="88358"/>
                        </a:lnTo>
                        <a:lnTo>
                          <a:pt x="362520" y="86280"/>
                        </a:lnTo>
                        <a:lnTo>
                          <a:pt x="409973" y="70455"/>
                        </a:lnTo>
                        <a:lnTo>
                          <a:pt x="439620" y="100110"/>
                        </a:lnTo>
                        <a:lnTo>
                          <a:pt x="423795" y="147577"/>
                        </a:lnTo>
                        <a:lnTo>
                          <a:pt x="421658" y="153990"/>
                        </a:lnTo>
                        <a:lnTo>
                          <a:pt x="425047" y="159833"/>
                        </a:lnTo>
                        <a:cubicBezTo>
                          <a:pt x="432874" y="173312"/>
                          <a:pt x="438924" y="187747"/>
                          <a:pt x="443048" y="202777"/>
                        </a:cubicBezTo>
                        <a:lnTo>
                          <a:pt x="444855" y="209400"/>
                        </a:lnTo>
                        <a:lnTo>
                          <a:pt x="451043" y="212362"/>
                        </a:lnTo>
                        <a:lnTo>
                          <a:pt x="495750" y="233790"/>
                        </a:lnTo>
                        <a:lnTo>
                          <a:pt x="495750" y="275093"/>
                        </a:lnTo>
                        <a:lnTo>
                          <a:pt x="451538" y="297203"/>
                        </a:lnTo>
                        <a:lnTo>
                          <a:pt x="445538" y="300203"/>
                        </a:lnTo>
                        <a:lnTo>
                          <a:pt x="443775" y="306668"/>
                        </a:lnTo>
                        <a:cubicBezTo>
                          <a:pt x="439468" y="321993"/>
                          <a:pt x="433368" y="336758"/>
                          <a:pt x="425603" y="350655"/>
                        </a:cubicBezTo>
                        <a:lnTo>
                          <a:pt x="422445" y="356400"/>
                        </a:lnTo>
                        <a:lnTo>
                          <a:pt x="424515" y="362625"/>
                        </a:lnTo>
                        <a:lnTo>
                          <a:pt x="440340" y="410093"/>
                        </a:lnTo>
                        <a:lnTo>
                          <a:pt x="410693" y="439748"/>
                        </a:lnTo>
                        <a:lnTo>
                          <a:pt x="363240" y="423923"/>
                        </a:lnTo>
                        <a:lnTo>
                          <a:pt x="356828" y="421785"/>
                        </a:lnTo>
                        <a:lnTo>
                          <a:pt x="350978" y="425175"/>
                        </a:lnTo>
                        <a:cubicBezTo>
                          <a:pt x="337500" y="432999"/>
                          <a:pt x="323068" y="439049"/>
                          <a:pt x="308040" y="443175"/>
                        </a:cubicBezTo>
                        <a:lnTo>
                          <a:pt x="301575" y="444937"/>
                        </a:lnTo>
                        <a:lnTo>
                          <a:pt x="298575" y="450938"/>
                        </a:lnTo>
                        <a:lnTo>
                          <a:pt x="276465" y="495188"/>
                        </a:lnTo>
                        <a:lnTo>
                          <a:pt x="235035" y="495188"/>
                        </a:lnTo>
                        <a:lnTo>
                          <a:pt x="212932" y="450938"/>
                        </a:lnTo>
                        <a:lnTo>
                          <a:pt x="209933" y="444937"/>
                        </a:lnTo>
                        <a:lnTo>
                          <a:pt x="203460" y="443175"/>
                        </a:lnTo>
                        <a:cubicBezTo>
                          <a:pt x="188142" y="438863"/>
                          <a:pt x="173385" y="432761"/>
                          <a:pt x="159495" y="424995"/>
                        </a:cubicBezTo>
                        <a:lnTo>
                          <a:pt x="153743" y="421830"/>
                        </a:lnTo>
                        <a:lnTo>
                          <a:pt x="147517" y="423908"/>
                        </a:lnTo>
                        <a:lnTo>
                          <a:pt x="100065" y="439732"/>
                        </a:lnTo>
                        <a:lnTo>
                          <a:pt x="70418" y="410078"/>
                        </a:lnTo>
                        <a:lnTo>
                          <a:pt x="86250" y="362625"/>
                        </a:lnTo>
                        <a:lnTo>
                          <a:pt x="88380" y="356213"/>
                        </a:lnTo>
                        <a:lnTo>
                          <a:pt x="84998" y="350363"/>
                        </a:lnTo>
                        <a:cubicBezTo>
                          <a:pt x="77169" y="336884"/>
                          <a:pt x="71119" y="322450"/>
                          <a:pt x="66998" y="307418"/>
                        </a:cubicBezTo>
                        <a:lnTo>
                          <a:pt x="65228" y="300953"/>
                        </a:lnTo>
                        <a:lnTo>
                          <a:pt x="59227" y="297953"/>
                        </a:lnTo>
                        <a:lnTo>
                          <a:pt x="15000" y="275843"/>
                        </a:lnTo>
                        <a:close/>
                      </a:path>
                    </a:pathLst>
                  </a:custGeom>
                  <a:grpFill/>
                  <a:ln w="7441" cap="flat">
                    <a:solidFill>
                      <a:srgbClr val="FF0000"/>
                    </a:solidFill>
                    <a:prstDash val="solid"/>
                    <a:miter/>
                  </a:ln>
                </p:spPr>
                <p:txBody>
                  <a:bodyPr rtlCol="0" anchor="ctr"/>
                  <a:lstStyle/>
                  <a:p>
                    <a:pPr algn="ctr"/>
                    <a:endParaRPr lang="en-US" sz="2400"/>
                  </a:p>
                </p:txBody>
              </p:sp>
              <p:sp>
                <p:nvSpPr>
                  <p:cNvPr id="29" name="Freeform: Shape 28">
                    <a:extLst>
                      <a:ext uri="{FF2B5EF4-FFF2-40B4-BE49-F238E27FC236}">
                        <a16:creationId xmlns:a16="http://schemas.microsoft.com/office/drawing/2014/main" id="{4B0C25E2-5086-802E-2CF0-5BC73B44108C}"/>
                      </a:ext>
                    </a:extLst>
                  </p:cNvPr>
                  <p:cNvSpPr/>
                  <p:nvPr/>
                </p:nvSpPr>
                <p:spPr>
                  <a:xfrm>
                    <a:off x="7623096" y="2439325"/>
                    <a:ext cx="180000" cy="180000"/>
                  </a:xfrm>
                  <a:custGeom>
                    <a:avLst/>
                    <a:gdLst>
                      <a:gd name="connsiteX0" fmla="*/ 90000 w 180000"/>
                      <a:gd name="connsiteY0" fmla="*/ 180000 h 180000"/>
                      <a:gd name="connsiteX1" fmla="*/ 180000 w 180000"/>
                      <a:gd name="connsiteY1" fmla="*/ 90000 h 180000"/>
                      <a:gd name="connsiteX2" fmla="*/ 90000 w 180000"/>
                      <a:gd name="connsiteY2" fmla="*/ 0 h 180000"/>
                      <a:gd name="connsiteX3" fmla="*/ 0 w 180000"/>
                      <a:gd name="connsiteY3" fmla="*/ 90000 h 180000"/>
                      <a:gd name="connsiteX4" fmla="*/ 90000 w 180000"/>
                      <a:gd name="connsiteY4" fmla="*/ 180000 h 180000"/>
                      <a:gd name="connsiteX5" fmla="*/ 90000 w 180000"/>
                      <a:gd name="connsiteY5" fmla="*/ 14948 h 180000"/>
                      <a:gd name="connsiteX6" fmla="*/ 165000 w 180000"/>
                      <a:gd name="connsiteY6" fmla="*/ 89948 h 180000"/>
                      <a:gd name="connsiteX7" fmla="*/ 90000 w 180000"/>
                      <a:gd name="connsiteY7" fmla="*/ 164948 h 180000"/>
                      <a:gd name="connsiteX8" fmla="*/ 15000 w 180000"/>
                      <a:gd name="connsiteY8" fmla="*/ 89948 h 180000"/>
                      <a:gd name="connsiteX9" fmla="*/ 90000 w 180000"/>
                      <a:gd name="connsiteY9" fmla="*/ 14948 h 1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 h="180000">
                        <a:moveTo>
                          <a:pt x="90000" y="180000"/>
                        </a:moveTo>
                        <a:cubicBezTo>
                          <a:pt x="139706" y="180000"/>
                          <a:pt x="180000" y="139706"/>
                          <a:pt x="180000" y="90000"/>
                        </a:cubicBezTo>
                        <a:cubicBezTo>
                          <a:pt x="180000" y="40295"/>
                          <a:pt x="139706" y="0"/>
                          <a:pt x="90000" y="0"/>
                        </a:cubicBezTo>
                        <a:cubicBezTo>
                          <a:pt x="40295" y="0"/>
                          <a:pt x="0" y="40295"/>
                          <a:pt x="0" y="90000"/>
                        </a:cubicBezTo>
                        <a:cubicBezTo>
                          <a:pt x="157" y="139641"/>
                          <a:pt x="40359" y="179843"/>
                          <a:pt x="90000" y="180000"/>
                        </a:cubicBezTo>
                        <a:close/>
                        <a:moveTo>
                          <a:pt x="90000" y="14948"/>
                        </a:moveTo>
                        <a:cubicBezTo>
                          <a:pt x="131421" y="14948"/>
                          <a:pt x="165000" y="48527"/>
                          <a:pt x="165000" y="89948"/>
                        </a:cubicBezTo>
                        <a:cubicBezTo>
                          <a:pt x="165000" y="131369"/>
                          <a:pt x="131421" y="164948"/>
                          <a:pt x="90000" y="164948"/>
                        </a:cubicBezTo>
                        <a:cubicBezTo>
                          <a:pt x="48579" y="164948"/>
                          <a:pt x="15000" y="131369"/>
                          <a:pt x="15000" y="89948"/>
                        </a:cubicBezTo>
                        <a:cubicBezTo>
                          <a:pt x="15054" y="48548"/>
                          <a:pt x="48601" y="15002"/>
                          <a:pt x="90000" y="14948"/>
                        </a:cubicBezTo>
                        <a:close/>
                      </a:path>
                    </a:pathLst>
                  </a:custGeom>
                  <a:grpFill/>
                  <a:ln w="7441" cap="flat">
                    <a:solidFill>
                      <a:srgbClr val="FF0000"/>
                    </a:solidFill>
                    <a:prstDash val="solid"/>
                    <a:miter/>
                  </a:ln>
                </p:spPr>
                <p:txBody>
                  <a:bodyPr rtlCol="0" anchor="ctr"/>
                  <a:lstStyle/>
                  <a:p>
                    <a:pPr algn="ctr"/>
                    <a:endParaRPr lang="en-US" sz="2400"/>
                  </a:p>
                </p:txBody>
              </p:sp>
            </p:grpSp>
            <p:sp>
              <p:nvSpPr>
                <p:cNvPr id="27" name="Graphic 59" descr="Line arrow: Counter-clockwise curve outline">
                  <a:extLst>
                    <a:ext uri="{FF2B5EF4-FFF2-40B4-BE49-F238E27FC236}">
                      <a16:creationId xmlns:a16="http://schemas.microsoft.com/office/drawing/2014/main" id="{99B11ABB-40B6-9AFB-C9CE-EACB42E49E0B}"/>
                    </a:ext>
                  </a:extLst>
                </p:cNvPr>
                <p:cNvSpPr/>
                <p:nvPr/>
              </p:nvSpPr>
              <p:spPr>
                <a:xfrm>
                  <a:off x="7799590" y="2114732"/>
                  <a:ext cx="287171" cy="626303"/>
                </a:xfrm>
                <a:custGeom>
                  <a:avLst/>
                  <a:gdLst>
                    <a:gd name="connsiteX0" fmla="*/ 221104 w 287171"/>
                    <a:gd name="connsiteY0" fmla="*/ 9525 h 809224"/>
                    <a:gd name="connsiteX1" fmla="*/ 211579 w 287171"/>
                    <a:gd name="connsiteY1" fmla="*/ 0 h 809224"/>
                    <a:gd name="connsiteX2" fmla="*/ 9525 w 287171"/>
                    <a:gd name="connsiteY2" fmla="*/ 0 h 809224"/>
                    <a:gd name="connsiteX3" fmla="*/ 0 w 287171"/>
                    <a:gd name="connsiteY3" fmla="*/ 9525 h 809224"/>
                    <a:gd name="connsiteX4" fmla="*/ 0 w 287171"/>
                    <a:gd name="connsiteY4" fmla="*/ 211588 h 809224"/>
                    <a:gd name="connsiteX5" fmla="*/ 9525 w 287171"/>
                    <a:gd name="connsiteY5" fmla="*/ 221113 h 809224"/>
                    <a:gd name="connsiteX6" fmla="*/ 19050 w 287171"/>
                    <a:gd name="connsiteY6" fmla="*/ 211588 h 809224"/>
                    <a:gd name="connsiteX7" fmla="*/ 19050 w 287171"/>
                    <a:gd name="connsiteY7" fmla="*/ 35014 h 809224"/>
                    <a:gd name="connsiteX8" fmla="*/ 19145 w 287171"/>
                    <a:gd name="connsiteY8" fmla="*/ 34919 h 809224"/>
                    <a:gd name="connsiteX9" fmla="*/ 19202 w 287171"/>
                    <a:gd name="connsiteY9" fmla="*/ 34938 h 809224"/>
                    <a:gd name="connsiteX10" fmla="*/ 268091 w 287171"/>
                    <a:gd name="connsiteY10" fmla="*/ 514340 h 809224"/>
                    <a:gd name="connsiteX11" fmla="*/ 211674 w 287171"/>
                    <a:gd name="connsiteY11" fmla="*/ 796042 h 809224"/>
                    <a:gd name="connsiteX12" fmla="*/ 216808 w 287171"/>
                    <a:gd name="connsiteY12" fmla="*/ 808492 h 809224"/>
                    <a:gd name="connsiteX13" fmla="*/ 220466 w 287171"/>
                    <a:gd name="connsiteY13" fmla="*/ 809225 h 809224"/>
                    <a:gd name="connsiteX14" fmla="*/ 229257 w 287171"/>
                    <a:gd name="connsiteY14" fmla="*/ 803358 h 809224"/>
                    <a:gd name="connsiteX15" fmla="*/ 287141 w 287171"/>
                    <a:gd name="connsiteY15" fmla="*/ 514512 h 809224"/>
                    <a:gd name="connsiteX16" fmla="*/ 29966 w 287171"/>
                    <a:gd name="connsiteY16" fmla="*/ 19212 h 809224"/>
                    <a:gd name="connsiteX17" fmla="*/ 29946 w 287171"/>
                    <a:gd name="connsiteY17" fmla="*/ 19079 h 809224"/>
                    <a:gd name="connsiteX18" fmla="*/ 30013 w 287171"/>
                    <a:gd name="connsiteY18" fmla="*/ 19040 h 809224"/>
                    <a:gd name="connsiteX19" fmla="*/ 211579 w 287171"/>
                    <a:gd name="connsiteY19" fmla="*/ 19040 h 809224"/>
                    <a:gd name="connsiteX20" fmla="*/ 221104 w 287171"/>
                    <a:gd name="connsiteY20" fmla="*/ 9525 h 809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171" h="809224">
                      <a:moveTo>
                        <a:pt x="221104" y="9525"/>
                      </a:moveTo>
                      <a:cubicBezTo>
                        <a:pt x="221104" y="4265"/>
                        <a:pt x="216839" y="0"/>
                        <a:pt x="211579" y="0"/>
                      </a:cubicBezTo>
                      <a:lnTo>
                        <a:pt x="9525" y="0"/>
                      </a:lnTo>
                      <a:cubicBezTo>
                        <a:pt x="4264" y="0"/>
                        <a:pt x="0" y="4265"/>
                        <a:pt x="0" y="9525"/>
                      </a:cubicBezTo>
                      <a:lnTo>
                        <a:pt x="0" y="211588"/>
                      </a:lnTo>
                      <a:cubicBezTo>
                        <a:pt x="0" y="216849"/>
                        <a:pt x="4264" y="221113"/>
                        <a:pt x="9525" y="221113"/>
                      </a:cubicBezTo>
                      <a:cubicBezTo>
                        <a:pt x="14786" y="221113"/>
                        <a:pt x="19050" y="216849"/>
                        <a:pt x="19050" y="211588"/>
                      </a:cubicBezTo>
                      <a:lnTo>
                        <a:pt x="19050" y="35014"/>
                      </a:lnTo>
                      <a:cubicBezTo>
                        <a:pt x="19050" y="34961"/>
                        <a:pt x="19093" y="34919"/>
                        <a:pt x="19145" y="34919"/>
                      </a:cubicBezTo>
                      <a:cubicBezTo>
                        <a:pt x="19166" y="34919"/>
                        <a:pt x="19186" y="34925"/>
                        <a:pt x="19202" y="34938"/>
                      </a:cubicBezTo>
                      <a:cubicBezTo>
                        <a:pt x="227095" y="182423"/>
                        <a:pt x="269424" y="376790"/>
                        <a:pt x="268091" y="514340"/>
                      </a:cubicBezTo>
                      <a:cubicBezTo>
                        <a:pt x="267771" y="611015"/>
                        <a:pt x="248607" y="706700"/>
                        <a:pt x="211674" y="796042"/>
                      </a:cubicBezTo>
                      <a:cubicBezTo>
                        <a:pt x="209656" y="800898"/>
                        <a:pt x="211954" y="806470"/>
                        <a:pt x="216808" y="808492"/>
                      </a:cubicBezTo>
                      <a:cubicBezTo>
                        <a:pt x="217965" y="808979"/>
                        <a:pt x="219209" y="809228"/>
                        <a:pt x="220466" y="809225"/>
                      </a:cubicBezTo>
                      <a:cubicBezTo>
                        <a:pt x="224312" y="809224"/>
                        <a:pt x="227780" y="806909"/>
                        <a:pt x="229257" y="803358"/>
                      </a:cubicBezTo>
                      <a:cubicBezTo>
                        <a:pt x="267140" y="711753"/>
                        <a:pt x="286801" y="613641"/>
                        <a:pt x="287141" y="514512"/>
                      </a:cubicBezTo>
                      <a:cubicBezTo>
                        <a:pt x="288522" y="372351"/>
                        <a:pt x="244802" y="171479"/>
                        <a:pt x="29966" y="19212"/>
                      </a:cubicBezTo>
                      <a:cubicBezTo>
                        <a:pt x="29924" y="19181"/>
                        <a:pt x="29914" y="19121"/>
                        <a:pt x="29946" y="19079"/>
                      </a:cubicBezTo>
                      <a:cubicBezTo>
                        <a:pt x="29962" y="19057"/>
                        <a:pt x="29987" y="19043"/>
                        <a:pt x="30013" y="19040"/>
                      </a:cubicBezTo>
                      <a:lnTo>
                        <a:pt x="211579" y="19040"/>
                      </a:lnTo>
                      <a:cubicBezTo>
                        <a:pt x="216836" y="19040"/>
                        <a:pt x="221098" y="14782"/>
                        <a:pt x="221104" y="9525"/>
                      </a:cubicBezTo>
                      <a:close/>
                    </a:path>
                  </a:pathLst>
                </a:custGeom>
                <a:grpFill/>
                <a:ln w="9525" cap="flat">
                  <a:solidFill>
                    <a:srgbClr val="FF0000"/>
                  </a:solidFill>
                  <a:prstDash val="solid"/>
                  <a:miter/>
                </a:ln>
              </p:spPr>
              <p:txBody>
                <a:bodyPr rtlCol="0" anchor="ctr"/>
                <a:lstStyle/>
                <a:p>
                  <a:pPr algn="ctr"/>
                  <a:endParaRPr lang="en-US" sz="2400"/>
                </a:p>
              </p:txBody>
            </p:sp>
          </p:grpSp>
          <p:sp>
            <p:nvSpPr>
              <p:cNvPr id="25" name="Graphic 59" descr="Line arrow: Counter-clockwise curve outline">
                <a:extLst>
                  <a:ext uri="{FF2B5EF4-FFF2-40B4-BE49-F238E27FC236}">
                    <a16:creationId xmlns:a16="http://schemas.microsoft.com/office/drawing/2014/main" id="{505E26D8-C8CC-FBFD-1ECA-ECB32F340809}"/>
                  </a:ext>
                </a:extLst>
              </p:cNvPr>
              <p:cNvSpPr/>
              <p:nvPr/>
            </p:nvSpPr>
            <p:spPr>
              <a:xfrm flipH="1" flipV="1">
                <a:off x="7346605" y="2286584"/>
                <a:ext cx="250154" cy="626303"/>
              </a:xfrm>
              <a:custGeom>
                <a:avLst/>
                <a:gdLst>
                  <a:gd name="connsiteX0" fmla="*/ 221104 w 287171"/>
                  <a:gd name="connsiteY0" fmla="*/ 9525 h 809224"/>
                  <a:gd name="connsiteX1" fmla="*/ 211579 w 287171"/>
                  <a:gd name="connsiteY1" fmla="*/ 0 h 809224"/>
                  <a:gd name="connsiteX2" fmla="*/ 9525 w 287171"/>
                  <a:gd name="connsiteY2" fmla="*/ 0 h 809224"/>
                  <a:gd name="connsiteX3" fmla="*/ 0 w 287171"/>
                  <a:gd name="connsiteY3" fmla="*/ 9525 h 809224"/>
                  <a:gd name="connsiteX4" fmla="*/ 0 w 287171"/>
                  <a:gd name="connsiteY4" fmla="*/ 211588 h 809224"/>
                  <a:gd name="connsiteX5" fmla="*/ 9525 w 287171"/>
                  <a:gd name="connsiteY5" fmla="*/ 221113 h 809224"/>
                  <a:gd name="connsiteX6" fmla="*/ 19050 w 287171"/>
                  <a:gd name="connsiteY6" fmla="*/ 211588 h 809224"/>
                  <a:gd name="connsiteX7" fmla="*/ 19050 w 287171"/>
                  <a:gd name="connsiteY7" fmla="*/ 35014 h 809224"/>
                  <a:gd name="connsiteX8" fmla="*/ 19145 w 287171"/>
                  <a:gd name="connsiteY8" fmla="*/ 34919 h 809224"/>
                  <a:gd name="connsiteX9" fmla="*/ 19202 w 287171"/>
                  <a:gd name="connsiteY9" fmla="*/ 34938 h 809224"/>
                  <a:gd name="connsiteX10" fmla="*/ 268091 w 287171"/>
                  <a:gd name="connsiteY10" fmla="*/ 514340 h 809224"/>
                  <a:gd name="connsiteX11" fmla="*/ 211674 w 287171"/>
                  <a:gd name="connsiteY11" fmla="*/ 796042 h 809224"/>
                  <a:gd name="connsiteX12" fmla="*/ 216808 w 287171"/>
                  <a:gd name="connsiteY12" fmla="*/ 808492 h 809224"/>
                  <a:gd name="connsiteX13" fmla="*/ 220466 w 287171"/>
                  <a:gd name="connsiteY13" fmla="*/ 809225 h 809224"/>
                  <a:gd name="connsiteX14" fmla="*/ 229257 w 287171"/>
                  <a:gd name="connsiteY14" fmla="*/ 803358 h 809224"/>
                  <a:gd name="connsiteX15" fmla="*/ 287141 w 287171"/>
                  <a:gd name="connsiteY15" fmla="*/ 514512 h 809224"/>
                  <a:gd name="connsiteX16" fmla="*/ 29966 w 287171"/>
                  <a:gd name="connsiteY16" fmla="*/ 19212 h 809224"/>
                  <a:gd name="connsiteX17" fmla="*/ 29946 w 287171"/>
                  <a:gd name="connsiteY17" fmla="*/ 19079 h 809224"/>
                  <a:gd name="connsiteX18" fmla="*/ 30013 w 287171"/>
                  <a:gd name="connsiteY18" fmla="*/ 19040 h 809224"/>
                  <a:gd name="connsiteX19" fmla="*/ 211579 w 287171"/>
                  <a:gd name="connsiteY19" fmla="*/ 19040 h 809224"/>
                  <a:gd name="connsiteX20" fmla="*/ 221104 w 287171"/>
                  <a:gd name="connsiteY20" fmla="*/ 9525 h 809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171" h="809224">
                    <a:moveTo>
                      <a:pt x="221104" y="9525"/>
                    </a:moveTo>
                    <a:cubicBezTo>
                      <a:pt x="221104" y="4265"/>
                      <a:pt x="216839" y="0"/>
                      <a:pt x="211579" y="0"/>
                    </a:cubicBezTo>
                    <a:lnTo>
                      <a:pt x="9525" y="0"/>
                    </a:lnTo>
                    <a:cubicBezTo>
                      <a:pt x="4264" y="0"/>
                      <a:pt x="0" y="4265"/>
                      <a:pt x="0" y="9525"/>
                    </a:cubicBezTo>
                    <a:lnTo>
                      <a:pt x="0" y="211588"/>
                    </a:lnTo>
                    <a:cubicBezTo>
                      <a:pt x="0" y="216849"/>
                      <a:pt x="4264" y="221113"/>
                      <a:pt x="9525" y="221113"/>
                    </a:cubicBezTo>
                    <a:cubicBezTo>
                      <a:pt x="14786" y="221113"/>
                      <a:pt x="19050" y="216849"/>
                      <a:pt x="19050" y="211588"/>
                    </a:cubicBezTo>
                    <a:lnTo>
                      <a:pt x="19050" y="35014"/>
                    </a:lnTo>
                    <a:cubicBezTo>
                      <a:pt x="19050" y="34961"/>
                      <a:pt x="19093" y="34919"/>
                      <a:pt x="19145" y="34919"/>
                    </a:cubicBezTo>
                    <a:cubicBezTo>
                      <a:pt x="19166" y="34919"/>
                      <a:pt x="19186" y="34925"/>
                      <a:pt x="19202" y="34938"/>
                    </a:cubicBezTo>
                    <a:cubicBezTo>
                      <a:pt x="227095" y="182423"/>
                      <a:pt x="269424" y="376790"/>
                      <a:pt x="268091" y="514340"/>
                    </a:cubicBezTo>
                    <a:cubicBezTo>
                      <a:pt x="267771" y="611015"/>
                      <a:pt x="248607" y="706700"/>
                      <a:pt x="211674" y="796042"/>
                    </a:cubicBezTo>
                    <a:cubicBezTo>
                      <a:pt x="209656" y="800898"/>
                      <a:pt x="211954" y="806470"/>
                      <a:pt x="216808" y="808492"/>
                    </a:cubicBezTo>
                    <a:cubicBezTo>
                      <a:pt x="217965" y="808979"/>
                      <a:pt x="219209" y="809228"/>
                      <a:pt x="220466" y="809225"/>
                    </a:cubicBezTo>
                    <a:cubicBezTo>
                      <a:pt x="224312" y="809224"/>
                      <a:pt x="227780" y="806909"/>
                      <a:pt x="229257" y="803358"/>
                    </a:cubicBezTo>
                    <a:cubicBezTo>
                      <a:pt x="267140" y="711753"/>
                      <a:pt x="286801" y="613641"/>
                      <a:pt x="287141" y="514512"/>
                    </a:cubicBezTo>
                    <a:cubicBezTo>
                      <a:pt x="288522" y="372351"/>
                      <a:pt x="244802" y="171479"/>
                      <a:pt x="29966" y="19212"/>
                    </a:cubicBezTo>
                    <a:cubicBezTo>
                      <a:pt x="29924" y="19181"/>
                      <a:pt x="29914" y="19121"/>
                      <a:pt x="29946" y="19079"/>
                    </a:cubicBezTo>
                    <a:cubicBezTo>
                      <a:pt x="29962" y="19057"/>
                      <a:pt x="29987" y="19043"/>
                      <a:pt x="30013" y="19040"/>
                    </a:cubicBezTo>
                    <a:lnTo>
                      <a:pt x="211579" y="19040"/>
                    </a:lnTo>
                    <a:cubicBezTo>
                      <a:pt x="216836" y="19040"/>
                      <a:pt x="221098" y="14782"/>
                      <a:pt x="221104" y="9525"/>
                    </a:cubicBezTo>
                    <a:close/>
                  </a:path>
                </a:pathLst>
              </a:custGeom>
              <a:grpFill/>
              <a:ln w="9525" cap="flat">
                <a:solidFill>
                  <a:srgbClr val="FF0000"/>
                </a:solidFill>
                <a:prstDash val="solid"/>
                <a:miter/>
              </a:ln>
            </p:spPr>
            <p:txBody>
              <a:bodyPr rtlCol="0" anchor="ctr"/>
              <a:lstStyle/>
              <a:p>
                <a:pPr algn="ctr"/>
                <a:endParaRPr lang="en-US" sz="2400"/>
              </a:p>
            </p:txBody>
          </p:sp>
        </p:grpSp>
        <p:pic>
          <p:nvPicPr>
            <p:cNvPr id="30" name="Graphic 29" descr="Ruler outline">
              <a:extLst>
                <a:ext uri="{FF2B5EF4-FFF2-40B4-BE49-F238E27FC236}">
                  <a16:creationId xmlns:a16="http://schemas.microsoft.com/office/drawing/2014/main" id="{299CDB99-CB4E-8CC8-2A97-2AF37821A0E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02951" y="2380325"/>
              <a:ext cx="576000" cy="576000"/>
            </a:xfrm>
            <a:prstGeom prst="rect">
              <a:avLst/>
            </a:prstGeom>
          </p:spPr>
        </p:pic>
        <p:cxnSp>
          <p:nvCxnSpPr>
            <p:cNvPr id="31" name="Straight Connector 30">
              <a:extLst>
                <a:ext uri="{FF2B5EF4-FFF2-40B4-BE49-F238E27FC236}">
                  <a16:creationId xmlns:a16="http://schemas.microsoft.com/office/drawing/2014/main" id="{D17E7A5D-9E37-AC5E-1539-D9986BF278BD}"/>
                </a:ext>
              </a:extLst>
            </p:cNvPr>
            <p:cNvCxnSpPr>
              <a:cxnSpLocks/>
            </p:cNvCxnSpPr>
            <p:nvPr/>
          </p:nvCxnSpPr>
          <p:spPr>
            <a:xfrm>
              <a:off x="1337664" y="7012152"/>
              <a:ext cx="8046720"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A09884A-43C0-BD4D-4483-4F909F4DD27A}"/>
                </a:ext>
              </a:extLst>
            </p:cNvPr>
            <p:cNvCxnSpPr>
              <a:cxnSpLocks/>
            </p:cNvCxnSpPr>
            <p:nvPr/>
          </p:nvCxnSpPr>
          <p:spPr>
            <a:xfrm>
              <a:off x="1337664" y="1678859"/>
              <a:ext cx="8046720"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sp>
          <p:nvSpPr>
            <p:cNvPr id="33" name="Content Placeholder 2">
              <a:extLst>
                <a:ext uri="{FF2B5EF4-FFF2-40B4-BE49-F238E27FC236}">
                  <a16:creationId xmlns:a16="http://schemas.microsoft.com/office/drawing/2014/main" id="{684B5F6A-E00B-93D5-7BFF-B7F5C17763CE}"/>
                </a:ext>
              </a:extLst>
            </p:cNvPr>
            <p:cNvSpPr txBox="1">
              <a:spLocks/>
            </p:cNvSpPr>
            <p:nvPr/>
          </p:nvSpPr>
          <p:spPr>
            <a:xfrm>
              <a:off x="1183397" y="4789155"/>
              <a:ext cx="1015109" cy="355661"/>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rgbClr val="0070C0"/>
                </a:buClr>
                <a:buFont typeface="Wingdings" panose="05000000000000000000" pitchFamily="2" charset="2"/>
                <a:buNone/>
              </a:pPr>
              <a:r>
                <a:rPr lang="en-US" sz="2400" b="1" dirty="0">
                  <a:solidFill>
                    <a:schemeClr val="tx1">
                      <a:lumMod val="75000"/>
                      <a:lumOff val="25000"/>
                    </a:schemeClr>
                  </a:solidFill>
                  <a:latin typeface="Barlow Condensed" panose="00000506000000000000" pitchFamily="2" charset="0"/>
                </a:rPr>
                <a:t>Deploy</a:t>
              </a:r>
            </a:p>
          </p:txBody>
        </p:sp>
        <p:sp>
          <p:nvSpPr>
            <p:cNvPr id="34" name="Content Placeholder 2">
              <a:extLst>
                <a:ext uri="{FF2B5EF4-FFF2-40B4-BE49-F238E27FC236}">
                  <a16:creationId xmlns:a16="http://schemas.microsoft.com/office/drawing/2014/main" id="{E892821B-DF1F-0EAC-6B1F-903E1D31C585}"/>
                </a:ext>
              </a:extLst>
            </p:cNvPr>
            <p:cNvSpPr txBox="1">
              <a:spLocks/>
            </p:cNvSpPr>
            <p:nvPr/>
          </p:nvSpPr>
          <p:spPr>
            <a:xfrm>
              <a:off x="1183397" y="5856924"/>
              <a:ext cx="1015109" cy="355661"/>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rgbClr val="0070C0"/>
                </a:buClr>
                <a:buNone/>
              </a:pPr>
              <a:r>
                <a:rPr lang="en-US" sz="2400" b="1" dirty="0">
                  <a:solidFill>
                    <a:schemeClr val="tx1">
                      <a:lumMod val="75000"/>
                      <a:lumOff val="25000"/>
                    </a:schemeClr>
                  </a:solidFill>
                  <a:latin typeface="Barlow Condensed" panose="00000506000000000000" pitchFamily="2" charset="0"/>
                </a:rPr>
                <a:t>Tune</a:t>
              </a:r>
            </a:p>
          </p:txBody>
        </p:sp>
        <p:sp>
          <p:nvSpPr>
            <p:cNvPr id="35" name="Content Placeholder 2">
              <a:extLst>
                <a:ext uri="{FF2B5EF4-FFF2-40B4-BE49-F238E27FC236}">
                  <a16:creationId xmlns:a16="http://schemas.microsoft.com/office/drawing/2014/main" id="{861C3D86-B621-E4B8-20B0-BEE53FBBF1AE}"/>
                </a:ext>
              </a:extLst>
            </p:cNvPr>
            <p:cNvSpPr txBox="1">
              <a:spLocks/>
            </p:cNvSpPr>
            <p:nvPr/>
          </p:nvSpPr>
          <p:spPr>
            <a:xfrm>
              <a:off x="1183397" y="6709542"/>
              <a:ext cx="1015109" cy="355661"/>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rgbClr val="0070C0"/>
                </a:buClr>
                <a:buNone/>
              </a:pPr>
              <a:r>
                <a:rPr lang="en-US" sz="2400" b="1" dirty="0">
                  <a:solidFill>
                    <a:schemeClr val="tx1">
                      <a:lumMod val="75000"/>
                      <a:lumOff val="25000"/>
                    </a:schemeClr>
                  </a:solidFill>
                  <a:latin typeface="Barlow Condensed" panose="00000506000000000000" pitchFamily="2" charset="0"/>
                </a:rPr>
                <a:t>Sustain</a:t>
              </a:r>
            </a:p>
          </p:txBody>
        </p:sp>
        <p:sp>
          <p:nvSpPr>
            <p:cNvPr id="36" name="Content Placeholder 2">
              <a:extLst>
                <a:ext uri="{FF2B5EF4-FFF2-40B4-BE49-F238E27FC236}">
                  <a16:creationId xmlns:a16="http://schemas.microsoft.com/office/drawing/2014/main" id="{1FB95AE3-E667-CD91-0EBE-BA6D056E3D1C}"/>
                </a:ext>
              </a:extLst>
            </p:cNvPr>
            <p:cNvSpPr txBox="1">
              <a:spLocks/>
            </p:cNvSpPr>
            <p:nvPr/>
          </p:nvSpPr>
          <p:spPr>
            <a:xfrm>
              <a:off x="1183397" y="2909484"/>
              <a:ext cx="1015109" cy="355661"/>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rgbClr val="0070C0"/>
                </a:buClr>
                <a:buNone/>
              </a:pPr>
              <a:r>
                <a:rPr lang="en-US" sz="2400" b="1" dirty="0">
                  <a:solidFill>
                    <a:schemeClr val="tx1">
                      <a:lumMod val="75000"/>
                      <a:lumOff val="25000"/>
                    </a:schemeClr>
                  </a:solidFill>
                  <a:latin typeface="Barlow Condensed" panose="00000506000000000000" pitchFamily="2" charset="0"/>
                </a:rPr>
                <a:t>Prepare</a:t>
              </a:r>
            </a:p>
          </p:txBody>
        </p:sp>
        <p:sp>
          <p:nvSpPr>
            <p:cNvPr id="37" name="Rectangle: Rounded Corners 36">
              <a:extLst>
                <a:ext uri="{FF2B5EF4-FFF2-40B4-BE49-F238E27FC236}">
                  <a16:creationId xmlns:a16="http://schemas.microsoft.com/office/drawing/2014/main" id="{FCFADA21-ECAC-14D0-D08B-13DFE063E2C6}"/>
                </a:ext>
              </a:extLst>
            </p:cNvPr>
            <p:cNvSpPr/>
            <p:nvPr/>
          </p:nvSpPr>
          <p:spPr>
            <a:xfrm>
              <a:off x="949140" y="1790784"/>
              <a:ext cx="1456262" cy="4383729"/>
            </a:xfrm>
            <a:prstGeom prst="roundRect">
              <a:avLst/>
            </a:prstGeom>
            <a:noFill/>
            <a:ln w="38100">
              <a:solidFill>
                <a:srgbClr val="C0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4127164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65674B9-41AC-EA4A-7426-5B9F9AAC970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87AD5EA-43BB-E11B-4125-B577DE6DF014}"/>
              </a:ext>
            </a:extLst>
          </p:cNvPr>
          <p:cNvSpPr/>
          <p:nvPr/>
        </p:nvSpPr>
        <p:spPr>
          <a:xfrm>
            <a:off x="1143000" y="857250"/>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REDESIGN</a:t>
            </a:r>
            <a:endParaRPr lang="en-US" sz="1800" dirty="0"/>
          </a:p>
        </p:txBody>
      </p:sp>
      <p:sp>
        <p:nvSpPr>
          <p:cNvPr id="3" name="Text 1">
            <a:extLst>
              <a:ext uri="{FF2B5EF4-FFF2-40B4-BE49-F238E27FC236}">
                <a16:creationId xmlns:a16="http://schemas.microsoft.com/office/drawing/2014/main" id="{E59F5E99-B917-4A28-7C58-4A3A939F81BE}"/>
              </a:ext>
            </a:extLst>
          </p:cNvPr>
          <p:cNvSpPr/>
          <p:nvPr/>
        </p:nvSpPr>
        <p:spPr>
          <a:xfrm>
            <a:off x="1143000" y="1264920"/>
            <a:ext cx="17602200" cy="72390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en-US" sz="5400" b="1" kern="0" spc="-37" dirty="0">
                <a:solidFill>
                  <a:srgbClr val="37383A"/>
                </a:solidFill>
                <a:latin typeface="Barlow Condensed" pitchFamily="34" charset="0"/>
                <a:ea typeface="Barlow Condensed" pitchFamily="34" charset="-122"/>
                <a:cs typeface="Barlow Condensed" pitchFamily="34" charset="-120"/>
              </a:rPr>
              <a:t>The Dual Delivery Line Model</a:t>
            </a:r>
            <a:endParaRPr lang="en-US" sz="5400" dirty="0"/>
          </a:p>
        </p:txBody>
      </p:sp>
      <p:sp>
        <p:nvSpPr>
          <p:cNvPr id="17" name="Text 15">
            <a:extLst>
              <a:ext uri="{FF2B5EF4-FFF2-40B4-BE49-F238E27FC236}">
                <a16:creationId xmlns:a16="http://schemas.microsoft.com/office/drawing/2014/main" id="{CB16947A-5B08-C4C4-F2BD-A652756D0AA9}"/>
              </a:ext>
            </a:extLst>
          </p:cNvPr>
          <p:cNvSpPr/>
          <p:nvPr/>
        </p:nvSpPr>
        <p:spPr>
          <a:xfrm>
            <a:off x="1143000" y="9155430"/>
            <a:ext cx="1207591" cy="31242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A7AAAD"/>
                </a:solidFill>
                <a:latin typeface="Barlow" pitchFamily="34" charset="0"/>
                <a:ea typeface="Barlow" pitchFamily="34" charset="-122"/>
                <a:cs typeface="Barlow" pitchFamily="34" charset="-120"/>
              </a:rPr>
              <a:t>heuristiq.io</a:t>
            </a:r>
            <a:endParaRPr lang="en-US" sz="1800" dirty="0"/>
          </a:p>
        </p:txBody>
      </p:sp>
      <p:pic>
        <p:nvPicPr>
          <p:cNvPr id="42" name="Image 0" descr="preencoded.png">
            <a:extLst>
              <a:ext uri="{FF2B5EF4-FFF2-40B4-BE49-F238E27FC236}">
                <a16:creationId xmlns:a16="http://schemas.microsoft.com/office/drawing/2014/main" id="{9535C757-A18A-0F4B-B1C4-A685887B06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75896" y="2842519"/>
            <a:ext cx="876300" cy="876300"/>
          </a:xfrm>
          <a:prstGeom prst="rect">
            <a:avLst/>
          </a:prstGeom>
        </p:spPr>
      </p:pic>
      <p:sp>
        <p:nvSpPr>
          <p:cNvPr id="44" name="Text 4">
            <a:extLst>
              <a:ext uri="{FF2B5EF4-FFF2-40B4-BE49-F238E27FC236}">
                <a16:creationId xmlns:a16="http://schemas.microsoft.com/office/drawing/2014/main" id="{968AE1C7-E719-9065-59FF-40C0A39E2FDA}"/>
              </a:ext>
            </a:extLst>
          </p:cNvPr>
          <p:cNvSpPr/>
          <p:nvPr/>
        </p:nvSpPr>
        <p:spPr>
          <a:xfrm>
            <a:off x="2266950" y="3017779"/>
            <a:ext cx="1380869" cy="563880"/>
          </a:xfrm>
          <a:prstGeom prst="rect">
            <a:avLst/>
          </a:prstGeom>
          <a:noFill/>
          <a:ln/>
        </p:spPr>
        <p:txBody>
          <a:bodyPr wrap="square" lIns="25400" tIns="25400" rIns="25400" bIns="25400" rtlCol="0" anchor="t">
            <a:normAutofit lnSpcReduction="10000"/>
          </a:bodyPr>
          <a:lstStyle/>
          <a:p>
            <a:pPr marL="0" indent="0" algn="l">
              <a:buNone/>
            </a:pPr>
            <a:r>
              <a:rPr lang="en-US" sz="3450" b="1" dirty="0">
                <a:solidFill>
                  <a:srgbClr val="37383A"/>
                </a:solidFill>
                <a:latin typeface="Barlow Condensed" panose="00000506000000000000" pitchFamily="2" charset="0"/>
                <a:ea typeface="Arial" pitchFamily="34" charset="-122"/>
                <a:cs typeface="Arial" pitchFamily="34" charset="-120"/>
              </a:rPr>
              <a:t>Prepare</a:t>
            </a:r>
            <a:endParaRPr lang="en-US" sz="3450" b="1" dirty="0">
              <a:latin typeface="Barlow Condensed" panose="00000506000000000000" pitchFamily="2" charset="0"/>
            </a:endParaRPr>
          </a:p>
        </p:txBody>
      </p:sp>
      <p:pic>
        <p:nvPicPr>
          <p:cNvPr id="46" name="Image 1" descr="preencoded.png">
            <a:extLst>
              <a:ext uri="{FF2B5EF4-FFF2-40B4-BE49-F238E27FC236}">
                <a16:creationId xmlns:a16="http://schemas.microsoft.com/office/drawing/2014/main" id="{D7009F28-70A9-0FE6-04C5-463257B6FA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53197" y="2861569"/>
            <a:ext cx="838200" cy="838200"/>
          </a:xfrm>
          <a:prstGeom prst="rect">
            <a:avLst/>
          </a:prstGeom>
        </p:spPr>
      </p:pic>
      <p:sp>
        <p:nvSpPr>
          <p:cNvPr id="48" name="Text 5">
            <a:extLst>
              <a:ext uri="{FF2B5EF4-FFF2-40B4-BE49-F238E27FC236}">
                <a16:creationId xmlns:a16="http://schemas.microsoft.com/office/drawing/2014/main" id="{096B7682-D353-352F-41C0-BF3616015D94}"/>
              </a:ext>
            </a:extLst>
          </p:cNvPr>
          <p:cNvSpPr/>
          <p:nvPr/>
        </p:nvSpPr>
        <p:spPr>
          <a:xfrm>
            <a:off x="7054691" y="3017779"/>
            <a:ext cx="1135678" cy="563880"/>
          </a:xfrm>
          <a:prstGeom prst="rect">
            <a:avLst/>
          </a:prstGeom>
          <a:noFill/>
          <a:ln/>
        </p:spPr>
        <p:txBody>
          <a:bodyPr wrap="square" lIns="25400" tIns="25400" rIns="25400" bIns="25400" rtlCol="0" anchor="t">
            <a:normAutofit lnSpcReduction="10000"/>
          </a:bodyPr>
          <a:lstStyle/>
          <a:p>
            <a:pPr marL="0" indent="0" algn="l">
              <a:buNone/>
            </a:pPr>
            <a:r>
              <a:rPr lang="en-US" sz="3450" b="1" dirty="0">
                <a:solidFill>
                  <a:srgbClr val="37383A"/>
                </a:solidFill>
                <a:latin typeface="Barlow Condensed" panose="00000506000000000000" pitchFamily="2" charset="0"/>
                <a:ea typeface="Arial" pitchFamily="34" charset="-122"/>
                <a:cs typeface="Arial" pitchFamily="34" charset="-120"/>
              </a:rPr>
              <a:t>Deploy</a:t>
            </a:r>
            <a:endParaRPr lang="en-US" sz="3450" b="1" dirty="0">
              <a:latin typeface="Barlow Condensed" panose="00000506000000000000" pitchFamily="2" charset="0"/>
            </a:endParaRPr>
          </a:p>
        </p:txBody>
      </p:sp>
      <p:pic>
        <p:nvPicPr>
          <p:cNvPr id="50" name="Image 2" descr="preencoded.png">
            <a:extLst>
              <a:ext uri="{FF2B5EF4-FFF2-40B4-BE49-F238E27FC236}">
                <a16:creationId xmlns:a16="http://schemas.microsoft.com/office/drawing/2014/main" id="{84D29FE7-F2A8-A4AF-BB4D-85EB911D27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17766" y="2823469"/>
            <a:ext cx="863144" cy="914400"/>
          </a:xfrm>
          <a:prstGeom prst="rect">
            <a:avLst/>
          </a:prstGeom>
        </p:spPr>
      </p:pic>
      <p:sp>
        <p:nvSpPr>
          <p:cNvPr id="52" name="Text 6">
            <a:extLst>
              <a:ext uri="{FF2B5EF4-FFF2-40B4-BE49-F238E27FC236}">
                <a16:creationId xmlns:a16="http://schemas.microsoft.com/office/drawing/2014/main" id="{3A863531-91A3-9125-C1EE-86CD784D9053}"/>
              </a:ext>
            </a:extLst>
          </p:cNvPr>
          <p:cNvSpPr/>
          <p:nvPr/>
        </p:nvSpPr>
        <p:spPr>
          <a:xfrm>
            <a:off x="11646516" y="3017779"/>
            <a:ext cx="856595" cy="563880"/>
          </a:xfrm>
          <a:prstGeom prst="rect">
            <a:avLst/>
          </a:prstGeom>
          <a:noFill/>
          <a:ln/>
        </p:spPr>
        <p:txBody>
          <a:bodyPr wrap="square" lIns="25400" tIns="25400" rIns="25400" bIns="25400" rtlCol="0" anchor="t">
            <a:normAutofit lnSpcReduction="10000"/>
          </a:bodyPr>
          <a:lstStyle/>
          <a:p>
            <a:pPr marL="0" indent="0" algn="l">
              <a:buNone/>
            </a:pPr>
            <a:r>
              <a:rPr lang="en-US" sz="3450" b="1" dirty="0">
                <a:solidFill>
                  <a:srgbClr val="37383A"/>
                </a:solidFill>
                <a:latin typeface="Barlow Condensed" panose="00000506000000000000" pitchFamily="2" charset="0"/>
                <a:ea typeface="Arial" pitchFamily="34" charset="-122"/>
                <a:cs typeface="Arial" pitchFamily="34" charset="-120"/>
              </a:rPr>
              <a:t>Tune</a:t>
            </a:r>
            <a:endParaRPr lang="en-US" sz="3450" b="1" dirty="0">
              <a:latin typeface="Barlow Condensed" panose="00000506000000000000" pitchFamily="2" charset="0"/>
            </a:endParaRPr>
          </a:p>
        </p:txBody>
      </p:sp>
      <p:pic>
        <p:nvPicPr>
          <p:cNvPr id="54" name="Image 3" descr="preencoded.png">
            <a:extLst>
              <a:ext uri="{FF2B5EF4-FFF2-40B4-BE49-F238E27FC236}">
                <a16:creationId xmlns:a16="http://schemas.microsoft.com/office/drawing/2014/main" id="{E65EDEC0-3E70-FA3B-240F-C1760E20F4D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430868" y="2823469"/>
            <a:ext cx="726222" cy="914400"/>
          </a:xfrm>
          <a:prstGeom prst="rect">
            <a:avLst/>
          </a:prstGeom>
        </p:spPr>
      </p:pic>
      <p:sp>
        <p:nvSpPr>
          <p:cNvPr id="56" name="Text 7">
            <a:extLst>
              <a:ext uri="{FF2B5EF4-FFF2-40B4-BE49-F238E27FC236}">
                <a16:creationId xmlns:a16="http://schemas.microsoft.com/office/drawing/2014/main" id="{0E1DD6E1-9012-846F-A02A-ACDE10CC8296}"/>
              </a:ext>
            </a:extLst>
          </p:cNvPr>
          <p:cNvSpPr/>
          <p:nvPr/>
        </p:nvSpPr>
        <p:spPr>
          <a:xfrm>
            <a:off x="16187914" y="3017779"/>
            <a:ext cx="1261884" cy="563880"/>
          </a:xfrm>
          <a:prstGeom prst="rect">
            <a:avLst/>
          </a:prstGeom>
          <a:noFill/>
          <a:ln/>
        </p:spPr>
        <p:txBody>
          <a:bodyPr wrap="square" lIns="25400" tIns="25400" rIns="25400" bIns="25400" rtlCol="0" anchor="t">
            <a:normAutofit lnSpcReduction="10000"/>
          </a:bodyPr>
          <a:lstStyle/>
          <a:p>
            <a:pPr marL="0" indent="0" algn="l">
              <a:buNone/>
            </a:pPr>
            <a:r>
              <a:rPr lang="en-US" sz="3450" b="1" dirty="0">
                <a:solidFill>
                  <a:srgbClr val="37383A"/>
                </a:solidFill>
                <a:latin typeface="Barlow Condensed" panose="00000506000000000000" pitchFamily="2" charset="0"/>
                <a:ea typeface="Arial" pitchFamily="34" charset="-122"/>
                <a:cs typeface="Arial" pitchFamily="34" charset="-120"/>
              </a:rPr>
              <a:t>Sustain</a:t>
            </a:r>
            <a:endParaRPr lang="en-US" sz="3450" b="1" dirty="0">
              <a:latin typeface="Barlow Condensed" panose="00000506000000000000" pitchFamily="2" charset="0"/>
            </a:endParaRPr>
          </a:p>
        </p:txBody>
      </p:sp>
      <p:sp>
        <p:nvSpPr>
          <p:cNvPr id="74" name="Freeform: Shape 73">
            <a:extLst>
              <a:ext uri="{FF2B5EF4-FFF2-40B4-BE49-F238E27FC236}">
                <a16:creationId xmlns:a16="http://schemas.microsoft.com/office/drawing/2014/main" id="{62897AAF-0895-B1FD-ABE5-46BD58BF0320}"/>
              </a:ext>
            </a:extLst>
          </p:cNvPr>
          <p:cNvSpPr/>
          <p:nvPr/>
        </p:nvSpPr>
        <p:spPr>
          <a:xfrm>
            <a:off x="425244" y="5286488"/>
            <a:ext cx="5067300" cy="9525"/>
          </a:xfrm>
          <a:custGeom>
            <a:avLst/>
            <a:gdLst>
              <a:gd name="csX0" fmla="*/ 0 w 5067300"/>
              <a:gd name="csY0" fmla="*/ 0 h 9525"/>
              <a:gd name="csX1" fmla="*/ 5067300 w 5067300"/>
              <a:gd name="csY1" fmla="*/ 0 h 9525"/>
            </a:gdLst>
            <a:ahLst/>
            <a:cxnLst>
              <a:cxn ang="0">
                <a:pos x="csX0" y="csY0"/>
              </a:cxn>
              <a:cxn ang="0">
                <a:pos x="csX1" y="csY1"/>
              </a:cxn>
            </a:cxnLst>
            <a:rect l="l" t="t" r="r" b="b"/>
            <a:pathLst>
              <a:path w="5067300" h="9525">
                <a:moveTo>
                  <a:pt x="0" y="0"/>
                </a:moveTo>
                <a:lnTo>
                  <a:pt x="5067300" y="0"/>
                </a:lnTo>
              </a:path>
            </a:pathLst>
          </a:custGeom>
          <a:noFill/>
          <a:ln w="47625" cap="rnd">
            <a:solidFill>
              <a:srgbClr val="00B0F0"/>
            </a:solidFill>
            <a:prstDash val="solid"/>
            <a:miter/>
            <a:headEnd type="none" w="med" len="med"/>
            <a:tailEnd type="triangle" w="med" len="med"/>
          </a:ln>
        </p:spPr>
        <p:txBody>
          <a:bodyPr/>
          <a:lstStyle/>
          <a:p>
            <a:endParaRPr lang="en-US"/>
          </a:p>
        </p:txBody>
      </p:sp>
      <p:grpSp>
        <p:nvGrpSpPr>
          <p:cNvPr id="75" name="Image 4" descr="preencoded.png">
            <a:extLst>
              <a:ext uri="{FF2B5EF4-FFF2-40B4-BE49-F238E27FC236}">
                <a16:creationId xmlns:a16="http://schemas.microsoft.com/office/drawing/2014/main" id="{AF2D1B35-80A0-9E48-9F48-5ADC1273C936}"/>
              </a:ext>
            </a:extLst>
          </p:cNvPr>
          <p:cNvGrpSpPr/>
          <p:nvPr/>
        </p:nvGrpSpPr>
        <p:grpSpPr>
          <a:xfrm>
            <a:off x="6112568" y="4319240"/>
            <a:ext cx="3676650" cy="495300"/>
            <a:chOff x="5715000" y="4076085"/>
            <a:chExt cx="3676650" cy="495300"/>
          </a:xfrm>
          <a:noFill/>
        </p:grpSpPr>
        <p:sp>
          <p:nvSpPr>
            <p:cNvPr id="76" name="Freeform: Shape 75">
              <a:extLst>
                <a:ext uri="{FF2B5EF4-FFF2-40B4-BE49-F238E27FC236}">
                  <a16:creationId xmlns:a16="http://schemas.microsoft.com/office/drawing/2014/main" id="{F591BD80-7243-39B2-0378-38F395C2D580}"/>
                </a:ext>
              </a:extLst>
            </p:cNvPr>
            <p:cNvSpPr/>
            <p:nvPr/>
          </p:nvSpPr>
          <p:spPr>
            <a:xfrm>
              <a:off x="5715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77" name="Freeform: Shape 76">
              <a:extLst>
                <a:ext uri="{FF2B5EF4-FFF2-40B4-BE49-F238E27FC236}">
                  <a16:creationId xmlns:a16="http://schemas.microsoft.com/office/drawing/2014/main" id="{96DCD9EC-123E-BB76-4ABC-DB1062E45F52}"/>
                </a:ext>
              </a:extLst>
            </p:cNvPr>
            <p:cNvSpPr/>
            <p:nvPr/>
          </p:nvSpPr>
          <p:spPr>
            <a:xfrm>
              <a:off x="6096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78" name="Freeform: Shape 77">
              <a:extLst>
                <a:ext uri="{FF2B5EF4-FFF2-40B4-BE49-F238E27FC236}">
                  <a16:creationId xmlns:a16="http://schemas.microsoft.com/office/drawing/2014/main" id="{FEAB733C-E409-BF1F-08BF-8D5C2A47CAF1}"/>
                </a:ext>
              </a:extLst>
            </p:cNvPr>
            <p:cNvSpPr/>
            <p:nvPr/>
          </p:nvSpPr>
          <p:spPr>
            <a:xfrm>
              <a:off x="6477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79" name="Freeform: Shape 78">
              <a:extLst>
                <a:ext uri="{FF2B5EF4-FFF2-40B4-BE49-F238E27FC236}">
                  <a16:creationId xmlns:a16="http://schemas.microsoft.com/office/drawing/2014/main" id="{5B8FD8E4-A91B-7A24-5DF5-3050CF45FE0B}"/>
                </a:ext>
              </a:extLst>
            </p:cNvPr>
            <p:cNvSpPr/>
            <p:nvPr/>
          </p:nvSpPr>
          <p:spPr>
            <a:xfrm>
              <a:off x="6858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80" name="Freeform: Shape 79">
              <a:extLst>
                <a:ext uri="{FF2B5EF4-FFF2-40B4-BE49-F238E27FC236}">
                  <a16:creationId xmlns:a16="http://schemas.microsoft.com/office/drawing/2014/main" id="{42C870AA-7EF8-6387-DDAC-60E5B9A4E65B}"/>
                </a:ext>
              </a:extLst>
            </p:cNvPr>
            <p:cNvSpPr/>
            <p:nvPr/>
          </p:nvSpPr>
          <p:spPr>
            <a:xfrm>
              <a:off x="7239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81" name="Freeform: Shape 80">
              <a:extLst>
                <a:ext uri="{FF2B5EF4-FFF2-40B4-BE49-F238E27FC236}">
                  <a16:creationId xmlns:a16="http://schemas.microsoft.com/office/drawing/2014/main" id="{97E9D83D-3701-79B6-E17E-65E20E7E4623}"/>
                </a:ext>
              </a:extLst>
            </p:cNvPr>
            <p:cNvSpPr/>
            <p:nvPr/>
          </p:nvSpPr>
          <p:spPr>
            <a:xfrm>
              <a:off x="7620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82" name="Freeform: Shape 81">
              <a:extLst>
                <a:ext uri="{FF2B5EF4-FFF2-40B4-BE49-F238E27FC236}">
                  <a16:creationId xmlns:a16="http://schemas.microsoft.com/office/drawing/2014/main" id="{5D4478A6-FC02-1A0D-4F8E-B8576256E023}"/>
                </a:ext>
              </a:extLst>
            </p:cNvPr>
            <p:cNvSpPr/>
            <p:nvPr/>
          </p:nvSpPr>
          <p:spPr>
            <a:xfrm>
              <a:off x="8001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83" name="Freeform: Shape 82">
              <a:extLst>
                <a:ext uri="{FF2B5EF4-FFF2-40B4-BE49-F238E27FC236}">
                  <a16:creationId xmlns:a16="http://schemas.microsoft.com/office/drawing/2014/main" id="{E396B60D-9676-D351-C9F7-1E2C7CFFCC7A}"/>
                </a:ext>
              </a:extLst>
            </p:cNvPr>
            <p:cNvSpPr/>
            <p:nvPr/>
          </p:nvSpPr>
          <p:spPr>
            <a:xfrm>
              <a:off x="8382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84" name="Freeform: Shape 83">
              <a:extLst>
                <a:ext uri="{FF2B5EF4-FFF2-40B4-BE49-F238E27FC236}">
                  <a16:creationId xmlns:a16="http://schemas.microsoft.com/office/drawing/2014/main" id="{7172B653-22E4-0753-F542-76F172E40AFA}"/>
                </a:ext>
              </a:extLst>
            </p:cNvPr>
            <p:cNvSpPr/>
            <p:nvPr/>
          </p:nvSpPr>
          <p:spPr>
            <a:xfrm>
              <a:off x="8763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85" name="Freeform: Shape 84">
              <a:extLst>
                <a:ext uri="{FF2B5EF4-FFF2-40B4-BE49-F238E27FC236}">
                  <a16:creationId xmlns:a16="http://schemas.microsoft.com/office/drawing/2014/main" id="{9122C239-41F0-8D93-05A1-3E8DDA74642E}"/>
                </a:ext>
              </a:extLst>
            </p:cNvPr>
            <p:cNvSpPr/>
            <p:nvPr/>
          </p:nvSpPr>
          <p:spPr>
            <a:xfrm>
              <a:off x="9144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grpSp>
      <p:sp>
        <p:nvSpPr>
          <p:cNvPr id="86" name="Rectangle: Rounded Corners 85">
            <a:extLst>
              <a:ext uri="{FF2B5EF4-FFF2-40B4-BE49-F238E27FC236}">
                <a16:creationId xmlns:a16="http://schemas.microsoft.com/office/drawing/2014/main" id="{A5978F51-32D8-D9BD-F697-71F13F1576C4}"/>
              </a:ext>
            </a:extLst>
          </p:cNvPr>
          <p:cNvSpPr/>
          <p:nvPr/>
        </p:nvSpPr>
        <p:spPr>
          <a:xfrm>
            <a:off x="5524499" y="4956773"/>
            <a:ext cx="8562975" cy="639159"/>
          </a:xfrm>
          <a:prstGeom prst="roundRect">
            <a:avLst>
              <a:gd name="adj" fmla="val 50000"/>
            </a:avLst>
          </a:prstGeom>
          <a:noFill/>
          <a:ln w="47625" cap="rnd">
            <a:solidFill>
              <a:srgbClr val="00B0F0"/>
            </a:solidFill>
            <a:prstDash val="solid"/>
            <a:miter/>
          </a:ln>
        </p:spPr>
        <p:txBody>
          <a:bodyPr/>
          <a:lstStyle/>
          <a:p>
            <a:endParaRPr lang="en-US"/>
          </a:p>
        </p:txBody>
      </p:sp>
      <p:grpSp>
        <p:nvGrpSpPr>
          <p:cNvPr id="88" name="Image 4" descr="preencoded.png">
            <a:extLst>
              <a:ext uri="{FF2B5EF4-FFF2-40B4-BE49-F238E27FC236}">
                <a16:creationId xmlns:a16="http://schemas.microsoft.com/office/drawing/2014/main" id="{F13AAB01-6C42-4891-E857-3EE259920A0F}"/>
              </a:ext>
            </a:extLst>
          </p:cNvPr>
          <p:cNvGrpSpPr>
            <a:grpSpLocks noChangeAspect="1"/>
          </p:cNvGrpSpPr>
          <p:nvPr/>
        </p:nvGrpSpPr>
        <p:grpSpPr>
          <a:xfrm>
            <a:off x="6237479" y="5060962"/>
            <a:ext cx="457200" cy="457200"/>
            <a:chOff x="6057729" y="4780935"/>
            <a:chExt cx="171791" cy="190500"/>
          </a:xfrm>
          <a:noFill/>
        </p:grpSpPr>
        <p:sp>
          <p:nvSpPr>
            <p:cNvPr id="89" name="Freeform: Shape 88">
              <a:extLst>
                <a:ext uri="{FF2B5EF4-FFF2-40B4-BE49-F238E27FC236}">
                  <a16:creationId xmlns:a16="http://schemas.microsoft.com/office/drawing/2014/main" id="{07686E17-8770-3D3F-AA04-14683D9DC662}"/>
                </a:ext>
              </a:extLst>
            </p:cNvPr>
            <p:cNvSpPr/>
            <p:nvPr/>
          </p:nvSpPr>
          <p:spPr>
            <a:xfrm>
              <a:off x="6057729" y="4780935"/>
              <a:ext cx="171791" cy="190500"/>
            </a:xfrm>
            <a:custGeom>
              <a:avLst/>
              <a:gdLst>
                <a:gd name="csX0" fmla="*/ 88624 w 171791"/>
                <a:gd name="csY0" fmla="*/ 82 h 190500"/>
                <a:gd name="csX1" fmla="*/ 84433 w 171791"/>
                <a:gd name="csY1" fmla="*/ 82 h 190500"/>
                <a:gd name="csX2" fmla="*/ 65383 w 171791"/>
                <a:gd name="csY2" fmla="*/ 19132 h 190500"/>
                <a:gd name="csX3" fmla="*/ 65383 w 171791"/>
                <a:gd name="csY3" fmla="*/ 20846 h 190500"/>
                <a:gd name="csX4" fmla="*/ 55858 w 171791"/>
                <a:gd name="csY4" fmla="*/ 37325 h 190500"/>
                <a:gd name="csX5" fmla="*/ 51762 w 171791"/>
                <a:gd name="csY5" fmla="*/ 39706 h 190500"/>
                <a:gd name="csX6" fmla="*/ 32712 w 171791"/>
                <a:gd name="csY6" fmla="*/ 39706 h 190500"/>
                <a:gd name="csX7" fmla="*/ 31284 w 171791"/>
                <a:gd name="csY7" fmla="*/ 38944 h 190500"/>
                <a:gd name="csX8" fmla="*/ 5280 w 171791"/>
                <a:gd name="csY8" fmla="*/ 45897 h 190500"/>
                <a:gd name="csX9" fmla="*/ 3185 w 171791"/>
                <a:gd name="csY9" fmla="*/ 49517 h 190500"/>
                <a:gd name="csX10" fmla="*/ 10138 w 171791"/>
                <a:gd name="csY10" fmla="*/ 75520 h 190500"/>
                <a:gd name="csX11" fmla="*/ 11567 w 171791"/>
                <a:gd name="csY11" fmla="*/ 76473 h 190500"/>
                <a:gd name="csX12" fmla="*/ 21092 w 171791"/>
                <a:gd name="csY12" fmla="*/ 92856 h 190500"/>
                <a:gd name="csX13" fmla="*/ 21092 w 171791"/>
                <a:gd name="csY13" fmla="*/ 97713 h 190500"/>
                <a:gd name="csX14" fmla="*/ 11567 w 171791"/>
                <a:gd name="csY14" fmla="*/ 114287 h 190500"/>
                <a:gd name="csX15" fmla="*/ 10138 w 171791"/>
                <a:gd name="csY15" fmla="*/ 115144 h 190500"/>
                <a:gd name="csX16" fmla="*/ 3185 w 171791"/>
                <a:gd name="csY16" fmla="*/ 141147 h 190500"/>
                <a:gd name="csX17" fmla="*/ 5280 w 171791"/>
                <a:gd name="csY17" fmla="*/ 144767 h 190500"/>
                <a:gd name="csX18" fmla="*/ 31284 w 171791"/>
                <a:gd name="csY18" fmla="*/ 151720 h 190500"/>
                <a:gd name="csX19" fmla="*/ 32712 w 171791"/>
                <a:gd name="csY19" fmla="*/ 150958 h 190500"/>
                <a:gd name="csX20" fmla="*/ 51762 w 171791"/>
                <a:gd name="csY20" fmla="*/ 150958 h 190500"/>
                <a:gd name="csX21" fmla="*/ 55858 w 171791"/>
                <a:gd name="csY21" fmla="*/ 153339 h 190500"/>
                <a:gd name="csX22" fmla="*/ 65383 w 171791"/>
                <a:gd name="csY22" fmla="*/ 169818 h 190500"/>
                <a:gd name="csX23" fmla="*/ 65383 w 171791"/>
                <a:gd name="csY23" fmla="*/ 171532 h 190500"/>
                <a:gd name="csX24" fmla="*/ 84433 w 171791"/>
                <a:gd name="csY24" fmla="*/ 190582 h 190500"/>
                <a:gd name="csX25" fmla="*/ 88624 w 171791"/>
                <a:gd name="csY25" fmla="*/ 190582 h 190500"/>
                <a:gd name="csX26" fmla="*/ 107674 w 171791"/>
                <a:gd name="csY26" fmla="*/ 171532 h 190500"/>
                <a:gd name="csX27" fmla="*/ 107674 w 171791"/>
                <a:gd name="csY27" fmla="*/ 169818 h 190500"/>
                <a:gd name="csX28" fmla="*/ 117199 w 171791"/>
                <a:gd name="csY28" fmla="*/ 153339 h 190500"/>
                <a:gd name="csX29" fmla="*/ 121295 w 171791"/>
                <a:gd name="csY29" fmla="*/ 150958 h 190500"/>
                <a:gd name="csX30" fmla="*/ 140345 w 171791"/>
                <a:gd name="csY30" fmla="*/ 150958 h 190500"/>
                <a:gd name="csX31" fmla="*/ 141774 w 171791"/>
                <a:gd name="csY31" fmla="*/ 151720 h 190500"/>
                <a:gd name="csX32" fmla="*/ 167777 w 171791"/>
                <a:gd name="csY32" fmla="*/ 144767 h 190500"/>
                <a:gd name="csX33" fmla="*/ 169872 w 171791"/>
                <a:gd name="csY33" fmla="*/ 141052 h 190500"/>
                <a:gd name="csX34" fmla="*/ 162919 w 171791"/>
                <a:gd name="csY34" fmla="*/ 115049 h 190500"/>
                <a:gd name="csX35" fmla="*/ 161490 w 171791"/>
                <a:gd name="csY35" fmla="*/ 114287 h 190500"/>
                <a:gd name="csX36" fmla="*/ 151965 w 171791"/>
                <a:gd name="csY36" fmla="*/ 97713 h 190500"/>
                <a:gd name="csX37" fmla="*/ 151965 w 171791"/>
                <a:gd name="csY37" fmla="*/ 92951 h 190500"/>
                <a:gd name="csX38" fmla="*/ 161490 w 171791"/>
                <a:gd name="csY38" fmla="*/ 76377 h 190500"/>
                <a:gd name="csX39" fmla="*/ 162919 w 171791"/>
                <a:gd name="csY39" fmla="*/ 75520 h 190500"/>
                <a:gd name="csX40" fmla="*/ 169872 w 171791"/>
                <a:gd name="csY40" fmla="*/ 49517 h 190500"/>
                <a:gd name="csX41" fmla="*/ 167777 w 171791"/>
                <a:gd name="csY41" fmla="*/ 45897 h 190500"/>
                <a:gd name="csX42" fmla="*/ 141774 w 171791"/>
                <a:gd name="csY42" fmla="*/ 38944 h 190500"/>
                <a:gd name="csX43" fmla="*/ 140345 w 171791"/>
                <a:gd name="csY43" fmla="*/ 39706 h 190500"/>
                <a:gd name="csX44" fmla="*/ 121295 w 171791"/>
                <a:gd name="csY44" fmla="*/ 39706 h 190500"/>
                <a:gd name="csX45" fmla="*/ 117199 w 171791"/>
                <a:gd name="csY45" fmla="*/ 37325 h 190500"/>
                <a:gd name="csX46" fmla="*/ 107674 w 171791"/>
                <a:gd name="csY46" fmla="*/ 20846 h 190500"/>
                <a:gd name="csX47" fmla="*/ 107674 w 171791"/>
                <a:gd name="csY47" fmla="*/ 19132 h 190500"/>
                <a:gd name="csX48" fmla="*/ 88624 w 171791"/>
                <a:gd name="csY48" fmla="*/ 8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8624" y="82"/>
                  </a:moveTo>
                  <a:lnTo>
                    <a:pt x="84433" y="82"/>
                  </a:lnTo>
                  <a:cubicBezTo>
                    <a:pt x="73912" y="82"/>
                    <a:pt x="65383" y="8611"/>
                    <a:pt x="65383" y="19132"/>
                  </a:cubicBezTo>
                  <a:lnTo>
                    <a:pt x="65383" y="20846"/>
                  </a:lnTo>
                  <a:cubicBezTo>
                    <a:pt x="65376" y="27645"/>
                    <a:pt x="61746" y="33925"/>
                    <a:pt x="55858" y="37325"/>
                  </a:cubicBezTo>
                  <a:lnTo>
                    <a:pt x="51762" y="39706"/>
                  </a:lnTo>
                  <a:cubicBezTo>
                    <a:pt x="45868" y="43109"/>
                    <a:pt x="38606" y="43109"/>
                    <a:pt x="32712" y="39706"/>
                  </a:cubicBezTo>
                  <a:lnTo>
                    <a:pt x="31284" y="38944"/>
                  </a:lnTo>
                  <a:cubicBezTo>
                    <a:pt x="22182" y="33693"/>
                    <a:pt x="10547" y="36805"/>
                    <a:pt x="5280" y="45897"/>
                  </a:cubicBezTo>
                  <a:lnTo>
                    <a:pt x="3185" y="49517"/>
                  </a:lnTo>
                  <a:cubicBezTo>
                    <a:pt x="-2066" y="58619"/>
                    <a:pt x="1045" y="70253"/>
                    <a:pt x="10138" y="75520"/>
                  </a:cubicBezTo>
                  <a:lnTo>
                    <a:pt x="11567" y="76473"/>
                  </a:lnTo>
                  <a:cubicBezTo>
                    <a:pt x="17426" y="79855"/>
                    <a:pt x="21051" y="86091"/>
                    <a:pt x="21092" y="92856"/>
                  </a:cubicBezTo>
                  <a:lnTo>
                    <a:pt x="21092" y="97713"/>
                  </a:lnTo>
                  <a:cubicBezTo>
                    <a:pt x="21119" y="104546"/>
                    <a:pt x="17484" y="110870"/>
                    <a:pt x="11567" y="114287"/>
                  </a:cubicBezTo>
                  <a:lnTo>
                    <a:pt x="10138" y="115144"/>
                  </a:lnTo>
                  <a:cubicBezTo>
                    <a:pt x="1045" y="120411"/>
                    <a:pt x="-2066" y="132045"/>
                    <a:pt x="3185" y="141147"/>
                  </a:cubicBezTo>
                  <a:lnTo>
                    <a:pt x="5280" y="144767"/>
                  </a:lnTo>
                  <a:cubicBezTo>
                    <a:pt x="10547" y="153859"/>
                    <a:pt x="22182" y="156971"/>
                    <a:pt x="31284" y="151720"/>
                  </a:cubicBezTo>
                  <a:lnTo>
                    <a:pt x="32712" y="150958"/>
                  </a:lnTo>
                  <a:cubicBezTo>
                    <a:pt x="38606" y="147555"/>
                    <a:pt x="45868" y="147555"/>
                    <a:pt x="51762" y="150958"/>
                  </a:cubicBezTo>
                  <a:lnTo>
                    <a:pt x="55858" y="153339"/>
                  </a:lnTo>
                  <a:cubicBezTo>
                    <a:pt x="61746" y="156739"/>
                    <a:pt x="65376" y="163019"/>
                    <a:pt x="65383" y="169818"/>
                  </a:cubicBezTo>
                  <a:lnTo>
                    <a:pt x="65383" y="171532"/>
                  </a:lnTo>
                  <a:cubicBezTo>
                    <a:pt x="65383" y="182053"/>
                    <a:pt x="73912" y="190582"/>
                    <a:pt x="84433" y="190582"/>
                  </a:cubicBezTo>
                  <a:lnTo>
                    <a:pt x="88624" y="190582"/>
                  </a:lnTo>
                  <a:cubicBezTo>
                    <a:pt x="99145" y="190582"/>
                    <a:pt x="107674" y="182053"/>
                    <a:pt x="107674" y="171532"/>
                  </a:cubicBezTo>
                  <a:lnTo>
                    <a:pt x="107674" y="169818"/>
                  </a:lnTo>
                  <a:cubicBezTo>
                    <a:pt x="107681" y="163019"/>
                    <a:pt x="111311" y="156739"/>
                    <a:pt x="117199" y="153339"/>
                  </a:cubicBezTo>
                  <a:lnTo>
                    <a:pt x="121295" y="150958"/>
                  </a:lnTo>
                  <a:cubicBezTo>
                    <a:pt x="127189" y="147555"/>
                    <a:pt x="134451" y="147555"/>
                    <a:pt x="140345" y="150958"/>
                  </a:cubicBezTo>
                  <a:lnTo>
                    <a:pt x="141774" y="151720"/>
                  </a:lnTo>
                  <a:cubicBezTo>
                    <a:pt x="150876" y="156971"/>
                    <a:pt x="162510" y="153859"/>
                    <a:pt x="167777" y="144767"/>
                  </a:cubicBezTo>
                  <a:lnTo>
                    <a:pt x="169872" y="141052"/>
                  </a:lnTo>
                  <a:cubicBezTo>
                    <a:pt x="175123" y="131950"/>
                    <a:pt x="172012" y="120315"/>
                    <a:pt x="162919" y="115049"/>
                  </a:cubicBezTo>
                  <a:lnTo>
                    <a:pt x="161490" y="114287"/>
                  </a:lnTo>
                  <a:cubicBezTo>
                    <a:pt x="155573" y="110870"/>
                    <a:pt x="151938" y="104546"/>
                    <a:pt x="151965" y="97713"/>
                  </a:cubicBezTo>
                  <a:lnTo>
                    <a:pt x="151965" y="92951"/>
                  </a:lnTo>
                  <a:cubicBezTo>
                    <a:pt x="151938" y="86118"/>
                    <a:pt x="155573" y="79794"/>
                    <a:pt x="161490" y="76377"/>
                  </a:cubicBezTo>
                  <a:lnTo>
                    <a:pt x="162919" y="75520"/>
                  </a:lnTo>
                  <a:cubicBezTo>
                    <a:pt x="172012" y="70253"/>
                    <a:pt x="175123" y="58619"/>
                    <a:pt x="169872" y="49517"/>
                  </a:cubicBezTo>
                  <a:lnTo>
                    <a:pt x="167777" y="45897"/>
                  </a:lnTo>
                  <a:cubicBezTo>
                    <a:pt x="162510" y="36805"/>
                    <a:pt x="150876" y="33693"/>
                    <a:pt x="141774" y="38944"/>
                  </a:cubicBezTo>
                  <a:lnTo>
                    <a:pt x="140345" y="39706"/>
                  </a:lnTo>
                  <a:cubicBezTo>
                    <a:pt x="134451" y="43109"/>
                    <a:pt x="127189" y="43109"/>
                    <a:pt x="121295" y="39706"/>
                  </a:cubicBezTo>
                  <a:lnTo>
                    <a:pt x="117199" y="37325"/>
                  </a:lnTo>
                  <a:cubicBezTo>
                    <a:pt x="111311" y="33925"/>
                    <a:pt x="107681" y="27645"/>
                    <a:pt x="107674" y="20846"/>
                  </a:cubicBezTo>
                  <a:lnTo>
                    <a:pt x="107674" y="19132"/>
                  </a:lnTo>
                  <a:cubicBezTo>
                    <a:pt x="107674" y="8611"/>
                    <a:pt x="99145" y="82"/>
                    <a:pt x="88624" y="82"/>
                  </a:cubicBezTo>
                  <a:close/>
                </a:path>
              </a:pathLst>
            </a:custGeom>
            <a:noFill/>
            <a:ln w="17145" cap="rnd">
              <a:solidFill>
                <a:srgbClr val="6B6E71"/>
              </a:solidFill>
              <a:prstDash val="solid"/>
              <a:round/>
            </a:ln>
          </p:spPr>
          <p:txBody>
            <a:bodyPr/>
            <a:lstStyle/>
            <a:p>
              <a:endParaRPr lang="en-US"/>
            </a:p>
          </p:txBody>
        </p:sp>
        <p:sp>
          <p:nvSpPr>
            <p:cNvPr id="90" name="Oval 89">
              <a:extLst>
                <a:ext uri="{FF2B5EF4-FFF2-40B4-BE49-F238E27FC236}">
                  <a16:creationId xmlns:a16="http://schemas.microsoft.com/office/drawing/2014/main" id="{D5DCE7AE-34EF-7BB6-2F4E-43D786447C85}"/>
                </a:ext>
              </a:extLst>
            </p:cNvPr>
            <p:cNvSpPr/>
            <p:nvPr/>
          </p:nvSpPr>
          <p:spPr>
            <a:xfrm>
              <a:off x="6115050" y="4847610"/>
              <a:ext cx="57150" cy="57150"/>
            </a:xfrm>
            <a:prstGeom prst="ellipse">
              <a:avLst/>
            </a:prstGeom>
            <a:noFill/>
            <a:ln w="17145" cap="rnd">
              <a:solidFill>
                <a:srgbClr val="6B6E71"/>
              </a:solidFill>
              <a:prstDash val="solid"/>
              <a:round/>
            </a:ln>
          </p:spPr>
          <p:txBody>
            <a:bodyPr/>
            <a:lstStyle/>
            <a:p>
              <a:endParaRPr lang="en-US"/>
            </a:p>
          </p:txBody>
        </p:sp>
      </p:grpSp>
      <p:grpSp>
        <p:nvGrpSpPr>
          <p:cNvPr id="91" name="Image 4" descr="preencoded.png">
            <a:extLst>
              <a:ext uri="{FF2B5EF4-FFF2-40B4-BE49-F238E27FC236}">
                <a16:creationId xmlns:a16="http://schemas.microsoft.com/office/drawing/2014/main" id="{06D5984B-941C-48A2-1A17-45ADEEA88834}"/>
              </a:ext>
            </a:extLst>
          </p:cNvPr>
          <p:cNvGrpSpPr>
            <a:grpSpLocks noChangeAspect="1"/>
          </p:cNvGrpSpPr>
          <p:nvPr/>
        </p:nvGrpSpPr>
        <p:grpSpPr>
          <a:xfrm>
            <a:off x="7094729" y="5060962"/>
            <a:ext cx="457200" cy="457200"/>
            <a:chOff x="6914979" y="4780935"/>
            <a:chExt cx="171791" cy="190500"/>
          </a:xfrm>
          <a:noFill/>
        </p:grpSpPr>
        <p:sp>
          <p:nvSpPr>
            <p:cNvPr id="92" name="Freeform: Shape 91">
              <a:extLst>
                <a:ext uri="{FF2B5EF4-FFF2-40B4-BE49-F238E27FC236}">
                  <a16:creationId xmlns:a16="http://schemas.microsoft.com/office/drawing/2014/main" id="{54B21555-88F0-E476-4DF3-D46DBA1500E0}"/>
                </a:ext>
              </a:extLst>
            </p:cNvPr>
            <p:cNvSpPr/>
            <p:nvPr/>
          </p:nvSpPr>
          <p:spPr>
            <a:xfrm>
              <a:off x="6914979" y="4780935"/>
              <a:ext cx="171791" cy="190500"/>
            </a:xfrm>
            <a:custGeom>
              <a:avLst/>
              <a:gdLst>
                <a:gd name="csX0" fmla="*/ 88714 w 171791"/>
                <a:gd name="csY0" fmla="*/ 82 h 190500"/>
                <a:gd name="csX1" fmla="*/ 84523 w 171791"/>
                <a:gd name="csY1" fmla="*/ 82 h 190500"/>
                <a:gd name="csX2" fmla="*/ 65473 w 171791"/>
                <a:gd name="csY2" fmla="*/ 19132 h 190500"/>
                <a:gd name="csX3" fmla="*/ 65473 w 171791"/>
                <a:gd name="csY3" fmla="*/ 20846 h 190500"/>
                <a:gd name="csX4" fmla="*/ 55948 w 171791"/>
                <a:gd name="csY4" fmla="*/ 37325 h 190500"/>
                <a:gd name="csX5" fmla="*/ 51852 w 171791"/>
                <a:gd name="csY5" fmla="*/ 39706 h 190500"/>
                <a:gd name="csX6" fmla="*/ 32802 w 171791"/>
                <a:gd name="csY6" fmla="*/ 39706 h 190500"/>
                <a:gd name="csX7" fmla="*/ 31374 w 171791"/>
                <a:gd name="csY7" fmla="*/ 38944 h 190500"/>
                <a:gd name="csX8" fmla="*/ 5370 w 171791"/>
                <a:gd name="csY8" fmla="*/ 45897 h 190500"/>
                <a:gd name="csX9" fmla="*/ 3275 w 171791"/>
                <a:gd name="csY9" fmla="*/ 49517 h 190500"/>
                <a:gd name="csX10" fmla="*/ 10228 w 171791"/>
                <a:gd name="csY10" fmla="*/ 75520 h 190500"/>
                <a:gd name="csX11" fmla="*/ 11657 w 171791"/>
                <a:gd name="csY11" fmla="*/ 76473 h 190500"/>
                <a:gd name="csX12" fmla="*/ 21182 w 171791"/>
                <a:gd name="csY12" fmla="*/ 92856 h 190500"/>
                <a:gd name="csX13" fmla="*/ 21182 w 171791"/>
                <a:gd name="csY13" fmla="*/ 97713 h 190500"/>
                <a:gd name="csX14" fmla="*/ 11657 w 171791"/>
                <a:gd name="csY14" fmla="*/ 114287 h 190500"/>
                <a:gd name="csX15" fmla="*/ 10228 w 171791"/>
                <a:gd name="csY15" fmla="*/ 115144 h 190500"/>
                <a:gd name="csX16" fmla="*/ 3275 w 171791"/>
                <a:gd name="csY16" fmla="*/ 141147 h 190500"/>
                <a:gd name="csX17" fmla="*/ 5370 w 171791"/>
                <a:gd name="csY17" fmla="*/ 144767 h 190500"/>
                <a:gd name="csX18" fmla="*/ 31374 w 171791"/>
                <a:gd name="csY18" fmla="*/ 151720 h 190500"/>
                <a:gd name="csX19" fmla="*/ 32802 w 171791"/>
                <a:gd name="csY19" fmla="*/ 150958 h 190500"/>
                <a:gd name="csX20" fmla="*/ 51852 w 171791"/>
                <a:gd name="csY20" fmla="*/ 150958 h 190500"/>
                <a:gd name="csX21" fmla="*/ 55948 w 171791"/>
                <a:gd name="csY21" fmla="*/ 153339 h 190500"/>
                <a:gd name="csX22" fmla="*/ 65473 w 171791"/>
                <a:gd name="csY22" fmla="*/ 169818 h 190500"/>
                <a:gd name="csX23" fmla="*/ 65473 w 171791"/>
                <a:gd name="csY23" fmla="*/ 171532 h 190500"/>
                <a:gd name="csX24" fmla="*/ 84523 w 171791"/>
                <a:gd name="csY24" fmla="*/ 190582 h 190500"/>
                <a:gd name="csX25" fmla="*/ 88714 w 171791"/>
                <a:gd name="csY25" fmla="*/ 190582 h 190500"/>
                <a:gd name="csX26" fmla="*/ 107764 w 171791"/>
                <a:gd name="csY26" fmla="*/ 171532 h 190500"/>
                <a:gd name="csX27" fmla="*/ 107764 w 171791"/>
                <a:gd name="csY27" fmla="*/ 169818 h 190500"/>
                <a:gd name="csX28" fmla="*/ 117289 w 171791"/>
                <a:gd name="csY28" fmla="*/ 153339 h 190500"/>
                <a:gd name="csX29" fmla="*/ 121385 w 171791"/>
                <a:gd name="csY29" fmla="*/ 150958 h 190500"/>
                <a:gd name="csX30" fmla="*/ 140435 w 171791"/>
                <a:gd name="csY30" fmla="*/ 150958 h 190500"/>
                <a:gd name="csX31" fmla="*/ 141864 w 171791"/>
                <a:gd name="csY31" fmla="*/ 151720 h 190500"/>
                <a:gd name="csX32" fmla="*/ 167867 w 171791"/>
                <a:gd name="csY32" fmla="*/ 144767 h 190500"/>
                <a:gd name="csX33" fmla="*/ 169962 w 171791"/>
                <a:gd name="csY33" fmla="*/ 141052 h 190500"/>
                <a:gd name="csX34" fmla="*/ 163009 w 171791"/>
                <a:gd name="csY34" fmla="*/ 115049 h 190500"/>
                <a:gd name="csX35" fmla="*/ 161580 w 171791"/>
                <a:gd name="csY35" fmla="*/ 114287 h 190500"/>
                <a:gd name="csX36" fmla="*/ 152055 w 171791"/>
                <a:gd name="csY36" fmla="*/ 97713 h 190500"/>
                <a:gd name="csX37" fmla="*/ 152055 w 171791"/>
                <a:gd name="csY37" fmla="*/ 92951 h 190500"/>
                <a:gd name="csX38" fmla="*/ 161580 w 171791"/>
                <a:gd name="csY38" fmla="*/ 76377 h 190500"/>
                <a:gd name="csX39" fmla="*/ 163009 w 171791"/>
                <a:gd name="csY39" fmla="*/ 75520 h 190500"/>
                <a:gd name="csX40" fmla="*/ 169962 w 171791"/>
                <a:gd name="csY40" fmla="*/ 49517 h 190500"/>
                <a:gd name="csX41" fmla="*/ 167867 w 171791"/>
                <a:gd name="csY41" fmla="*/ 45897 h 190500"/>
                <a:gd name="csX42" fmla="*/ 141864 w 171791"/>
                <a:gd name="csY42" fmla="*/ 38944 h 190500"/>
                <a:gd name="csX43" fmla="*/ 140435 w 171791"/>
                <a:gd name="csY43" fmla="*/ 39706 h 190500"/>
                <a:gd name="csX44" fmla="*/ 121385 w 171791"/>
                <a:gd name="csY44" fmla="*/ 39706 h 190500"/>
                <a:gd name="csX45" fmla="*/ 117289 w 171791"/>
                <a:gd name="csY45" fmla="*/ 37325 h 190500"/>
                <a:gd name="csX46" fmla="*/ 107764 w 171791"/>
                <a:gd name="csY46" fmla="*/ 20846 h 190500"/>
                <a:gd name="csX47" fmla="*/ 107764 w 171791"/>
                <a:gd name="csY47" fmla="*/ 19132 h 190500"/>
                <a:gd name="csX48" fmla="*/ 88714 w 171791"/>
                <a:gd name="csY48" fmla="*/ 8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8714" y="82"/>
                  </a:moveTo>
                  <a:lnTo>
                    <a:pt x="84523" y="82"/>
                  </a:lnTo>
                  <a:cubicBezTo>
                    <a:pt x="74002" y="82"/>
                    <a:pt x="65473" y="8611"/>
                    <a:pt x="65473" y="19132"/>
                  </a:cubicBezTo>
                  <a:lnTo>
                    <a:pt x="65473" y="20846"/>
                  </a:lnTo>
                  <a:cubicBezTo>
                    <a:pt x="65466" y="27645"/>
                    <a:pt x="61836" y="33925"/>
                    <a:pt x="55948" y="37325"/>
                  </a:cubicBezTo>
                  <a:lnTo>
                    <a:pt x="51852" y="39706"/>
                  </a:lnTo>
                  <a:cubicBezTo>
                    <a:pt x="45958" y="43109"/>
                    <a:pt x="38696" y="43109"/>
                    <a:pt x="32802" y="39706"/>
                  </a:cubicBezTo>
                  <a:lnTo>
                    <a:pt x="31374" y="38944"/>
                  </a:lnTo>
                  <a:cubicBezTo>
                    <a:pt x="22272" y="33693"/>
                    <a:pt x="10637" y="36805"/>
                    <a:pt x="5370" y="45897"/>
                  </a:cubicBezTo>
                  <a:lnTo>
                    <a:pt x="3275" y="49517"/>
                  </a:lnTo>
                  <a:cubicBezTo>
                    <a:pt x="-1976" y="58619"/>
                    <a:pt x="1135" y="70253"/>
                    <a:pt x="10228" y="75520"/>
                  </a:cubicBezTo>
                  <a:lnTo>
                    <a:pt x="11657" y="76473"/>
                  </a:lnTo>
                  <a:cubicBezTo>
                    <a:pt x="17516" y="79855"/>
                    <a:pt x="21141" y="86091"/>
                    <a:pt x="21182" y="92856"/>
                  </a:cubicBezTo>
                  <a:lnTo>
                    <a:pt x="21182" y="97713"/>
                  </a:lnTo>
                  <a:cubicBezTo>
                    <a:pt x="21209" y="104546"/>
                    <a:pt x="17574" y="110870"/>
                    <a:pt x="11657" y="114287"/>
                  </a:cubicBezTo>
                  <a:lnTo>
                    <a:pt x="10228" y="115144"/>
                  </a:lnTo>
                  <a:cubicBezTo>
                    <a:pt x="1135" y="120411"/>
                    <a:pt x="-1976" y="132045"/>
                    <a:pt x="3275" y="141147"/>
                  </a:cubicBezTo>
                  <a:lnTo>
                    <a:pt x="5370" y="144767"/>
                  </a:lnTo>
                  <a:cubicBezTo>
                    <a:pt x="10637" y="153859"/>
                    <a:pt x="22272" y="156971"/>
                    <a:pt x="31374" y="151720"/>
                  </a:cubicBezTo>
                  <a:lnTo>
                    <a:pt x="32802" y="150958"/>
                  </a:lnTo>
                  <a:cubicBezTo>
                    <a:pt x="38696" y="147555"/>
                    <a:pt x="45958" y="147555"/>
                    <a:pt x="51852" y="150958"/>
                  </a:cubicBezTo>
                  <a:lnTo>
                    <a:pt x="55948" y="153339"/>
                  </a:lnTo>
                  <a:cubicBezTo>
                    <a:pt x="61836" y="156739"/>
                    <a:pt x="65466" y="163019"/>
                    <a:pt x="65473" y="169818"/>
                  </a:cubicBezTo>
                  <a:lnTo>
                    <a:pt x="65473" y="171532"/>
                  </a:lnTo>
                  <a:cubicBezTo>
                    <a:pt x="65473" y="182053"/>
                    <a:pt x="74002" y="190582"/>
                    <a:pt x="84523" y="190582"/>
                  </a:cubicBezTo>
                  <a:lnTo>
                    <a:pt x="88714" y="190582"/>
                  </a:lnTo>
                  <a:cubicBezTo>
                    <a:pt x="99235" y="190582"/>
                    <a:pt x="107764" y="182053"/>
                    <a:pt x="107764" y="171532"/>
                  </a:cubicBezTo>
                  <a:lnTo>
                    <a:pt x="107764" y="169818"/>
                  </a:lnTo>
                  <a:cubicBezTo>
                    <a:pt x="107771" y="163019"/>
                    <a:pt x="111401" y="156739"/>
                    <a:pt x="117289" y="153339"/>
                  </a:cubicBezTo>
                  <a:lnTo>
                    <a:pt x="121385" y="150958"/>
                  </a:lnTo>
                  <a:cubicBezTo>
                    <a:pt x="127279" y="147555"/>
                    <a:pt x="134541" y="147555"/>
                    <a:pt x="140435" y="150958"/>
                  </a:cubicBezTo>
                  <a:lnTo>
                    <a:pt x="141864" y="151720"/>
                  </a:lnTo>
                  <a:cubicBezTo>
                    <a:pt x="150966" y="156971"/>
                    <a:pt x="162600" y="153859"/>
                    <a:pt x="167867" y="144767"/>
                  </a:cubicBezTo>
                  <a:lnTo>
                    <a:pt x="169962" y="141052"/>
                  </a:lnTo>
                  <a:cubicBezTo>
                    <a:pt x="175213" y="131950"/>
                    <a:pt x="172102" y="120315"/>
                    <a:pt x="163009" y="115049"/>
                  </a:cubicBezTo>
                  <a:lnTo>
                    <a:pt x="161580" y="114287"/>
                  </a:lnTo>
                  <a:cubicBezTo>
                    <a:pt x="155663" y="110870"/>
                    <a:pt x="152028" y="104546"/>
                    <a:pt x="152055" y="97713"/>
                  </a:cubicBezTo>
                  <a:lnTo>
                    <a:pt x="152055" y="92951"/>
                  </a:lnTo>
                  <a:cubicBezTo>
                    <a:pt x="152028" y="86118"/>
                    <a:pt x="155663" y="79794"/>
                    <a:pt x="161580" y="76377"/>
                  </a:cubicBezTo>
                  <a:lnTo>
                    <a:pt x="163009" y="75520"/>
                  </a:lnTo>
                  <a:cubicBezTo>
                    <a:pt x="172102" y="70253"/>
                    <a:pt x="175213" y="58619"/>
                    <a:pt x="169962" y="49517"/>
                  </a:cubicBezTo>
                  <a:lnTo>
                    <a:pt x="167867" y="45897"/>
                  </a:lnTo>
                  <a:cubicBezTo>
                    <a:pt x="162600" y="36805"/>
                    <a:pt x="150966" y="33693"/>
                    <a:pt x="141864" y="38944"/>
                  </a:cubicBezTo>
                  <a:lnTo>
                    <a:pt x="140435" y="39706"/>
                  </a:lnTo>
                  <a:cubicBezTo>
                    <a:pt x="134541" y="43109"/>
                    <a:pt x="127279" y="43109"/>
                    <a:pt x="121385" y="39706"/>
                  </a:cubicBezTo>
                  <a:lnTo>
                    <a:pt x="117289" y="37325"/>
                  </a:lnTo>
                  <a:cubicBezTo>
                    <a:pt x="111401" y="33925"/>
                    <a:pt x="107771" y="27645"/>
                    <a:pt x="107764" y="20846"/>
                  </a:cubicBezTo>
                  <a:lnTo>
                    <a:pt x="107764" y="19132"/>
                  </a:lnTo>
                  <a:cubicBezTo>
                    <a:pt x="107764" y="8611"/>
                    <a:pt x="99235" y="82"/>
                    <a:pt x="88714" y="82"/>
                  </a:cubicBezTo>
                  <a:close/>
                </a:path>
              </a:pathLst>
            </a:custGeom>
            <a:noFill/>
            <a:ln w="17145" cap="rnd">
              <a:solidFill>
                <a:srgbClr val="6B6E71"/>
              </a:solidFill>
              <a:prstDash val="solid"/>
              <a:round/>
            </a:ln>
          </p:spPr>
          <p:txBody>
            <a:bodyPr/>
            <a:lstStyle/>
            <a:p>
              <a:endParaRPr lang="en-US"/>
            </a:p>
          </p:txBody>
        </p:sp>
        <p:sp>
          <p:nvSpPr>
            <p:cNvPr id="93" name="Oval 92">
              <a:extLst>
                <a:ext uri="{FF2B5EF4-FFF2-40B4-BE49-F238E27FC236}">
                  <a16:creationId xmlns:a16="http://schemas.microsoft.com/office/drawing/2014/main" id="{FFC51F0D-B91A-B4C9-8444-068C14158335}"/>
                </a:ext>
              </a:extLst>
            </p:cNvPr>
            <p:cNvSpPr/>
            <p:nvPr/>
          </p:nvSpPr>
          <p:spPr>
            <a:xfrm>
              <a:off x="6972300" y="4847610"/>
              <a:ext cx="57150" cy="57150"/>
            </a:xfrm>
            <a:prstGeom prst="ellipse">
              <a:avLst/>
            </a:prstGeom>
            <a:noFill/>
            <a:ln w="17145" cap="rnd">
              <a:solidFill>
                <a:srgbClr val="6B6E71"/>
              </a:solidFill>
              <a:prstDash val="solid"/>
              <a:round/>
            </a:ln>
          </p:spPr>
          <p:txBody>
            <a:bodyPr/>
            <a:lstStyle/>
            <a:p>
              <a:endParaRPr lang="en-US"/>
            </a:p>
          </p:txBody>
        </p:sp>
      </p:grpSp>
      <p:grpSp>
        <p:nvGrpSpPr>
          <p:cNvPr id="94" name="Image 4" descr="preencoded.png">
            <a:extLst>
              <a:ext uri="{FF2B5EF4-FFF2-40B4-BE49-F238E27FC236}">
                <a16:creationId xmlns:a16="http://schemas.microsoft.com/office/drawing/2014/main" id="{D535BC31-A920-D1BE-A79E-D9A29194DE9F}"/>
              </a:ext>
            </a:extLst>
          </p:cNvPr>
          <p:cNvGrpSpPr>
            <a:grpSpLocks noChangeAspect="1"/>
          </p:cNvGrpSpPr>
          <p:nvPr/>
        </p:nvGrpSpPr>
        <p:grpSpPr>
          <a:xfrm>
            <a:off x="7951979" y="5060962"/>
            <a:ext cx="457200" cy="457200"/>
            <a:chOff x="7772229" y="4780935"/>
            <a:chExt cx="171791" cy="190500"/>
          </a:xfrm>
          <a:noFill/>
        </p:grpSpPr>
        <p:sp>
          <p:nvSpPr>
            <p:cNvPr id="95" name="Freeform: Shape 94">
              <a:extLst>
                <a:ext uri="{FF2B5EF4-FFF2-40B4-BE49-F238E27FC236}">
                  <a16:creationId xmlns:a16="http://schemas.microsoft.com/office/drawing/2014/main" id="{C227AEF2-A16B-CF5B-A85D-709275571D8A}"/>
                </a:ext>
              </a:extLst>
            </p:cNvPr>
            <p:cNvSpPr/>
            <p:nvPr/>
          </p:nvSpPr>
          <p:spPr>
            <a:xfrm>
              <a:off x="7772229" y="4780935"/>
              <a:ext cx="171791" cy="190500"/>
            </a:xfrm>
            <a:custGeom>
              <a:avLst/>
              <a:gdLst>
                <a:gd name="csX0" fmla="*/ 88804 w 171791"/>
                <a:gd name="csY0" fmla="*/ 82 h 190500"/>
                <a:gd name="csX1" fmla="*/ 84613 w 171791"/>
                <a:gd name="csY1" fmla="*/ 82 h 190500"/>
                <a:gd name="csX2" fmla="*/ 65563 w 171791"/>
                <a:gd name="csY2" fmla="*/ 19132 h 190500"/>
                <a:gd name="csX3" fmla="*/ 65563 w 171791"/>
                <a:gd name="csY3" fmla="*/ 20846 h 190500"/>
                <a:gd name="csX4" fmla="*/ 56038 w 171791"/>
                <a:gd name="csY4" fmla="*/ 37325 h 190500"/>
                <a:gd name="csX5" fmla="*/ 51942 w 171791"/>
                <a:gd name="csY5" fmla="*/ 39706 h 190500"/>
                <a:gd name="csX6" fmla="*/ 32892 w 171791"/>
                <a:gd name="csY6" fmla="*/ 39706 h 190500"/>
                <a:gd name="csX7" fmla="*/ 31464 w 171791"/>
                <a:gd name="csY7" fmla="*/ 38944 h 190500"/>
                <a:gd name="csX8" fmla="*/ 5460 w 171791"/>
                <a:gd name="csY8" fmla="*/ 45897 h 190500"/>
                <a:gd name="csX9" fmla="*/ 3365 w 171791"/>
                <a:gd name="csY9" fmla="*/ 49517 h 190500"/>
                <a:gd name="csX10" fmla="*/ 10318 w 171791"/>
                <a:gd name="csY10" fmla="*/ 75520 h 190500"/>
                <a:gd name="csX11" fmla="*/ 11747 w 171791"/>
                <a:gd name="csY11" fmla="*/ 76473 h 190500"/>
                <a:gd name="csX12" fmla="*/ 21272 w 171791"/>
                <a:gd name="csY12" fmla="*/ 92856 h 190500"/>
                <a:gd name="csX13" fmla="*/ 21272 w 171791"/>
                <a:gd name="csY13" fmla="*/ 97713 h 190500"/>
                <a:gd name="csX14" fmla="*/ 11747 w 171791"/>
                <a:gd name="csY14" fmla="*/ 114287 h 190500"/>
                <a:gd name="csX15" fmla="*/ 10318 w 171791"/>
                <a:gd name="csY15" fmla="*/ 115144 h 190500"/>
                <a:gd name="csX16" fmla="*/ 3365 w 171791"/>
                <a:gd name="csY16" fmla="*/ 141147 h 190500"/>
                <a:gd name="csX17" fmla="*/ 5460 w 171791"/>
                <a:gd name="csY17" fmla="*/ 144767 h 190500"/>
                <a:gd name="csX18" fmla="*/ 31464 w 171791"/>
                <a:gd name="csY18" fmla="*/ 151720 h 190500"/>
                <a:gd name="csX19" fmla="*/ 32892 w 171791"/>
                <a:gd name="csY19" fmla="*/ 150958 h 190500"/>
                <a:gd name="csX20" fmla="*/ 51942 w 171791"/>
                <a:gd name="csY20" fmla="*/ 150958 h 190500"/>
                <a:gd name="csX21" fmla="*/ 56038 w 171791"/>
                <a:gd name="csY21" fmla="*/ 153339 h 190500"/>
                <a:gd name="csX22" fmla="*/ 65563 w 171791"/>
                <a:gd name="csY22" fmla="*/ 169818 h 190500"/>
                <a:gd name="csX23" fmla="*/ 65563 w 171791"/>
                <a:gd name="csY23" fmla="*/ 171532 h 190500"/>
                <a:gd name="csX24" fmla="*/ 84613 w 171791"/>
                <a:gd name="csY24" fmla="*/ 190582 h 190500"/>
                <a:gd name="csX25" fmla="*/ 88804 w 171791"/>
                <a:gd name="csY25" fmla="*/ 190582 h 190500"/>
                <a:gd name="csX26" fmla="*/ 107854 w 171791"/>
                <a:gd name="csY26" fmla="*/ 171532 h 190500"/>
                <a:gd name="csX27" fmla="*/ 107854 w 171791"/>
                <a:gd name="csY27" fmla="*/ 169818 h 190500"/>
                <a:gd name="csX28" fmla="*/ 117379 w 171791"/>
                <a:gd name="csY28" fmla="*/ 153339 h 190500"/>
                <a:gd name="csX29" fmla="*/ 121475 w 171791"/>
                <a:gd name="csY29" fmla="*/ 150958 h 190500"/>
                <a:gd name="csX30" fmla="*/ 140525 w 171791"/>
                <a:gd name="csY30" fmla="*/ 150958 h 190500"/>
                <a:gd name="csX31" fmla="*/ 141954 w 171791"/>
                <a:gd name="csY31" fmla="*/ 151720 h 190500"/>
                <a:gd name="csX32" fmla="*/ 167957 w 171791"/>
                <a:gd name="csY32" fmla="*/ 144767 h 190500"/>
                <a:gd name="csX33" fmla="*/ 170052 w 171791"/>
                <a:gd name="csY33" fmla="*/ 141052 h 190500"/>
                <a:gd name="csX34" fmla="*/ 163099 w 171791"/>
                <a:gd name="csY34" fmla="*/ 115049 h 190500"/>
                <a:gd name="csX35" fmla="*/ 161670 w 171791"/>
                <a:gd name="csY35" fmla="*/ 114287 h 190500"/>
                <a:gd name="csX36" fmla="*/ 152145 w 171791"/>
                <a:gd name="csY36" fmla="*/ 97713 h 190500"/>
                <a:gd name="csX37" fmla="*/ 152145 w 171791"/>
                <a:gd name="csY37" fmla="*/ 92951 h 190500"/>
                <a:gd name="csX38" fmla="*/ 161670 w 171791"/>
                <a:gd name="csY38" fmla="*/ 76377 h 190500"/>
                <a:gd name="csX39" fmla="*/ 163099 w 171791"/>
                <a:gd name="csY39" fmla="*/ 75520 h 190500"/>
                <a:gd name="csX40" fmla="*/ 170052 w 171791"/>
                <a:gd name="csY40" fmla="*/ 49517 h 190500"/>
                <a:gd name="csX41" fmla="*/ 167957 w 171791"/>
                <a:gd name="csY41" fmla="*/ 45897 h 190500"/>
                <a:gd name="csX42" fmla="*/ 141954 w 171791"/>
                <a:gd name="csY42" fmla="*/ 38944 h 190500"/>
                <a:gd name="csX43" fmla="*/ 140525 w 171791"/>
                <a:gd name="csY43" fmla="*/ 39706 h 190500"/>
                <a:gd name="csX44" fmla="*/ 121475 w 171791"/>
                <a:gd name="csY44" fmla="*/ 39706 h 190500"/>
                <a:gd name="csX45" fmla="*/ 117379 w 171791"/>
                <a:gd name="csY45" fmla="*/ 37325 h 190500"/>
                <a:gd name="csX46" fmla="*/ 107854 w 171791"/>
                <a:gd name="csY46" fmla="*/ 20846 h 190500"/>
                <a:gd name="csX47" fmla="*/ 107854 w 171791"/>
                <a:gd name="csY47" fmla="*/ 19132 h 190500"/>
                <a:gd name="csX48" fmla="*/ 88804 w 171791"/>
                <a:gd name="csY48" fmla="*/ 8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8804" y="82"/>
                  </a:moveTo>
                  <a:lnTo>
                    <a:pt x="84613" y="82"/>
                  </a:lnTo>
                  <a:cubicBezTo>
                    <a:pt x="74092" y="82"/>
                    <a:pt x="65563" y="8611"/>
                    <a:pt x="65563" y="19132"/>
                  </a:cubicBezTo>
                  <a:lnTo>
                    <a:pt x="65563" y="20846"/>
                  </a:lnTo>
                  <a:cubicBezTo>
                    <a:pt x="65556" y="27645"/>
                    <a:pt x="61926" y="33925"/>
                    <a:pt x="56038" y="37325"/>
                  </a:cubicBezTo>
                  <a:lnTo>
                    <a:pt x="51942" y="39706"/>
                  </a:lnTo>
                  <a:cubicBezTo>
                    <a:pt x="46048" y="43109"/>
                    <a:pt x="38786" y="43109"/>
                    <a:pt x="32892" y="39706"/>
                  </a:cubicBezTo>
                  <a:lnTo>
                    <a:pt x="31464" y="38944"/>
                  </a:lnTo>
                  <a:cubicBezTo>
                    <a:pt x="22362" y="33693"/>
                    <a:pt x="10727" y="36805"/>
                    <a:pt x="5460" y="45897"/>
                  </a:cubicBezTo>
                  <a:lnTo>
                    <a:pt x="3365" y="49517"/>
                  </a:lnTo>
                  <a:cubicBezTo>
                    <a:pt x="-1886" y="58619"/>
                    <a:pt x="1225" y="70253"/>
                    <a:pt x="10318" y="75520"/>
                  </a:cubicBezTo>
                  <a:lnTo>
                    <a:pt x="11747" y="76473"/>
                  </a:lnTo>
                  <a:cubicBezTo>
                    <a:pt x="17606" y="79855"/>
                    <a:pt x="21231" y="86091"/>
                    <a:pt x="21272" y="92856"/>
                  </a:cubicBezTo>
                  <a:lnTo>
                    <a:pt x="21272" y="97713"/>
                  </a:lnTo>
                  <a:cubicBezTo>
                    <a:pt x="21299" y="104546"/>
                    <a:pt x="17664" y="110870"/>
                    <a:pt x="11747" y="114287"/>
                  </a:cubicBezTo>
                  <a:lnTo>
                    <a:pt x="10318" y="115144"/>
                  </a:lnTo>
                  <a:cubicBezTo>
                    <a:pt x="1225" y="120411"/>
                    <a:pt x="-1886" y="132045"/>
                    <a:pt x="3365" y="141147"/>
                  </a:cubicBezTo>
                  <a:lnTo>
                    <a:pt x="5460" y="144767"/>
                  </a:lnTo>
                  <a:cubicBezTo>
                    <a:pt x="10727" y="153859"/>
                    <a:pt x="22362" y="156971"/>
                    <a:pt x="31464" y="151720"/>
                  </a:cubicBezTo>
                  <a:lnTo>
                    <a:pt x="32892" y="150958"/>
                  </a:lnTo>
                  <a:cubicBezTo>
                    <a:pt x="38786" y="147555"/>
                    <a:pt x="46048" y="147555"/>
                    <a:pt x="51942" y="150958"/>
                  </a:cubicBezTo>
                  <a:lnTo>
                    <a:pt x="56038" y="153339"/>
                  </a:lnTo>
                  <a:cubicBezTo>
                    <a:pt x="61926" y="156739"/>
                    <a:pt x="65556" y="163019"/>
                    <a:pt x="65563" y="169818"/>
                  </a:cubicBezTo>
                  <a:lnTo>
                    <a:pt x="65563" y="171532"/>
                  </a:lnTo>
                  <a:cubicBezTo>
                    <a:pt x="65563" y="182053"/>
                    <a:pt x="74092" y="190582"/>
                    <a:pt x="84613" y="190582"/>
                  </a:cubicBezTo>
                  <a:lnTo>
                    <a:pt x="88804" y="190582"/>
                  </a:lnTo>
                  <a:cubicBezTo>
                    <a:pt x="99325" y="190582"/>
                    <a:pt x="107854" y="182053"/>
                    <a:pt x="107854" y="171532"/>
                  </a:cubicBezTo>
                  <a:lnTo>
                    <a:pt x="107854" y="169818"/>
                  </a:lnTo>
                  <a:cubicBezTo>
                    <a:pt x="107861" y="163019"/>
                    <a:pt x="111491" y="156739"/>
                    <a:pt x="117379" y="153339"/>
                  </a:cubicBezTo>
                  <a:lnTo>
                    <a:pt x="121475" y="150958"/>
                  </a:lnTo>
                  <a:cubicBezTo>
                    <a:pt x="127369" y="147555"/>
                    <a:pt x="134631" y="147555"/>
                    <a:pt x="140525" y="150958"/>
                  </a:cubicBezTo>
                  <a:lnTo>
                    <a:pt x="141954" y="151720"/>
                  </a:lnTo>
                  <a:cubicBezTo>
                    <a:pt x="151056" y="156971"/>
                    <a:pt x="162690" y="153859"/>
                    <a:pt x="167957" y="144767"/>
                  </a:cubicBezTo>
                  <a:lnTo>
                    <a:pt x="170052" y="141052"/>
                  </a:lnTo>
                  <a:cubicBezTo>
                    <a:pt x="175303" y="131950"/>
                    <a:pt x="172192" y="120315"/>
                    <a:pt x="163099" y="115049"/>
                  </a:cubicBezTo>
                  <a:lnTo>
                    <a:pt x="161670" y="114287"/>
                  </a:lnTo>
                  <a:cubicBezTo>
                    <a:pt x="155753" y="110870"/>
                    <a:pt x="152118" y="104546"/>
                    <a:pt x="152145" y="97713"/>
                  </a:cubicBezTo>
                  <a:lnTo>
                    <a:pt x="152145" y="92951"/>
                  </a:lnTo>
                  <a:cubicBezTo>
                    <a:pt x="152118" y="86118"/>
                    <a:pt x="155753" y="79794"/>
                    <a:pt x="161670" y="76377"/>
                  </a:cubicBezTo>
                  <a:lnTo>
                    <a:pt x="163099" y="75520"/>
                  </a:lnTo>
                  <a:cubicBezTo>
                    <a:pt x="172192" y="70253"/>
                    <a:pt x="175303" y="58619"/>
                    <a:pt x="170052" y="49517"/>
                  </a:cubicBezTo>
                  <a:lnTo>
                    <a:pt x="167957" y="45897"/>
                  </a:lnTo>
                  <a:cubicBezTo>
                    <a:pt x="162690" y="36805"/>
                    <a:pt x="151056" y="33693"/>
                    <a:pt x="141954" y="38944"/>
                  </a:cubicBezTo>
                  <a:lnTo>
                    <a:pt x="140525" y="39706"/>
                  </a:lnTo>
                  <a:cubicBezTo>
                    <a:pt x="134631" y="43109"/>
                    <a:pt x="127369" y="43109"/>
                    <a:pt x="121475" y="39706"/>
                  </a:cubicBezTo>
                  <a:lnTo>
                    <a:pt x="117379" y="37325"/>
                  </a:lnTo>
                  <a:cubicBezTo>
                    <a:pt x="111491" y="33925"/>
                    <a:pt x="107861" y="27645"/>
                    <a:pt x="107854" y="20846"/>
                  </a:cubicBezTo>
                  <a:lnTo>
                    <a:pt x="107854" y="19132"/>
                  </a:lnTo>
                  <a:cubicBezTo>
                    <a:pt x="107854" y="8611"/>
                    <a:pt x="99325" y="82"/>
                    <a:pt x="88804" y="82"/>
                  </a:cubicBezTo>
                  <a:close/>
                </a:path>
              </a:pathLst>
            </a:custGeom>
            <a:noFill/>
            <a:ln w="17145" cap="rnd">
              <a:solidFill>
                <a:srgbClr val="6B6E71"/>
              </a:solidFill>
              <a:prstDash val="solid"/>
              <a:round/>
            </a:ln>
          </p:spPr>
          <p:txBody>
            <a:bodyPr/>
            <a:lstStyle/>
            <a:p>
              <a:endParaRPr lang="en-US"/>
            </a:p>
          </p:txBody>
        </p:sp>
        <p:sp>
          <p:nvSpPr>
            <p:cNvPr id="96" name="Oval 95">
              <a:extLst>
                <a:ext uri="{FF2B5EF4-FFF2-40B4-BE49-F238E27FC236}">
                  <a16:creationId xmlns:a16="http://schemas.microsoft.com/office/drawing/2014/main" id="{5C7CC377-29AE-9400-4E35-F95C74B8C9B6}"/>
                </a:ext>
              </a:extLst>
            </p:cNvPr>
            <p:cNvSpPr/>
            <p:nvPr/>
          </p:nvSpPr>
          <p:spPr>
            <a:xfrm>
              <a:off x="7829550" y="4847610"/>
              <a:ext cx="57150" cy="57150"/>
            </a:xfrm>
            <a:prstGeom prst="ellipse">
              <a:avLst/>
            </a:prstGeom>
            <a:noFill/>
            <a:ln w="17145" cap="rnd">
              <a:solidFill>
                <a:srgbClr val="6B6E71"/>
              </a:solidFill>
              <a:prstDash val="solid"/>
              <a:round/>
            </a:ln>
          </p:spPr>
          <p:txBody>
            <a:bodyPr/>
            <a:lstStyle/>
            <a:p>
              <a:endParaRPr lang="en-US"/>
            </a:p>
          </p:txBody>
        </p:sp>
      </p:grpSp>
      <p:grpSp>
        <p:nvGrpSpPr>
          <p:cNvPr id="97" name="Image 4" descr="preencoded.png">
            <a:extLst>
              <a:ext uri="{FF2B5EF4-FFF2-40B4-BE49-F238E27FC236}">
                <a16:creationId xmlns:a16="http://schemas.microsoft.com/office/drawing/2014/main" id="{B5006CAE-2F02-4A9E-ABCD-0C9ADB1031C1}"/>
              </a:ext>
            </a:extLst>
          </p:cNvPr>
          <p:cNvGrpSpPr>
            <a:grpSpLocks noChangeAspect="1"/>
          </p:cNvGrpSpPr>
          <p:nvPr/>
        </p:nvGrpSpPr>
        <p:grpSpPr>
          <a:xfrm>
            <a:off x="8809229" y="5060962"/>
            <a:ext cx="457200" cy="457200"/>
            <a:chOff x="8629479" y="4780935"/>
            <a:chExt cx="171791" cy="190500"/>
          </a:xfrm>
          <a:noFill/>
        </p:grpSpPr>
        <p:sp>
          <p:nvSpPr>
            <p:cNvPr id="98" name="Freeform: Shape 97">
              <a:extLst>
                <a:ext uri="{FF2B5EF4-FFF2-40B4-BE49-F238E27FC236}">
                  <a16:creationId xmlns:a16="http://schemas.microsoft.com/office/drawing/2014/main" id="{43C8AE87-22B4-5865-FB8B-6850AB674D73}"/>
                </a:ext>
              </a:extLst>
            </p:cNvPr>
            <p:cNvSpPr/>
            <p:nvPr/>
          </p:nvSpPr>
          <p:spPr>
            <a:xfrm>
              <a:off x="8629479" y="4780935"/>
              <a:ext cx="171791" cy="190500"/>
            </a:xfrm>
            <a:custGeom>
              <a:avLst/>
              <a:gdLst>
                <a:gd name="csX0" fmla="*/ 88894 w 171791"/>
                <a:gd name="csY0" fmla="*/ 82 h 190500"/>
                <a:gd name="csX1" fmla="*/ 84703 w 171791"/>
                <a:gd name="csY1" fmla="*/ 82 h 190500"/>
                <a:gd name="csX2" fmla="*/ 65653 w 171791"/>
                <a:gd name="csY2" fmla="*/ 19132 h 190500"/>
                <a:gd name="csX3" fmla="*/ 65653 w 171791"/>
                <a:gd name="csY3" fmla="*/ 20846 h 190500"/>
                <a:gd name="csX4" fmla="*/ 56128 w 171791"/>
                <a:gd name="csY4" fmla="*/ 37325 h 190500"/>
                <a:gd name="csX5" fmla="*/ 52032 w 171791"/>
                <a:gd name="csY5" fmla="*/ 39706 h 190500"/>
                <a:gd name="csX6" fmla="*/ 32982 w 171791"/>
                <a:gd name="csY6" fmla="*/ 39706 h 190500"/>
                <a:gd name="csX7" fmla="*/ 31554 w 171791"/>
                <a:gd name="csY7" fmla="*/ 38944 h 190500"/>
                <a:gd name="csX8" fmla="*/ 5550 w 171791"/>
                <a:gd name="csY8" fmla="*/ 45897 h 190500"/>
                <a:gd name="csX9" fmla="*/ 3455 w 171791"/>
                <a:gd name="csY9" fmla="*/ 49517 h 190500"/>
                <a:gd name="csX10" fmla="*/ 10408 w 171791"/>
                <a:gd name="csY10" fmla="*/ 75520 h 190500"/>
                <a:gd name="csX11" fmla="*/ 11837 w 171791"/>
                <a:gd name="csY11" fmla="*/ 76473 h 190500"/>
                <a:gd name="csX12" fmla="*/ 21362 w 171791"/>
                <a:gd name="csY12" fmla="*/ 92856 h 190500"/>
                <a:gd name="csX13" fmla="*/ 21362 w 171791"/>
                <a:gd name="csY13" fmla="*/ 97713 h 190500"/>
                <a:gd name="csX14" fmla="*/ 11837 w 171791"/>
                <a:gd name="csY14" fmla="*/ 114287 h 190500"/>
                <a:gd name="csX15" fmla="*/ 10408 w 171791"/>
                <a:gd name="csY15" fmla="*/ 115144 h 190500"/>
                <a:gd name="csX16" fmla="*/ 3455 w 171791"/>
                <a:gd name="csY16" fmla="*/ 141147 h 190500"/>
                <a:gd name="csX17" fmla="*/ 5550 w 171791"/>
                <a:gd name="csY17" fmla="*/ 144767 h 190500"/>
                <a:gd name="csX18" fmla="*/ 31554 w 171791"/>
                <a:gd name="csY18" fmla="*/ 151720 h 190500"/>
                <a:gd name="csX19" fmla="*/ 32982 w 171791"/>
                <a:gd name="csY19" fmla="*/ 150958 h 190500"/>
                <a:gd name="csX20" fmla="*/ 52032 w 171791"/>
                <a:gd name="csY20" fmla="*/ 150958 h 190500"/>
                <a:gd name="csX21" fmla="*/ 56128 w 171791"/>
                <a:gd name="csY21" fmla="*/ 153339 h 190500"/>
                <a:gd name="csX22" fmla="*/ 65653 w 171791"/>
                <a:gd name="csY22" fmla="*/ 169818 h 190500"/>
                <a:gd name="csX23" fmla="*/ 65653 w 171791"/>
                <a:gd name="csY23" fmla="*/ 171532 h 190500"/>
                <a:gd name="csX24" fmla="*/ 84703 w 171791"/>
                <a:gd name="csY24" fmla="*/ 190582 h 190500"/>
                <a:gd name="csX25" fmla="*/ 88894 w 171791"/>
                <a:gd name="csY25" fmla="*/ 190582 h 190500"/>
                <a:gd name="csX26" fmla="*/ 107944 w 171791"/>
                <a:gd name="csY26" fmla="*/ 171532 h 190500"/>
                <a:gd name="csX27" fmla="*/ 107944 w 171791"/>
                <a:gd name="csY27" fmla="*/ 169818 h 190500"/>
                <a:gd name="csX28" fmla="*/ 117469 w 171791"/>
                <a:gd name="csY28" fmla="*/ 153339 h 190500"/>
                <a:gd name="csX29" fmla="*/ 121565 w 171791"/>
                <a:gd name="csY29" fmla="*/ 150958 h 190500"/>
                <a:gd name="csX30" fmla="*/ 140615 w 171791"/>
                <a:gd name="csY30" fmla="*/ 150958 h 190500"/>
                <a:gd name="csX31" fmla="*/ 142044 w 171791"/>
                <a:gd name="csY31" fmla="*/ 151720 h 190500"/>
                <a:gd name="csX32" fmla="*/ 168047 w 171791"/>
                <a:gd name="csY32" fmla="*/ 144767 h 190500"/>
                <a:gd name="csX33" fmla="*/ 170142 w 171791"/>
                <a:gd name="csY33" fmla="*/ 141052 h 190500"/>
                <a:gd name="csX34" fmla="*/ 163189 w 171791"/>
                <a:gd name="csY34" fmla="*/ 115049 h 190500"/>
                <a:gd name="csX35" fmla="*/ 161760 w 171791"/>
                <a:gd name="csY35" fmla="*/ 114287 h 190500"/>
                <a:gd name="csX36" fmla="*/ 152235 w 171791"/>
                <a:gd name="csY36" fmla="*/ 97713 h 190500"/>
                <a:gd name="csX37" fmla="*/ 152235 w 171791"/>
                <a:gd name="csY37" fmla="*/ 92951 h 190500"/>
                <a:gd name="csX38" fmla="*/ 161760 w 171791"/>
                <a:gd name="csY38" fmla="*/ 76377 h 190500"/>
                <a:gd name="csX39" fmla="*/ 163189 w 171791"/>
                <a:gd name="csY39" fmla="*/ 75520 h 190500"/>
                <a:gd name="csX40" fmla="*/ 170142 w 171791"/>
                <a:gd name="csY40" fmla="*/ 49517 h 190500"/>
                <a:gd name="csX41" fmla="*/ 168047 w 171791"/>
                <a:gd name="csY41" fmla="*/ 45897 h 190500"/>
                <a:gd name="csX42" fmla="*/ 142044 w 171791"/>
                <a:gd name="csY42" fmla="*/ 38944 h 190500"/>
                <a:gd name="csX43" fmla="*/ 140615 w 171791"/>
                <a:gd name="csY43" fmla="*/ 39706 h 190500"/>
                <a:gd name="csX44" fmla="*/ 121565 w 171791"/>
                <a:gd name="csY44" fmla="*/ 39706 h 190500"/>
                <a:gd name="csX45" fmla="*/ 117469 w 171791"/>
                <a:gd name="csY45" fmla="*/ 37325 h 190500"/>
                <a:gd name="csX46" fmla="*/ 107944 w 171791"/>
                <a:gd name="csY46" fmla="*/ 20846 h 190500"/>
                <a:gd name="csX47" fmla="*/ 107944 w 171791"/>
                <a:gd name="csY47" fmla="*/ 19132 h 190500"/>
                <a:gd name="csX48" fmla="*/ 88894 w 171791"/>
                <a:gd name="csY48" fmla="*/ 8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8894" y="82"/>
                  </a:moveTo>
                  <a:lnTo>
                    <a:pt x="84703" y="82"/>
                  </a:lnTo>
                  <a:cubicBezTo>
                    <a:pt x="74182" y="82"/>
                    <a:pt x="65653" y="8611"/>
                    <a:pt x="65653" y="19132"/>
                  </a:cubicBezTo>
                  <a:lnTo>
                    <a:pt x="65653" y="20846"/>
                  </a:lnTo>
                  <a:cubicBezTo>
                    <a:pt x="65646" y="27645"/>
                    <a:pt x="62016" y="33925"/>
                    <a:pt x="56128" y="37325"/>
                  </a:cubicBezTo>
                  <a:lnTo>
                    <a:pt x="52032" y="39706"/>
                  </a:lnTo>
                  <a:cubicBezTo>
                    <a:pt x="46138" y="43109"/>
                    <a:pt x="38876" y="43109"/>
                    <a:pt x="32982" y="39706"/>
                  </a:cubicBezTo>
                  <a:lnTo>
                    <a:pt x="31554" y="38944"/>
                  </a:lnTo>
                  <a:cubicBezTo>
                    <a:pt x="22452" y="33693"/>
                    <a:pt x="10817" y="36805"/>
                    <a:pt x="5550" y="45897"/>
                  </a:cubicBezTo>
                  <a:lnTo>
                    <a:pt x="3455" y="49517"/>
                  </a:lnTo>
                  <a:cubicBezTo>
                    <a:pt x="-1796" y="58619"/>
                    <a:pt x="1315" y="70253"/>
                    <a:pt x="10408" y="75520"/>
                  </a:cubicBezTo>
                  <a:lnTo>
                    <a:pt x="11837" y="76473"/>
                  </a:lnTo>
                  <a:cubicBezTo>
                    <a:pt x="17696" y="79855"/>
                    <a:pt x="21321" y="86091"/>
                    <a:pt x="21362" y="92856"/>
                  </a:cubicBezTo>
                  <a:lnTo>
                    <a:pt x="21362" y="97713"/>
                  </a:lnTo>
                  <a:cubicBezTo>
                    <a:pt x="21389" y="104546"/>
                    <a:pt x="17754" y="110870"/>
                    <a:pt x="11837" y="114287"/>
                  </a:cubicBezTo>
                  <a:lnTo>
                    <a:pt x="10408" y="115144"/>
                  </a:lnTo>
                  <a:cubicBezTo>
                    <a:pt x="1315" y="120411"/>
                    <a:pt x="-1796" y="132045"/>
                    <a:pt x="3455" y="141147"/>
                  </a:cubicBezTo>
                  <a:lnTo>
                    <a:pt x="5550" y="144767"/>
                  </a:lnTo>
                  <a:cubicBezTo>
                    <a:pt x="10817" y="153859"/>
                    <a:pt x="22452" y="156971"/>
                    <a:pt x="31554" y="151720"/>
                  </a:cubicBezTo>
                  <a:lnTo>
                    <a:pt x="32982" y="150958"/>
                  </a:lnTo>
                  <a:cubicBezTo>
                    <a:pt x="38876" y="147555"/>
                    <a:pt x="46138" y="147555"/>
                    <a:pt x="52032" y="150958"/>
                  </a:cubicBezTo>
                  <a:lnTo>
                    <a:pt x="56128" y="153339"/>
                  </a:lnTo>
                  <a:cubicBezTo>
                    <a:pt x="62016" y="156739"/>
                    <a:pt x="65646" y="163019"/>
                    <a:pt x="65653" y="169818"/>
                  </a:cubicBezTo>
                  <a:lnTo>
                    <a:pt x="65653" y="171532"/>
                  </a:lnTo>
                  <a:cubicBezTo>
                    <a:pt x="65653" y="182053"/>
                    <a:pt x="74182" y="190582"/>
                    <a:pt x="84703" y="190582"/>
                  </a:cubicBezTo>
                  <a:lnTo>
                    <a:pt x="88894" y="190582"/>
                  </a:lnTo>
                  <a:cubicBezTo>
                    <a:pt x="99415" y="190582"/>
                    <a:pt x="107944" y="182053"/>
                    <a:pt x="107944" y="171532"/>
                  </a:cubicBezTo>
                  <a:lnTo>
                    <a:pt x="107944" y="169818"/>
                  </a:lnTo>
                  <a:cubicBezTo>
                    <a:pt x="107951" y="163019"/>
                    <a:pt x="111581" y="156739"/>
                    <a:pt x="117469" y="153339"/>
                  </a:cubicBezTo>
                  <a:lnTo>
                    <a:pt x="121565" y="150958"/>
                  </a:lnTo>
                  <a:cubicBezTo>
                    <a:pt x="127459" y="147555"/>
                    <a:pt x="134721" y="147555"/>
                    <a:pt x="140615" y="150958"/>
                  </a:cubicBezTo>
                  <a:lnTo>
                    <a:pt x="142044" y="151720"/>
                  </a:lnTo>
                  <a:cubicBezTo>
                    <a:pt x="151146" y="156971"/>
                    <a:pt x="162780" y="153859"/>
                    <a:pt x="168047" y="144767"/>
                  </a:cubicBezTo>
                  <a:lnTo>
                    <a:pt x="170142" y="141052"/>
                  </a:lnTo>
                  <a:cubicBezTo>
                    <a:pt x="175393" y="131950"/>
                    <a:pt x="172282" y="120315"/>
                    <a:pt x="163189" y="115049"/>
                  </a:cubicBezTo>
                  <a:lnTo>
                    <a:pt x="161760" y="114287"/>
                  </a:lnTo>
                  <a:cubicBezTo>
                    <a:pt x="155843" y="110870"/>
                    <a:pt x="152208" y="104546"/>
                    <a:pt x="152235" y="97713"/>
                  </a:cubicBezTo>
                  <a:lnTo>
                    <a:pt x="152235" y="92951"/>
                  </a:lnTo>
                  <a:cubicBezTo>
                    <a:pt x="152208" y="86118"/>
                    <a:pt x="155843" y="79794"/>
                    <a:pt x="161760" y="76377"/>
                  </a:cubicBezTo>
                  <a:lnTo>
                    <a:pt x="163189" y="75520"/>
                  </a:lnTo>
                  <a:cubicBezTo>
                    <a:pt x="172282" y="70253"/>
                    <a:pt x="175393" y="58619"/>
                    <a:pt x="170142" y="49517"/>
                  </a:cubicBezTo>
                  <a:lnTo>
                    <a:pt x="168047" y="45897"/>
                  </a:lnTo>
                  <a:cubicBezTo>
                    <a:pt x="162780" y="36805"/>
                    <a:pt x="151146" y="33693"/>
                    <a:pt x="142044" y="38944"/>
                  </a:cubicBezTo>
                  <a:lnTo>
                    <a:pt x="140615" y="39706"/>
                  </a:lnTo>
                  <a:cubicBezTo>
                    <a:pt x="134721" y="43109"/>
                    <a:pt x="127459" y="43109"/>
                    <a:pt x="121565" y="39706"/>
                  </a:cubicBezTo>
                  <a:lnTo>
                    <a:pt x="117469" y="37325"/>
                  </a:lnTo>
                  <a:cubicBezTo>
                    <a:pt x="111581" y="33925"/>
                    <a:pt x="107951" y="27645"/>
                    <a:pt x="107944" y="20846"/>
                  </a:cubicBezTo>
                  <a:lnTo>
                    <a:pt x="107944" y="19132"/>
                  </a:lnTo>
                  <a:cubicBezTo>
                    <a:pt x="107944" y="8611"/>
                    <a:pt x="99415" y="82"/>
                    <a:pt x="88894" y="82"/>
                  </a:cubicBezTo>
                  <a:close/>
                </a:path>
              </a:pathLst>
            </a:custGeom>
            <a:noFill/>
            <a:ln w="17145" cap="rnd">
              <a:solidFill>
                <a:srgbClr val="6B6E71"/>
              </a:solidFill>
              <a:prstDash val="solid"/>
              <a:round/>
            </a:ln>
          </p:spPr>
          <p:txBody>
            <a:bodyPr/>
            <a:lstStyle/>
            <a:p>
              <a:endParaRPr lang="en-US"/>
            </a:p>
          </p:txBody>
        </p:sp>
        <p:sp>
          <p:nvSpPr>
            <p:cNvPr id="99" name="Oval 98">
              <a:extLst>
                <a:ext uri="{FF2B5EF4-FFF2-40B4-BE49-F238E27FC236}">
                  <a16:creationId xmlns:a16="http://schemas.microsoft.com/office/drawing/2014/main" id="{5400ABA8-7BE6-EDB9-7000-4DC88211C469}"/>
                </a:ext>
              </a:extLst>
            </p:cNvPr>
            <p:cNvSpPr/>
            <p:nvPr/>
          </p:nvSpPr>
          <p:spPr>
            <a:xfrm>
              <a:off x="8686800" y="4847610"/>
              <a:ext cx="57150" cy="57150"/>
            </a:xfrm>
            <a:prstGeom prst="ellipse">
              <a:avLst/>
            </a:prstGeom>
            <a:noFill/>
            <a:ln w="17145" cap="rnd">
              <a:solidFill>
                <a:srgbClr val="6B6E71"/>
              </a:solidFill>
              <a:prstDash val="solid"/>
              <a:round/>
            </a:ln>
          </p:spPr>
          <p:txBody>
            <a:bodyPr/>
            <a:lstStyle/>
            <a:p>
              <a:endParaRPr lang="en-US"/>
            </a:p>
          </p:txBody>
        </p:sp>
      </p:grpSp>
      <p:sp>
        <p:nvSpPr>
          <p:cNvPr id="100" name="Freeform: Shape 99">
            <a:extLst>
              <a:ext uri="{FF2B5EF4-FFF2-40B4-BE49-F238E27FC236}">
                <a16:creationId xmlns:a16="http://schemas.microsoft.com/office/drawing/2014/main" id="{5EEAB764-FF70-C5DC-C9CD-454CD37D89B5}"/>
              </a:ext>
            </a:extLst>
          </p:cNvPr>
          <p:cNvSpPr/>
          <p:nvPr/>
        </p:nvSpPr>
        <p:spPr>
          <a:xfrm>
            <a:off x="14094071" y="5286488"/>
            <a:ext cx="1097280" cy="9525"/>
          </a:xfrm>
          <a:custGeom>
            <a:avLst/>
            <a:gdLst>
              <a:gd name="csX0" fmla="*/ 0 w 5200650"/>
              <a:gd name="csY0" fmla="*/ 0 h 9525"/>
              <a:gd name="csX1" fmla="*/ 5200650 w 5200650"/>
              <a:gd name="csY1" fmla="*/ 0 h 9525"/>
            </a:gdLst>
            <a:ahLst/>
            <a:cxnLst>
              <a:cxn ang="0">
                <a:pos x="csX0" y="csY0"/>
              </a:cxn>
              <a:cxn ang="0">
                <a:pos x="csX1" y="csY1"/>
              </a:cxn>
            </a:cxnLst>
            <a:rect l="l" t="t" r="r" b="b"/>
            <a:pathLst>
              <a:path w="5200650" h="9525">
                <a:moveTo>
                  <a:pt x="0" y="0"/>
                </a:moveTo>
                <a:lnTo>
                  <a:pt x="5200650" y="0"/>
                </a:lnTo>
              </a:path>
            </a:pathLst>
          </a:custGeom>
          <a:noFill/>
          <a:ln w="47625" cap="rnd">
            <a:solidFill>
              <a:srgbClr val="00B0F0"/>
            </a:solidFill>
            <a:prstDash val="solid"/>
            <a:miter/>
            <a:headEnd type="none" w="med" len="med"/>
            <a:tailEnd type="triangle" w="med" len="med"/>
          </a:ln>
        </p:spPr>
        <p:txBody>
          <a:bodyPr/>
          <a:lstStyle/>
          <a:p>
            <a:endParaRPr lang="en-US"/>
          </a:p>
        </p:txBody>
      </p:sp>
      <p:sp>
        <p:nvSpPr>
          <p:cNvPr id="101" name="Freeform: Shape 100">
            <a:extLst>
              <a:ext uri="{FF2B5EF4-FFF2-40B4-BE49-F238E27FC236}">
                <a16:creationId xmlns:a16="http://schemas.microsoft.com/office/drawing/2014/main" id="{55E17E08-6C7F-7F30-5F65-D163759BEE53}"/>
              </a:ext>
            </a:extLst>
          </p:cNvPr>
          <p:cNvSpPr/>
          <p:nvPr/>
        </p:nvSpPr>
        <p:spPr>
          <a:xfrm>
            <a:off x="8934128" y="5686538"/>
            <a:ext cx="1038203" cy="1123950"/>
          </a:xfrm>
          <a:custGeom>
            <a:avLst/>
            <a:gdLst>
              <a:gd name="csX0" fmla="*/ 0 w 2600325"/>
              <a:gd name="csY0" fmla="*/ 0 h 1123950"/>
              <a:gd name="csX1" fmla="*/ 2600325 w 2600325"/>
              <a:gd name="csY1" fmla="*/ 1123950 h 1123950"/>
            </a:gdLst>
            <a:ahLst/>
            <a:cxnLst>
              <a:cxn ang="0">
                <a:pos x="csX0" y="csY0"/>
              </a:cxn>
              <a:cxn ang="0">
                <a:pos x="csX1" y="csY1"/>
              </a:cxn>
            </a:cxnLst>
            <a:rect l="l" t="t" r="r" b="b"/>
            <a:pathLst>
              <a:path w="2600325" h="1123950">
                <a:moveTo>
                  <a:pt x="0" y="0"/>
                </a:moveTo>
                <a:cubicBezTo>
                  <a:pt x="0" y="1047750"/>
                  <a:pt x="1333500" y="1123950"/>
                  <a:pt x="2600325" y="1123950"/>
                </a:cubicBezTo>
              </a:path>
            </a:pathLst>
          </a:custGeom>
          <a:noFill/>
          <a:ln w="47625" cap="rnd">
            <a:solidFill>
              <a:srgbClr val="00B0F0"/>
            </a:solidFill>
            <a:prstDash val="solid"/>
            <a:miter/>
            <a:headEnd type="none" w="med" len="med"/>
            <a:tailEnd type="triangle" w="med" len="med"/>
          </a:ln>
        </p:spPr>
        <p:txBody>
          <a:bodyPr/>
          <a:lstStyle/>
          <a:p>
            <a:endParaRPr lang="en-US"/>
          </a:p>
        </p:txBody>
      </p:sp>
      <p:grpSp>
        <p:nvGrpSpPr>
          <p:cNvPr id="102" name="Image 4" descr="preencoded.png">
            <a:extLst>
              <a:ext uri="{FF2B5EF4-FFF2-40B4-BE49-F238E27FC236}">
                <a16:creationId xmlns:a16="http://schemas.microsoft.com/office/drawing/2014/main" id="{798D9F16-D28C-33C6-E09C-5C81E7B7A094}"/>
              </a:ext>
            </a:extLst>
          </p:cNvPr>
          <p:cNvGrpSpPr/>
          <p:nvPr/>
        </p:nvGrpSpPr>
        <p:grpSpPr>
          <a:xfrm>
            <a:off x="10512530" y="5905304"/>
            <a:ext cx="3086100" cy="400050"/>
            <a:chOff x="10763250" y="5581035"/>
            <a:chExt cx="3086100" cy="400050"/>
          </a:xfrm>
          <a:noFill/>
        </p:grpSpPr>
        <p:sp>
          <p:nvSpPr>
            <p:cNvPr id="103" name="Freeform: Shape 102">
              <a:extLst>
                <a:ext uri="{FF2B5EF4-FFF2-40B4-BE49-F238E27FC236}">
                  <a16:creationId xmlns:a16="http://schemas.microsoft.com/office/drawing/2014/main" id="{A39B77CB-C645-3889-BD60-5A8CC6E672F0}"/>
                </a:ext>
              </a:extLst>
            </p:cNvPr>
            <p:cNvSpPr/>
            <p:nvPr/>
          </p:nvSpPr>
          <p:spPr>
            <a:xfrm>
              <a:off x="10763250" y="5581035"/>
              <a:ext cx="228600" cy="400050"/>
            </a:xfrm>
            <a:custGeom>
              <a:avLst/>
              <a:gdLst>
                <a:gd name="csX0" fmla="*/ 0 w 228600"/>
                <a:gd name="csY0" fmla="*/ 400050 h 400050"/>
                <a:gd name="csX1" fmla="*/ 228600 w 228600"/>
                <a:gd name="csY1" fmla="*/ 200025 h 400050"/>
                <a:gd name="csX2" fmla="*/ 0 w 228600"/>
                <a:gd name="csY2" fmla="*/ 0 h 400050"/>
              </a:gdLst>
              <a:ahLst/>
              <a:cxnLst>
                <a:cxn ang="0">
                  <a:pos x="csX0" y="csY0"/>
                </a:cxn>
                <a:cxn ang="0">
                  <a:pos x="csX1" y="csY1"/>
                </a:cxn>
                <a:cxn ang="0">
                  <a:pos x="csX2" y="csY2"/>
                </a:cxn>
              </a:cxnLst>
              <a:rect l="l" t="t" r="r" b="b"/>
              <a:pathLst>
                <a:path w="228600" h="400050">
                  <a:moveTo>
                    <a:pt x="0" y="400050"/>
                  </a:moveTo>
                  <a:lnTo>
                    <a:pt x="228600" y="200025"/>
                  </a:lnTo>
                  <a:lnTo>
                    <a:pt x="0" y="0"/>
                  </a:lnTo>
                </a:path>
              </a:pathLst>
            </a:custGeom>
            <a:noFill/>
            <a:ln w="57150" cap="rnd">
              <a:solidFill>
                <a:srgbClr val="C00000"/>
              </a:solidFill>
              <a:prstDash val="solid"/>
              <a:round/>
            </a:ln>
          </p:spPr>
          <p:txBody>
            <a:bodyPr/>
            <a:lstStyle/>
            <a:p>
              <a:endParaRPr lang="en-US"/>
            </a:p>
          </p:txBody>
        </p:sp>
        <p:sp>
          <p:nvSpPr>
            <p:cNvPr id="104" name="Freeform: Shape 103">
              <a:extLst>
                <a:ext uri="{FF2B5EF4-FFF2-40B4-BE49-F238E27FC236}">
                  <a16:creationId xmlns:a16="http://schemas.microsoft.com/office/drawing/2014/main" id="{97161F06-370E-FDF4-BA2F-FB5746D135CB}"/>
                </a:ext>
              </a:extLst>
            </p:cNvPr>
            <p:cNvSpPr/>
            <p:nvPr/>
          </p:nvSpPr>
          <p:spPr>
            <a:xfrm>
              <a:off x="11715750" y="5581035"/>
              <a:ext cx="228600" cy="400050"/>
            </a:xfrm>
            <a:custGeom>
              <a:avLst/>
              <a:gdLst>
                <a:gd name="csX0" fmla="*/ 0 w 228600"/>
                <a:gd name="csY0" fmla="*/ 400050 h 400050"/>
                <a:gd name="csX1" fmla="*/ 228600 w 228600"/>
                <a:gd name="csY1" fmla="*/ 200025 h 400050"/>
                <a:gd name="csX2" fmla="*/ 0 w 228600"/>
                <a:gd name="csY2" fmla="*/ 0 h 400050"/>
              </a:gdLst>
              <a:ahLst/>
              <a:cxnLst>
                <a:cxn ang="0">
                  <a:pos x="csX0" y="csY0"/>
                </a:cxn>
                <a:cxn ang="0">
                  <a:pos x="csX1" y="csY1"/>
                </a:cxn>
                <a:cxn ang="0">
                  <a:pos x="csX2" y="csY2"/>
                </a:cxn>
              </a:cxnLst>
              <a:rect l="l" t="t" r="r" b="b"/>
              <a:pathLst>
                <a:path w="228600" h="400050">
                  <a:moveTo>
                    <a:pt x="0" y="400050"/>
                  </a:moveTo>
                  <a:lnTo>
                    <a:pt x="228600" y="200025"/>
                  </a:lnTo>
                  <a:lnTo>
                    <a:pt x="0" y="0"/>
                  </a:lnTo>
                </a:path>
              </a:pathLst>
            </a:custGeom>
            <a:noFill/>
            <a:ln w="57150" cap="rnd">
              <a:solidFill>
                <a:srgbClr val="C00000"/>
              </a:solidFill>
              <a:prstDash val="solid"/>
              <a:round/>
            </a:ln>
          </p:spPr>
          <p:txBody>
            <a:bodyPr/>
            <a:lstStyle/>
            <a:p>
              <a:endParaRPr lang="en-US"/>
            </a:p>
          </p:txBody>
        </p:sp>
        <p:sp>
          <p:nvSpPr>
            <p:cNvPr id="105" name="Freeform: Shape 104">
              <a:extLst>
                <a:ext uri="{FF2B5EF4-FFF2-40B4-BE49-F238E27FC236}">
                  <a16:creationId xmlns:a16="http://schemas.microsoft.com/office/drawing/2014/main" id="{010A282B-6DCC-CB0E-75FC-1514C8FF2411}"/>
                </a:ext>
              </a:extLst>
            </p:cNvPr>
            <p:cNvSpPr/>
            <p:nvPr/>
          </p:nvSpPr>
          <p:spPr>
            <a:xfrm>
              <a:off x="12668250" y="5581035"/>
              <a:ext cx="228600" cy="400050"/>
            </a:xfrm>
            <a:custGeom>
              <a:avLst/>
              <a:gdLst>
                <a:gd name="csX0" fmla="*/ 0 w 228600"/>
                <a:gd name="csY0" fmla="*/ 400050 h 400050"/>
                <a:gd name="csX1" fmla="*/ 228600 w 228600"/>
                <a:gd name="csY1" fmla="*/ 200025 h 400050"/>
                <a:gd name="csX2" fmla="*/ 0 w 228600"/>
                <a:gd name="csY2" fmla="*/ 0 h 400050"/>
              </a:gdLst>
              <a:ahLst/>
              <a:cxnLst>
                <a:cxn ang="0">
                  <a:pos x="csX0" y="csY0"/>
                </a:cxn>
                <a:cxn ang="0">
                  <a:pos x="csX1" y="csY1"/>
                </a:cxn>
                <a:cxn ang="0">
                  <a:pos x="csX2" y="csY2"/>
                </a:cxn>
              </a:cxnLst>
              <a:rect l="l" t="t" r="r" b="b"/>
              <a:pathLst>
                <a:path w="228600" h="400050">
                  <a:moveTo>
                    <a:pt x="0" y="400050"/>
                  </a:moveTo>
                  <a:lnTo>
                    <a:pt x="228600" y="200025"/>
                  </a:lnTo>
                  <a:lnTo>
                    <a:pt x="0" y="0"/>
                  </a:lnTo>
                </a:path>
              </a:pathLst>
            </a:custGeom>
            <a:noFill/>
            <a:ln w="57150" cap="rnd">
              <a:solidFill>
                <a:srgbClr val="C00000"/>
              </a:solidFill>
              <a:prstDash val="solid"/>
              <a:round/>
            </a:ln>
          </p:spPr>
          <p:txBody>
            <a:bodyPr/>
            <a:lstStyle/>
            <a:p>
              <a:endParaRPr lang="en-US"/>
            </a:p>
          </p:txBody>
        </p:sp>
        <p:sp>
          <p:nvSpPr>
            <p:cNvPr id="106" name="Freeform: Shape 105">
              <a:extLst>
                <a:ext uri="{FF2B5EF4-FFF2-40B4-BE49-F238E27FC236}">
                  <a16:creationId xmlns:a16="http://schemas.microsoft.com/office/drawing/2014/main" id="{4668A54D-D405-0797-8B0B-65A46708A0EA}"/>
                </a:ext>
              </a:extLst>
            </p:cNvPr>
            <p:cNvSpPr/>
            <p:nvPr/>
          </p:nvSpPr>
          <p:spPr>
            <a:xfrm>
              <a:off x="13620750" y="5581035"/>
              <a:ext cx="228600" cy="400050"/>
            </a:xfrm>
            <a:custGeom>
              <a:avLst/>
              <a:gdLst>
                <a:gd name="csX0" fmla="*/ 0 w 228600"/>
                <a:gd name="csY0" fmla="*/ 400050 h 400050"/>
                <a:gd name="csX1" fmla="*/ 228600 w 228600"/>
                <a:gd name="csY1" fmla="*/ 200025 h 400050"/>
                <a:gd name="csX2" fmla="*/ 0 w 228600"/>
                <a:gd name="csY2" fmla="*/ 0 h 400050"/>
              </a:gdLst>
              <a:ahLst/>
              <a:cxnLst>
                <a:cxn ang="0">
                  <a:pos x="csX0" y="csY0"/>
                </a:cxn>
                <a:cxn ang="0">
                  <a:pos x="csX1" y="csY1"/>
                </a:cxn>
                <a:cxn ang="0">
                  <a:pos x="csX2" y="csY2"/>
                </a:cxn>
              </a:cxnLst>
              <a:rect l="l" t="t" r="r" b="b"/>
              <a:pathLst>
                <a:path w="228600" h="400050">
                  <a:moveTo>
                    <a:pt x="0" y="400050"/>
                  </a:moveTo>
                  <a:lnTo>
                    <a:pt x="228600" y="200025"/>
                  </a:lnTo>
                  <a:lnTo>
                    <a:pt x="0" y="0"/>
                  </a:lnTo>
                </a:path>
              </a:pathLst>
            </a:custGeom>
            <a:noFill/>
            <a:ln w="57150" cap="rnd">
              <a:solidFill>
                <a:srgbClr val="C00000"/>
              </a:solidFill>
              <a:prstDash val="solid"/>
              <a:round/>
            </a:ln>
          </p:spPr>
          <p:txBody>
            <a:bodyPr/>
            <a:lstStyle/>
            <a:p>
              <a:endParaRPr lang="en-US"/>
            </a:p>
          </p:txBody>
        </p:sp>
      </p:grpSp>
      <p:sp>
        <p:nvSpPr>
          <p:cNvPr id="107" name="Rectangle: Rounded Corners 106">
            <a:extLst>
              <a:ext uri="{FF2B5EF4-FFF2-40B4-BE49-F238E27FC236}">
                <a16:creationId xmlns:a16="http://schemas.microsoft.com/office/drawing/2014/main" id="{0A0B912F-D8D6-AC6B-5385-9E9B49E541B2}"/>
              </a:ext>
            </a:extLst>
          </p:cNvPr>
          <p:cNvSpPr/>
          <p:nvPr/>
        </p:nvSpPr>
        <p:spPr>
          <a:xfrm>
            <a:off x="9991725" y="6472958"/>
            <a:ext cx="4095750" cy="640080"/>
          </a:xfrm>
          <a:prstGeom prst="roundRect">
            <a:avLst>
              <a:gd name="adj" fmla="val 50000"/>
            </a:avLst>
          </a:prstGeom>
          <a:noFill/>
          <a:ln w="47625" cap="rnd">
            <a:solidFill>
              <a:srgbClr val="00B0F0"/>
            </a:solidFill>
            <a:prstDash val="solid"/>
            <a:miter/>
          </a:ln>
        </p:spPr>
        <p:txBody>
          <a:bodyPr/>
          <a:lstStyle/>
          <a:p>
            <a:endParaRPr lang="en-US"/>
          </a:p>
        </p:txBody>
      </p:sp>
      <p:grpSp>
        <p:nvGrpSpPr>
          <p:cNvPr id="109" name="Image 4" descr="preencoded.png">
            <a:extLst>
              <a:ext uri="{FF2B5EF4-FFF2-40B4-BE49-F238E27FC236}">
                <a16:creationId xmlns:a16="http://schemas.microsoft.com/office/drawing/2014/main" id="{0ED6CF5F-2D96-F7A0-8066-D11B10CD861D}"/>
              </a:ext>
            </a:extLst>
          </p:cNvPr>
          <p:cNvGrpSpPr>
            <a:grpSpLocks noChangeAspect="1"/>
          </p:cNvGrpSpPr>
          <p:nvPr/>
        </p:nvGrpSpPr>
        <p:grpSpPr>
          <a:xfrm>
            <a:off x="10658303" y="6562838"/>
            <a:ext cx="457200" cy="457200"/>
            <a:chOff x="10658304" y="6304935"/>
            <a:chExt cx="171791" cy="190500"/>
          </a:xfrm>
          <a:noFill/>
        </p:grpSpPr>
        <p:sp>
          <p:nvSpPr>
            <p:cNvPr id="110" name="Freeform: Shape 109">
              <a:extLst>
                <a:ext uri="{FF2B5EF4-FFF2-40B4-BE49-F238E27FC236}">
                  <a16:creationId xmlns:a16="http://schemas.microsoft.com/office/drawing/2014/main" id="{1406814A-5CFF-9990-B40F-A5ACF2EF29D7}"/>
                </a:ext>
              </a:extLst>
            </p:cNvPr>
            <p:cNvSpPr/>
            <p:nvPr/>
          </p:nvSpPr>
          <p:spPr>
            <a:xfrm>
              <a:off x="10658304" y="6304935"/>
              <a:ext cx="171791" cy="190500"/>
            </a:xfrm>
            <a:custGeom>
              <a:avLst/>
              <a:gdLst>
                <a:gd name="csX0" fmla="*/ 89107 w 171791"/>
                <a:gd name="csY0" fmla="*/ 242 h 190500"/>
                <a:gd name="csX1" fmla="*/ 84916 w 171791"/>
                <a:gd name="csY1" fmla="*/ 242 h 190500"/>
                <a:gd name="csX2" fmla="*/ 65866 w 171791"/>
                <a:gd name="csY2" fmla="*/ 19292 h 190500"/>
                <a:gd name="csX3" fmla="*/ 65866 w 171791"/>
                <a:gd name="csY3" fmla="*/ 21006 h 190500"/>
                <a:gd name="csX4" fmla="*/ 56341 w 171791"/>
                <a:gd name="csY4" fmla="*/ 37485 h 190500"/>
                <a:gd name="csX5" fmla="*/ 52245 w 171791"/>
                <a:gd name="csY5" fmla="*/ 39866 h 190500"/>
                <a:gd name="csX6" fmla="*/ 33195 w 171791"/>
                <a:gd name="csY6" fmla="*/ 39866 h 190500"/>
                <a:gd name="csX7" fmla="*/ 31767 w 171791"/>
                <a:gd name="csY7" fmla="*/ 39104 h 190500"/>
                <a:gd name="csX8" fmla="*/ 5763 w 171791"/>
                <a:gd name="csY8" fmla="*/ 46057 h 190500"/>
                <a:gd name="csX9" fmla="*/ 3668 w 171791"/>
                <a:gd name="csY9" fmla="*/ 49677 h 190500"/>
                <a:gd name="csX10" fmla="*/ 10621 w 171791"/>
                <a:gd name="csY10" fmla="*/ 75680 h 190500"/>
                <a:gd name="csX11" fmla="*/ 12050 w 171791"/>
                <a:gd name="csY11" fmla="*/ 76633 h 190500"/>
                <a:gd name="csX12" fmla="*/ 21575 w 171791"/>
                <a:gd name="csY12" fmla="*/ 93016 h 190500"/>
                <a:gd name="csX13" fmla="*/ 21575 w 171791"/>
                <a:gd name="csY13" fmla="*/ 97873 h 190500"/>
                <a:gd name="csX14" fmla="*/ 12050 w 171791"/>
                <a:gd name="csY14" fmla="*/ 114447 h 190500"/>
                <a:gd name="csX15" fmla="*/ 10621 w 171791"/>
                <a:gd name="csY15" fmla="*/ 115304 h 190500"/>
                <a:gd name="csX16" fmla="*/ 3668 w 171791"/>
                <a:gd name="csY16" fmla="*/ 141307 h 190500"/>
                <a:gd name="csX17" fmla="*/ 5763 w 171791"/>
                <a:gd name="csY17" fmla="*/ 144927 h 190500"/>
                <a:gd name="csX18" fmla="*/ 31767 w 171791"/>
                <a:gd name="csY18" fmla="*/ 151880 h 190500"/>
                <a:gd name="csX19" fmla="*/ 33195 w 171791"/>
                <a:gd name="csY19" fmla="*/ 151118 h 190500"/>
                <a:gd name="csX20" fmla="*/ 52245 w 171791"/>
                <a:gd name="csY20" fmla="*/ 151118 h 190500"/>
                <a:gd name="csX21" fmla="*/ 56341 w 171791"/>
                <a:gd name="csY21" fmla="*/ 153499 h 190500"/>
                <a:gd name="csX22" fmla="*/ 65866 w 171791"/>
                <a:gd name="csY22" fmla="*/ 169978 h 190500"/>
                <a:gd name="csX23" fmla="*/ 65866 w 171791"/>
                <a:gd name="csY23" fmla="*/ 171692 h 190500"/>
                <a:gd name="csX24" fmla="*/ 84916 w 171791"/>
                <a:gd name="csY24" fmla="*/ 190742 h 190500"/>
                <a:gd name="csX25" fmla="*/ 89107 w 171791"/>
                <a:gd name="csY25" fmla="*/ 190742 h 190500"/>
                <a:gd name="csX26" fmla="*/ 108157 w 171791"/>
                <a:gd name="csY26" fmla="*/ 171692 h 190500"/>
                <a:gd name="csX27" fmla="*/ 108157 w 171791"/>
                <a:gd name="csY27" fmla="*/ 169978 h 190500"/>
                <a:gd name="csX28" fmla="*/ 117682 w 171791"/>
                <a:gd name="csY28" fmla="*/ 153499 h 190500"/>
                <a:gd name="csX29" fmla="*/ 121778 w 171791"/>
                <a:gd name="csY29" fmla="*/ 151118 h 190500"/>
                <a:gd name="csX30" fmla="*/ 140828 w 171791"/>
                <a:gd name="csY30" fmla="*/ 151118 h 190500"/>
                <a:gd name="csX31" fmla="*/ 142257 w 171791"/>
                <a:gd name="csY31" fmla="*/ 151880 h 190500"/>
                <a:gd name="csX32" fmla="*/ 168260 w 171791"/>
                <a:gd name="csY32" fmla="*/ 144927 h 190500"/>
                <a:gd name="csX33" fmla="*/ 170355 w 171791"/>
                <a:gd name="csY33" fmla="*/ 141212 h 190500"/>
                <a:gd name="csX34" fmla="*/ 163402 w 171791"/>
                <a:gd name="csY34" fmla="*/ 115209 h 190500"/>
                <a:gd name="csX35" fmla="*/ 161973 w 171791"/>
                <a:gd name="csY35" fmla="*/ 114447 h 190500"/>
                <a:gd name="csX36" fmla="*/ 152448 w 171791"/>
                <a:gd name="csY36" fmla="*/ 97873 h 190500"/>
                <a:gd name="csX37" fmla="*/ 152448 w 171791"/>
                <a:gd name="csY37" fmla="*/ 93111 h 190500"/>
                <a:gd name="csX38" fmla="*/ 161973 w 171791"/>
                <a:gd name="csY38" fmla="*/ 76537 h 190500"/>
                <a:gd name="csX39" fmla="*/ 163402 w 171791"/>
                <a:gd name="csY39" fmla="*/ 75680 h 190500"/>
                <a:gd name="csX40" fmla="*/ 170355 w 171791"/>
                <a:gd name="csY40" fmla="*/ 49677 h 190500"/>
                <a:gd name="csX41" fmla="*/ 168260 w 171791"/>
                <a:gd name="csY41" fmla="*/ 46057 h 190500"/>
                <a:gd name="csX42" fmla="*/ 142257 w 171791"/>
                <a:gd name="csY42" fmla="*/ 39104 h 190500"/>
                <a:gd name="csX43" fmla="*/ 140828 w 171791"/>
                <a:gd name="csY43" fmla="*/ 39866 h 190500"/>
                <a:gd name="csX44" fmla="*/ 121778 w 171791"/>
                <a:gd name="csY44" fmla="*/ 39866 h 190500"/>
                <a:gd name="csX45" fmla="*/ 117682 w 171791"/>
                <a:gd name="csY45" fmla="*/ 37485 h 190500"/>
                <a:gd name="csX46" fmla="*/ 108157 w 171791"/>
                <a:gd name="csY46" fmla="*/ 21006 h 190500"/>
                <a:gd name="csX47" fmla="*/ 108157 w 171791"/>
                <a:gd name="csY47" fmla="*/ 19292 h 190500"/>
                <a:gd name="csX48" fmla="*/ 89107 w 171791"/>
                <a:gd name="csY48" fmla="*/ 24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9107" y="242"/>
                  </a:moveTo>
                  <a:lnTo>
                    <a:pt x="84916" y="242"/>
                  </a:lnTo>
                  <a:cubicBezTo>
                    <a:pt x="74395" y="242"/>
                    <a:pt x="65866" y="8771"/>
                    <a:pt x="65866" y="19292"/>
                  </a:cubicBezTo>
                  <a:lnTo>
                    <a:pt x="65866" y="21006"/>
                  </a:lnTo>
                  <a:cubicBezTo>
                    <a:pt x="65859" y="27805"/>
                    <a:pt x="62229" y="34085"/>
                    <a:pt x="56341" y="37485"/>
                  </a:cubicBezTo>
                  <a:lnTo>
                    <a:pt x="52245" y="39866"/>
                  </a:lnTo>
                  <a:cubicBezTo>
                    <a:pt x="46351" y="43269"/>
                    <a:pt x="39089" y="43269"/>
                    <a:pt x="33195" y="39866"/>
                  </a:cubicBezTo>
                  <a:lnTo>
                    <a:pt x="31767" y="39104"/>
                  </a:lnTo>
                  <a:cubicBezTo>
                    <a:pt x="22665" y="33853"/>
                    <a:pt x="11030" y="36965"/>
                    <a:pt x="5763" y="46057"/>
                  </a:cubicBezTo>
                  <a:lnTo>
                    <a:pt x="3668" y="49677"/>
                  </a:lnTo>
                  <a:cubicBezTo>
                    <a:pt x="-1583" y="58779"/>
                    <a:pt x="1528" y="70413"/>
                    <a:pt x="10621" y="75680"/>
                  </a:cubicBezTo>
                  <a:lnTo>
                    <a:pt x="12050" y="76633"/>
                  </a:lnTo>
                  <a:cubicBezTo>
                    <a:pt x="17909" y="80015"/>
                    <a:pt x="21534" y="86251"/>
                    <a:pt x="21575" y="93016"/>
                  </a:cubicBezTo>
                  <a:lnTo>
                    <a:pt x="21575" y="97873"/>
                  </a:lnTo>
                  <a:cubicBezTo>
                    <a:pt x="21602" y="104706"/>
                    <a:pt x="17967" y="111030"/>
                    <a:pt x="12050" y="114447"/>
                  </a:cubicBezTo>
                  <a:lnTo>
                    <a:pt x="10621" y="115304"/>
                  </a:lnTo>
                  <a:cubicBezTo>
                    <a:pt x="1528" y="120571"/>
                    <a:pt x="-1583" y="132205"/>
                    <a:pt x="3668" y="141307"/>
                  </a:cubicBezTo>
                  <a:lnTo>
                    <a:pt x="5763" y="144927"/>
                  </a:lnTo>
                  <a:cubicBezTo>
                    <a:pt x="11030" y="154019"/>
                    <a:pt x="22665" y="157131"/>
                    <a:pt x="31767" y="151880"/>
                  </a:cubicBezTo>
                  <a:lnTo>
                    <a:pt x="33195" y="151118"/>
                  </a:lnTo>
                  <a:cubicBezTo>
                    <a:pt x="39089" y="147715"/>
                    <a:pt x="46351" y="147715"/>
                    <a:pt x="52245" y="151118"/>
                  </a:cubicBezTo>
                  <a:lnTo>
                    <a:pt x="56341" y="153499"/>
                  </a:lnTo>
                  <a:cubicBezTo>
                    <a:pt x="62229" y="156899"/>
                    <a:pt x="65859" y="163179"/>
                    <a:pt x="65866" y="169978"/>
                  </a:cubicBezTo>
                  <a:lnTo>
                    <a:pt x="65866" y="171692"/>
                  </a:lnTo>
                  <a:cubicBezTo>
                    <a:pt x="65866" y="182213"/>
                    <a:pt x="74395" y="190742"/>
                    <a:pt x="84916" y="190742"/>
                  </a:cubicBezTo>
                  <a:lnTo>
                    <a:pt x="89107" y="190742"/>
                  </a:lnTo>
                  <a:cubicBezTo>
                    <a:pt x="99628" y="190742"/>
                    <a:pt x="108157" y="182213"/>
                    <a:pt x="108157" y="171692"/>
                  </a:cubicBezTo>
                  <a:lnTo>
                    <a:pt x="108157" y="169978"/>
                  </a:lnTo>
                  <a:cubicBezTo>
                    <a:pt x="108164" y="163179"/>
                    <a:pt x="111794" y="156899"/>
                    <a:pt x="117682" y="153499"/>
                  </a:cubicBezTo>
                  <a:lnTo>
                    <a:pt x="121778" y="151118"/>
                  </a:lnTo>
                  <a:cubicBezTo>
                    <a:pt x="127672" y="147715"/>
                    <a:pt x="134934" y="147715"/>
                    <a:pt x="140828" y="151118"/>
                  </a:cubicBezTo>
                  <a:lnTo>
                    <a:pt x="142257" y="151880"/>
                  </a:lnTo>
                  <a:cubicBezTo>
                    <a:pt x="151359" y="157131"/>
                    <a:pt x="162993" y="154019"/>
                    <a:pt x="168260" y="144927"/>
                  </a:cubicBezTo>
                  <a:lnTo>
                    <a:pt x="170355" y="141212"/>
                  </a:lnTo>
                  <a:cubicBezTo>
                    <a:pt x="175606" y="132110"/>
                    <a:pt x="172495" y="120475"/>
                    <a:pt x="163402" y="115209"/>
                  </a:cubicBezTo>
                  <a:lnTo>
                    <a:pt x="161973" y="114447"/>
                  </a:lnTo>
                  <a:cubicBezTo>
                    <a:pt x="156056" y="111030"/>
                    <a:pt x="152421" y="104706"/>
                    <a:pt x="152448" y="97873"/>
                  </a:cubicBezTo>
                  <a:lnTo>
                    <a:pt x="152448" y="93111"/>
                  </a:lnTo>
                  <a:cubicBezTo>
                    <a:pt x="152421" y="86278"/>
                    <a:pt x="156056" y="79954"/>
                    <a:pt x="161973" y="76537"/>
                  </a:cubicBezTo>
                  <a:lnTo>
                    <a:pt x="163402" y="75680"/>
                  </a:lnTo>
                  <a:cubicBezTo>
                    <a:pt x="172495" y="70413"/>
                    <a:pt x="175606" y="58779"/>
                    <a:pt x="170355" y="49677"/>
                  </a:cubicBezTo>
                  <a:lnTo>
                    <a:pt x="168260" y="46057"/>
                  </a:lnTo>
                  <a:cubicBezTo>
                    <a:pt x="162993" y="36965"/>
                    <a:pt x="151359" y="33853"/>
                    <a:pt x="142257" y="39104"/>
                  </a:cubicBezTo>
                  <a:lnTo>
                    <a:pt x="140828" y="39866"/>
                  </a:lnTo>
                  <a:cubicBezTo>
                    <a:pt x="134934" y="43269"/>
                    <a:pt x="127672" y="43269"/>
                    <a:pt x="121778" y="39866"/>
                  </a:cubicBezTo>
                  <a:lnTo>
                    <a:pt x="117682" y="37485"/>
                  </a:lnTo>
                  <a:cubicBezTo>
                    <a:pt x="111794" y="34085"/>
                    <a:pt x="108164" y="27805"/>
                    <a:pt x="108157" y="21006"/>
                  </a:cubicBezTo>
                  <a:lnTo>
                    <a:pt x="108157" y="19292"/>
                  </a:lnTo>
                  <a:cubicBezTo>
                    <a:pt x="108157" y="8771"/>
                    <a:pt x="99628" y="242"/>
                    <a:pt x="89107" y="242"/>
                  </a:cubicBezTo>
                  <a:close/>
                </a:path>
              </a:pathLst>
            </a:custGeom>
            <a:noFill/>
            <a:ln w="17145" cap="rnd">
              <a:solidFill>
                <a:srgbClr val="6B6E71"/>
              </a:solidFill>
              <a:prstDash val="solid"/>
              <a:round/>
            </a:ln>
          </p:spPr>
          <p:txBody>
            <a:bodyPr/>
            <a:lstStyle/>
            <a:p>
              <a:endParaRPr lang="en-US"/>
            </a:p>
          </p:txBody>
        </p:sp>
        <p:sp>
          <p:nvSpPr>
            <p:cNvPr id="111" name="Oval 110">
              <a:extLst>
                <a:ext uri="{FF2B5EF4-FFF2-40B4-BE49-F238E27FC236}">
                  <a16:creationId xmlns:a16="http://schemas.microsoft.com/office/drawing/2014/main" id="{C9EB371F-74EF-FCE0-EDEC-AA7C6947422C}"/>
                </a:ext>
              </a:extLst>
            </p:cNvPr>
            <p:cNvSpPr/>
            <p:nvPr/>
          </p:nvSpPr>
          <p:spPr>
            <a:xfrm>
              <a:off x="10715625" y="6371610"/>
              <a:ext cx="57150" cy="57150"/>
            </a:xfrm>
            <a:prstGeom prst="ellipse">
              <a:avLst/>
            </a:prstGeom>
            <a:noFill/>
            <a:ln w="17145" cap="rnd">
              <a:solidFill>
                <a:srgbClr val="6B6E71"/>
              </a:solidFill>
              <a:prstDash val="solid"/>
              <a:round/>
            </a:ln>
          </p:spPr>
          <p:txBody>
            <a:bodyPr/>
            <a:lstStyle/>
            <a:p>
              <a:endParaRPr lang="en-US"/>
            </a:p>
          </p:txBody>
        </p:sp>
      </p:grpSp>
      <p:grpSp>
        <p:nvGrpSpPr>
          <p:cNvPr id="112" name="Image 4" descr="preencoded.png">
            <a:extLst>
              <a:ext uri="{FF2B5EF4-FFF2-40B4-BE49-F238E27FC236}">
                <a16:creationId xmlns:a16="http://schemas.microsoft.com/office/drawing/2014/main" id="{615EC340-FFD6-74C4-9334-287420AC9326}"/>
              </a:ext>
            </a:extLst>
          </p:cNvPr>
          <p:cNvGrpSpPr>
            <a:grpSpLocks noChangeAspect="1"/>
          </p:cNvGrpSpPr>
          <p:nvPr/>
        </p:nvGrpSpPr>
        <p:grpSpPr>
          <a:xfrm>
            <a:off x="11801303" y="6562838"/>
            <a:ext cx="457200" cy="457200"/>
            <a:chOff x="11801304" y="6304935"/>
            <a:chExt cx="171791" cy="190500"/>
          </a:xfrm>
          <a:noFill/>
        </p:grpSpPr>
        <p:sp>
          <p:nvSpPr>
            <p:cNvPr id="113" name="Freeform: Shape 112">
              <a:extLst>
                <a:ext uri="{FF2B5EF4-FFF2-40B4-BE49-F238E27FC236}">
                  <a16:creationId xmlns:a16="http://schemas.microsoft.com/office/drawing/2014/main" id="{2F6CD39A-7898-DB32-A342-3043DF8D05F1}"/>
                </a:ext>
              </a:extLst>
            </p:cNvPr>
            <p:cNvSpPr/>
            <p:nvPr/>
          </p:nvSpPr>
          <p:spPr>
            <a:xfrm>
              <a:off x="11801304" y="6304935"/>
              <a:ext cx="171791" cy="190500"/>
            </a:xfrm>
            <a:custGeom>
              <a:avLst/>
              <a:gdLst>
                <a:gd name="csX0" fmla="*/ 89227 w 171791"/>
                <a:gd name="csY0" fmla="*/ 242 h 190500"/>
                <a:gd name="csX1" fmla="*/ 85036 w 171791"/>
                <a:gd name="csY1" fmla="*/ 242 h 190500"/>
                <a:gd name="csX2" fmla="*/ 65986 w 171791"/>
                <a:gd name="csY2" fmla="*/ 19292 h 190500"/>
                <a:gd name="csX3" fmla="*/ 65986 w 171791"/>
                <a:gd name="csY3" fmla="*/ 21006 h 190500"/>
                <a:gd name="csX4" fmla="*/ 56461 w 171791"/>
                <a:gd name="csY4" fmla="*/ 37485 h 190500"/>
                <a:gd name="csX5" fmla="*/ 52365 w 171791"/>
                <a:gd name="csY5" fmla="*/ 39866 h 190500"/>
                <a:gd name="csX6" fmla="*/ 33315 w 171791"/>
                <a:gd name="csY6" fmla="*/ 39866 h 190500"/>
                <a:gd name="csX7" fmla="*/ 31887 w 171791"/>
                <a:gd name="csY7" fmla="*/ 39104 h 190500"/>
                <a:gd name="csX8" fmla="*/ 5883 w 171791"/>
                <a:gd name="csY8" fmla="*/ 46057 h 190500"/>
                <a:gd name="csX9" fmla="*/ 3788 w 171791"/>
                <a:gd name="csY9" fmla="*/ 49677 h 190500"/>
                <a:gd name="csX10" fmla="*/ 10741 w 171791"/>
                <a:gd name="csY10" fmla="*/ 75680 h 190500"/>
                <a:gd name="csX11" fmla="*/ 12170 w 171791"/>
                <a:gd name="csY11" fmla="*/ 76633 h 190500"/>
                <a:gd name="csX12" fmla="*/ 21695 w 171791"/>
                <a:gd name="csY12" fmla="*/ 93016 h 190500"/>
                <a:gd name="csX13" fmla="*/ 21695 w 171791"/>
                <a:gd name="csY13" fmla="*/ 97873 h 190500"/>
                <a:gd name="csX14" fmla="*/ 12170 w 171791"/>
                <a:gd name="csY14" fmla="*/ 114447 h 190500"/>
                <a:gd name="csX15" fmla="*/ 10741 w 171791"/>
                <a:gd name="csY15" fmla="*/ 115304 h 190500"/>
                <a:gd name="csX16" fmla="*/ 3788 w 171791"/>
                <a:gd name="csY16" fmla="*/ 141307 h 190500"/>
                <a:gd name="csX17" fmla="*/ 5883 w 171791"/>
                <a:gd name="csY17" fmla="*/ 144927 h 190500"/>
                <a:gd name="csX18" fmla="*/ 31887 w 171791"/>
                <a:gd name="csY18" fmla="*/ 151880 h 190500"/>
                <a:gd name="csX19" fmla="*/ 33315 w 171791"/>
                <a:gd name="csY19" fmla="*/ 151118 h 190500"/>
                <a:gd name="csX20" fmla="*/ 52365 w 171791"/>
                <a:gd name="csY20" fmla="*/ 151118 h 190500"/>
                <a:gd name="csX21" fmla="*/ 56461 w 171791"/>
                <a:gd name="csY21" fmla="*/ 153499 h 190500"/>
                <a:gd name="csX22" fmla="*/ 65986 w 171791"/>
                <a:gd name="csY22" fmla="*/ 169978 h 190500"/>
                <a:gd name="csX23" fmla="*/ 65986 w 171791"/>
                <a:gd name="csY23" fmla="*/ 171692 h 190500"/>
                <a:gd name="csX24" fmla="*/ 85036 w 171791"/>
                <a:gd name="csY24" fmla="*/ 190742 h 190500"/>
                <a:gd name="csX25" fmla="*/ 89227 w 171791"/>
                <a:gd name="csY25" fmla="*/ 190742 h 190500"/>
                <a:gd name="csX26" fmla="*/ 108277 w 171791"/>
                <a:gd name="csY26" fmla="*/ 171692 h 190500"/>
                <a:gd name="csX27" fmla="*/ 108277 w 171791"/>
                <a:gd name="csY27" fmla="*/ 169978 h 190500"/>
                <a:gd name="csX28" fmla="*/ 117802 w 171791"/>
                <a:gd name="csY28" fmla="*/ 153499 h 190500"/>
                <a:gd name="csX29" fmla="*/ 121898 w 171791"/>
                <a:gd name="csY29" fmla="*/ 151118 h 190500"/>
                <a:gd name="csX30" fmla="*/ 140948 w 171791"/>
                <a:gd name="csY30" fmla="*/ 151118 h 190500"/>
                <a:gd name="csX31" fmla="*/ 142377 w 171791"/>
                <a:gd name="csY31" fmla="*/ 151880 h 190500"/>
                <a:gd name="csX32" fmla="*/ 168380 w 171791"/>
                <a:gd name="csY32" fmla="*/ 144927 h 190500"/>
                <a:gd name="csX33" fmla="*/ 170475 w 171791"/>
                <a:gd name="csY33" fmla="*/ 141212 h 190500"/>
                <a:gd name="csX34" fmla="*/ 163522 w 171791"/>
                <a:gd name="csY34" fmla="*/ 115209 h 190500"/>
                <a:gd name="csX35" fmla="*/ 162093 w 171791"/>
                <a:gd name="csY35" fmla="*/ 114447 h 190500"/>
                <a:gd name="csX36" fmla="*/ 152568 w 171791"/>
                <a:gd name="csY36" fmla="*/ 97873 h 190500"/>
                <a:gd name="csX37" fmla="*/ 152568 w 171791"/>
                <a:gd name="csY37" fmla="*/ 93111 h 190500"/>
                <a:gd name="csX38" fmla="*/ 162093 w 171791"/>
                <a:gd name="csY38" fmla="*/ 76537 h 190500"/>
                <a:gd name="csX39" fmla="*/ 163522 w 171791"/>
                <a:gd name="csY39" fmla="*/ 75680 h 190500"/>
                <a:gd name="csX40" fmla="*/ 170475 w 171791"/>
                <a:gd name="csY40" fmla="*/ 49677 h 190500"/>
                <a:gd name="csX41" fmla="*/ 168380 w 171791"/>
                <a:gd name="csY41" fmla="*/ 46057 h 190500"/>
                <a:gd name="csX42" fmla="*/ 142377 w 171791"/>
                <a:gd name="csY42" fmla="*/ 39104 h 190500"/>
                <a:gd name="csX43" fmla="*/ 140948 w 171791"/>
                <a:gd name="csY43" fmla="*/ 39866 h 190500"/>
                <a:gd name="csX44" fmla="*/ 121898 w 171791"/>
                <a:gd name="csY44" fmla="*/ 39866 h 190500"/>
                <a:gd name="csX45" fmla="*/ 117802 w 171791"/>
                <a:gd name="csY45" fmla="*/ 37485 h 190500"/>
                <a:gd name="csX46" fmla="*/ 108277 w 171791"/>
                <a:gd name="csY46" fmla="*/ 21006 h 190500"/>
                <a:gd name="csX47" fmla="*/ 108277 w 171791"/>
                <a:gd name="csY47" fmla="*/ 19292 h 190500"/>
                <a:gd name="csX48" fmla="*/ 89227 w 171791"/>
                <a:gd name="csY48" fmla="*/ 24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9227" y="242"/>
                  </a:moveTo>
                  <a:lnTo>
                    <a:pt x="85036" y="242"/>
                  </a:lnTo>
                  <a:cubicBezTo>
                    <a:pt x="74515" y="242"/>
                    <a:pt x="65986" y="8771"/>
                    <a:pt x="65986" y="19292"/>
                  </a:cubicBezTo>
                  <a:lnTo>
                    <a:pt x="65986" y="21006"/>
                  </a:lnTo>
                  <a:cubicBezTo>
                    <a:pt x="65979" y="27805"/>
                    <a:pt x="62349" y="34085"/>
                    <a:pt x="56461" y="37485"/>
                  </a:cubicBezTo>
                  <a:lnTo>
                    <a:pt x="52365" y="39866"/>
                  </a:lnTo>
                  <a:cubicBezTo>
                    <a:pt x="46471" y="43269"/>
                    <a:pt x="39209" y="43269"/>
                    <a:pt x="33315" y="39866"/>
                  </a:cubicBezTo>
                  <a:lnTo>
                    <a:pt x="31887" y="39104"/>
                  </a:lnTo>
                  <a:cubicBezTo>
                    <a:pt x="22785" y="33853"/>
                    <a:pt x="11150" y="36965"/>
                    <a:pt x="5883" y="46057"/>
                  </a:cubicBezTo>
                  <a:lnTo>
                    <a:pt x="3788" y="49677"/>
                  </a:lnTo>
                  <a:cubicBezTo>
                    <a:pt x="-1463" y="58779"/>
                    <a:pt x="1648" y="70413"/>
                    <a:pt x="10741" y="75680"/>
                  </a:cubicBezTo>
                  <a:lnTo>
                    <a:pt x="12170" y="76633"/>
                  </a:lnTo>
                  <a:cubicBezTo>
                    <a:pt x="18029" y="80015"/>
                    <a:pt x="21654" y="86251"/>
                    <a:pt x="21695" y="93016"/>
                  </a:cubicBezTo>
                  <a:lnTo>
                    <a:pt x="21695" y="97873"/>
                  </a:lnTo>
                  <a:cubicBezTo>
                    <a:pt x="21722" y="104706"/>
                    <a:pt x="18087" y="111030"/>
                    <a:pt x="12170" y="114447"/>
                  </a:cubicBezTo>
                  <a:lnTo>
                    <a:pt x="10741" y="115304"/>
                  </a:lnTo>
                  <a:cubicBezTo>
                    <a:pt x="1648" y="120571"/>
                    <a:pt x="-1463" y="132205"/>
                    <a:pt x="3788" y="141307"/>
                  </a:cubicBezTo>
                  <a:lnTo>
                    <a:pt x="5883" y="144927"/>
                  </a:lnTo>
                  <a:cubicBezTo>
                    <a:pt x="11150" y="154019"/>
                    <a:pt x="22785" y="157131"/>
                    <a:pt x="31887" y="151880"/>
                  </a:cubicBezTo>
                  <a:lnTo>
                    <a:pt x="33315" y="151118"/>
                  </a:lnTo>
                  <a:cubicBezTo>
                    <a:pt x="39209" y="147715"/>
                    <a:pt x="46471" y="147715"/>
                    <a:pt x="52365" y="151118"/>
                  </a:cubicBezTo>
                  <a:lnTo>
                    <a:pt x="56461" y="153499"/>
                  </a:lnTo>
                  <a:cubicBezTo>
                    <a:pt x="62349" y="156899"/>
                    <a:pt x="65979" y="163179"/>
                    <a:pt x="65986" y="169978"/>
                  </a:cubicBezTo>
                  <a:lnTo>
                    <a:pt x="65986" y="171692"/>
                  </a:lnTo>
                  <a:cubicBezTo>
                    <a:pt x="65986" y="182213"/>
                    <a:pt x="74515" y="190742"/>
                    <a:pt x="85036" y="190742"/>
                  </a:cubicBezTo>
                  <a:lnTo>
                    <a:pt x="89227" y="190742"/>
                  </a:lnTo>
                  <a:cubicBezTo>
                    <a:pt x="99748" y="190742"/>
                    <a:pt x="108277" y="182213"/>
                    <a:pt x="108277" y="171692"/>
                  </a:cubicBezTo>
                  <a:lnTo>
                    <a:pt x="108277" y="169978"/>
                  </a:lnTo>
                  <a:cubicBezTo>
                    <a:pt x="108284" y="163179"/>
                    <a:pt x="111914" y="156899"/>
                    <a:pt x="117802" y="153499"/>
                  </a:cubicBezTo>
                  <a:lnTo>
                    <a:pt x="121898" y="151118"/>
                  </a:lnTo>
                  <a:cubicBezTo>
                    <a:pt x="127792" y="147715"/>
                    <a:pt x="135054" y="147715"/>
                    <a:pt x="140948" y="151118"/>
                  </a:cubicBezTo>
                  <a:lnTo>
                    <a:pt x="142377" y="151880"/>
                  </a:lnTo>
                  <a:cubicBezTo>
                    <a:pt x="151479" y="157131"/>
                    <a:pt x="163113" y="154019"/>
                    <a:pt x="168380" y="144927"/>
                  </a:cubicBezTo>
                  <a:lnTo>
                    <a:pt x="170475" y="141212"/>
                  </a:lnTo>
                  <a:cubicBezTo>
                    <a:pt x="175726" y="132110"/>
                    <a:pt x="172615" y="120475"/>
                    <a:pt x="163522" y="115209"/>
                  </a:cubicBezTo>
                  <a:lnTo>
                    <a:pt x="162093" y="114447"/>
                  </a:lnTo>
                  <a:cubicBezTo>
                    <a:pt x="156176" y="111030"/>
                    <a:pt x="152541" y="104706"/>
                    <a:pt x="152568" y="97873"/>
                  </a:cubicBezTo>
                  <a:lnTo>
                    <a:pt x="152568" y="93111"/>
                  </a:lnTo>
                  <a:cubicBezTo>
                    <a:pt x="152541" y="86278"/>
                    <a:pt x="156176" y="79954"/>
                    <a:pt x="162093" y="76537"/>
                  </a:cubicBezTo>
                  <a:lnTo>
                    <a:pt x="163522" y="75680"/>
                  </a:lnTo>
                  <a:cubicBezTo>
                    <a:pt x="172615" y="70413"/>
                    <a:pt x="175726" y="58779"/>
                    <a:pt x="170475" y="49677"/>
                  </a:cubicBezTo>
                  <a:lnTo>
                    <a:pt x="168380" y="46057"/>
                  </a:lnTo>
                  <a:cubicBezTo>
                    <a:pt x="163113" y="36965"/>
                    <a:pt x="151479" y="33853"/>
                    <a:pt x="142377" y="39104"/>
                  </a:cubicBezTo>
                  <a:lnTo>
                    <a:pt x="140948" y="39866"/>
                  </a:lnTo>
                  <a:cubicBezTo>
                    <a:pt x="135054" y="43269"/>
                    <a:pt x="127792" y="43269"/>
                    <a:pt x="121898" y="39866"/>
                  </a:cubicBezTo>
                  <a:lnTo>
                    <a:pt x="117802" y="37485"/>
                  </a:lnTo>
                  <a:cubicBezTo>
                    <a:pt x="111914" y="34085"/>
                    <a:pt x="108284" y="27805"/>
                    <a:pt x="108277" y="21006"/>
                  </a:cubicBezTo>
                  <a:lnTo>
                    <a:pt x="108277" y="19292"/>
                  </a:lnTo>
                  <a:cubicBezTo>
                    <a:pt x="108277" y="8771"/>
                    <a:pt x="99748" y="242"/>
                    <a:pt x="89227" y="242"/>
                  </a:cubicBezTo>
                  <a:close/>
                </a:path>
              </a:pathLst>
            </a:custGeom>
            <a:noFill/>
            <a:ln w="17145" cap="rnd">
              <a:solidFill>
                <a:srgbClr val="6B6E71"/>
              </a:solidFill>
              <a:prstDash val="solid"/>
              <a:round/>
            </a:ln>
          </p:spPr>
          <p:txBody>
            <a:bodyPr/>
            <a:lstStyle/>
            <a:p>
              <a:endParaRPr lang="en-US"/>
            </a:p>
          </p:txBody>
        </p:sp>
        <p:sp>
          <p:nvSpPr>
            <p:cNvPr id="114" name="Oval 113">
              <a:extLst>
                <a:ext uri="{FF2B5EF4-FFF2-40B4-BE49-F238E27FC236}">
                  <a16:creationId xmlns:a16="http://schemas.microsoft.com/office/drawing/2014/main" id="{5FDBAF24-F94E-DF7B-F015-BD4039CF7A00}"/>
                </a:ext>
              </a:extLst>
            </p:cNvPr>
            <p:cNvSpPr/>
            <p:nvPr/>
          </p:nvSpPr>
          <p:spPr>
            <a:xfrm>
              <a:off x="11858625" y="6371610"/>
              <a:ext cx="57150" cy="57150"/>
            </a:xfrm>
            <a:prstGeom prst="ellipse">
              <a:avLst/>
            </a:prstGeom>
            <a:noFill/>
            <a:ln w="17145" cap="rnd">
              <a:solidFill>
                <a:srgbClr val="6B6E71"/>
              </a:solidFill>
              <a:prstDash val="solid"/>
              <a:round/>
            </a:ln>
          </p:spPr>
          <p:txBody>
            <a:bodyPr/>
            <a:lstStyle/>
            <a:p>
              <a:endParaRPr lang="en-US"/>
            </a:p>
          </p:txBody>
        </p:sp>
      </p:grpSp>
      <p:grpSp>
        <p:nvGrpSpPr>
          <p:cNvPr id="115" name="Image 4" descr="preencoded.png">
            <a:extLst>
              <a:ext uri="{FF2B5EF4-FFF2-40B4-BE49-F238E27FC236}">
                <a16:creationId xmlns:a16="http://schemas.microsoft.com/office/drawing/2014/main" id="{993256A9-85FC-0A89-4263-61A8B325829B}"/>
              </a:ext>
            </a:extLst>
          </p:cNvPr>
          <p:cNvGrpSpPr>
            <a:grpSpLocks noChangeAspect="1"/>
          </p:cNvGrpSpPr>
          <p:nvPr/>
        </p:nvGrpSpPr>
        <p:grpSpPr>
          <a:xfrm>
            <a:off x="12944303" y="6562838"/>
            <a:ext cx="457200" cy="457200"/>
            <a:chOff x="12944304" y="6304935"/>
            <a:chExt cx="171791" cy="190500"/>
          </a:xfrm>
          <a:noFill/>
        </p:grpSpPr>
        <p:sp>
          <p:nvSpPr>
            <p:cNvPr id="116" name="Freeform: Shape 115">
              <a:extLst>
                <a:ext uri="{FF2B5EF4-FFF2-40B4-BE49-F238E27FC236}">
                  <a16:creationId xmlns:a16="http://schemas.microsoft.com/office/drawing/2014/main" id="{2E1D0ABF-D833-F65A-E415-6480CD5C64F6}"/>
                </a:ext>
              </a:extLst>
            </p:cNvPr>
            <p:cNvSpPr/>
            <p:nvPr/>
          </p:nvSpPr>
          <p:spPr>
            <a:xfrm>
              <a:off x="12944304" y="6304935"/>
              <a:ext cx="171791" cy="190500"/>
            </a:xfrm>
            <a:custGeom>
              <a:avLst/>
              <a:gdLst>
                <a:gd name="csX0" fmla="*/ 89347 w 171791"/>
                <a:gd name="csY0" fmla="*/ 242 h 190500"/>
                <a:gd name="csX1" fmla="*/ 85156 w 171791"/>
                <a:gd name="csY1" fmla="*/ 242 h 190500"/>
                <a:gd name="csX2" fmla="*/ 66106 w 171791"/>
                <a:gd name="csY2" fmla="*/ 19292 h 190500"/>
                <a:gd name="csX3" fmla="*/ 66106 w 171791"/>
                <a:gd name="csY3" fmla="*/ 21006 h 190500"/>
                <a:gd name="csX4" fmla="*/ 56581 w 171791"/>
                <a:gd name="csY4" fmla="*/ 37485 h 190500"/>
                <a:gd name="csX5" fmla="*/ 52485 w 171791"/>
                <a:gd name="csY5" fmla="*/ 39866 h 190500"/>
                <a:gd name="csX6" fmla="*/ 33435 w 171791"/>
                <a:gd name="csY6" fmla="*/ 39866 h 190500"/>
                <a:gd name="csX7" fmla="*/ 32007 w 171791"/>
                <a:gd name="csY7" fmla="*/ 39104 h 190500"/>
                <a:gd name="csX8" fmla="*/ 6003 w 171791"/>
                <a:gd name="csY8" fmla="*/ 46057 h 190500"/>
                <a:gd name="csX9" fmla="*/ 3908 w 171791"/>
                <a:gd name="csY9" fmla="*/ 49677 h 190500"/>
                <a:gd name="csX10" fmla="*/ 10861 w 171791"/>
                <a:gd name="csY10" fmla="*/ 75680 h 190500"/>
                <a:gd name="csX11" fmla="*/ 12290 w 171791"/>
                <a:gd name="csY11" fmla="*/ 76633 h 190500"/>
                <a:gd name="csX12" fmla="*/ 21815 w 171791"/>
                <a:gd name="csY12" fmla="*/ 93016 h 190500"/>
                <a:gd name="csX13" fmla="*/ 21815 w 171791"/>
                <a:gd name="csY13" fmla="*/ 97873 h 190500"/>
                <a:gd name="csX14" fmla="*/ 12290 w 171791"/>
                <a:gd name="csY14" fmla="*/ 114447 h 190500"/>
                <a:gd name="csX15" fmla="*/ 10861 w 171791"/>
                <a:gd name="csY15" fmla="*/ 115304 h 190500"/>
                <a:gd name="csX16" fmla="*/ 3908 w 171791"/>
                <a:gd name="csY16" fmla="*/ 141307 h 190500"/>
                <a:gd name="csX17" fmla="*/ 6003 w 171791"/>
                <a:gd name="csY17" fmla="*/ 144927 h 190500"/>
                <a:gd name="csX18" fmla="*/ 32007 w 171791"/>
                <a:gd name="csY18" fmla="*/ 151880 h 190500"/>
                <a:gd name="csX19" fmla="*/ 33435 w 171791"/>
                <a:gd name="csY19" fmla="*/ 151118 h 190500"/>
                <a:gd name="csX20" fmla="*/ 52485 w 171791"/>
                <a:gd name="csY20" fmla="*/ 151118 h 190500"/>
                <a:gd name="csX21" fmla="*/ 56581 w 171791"/>
                <a:gd name="csY21" fmla="*/ 153499 h 190500"/>
                <a:gd name="csX22" fmla="*/ 66106 w 171791"/>
                <a:gd name="csY22" fmla="*/ 169978 h 190500"/>
                <a:gd name="csX23" fmla="*/ 66106 w 171791"/>
                <a:gd name="csY23" fmla="*/ 171692 h 190500"/>
                <a:gd name="csX24" fmla="*/ 85156 w 171791"/>
                <a:gd name="csY24" fmla="*/ 190742 h 190500"/>
                <a:gd name="csX25" fmla="*/ 89347 w 171791"/>
                <a:gd name="csY25" fmla="*/ 190742 h 190500"/>
                <a:gd name="csX26" fmla="*/ 108397 w 171791"/>
                <a:gd name="csY26" fmla="*/ 171692 h 190500"/>
                <a:gd name="csX27" fmla="*/ 108397 w 171791"/>
                <a:gd name="csY27" fmla="*/ 169978 h 190500"/>
                <a:gd name="csX28" fmla="*/ 117922 w 171791"/>
                <a:gd name="csY28" fmla="*/ 153499 h 190500"/>
                <a:gd name="csX29" fmla="*/ 122018 w 171791"/>
                <a:gd name="csY29" fmla="*/ 151118 h 190500"/>
                <a:gd name="csX30" fmla="*/ 141068 w 171791"/>
                <a:gd name="csY30" fmla="*/ 151118 h 190500"/>
                <a:gd name="csX31" fmla="*/ 142497 w 171791"/>
                <a:gd name="csY31" fmla="*/ 151880 h 190500"/>
                <a:gd name="csX32" fmla="*/ 168500 w 171791"/>
                <a:gd name="csY32" fmla="*/ 144927 h 190500"/>
                <a:gd name="csX33" fmla="*/ 170595 w 171791"/>
                <a:gd name="csY33" fmla="*/ 141212 h 190500"/>
                <a:gd name="csX34" fmla="*/ 163642 w 171791"/>
                <a:gd name="csY34" fmla="*/ 115209 h 190500"/>
                <a:gd name="csX35" fmla="*/ 162213 w 171791"/>
                <a:gd name="csY35" fmla="*/ 114447 h 190500"/>
                <a:gd name="csX36" fmla="*/ 152688 w 171791"/>
                <a:gd name="csY36" fmla="*/ 97873 h 190500"/>
                <a:gd name="csX37" fmla="*/ 152688 w 171791"/>
                <a:gd name="csY37" fmla="*/ 93111 h 190500"/>
                <a:gd name="csX38" fmla="*/ 162213 w 171791"/>
                <a:gd name="csY38" fmla="*/ 76537 h 190500"/>
                <a:gd name="csX39" fmla="*/ 163642 w 171791"/>
                <a:gd name="csY39" fmla="*/ 75680 h 190500"/>
                <a:gd name="csX40" fmla="*/ 170595 w 171791"/>
                <a:gd name="csY40" fmla="*/ 49677 h 190500"/>
                <a:gd name="csX41" fmla="*/ 168500 w 171791"/>
                <a:gd name="csY41" fmla="*/ 46057 h 190500"/>
                <a:gd name="csX42" fmla="*/ 142497 w 171791"/>
                <a:gd name="csY42" fmla="*/ 39104 h 190500"/>
                <a:gd name="csX43" fmla="*/ 141068 w 171791"/>
                <a:gd name="csY43" fmla="*/ 39866 h 190500"/>
                <a:gd name="csX44" fmla="*/ 122018 w 171791"/>
                <a:gd name="csY44" fmla="*/ 39866 h 190500"/>
                <a:gd name="csX45" fmla="*/ 117922 w 171791"/>
                <a:gd name="csY45" fmla="*/ 37485 h 190500"/>
                <a:gd name="csX46" fmla="*/ 108397 w 171791"/>
                <a:gd name="csY46" fmla="*/ 21006 h 190500"/>
                <a:gd name="csX47" fmla="*/ 108397 w 171791"/>
                <a:gd name="csY47" fmla="*/ 19292 h 190500"/>
                <a:gd name="csX48" fmla="*/ 89347 w 171791"/>
                <a:gd name="csY48" fmla="*/ 24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9347" y="242"/>
                  </a:moveTo>
                  <a:lnTo>
                    <a:pt x="85156" y="242"/>
                  </a:lnTo>
                  <a:cubicBezTo>
                    <a:pt x="74635" y="242"/>
                    <a:pt x="66106" y="8771"/>
                    <a:pt x="66106" y="19292"/>
                  </a:cubicBezTo>
                  <a:lnTo>
                    <a:pt x="66106" y="21006"/>
                  </a:lnTo>
                  <a:cubicBezTo>
                    <a:pt x="66099" y="27805"/>
                    <a:pt x="62469" y="34085"/>
                    <a:pt x="56581" y="37485"/>
                  </a:cubicBezTo>
                  <a:lnTo>
                    <a:pt x="52485" y="39866"/>
                  </a:lnTo>
                  <a:cubicBezTo>
                    <a:pt x="46591" y="43269"/>
                    <a:pt x="39329" y="43269"/>
                    <a:pt x="33435" y="39866"/>
                  </a:cubicBezTo>
                  <a:lnTo>
                    <a:pt x="32007" y="39104"/>
                  </a:lnTo>
                  <a:cubicBezTo>
                    <a:pt x="22905" y="33853"/>
                    <a:pt x="11270" y="36965"/>
                    <a:pt x="6003" y="46057"/>
                  </a:cubicBezTo>
                  <a:lnTo>
                    <a:pt x="3908" y="49677"/>
                  </a:lnTo>
                  <a:cubicBezTo>
                    <a:pt x="-1343" y="58779"/>
                    <a:pt x="1768" y="70413"/>
                    <a:pt x="10861" y="75680"/>
                  </a:cubicBezTo>
                  <a:lnTo>
                    <a:pt x="12290" y="76633"/>
                  </a:lnTo>
                  <a:cubicBezTo>
                    <a:pt x="18149" y="80015"/>
                    <a:pt x="21774" y="86251"/>
                    <a:pt x="21815" y="93016"/>
                  </a:cubicBezTo>
                  <a:lnTo>
                    <a:pt x="21815" y="97873"/>
                  </a:lnTo>
                  <a:cubicBezTo>
                    <a:pt x="21842" y="104706"/>
                    <a:pt x="18207" y="111030"/>
                    <a:pt x="12290" y="114447"/>
                  </a:cubicBezTo>
                  <a:lnTo>
                    <a:pt x="10861" y="115304"/>
                  </a:lnTo>
                  <a:cubicBezTo>
                    <a:pt x="1768" y="120571"/>
                    <a:pt x="-1343" y="132205"/>
                    <a:pt x="3908" y="141307"/>
                  </a:cubicBezTo>
                  <a:lnTo>
                    <a:pt x="6003" y="144927"/>
                  </a:lnTo>
                  <a:cubicBezTo>
                    <a:pt x="11270" y="154019"/>
                    <a:pt x="22905" y="157131"/>
                    <a:pt x="32007" y="151880"/>
                  </a:cubicBezTo>
                  <a:lnTo>
                    <a:pt x="33435" y="151118"/>
                  </a:lnTo>
                  <a:cubicBezTo>
                    <a:pt x="39329" y="147715"/>
                    <a:pt x="46591" y="147715"/>
                    <a:pt x="52485" y="151118"/>
                  </a:cubicBezTo>
                  <a:lnTo>
                    <a:pt x="56581" y="153499"/>
                  </a:lnTo>
                  <a:cubicBezTo>
                    <a:pt x="62469" y="156899"/>
                    <a:pt x="66099" y="163179"/>
                    <a:pt x="66106" y="169978"/>
                  </a:cubicBezTo>
                  <a:lnTo>
                    <a:pt x="66106" y="171692"/>
                  </a:lnTo>
                  <a:cubicBezTo>
                    <a:pt x="66106" y="182213"/>
                    <a:pt x="74635" y="190742"/>
                    <a:pt x="85156" y="190742"/>
                  </a:cubicBezTo>
                  <a:lnTo>
                    <a:pt x="89347" y="190742"/>
                  </a:lnTo>
                  <a:cubicBezTo>
                    <a:pt x="99868" y="190742"/>
                    <a:pt x="108397" y="182213"/>
                    <a:pt x="108397" y="171692"/>
                  </a:cubicBezTo>
                  <a:lnTo>
                    <a:pt x="108397" y="169978"/>
                  </a:lnTo>
                  <a:cubicBezTo>
                    <a:pt x="108404" y="163179"/>
                    <a:pt x="112034" y="156899"/>
                    <a:pt x="117922" y="153499"/>
                  </a:cubicBezTo>
                  <a:lnTo>
                    <a:pt x="122018" y="151118"/>
                  </a:lnTo>
                  <a:cubicBezTo>
                    <a:pt x="127912" y="147715"/>
                    <a:pt x="135174" y="147715"/>
                    <a:pt x="141068" y="151118"/>
                  </a:cubicBezTo>
                  <a:lnTo>
                    <a:pt x="142497" y="151880"/>
                  </a:lnTo>
                  <a:cubicBezTo>
                    <a:pt x="151599" y="157131"/>
                    <a:pt x="163233" y="154019"/>
                    <a:pt x="168500" y="144927"/>
                  </a:cubicBezTo>
                  <a:lnTo>
                    <a:pt x="170595" y="141212"/>
                  </a:lnTo>
                  <a:cubicBezTo>
                    <a:pt x="175846" y="132110"/>
                    <a:pt x="172735" y="120475"/>
                    <a:pt x="163642" y="115209"/>
                  </a:cubicBezTo>
                  <a:lnTo>
                    <a:pt x="162213" y="114447"/>
                  </a:lnTo>
                  <a:cubicBezTo>
                    <a:pt x="156296" y="111030"/>
                    <a:pt x="152661" y="104706"/>
                    <a:pt x="152688" y="97873"/>
                  </a:cubicBezTo>
                  <a:lnTo>
                    <a:pt x="152688" y="93111"/>
                  </a:lnTo>
                  <a:cubicBezTo>
                    <a:pt x="152661" y="86278"/>
                    <a:pt x="156296" y="79954"/>
                    <a:pt x="162213" y="76537"/>
                  </a:cubicBezTo>
                  <a:lnTo>
                    <a:pt x="163642" y="75680"/>
                  </a:lnTo>
                  <a:cubicBezTo>
                    <a:pt x="172735" y="70413"/>
                    <a:pt x="175846" y="58779"/>
                    <a:pt x="170595" y="49677"/>
                  </a:cubicBezTo>
                  <a:lnTo>
                    <a:pt x="168500" y="46057"/>
                  </a:lnTo>
                  <a:cubicBezTo>
                    <a:pt x="163233" y="36965"/>
                    <a:pt x="151599" y="33853"/>
                    <a:pt x="142497" y="39104"/>
                  </a:cubicBezTo>
                  <a:lnTo>
                    <a:pt x="141068" y="39866"/>
                  </a:lnTo>
                  <a:cubicBezTo>
                    <a:pt x="135174" y="43269"/>
                    <a:pt x="127912" y="43269"/>
                    <a:pt x="122018" y="39866"/>
                  </a:cubicBezTo>
                  <a:lnTo>
                    <a:pt x="117922" y="37485"/>
                  </a:lnTo>
                  <a:cubicBezTo>
                    <a:pt x="112034" y="34085"/>
                    <a:pt x="108404" y="27805"/>
                    <a:pt x="108397" y="21006"/>
                  </a:cubicBezTo>
                  <a:lnTo>
                    <a:pt x="108397" y="19292"/>
                  </a:lnTo>
                  <a:cubicBezTo>
                    <a:pt x="108397" y="8771"/>
                    <a:pt x="99868" y="242"/>
                    <a:pt x="89347" y="242"/>
                  </a:cubicBezTo>
                  <a:close/>
                </a:path>
              </a:pathLst>
            </a:custGeom>
            <a:noFill/>
            <a:ln w="17145" cap="rnd">
              <a:solidFill>
                <a:srgbClr val="6B6E71"/>
              </a:solidFill>
              <a:prstDash val="solid"/>
              <a:round/>
            </a:ln>
          </p:spPr>
          <p:txBody>
            <a:bodyPr/>
            <a:lstStyle/>
            <a:p>
              <a:endParaRPr lang="en-US"/>
            </a:p>
          </p:txBody>
        </p:sp>
        <p:sp>
          <p:nvSpPr>
            <p:cNvPr id="117" name="Oval 116">
              <a:extLst>
                <a:ext uri="{FF2B5EF4-FFF2-40B4-BE49-F238E27FC236}">
                  <a16:creationId xmlns:a16="http://schemas.microsoft.com/office/drawing/2014/main" id="{9C0BAAD1-321E-63F5-272C-DD864ED2AB58}"/>
                </a:ext>
              </a:extLst>
            </p:cNvPr>
            <p:cNvSpPr/>
            <p:nvPr/>
          </p:nvSpPr>
          <p:spPr>
            <a:xfrm>
              <a:off x="13001625" y="6371610"/>
              <a:ext cx="57150" cy="57150"/>
            </a:xfrm>
            <a:prstGeom prst="ellipse">
              <a:avLst/>
            </a:prstGeom>
            <a:noFill/>
            <a:ln w="17145" cap="rnd">
              <a:solidFill>
                <a:srgbClr val="6B6E71"/>
              </a:solidFill>
              <a:prstDash val="solid"/>
              <a:round/>
            </a:ln>
          </p:spPr>
          <p:txBody>
            <a:bodyPr/>
            <a:lstStyle/>
            <a:p>
              <a:endParaRPr lang="en-US"/>
            </a:p>
          </p:txBody>
        </p:sp>
      </p:grpSp>
      <p:sp>
        <p:nvSpPr>
          <p:cNvPr id="118" name="Freeform: Shape 117">
            <a:extLst>
              <a:ext uri="{FF2B5EF4-FFF2-40B4-BE49-F238E27FC236}">
                <a16:creationId xmlns:a16="http://schemas.microsoft.com/office/drawing/2014/main" id="{8447D673-E061-AA5C-F47E-A7D142118AA3}"/>
              </a:ext>
            </a:extLst>
          </p:cNvPr>
          <p:cNvSpPr/>
          <p:nvPr/>
        </p:nvSpPr>
        <p:spPr>
          <a:xfrm>
            <a:off x="14087475" y="5305538"/>
            <a:ext cx="1138047" cy="1504950"/>
          </a:xfrm>
          <a:custGeom>
            <a:avLst/>
            <a:gdLst>
              <a:gd name="csX0" fmla="*/ 0 w 771525"/>
              <a:gd name="csY0" fmla="*/ 1504950 h 1504950"/>
              <a:gd name="csX1" fmla="*/ 771525 w 771525"/>
              <a:gd name="csY1" fmla="*/ 0 h 1504950"/>
            </a:gdLst>
            <a:ahLst/>
            <a:cxnLst>
              <a:cxn ang="0">
                <a:pos x="csX0" y="csY0"/>
              </a:cxn>
              <a:cxn ang="0">
                <a:pos x="csX1" y="csY1"/>
              </a:cxn>
            </a:cxnLst>
            <a:rect l="l" t="t" r="r" b="b"/>
            <a:pathLst>
              <a:path w="771525" h="1504950">
                <a:moveTo>
                  <a:pt x="0" y="1504950"/>
                </a:moveTo>
                <a:cubicBezTo>
                  <a:pt x="771525" y="1504950"/>
                  <a:pt x="771525" y="600075"/>
                  <a:pt x="771525" y="0"/>
                </a:cubicBezTo>
              </a:path>
            </a:pathLst>
          </a:custGeom>
          <a:noFill/>
          <a:ln w="47625" cap="rnd">
            <a:solidFill>
              <a:srgbClr val="00B0F0"/>
            </a:solidFill>
            <a:prstDash val="solid"/>
            <a:miter/>
            <a:headEnd type="none" w="med" len="med"/>
            <a:tailEnd type="triangle" w="med" len="med"/>
          </a:ln>
        </p:spPr>
        <p:txBody>
          <a:bodyPr/>
          <a:lstStyle/>
          <a:p>
            <a:endParaRPr lang="en-US"/>
          </a:p>
        </p:txBody>
      </p:sp>
      <p:sp>
        <p:nvSpPr>
          <p:cNvPr id="119" name="Oval 118">
            <a:extLst>
              <a:ext uri="{FF2B5EF4-FFF2-40B4-BE49-F238E27FC236}">
                <a16:creationId xmlns:a16="http://schemas.microsoft.com/office/drawing/2014/main" id="{34D6D397-96C9-7A3F-A332-F7B6D29ACAB2}"/>
              </a:ext>
            </a:extLst>
          </p:cNvPr>
          <p:cNvSpPr/>
          <p:nvPr/>
        </p:nvSpPr>
        <p:spPr>
          <a:xfrm>
            <a:off x="15159703" y="5219813"/>
            <a:ext cx="133350" cy="133350"/>
          </a:xfrm>
          <a:prstGeom prst="ellipse">
            <a:avLst/>
          </a:prstGeom>
          <a:solidFill>
            <a:srgbClr val="00B0F0"/>
          </a:solidFill>
          <a:ln w="9525" cap="flat">
            <a:noFill/>
            <a:prstDash val="solid"/>
            <a:miter/>
          </a:ln>
        </p:spPr>
        <p:txBody>
          <a:bodyPr/>
          <a:lstStyle/>
          <a:p>
            <a:endParaRPr lang="en-US"/>
          </a:p>
        </p:txBody>
      </p:sp>
      <p:sp>
        <p:nvSpPr>
          <p:cNvPr id="120" name="Freeform: Shape 119">
            <a:extLst>
              <a:ext uri="{FF2B5EF4-FFF2-40B4-BE49-F238E27FC236}">
                <a16:creationId xmlns:a16="http://schemas.microsoft.com/office/drawing/2014/main" id="{4AA10E97-60CD-AB5F-52F2-7C7254BF32E4}"/>
              </a:ext>
            </a:extLst>
          </p:cNvPr>
          <p:cNvSpPr/>
          <p:nvPr/>
        </p:nvSpPr>
        <p:spPr>
          <a:xfrm>
            <a:off x="14859000" y="5286488"/>
            <a:ext cx="609600" cy="9525"/>
          </a:xfrm>
          <a:custGeom>
            <a:avLst/>
            <a:gdLst>
              <a:gd name="csX0" fmla="*/ 0 w 609600"/>
              <a:gd name="csY0" fmla="*/ 0 h 9525"/>
              <a:gd name="csX1" fmla="*/ 609600 w 609600"/>
              <a:gd name="csY1" fmla="*/ 0 h 9525"/>
            </a:gdLst>
            <a:ahLst/>
            <a:cxnLst>
              <a:cxn ang="0">
                <a:pos x="csX0" y="csY0"/>
              </a:cxn>
              <a:cxn ang="0">
                <a:pos x="csX1" y="csY1"/>
              </a:cxn>
            </a:cxnLst>
            <a:rect l="l" t="t" r="r" b="b"/>
            <a:pathLst>
              <a:path w="609600" h="9525">
                <a:moveTo>
                  <a:pt x="0" y="0"/>
                </a:moveTo>
                <a:lnTo>
                  <a:pt x="609600" y="0"/>
                </a:lnTo>
              </a:path>
            </a:pathLst>
          </a:custGeom>
          <a:noFill/>
          <a:ln w="47625" cap="rnd">
            <a:solidFill>
              <a:srgbClr val="00B0F0"/>
            </a:solidFill>
            <a:prstDash val="solid"/>
            <a:miter/>
            <a:headEnd type="none" w="med" len="med"/>
            <a:tailEnd type="none" w="med" len="med"/>
          </a:ln>
        </p:spPr>
        <p:txBody>
          <a:bodyPr/>
          <a:lstStyle/>
          <a:p>
            <a:endParaRPr lang="en-US"/>
          </a:p>
        </p:txBody>
      </p:sp>
      <p:sp>
        <p:nvSpPr>
          <p:cNvPr id="121" name="Freeform: Shape 120">
            <a:extLst>
              <a:ext uri="{FF2B5EF4-FFF2-40B4-BE49-F238E27FC236}">
                <a16:creationId xmlns:a16="http://schemas.microsoft.com/office/drawing/2014/main" id="{A9760639-403E-B0CE-BC13-9A0E302C66FB}"/>
              </a:ext>
            </a:extLst>
          </p:cNvPr>
          <p:cNvSpPr/>
          <p:nvPr/>
        </p:nvSpPr>
        <p:spPr>
          <a:xfrm>
            <a:off x="15457542" y="5286488"/>
            <a:ext cx="2114550" cy="9525"/>
          </a:xfrm>
          <a:custGeom>
            <a:avLst/>
            <a:gdLst>
              <a:gd name="csX0" fmla="*/ 0 w 2114550"/>
              <a:gd name="csY0" fmla="*/ 0 h 9525"/>
              <a:gd name="csX1" fmla="*/ 2114550 w 2114550"/>
              <a:gd name="csY1" fmla="*/ 0 h 9525"/>
            </a:gdLst>
            <a:ahLst/>
            <a:cxnLst>
              <a:cxn ang="0">
                <a:pos x="csX0" y="csY0"/>
              </a:cxn>
              <a:cxn ang="0">
                <a:pos x="csX1" y="csY1"/>
              </a:cxn>
            </a:cxnLst>
            <a:rect l="l" t="t" r="r" b="b"/>
            <a:pathLst>
              <a:path w="2114550" h="9525">
                <a:moveTo>
                  <a:pt x="0" y="0"/>
                </a:moveTo>
                <a:lnTo>
                  <a:pt x="2114550" y="0"/>
                </a:lnTo>
              </a:path>
            </a:pathLst>
          </a:custGeom>
          <a:noFill/>
          <a:ln w="47625" cap="rnd">
            <a:solidFill>
              <a:srgbClr val="00B0F0"/>
            </a:solidFill>
            <a:prstDash val="solid"/>
            <a:miter/>
            <a:headEnd type="none" w="med" len="med"/>
            <a:tailEnd type="triangle" w="med" len="med"/>
          </a:ln>
        </p:spPr>
        <p:txBody>
          <a:bodyPr/>
          <a:lstStyle/>
          <a:p>
            <a:endParaRPr lang="en-US"/>
          </a:p>
        </p:txBody>
      </p:sp>
      <p:sp>
        <p:nvSpPr>
          <p:cNvPr id="60" name="Text 8">
            <a:extLst>
              <a:ext uri="{FF2B5EF4-FFF2-40B4-BE49-F238E27FC236}">
                <a16:creationId xmlns:a16="http://schemas.microsoft.com/office/drawing/2014/main" id="{1EAAE2A7-7ABE-6A02-F497-5FDFB6706A54}"/>
              </a:ext>
            </a:extLst>
          </p:cNvPr>
          <p:cNvSpPr/>
          <p:nvPr/>
        </p:nvSpPr>
        <p:spPr>
          <a:xfrm>
            <a:off x="1143000" y="6305354"/>
            <a:ext cx="6256379" cy="2437981"/>
          </a:xfrm>
          <a:prstGeom prst="rect">
            <a:avLst/>
          </a:prstGeom>
          <a:noFill/>
          <a:ln/>
        </p:spPr>
        <p:txBody>
          <a:bodyPr wrap="square" lIns="25400" tIns="25400" rIns="25400" bIns="25400" rtlCol="0" anchor="t">
            <a:normAutofit/>
          </a:bodyPr>
          <a:lstStyle/>
          <a:p>
            <a:pPr marL="0" indent="0" algn="l">
              <a:lnSpc>
                <a:spcPct val="125000"/>
              </a:lnSpc>
              <a:buNone/>
            </a:pPr>
            <a:r>
              <a:rPr lang="en-US" sz="2400" dirty="0">
                <a:solidFill>
                  <a:srgbClr val="4A4C4E"/>
                </a:solidFill>
                <a:latin typeface="Barlow" pitchFamily="34" charset="0"/>
                <a:ea typeface="Barlow" pitchFamily="34" charset="-122"/>
                <a:cs typeface="Barlow" pitchFamily="34" charset="-120"/>
              </a:rPr>
              <a:t>Engineering </a:t>
            </a:r>
            <a:r>
              <a:rPr lang="en-US" sz="2400" b="1" dirty="0">
                <a:solidFill>
                  <a:srgbClr val="4A4C4E"/>
                </a:solidFill>
                <a:latin typeface="Barlow" pitchFamily="34" charset="0"/>
                <a:ea typeface="Barlow" pitchFamily="34" charset="-122"/>
                <a:cs typeface="Barlow" pitchFamily="34" charset="-120"/>
              </a:rPr>
              <a:t>Prepare</a:t>
            </a:r>
            <a:r>
              <a:rPr lang="en-US" sz="2400" dirty="0">
                <a:solidFill>
                  <a:srgbClr val="4A4C4E"/>
                </a:solidFill>
                <a:latin typeface="Barlow" pitchFamily="34" charset="0"/>
                <a:ea typeface="Barlow" pitchFamily="34" charset="-122"/>
                <a:cs typeface="Barlow" pitchFamily="34" charset="-120"/>
              </a:rPr>
              <a:t> flows in once; </a:t>
            </a:r>
            <a:r>
              <a:rPr lang="en-US" sz="2400" b="1" dirty="0">
                <a:solidFill>
                  <a:srgbClr val="37383A"/>
                </a:solidFill>
                <a:latin typeface="Barlow" pitchFamily="34" charset="0"/>
                <a:ea typeface="Barlow" pitchFamily="34" charset="-122"/>
                <a:cs typeface="Barlow" pitchFamily="34" charset="-120"/>
              </a:rPr>
              <a:t>Deploy </a:t>
            </a:r>
            <a:r>
              <a:rPr lang="en-US" sz="2400" dirty="0">
                <a:solidFill>
                  <a:srgbClr val="4A4C4E"/>
                </a:solidFill>
                <a:latin typeface="Barlow" pitchFamily="34" charset="0"/>
                <a:ea typeface="Barlow" pitchFamily="34" charset="-122"/>
                <a:cs typeface="Barlow" pitchFamily="34" charset="-120"/>
              </a:rPr>
              <a:t>runs the models at cadence, </a:t>
            </a:r>
            <a:r>
              <a:rPr lang="en-US" sz="2400" b="1" dirty="0">
                <a:solidFill>
                  <a:srgbClr val="37383A"/>
                </a:solidFill>
                <a:latin typeface="Barlow" pitchFamily="34" charset="0"/>
                <a:ea typeface="Barlow" pitchFamily="34" charset="-122"/>
                <a:cs typeface="Barlow" pitchFamily="34" charset="-120"/>
              </a:rPr>
              <a:t>Tune </a:t>
            </a:r>
            <a:r>
              <a:rPr lang="en-US" sz="2400" dirty="0">
                <a:solidFill>
                  <a:srgbClr val="37383A"/>
                </a:solidFill>
                <a:latin typeface="Barlow" pitchFamily="34" charset="0"/>
                <a:ea typeface="Barlow" pitchFamily="34" charset="-122"/>
                <a:cs typeface="Barlow" pitchFamily="34" charset="-120"/>
              </a:rPr>
              <a:t>redirects</a:t>
            </a:r>
            <a:r>
              <a:rPr lang="en-US" sz="2400" dirty="0">
                <a:solidFill>
                  <a:srgbClr val="4A4C4E"/>
                </a:solidFill>
                <a:latin typeface="Barlow" pitchFamily="34" charset="0"/>
                <a:ea typeface="Barlow" pitchFamily="34" charset="-122"/>
                <a:cs typeface="Barlow" pitchFamily="34" charset="-120"/>
              </a:rPr>
              <a:t> problem well to a separate root-cause lane, and </a:t>
            </a:r>
            <a:r>
              <a:rPr lang="en-US" sz="2400" b="1" dirty="0">
                <a:solidFill>
                  <a:srgbClr val="37383A"/>
                </a:solidFill>
                <a:latin typeface="Barlow" pitchFamily="34" charset="0"/>
                <a:ea typeface="Barlow" pitchFamily="34" charset="-122"/>
                <a:cs typeface="Barlow" pitchFamily="34" charset="-120"/>
              </a:rPr>
              <a:t>Sustain </a:t>
            </a:r>
            <a:r>
              <a:rPr lang="en-US" sz="2400" dirty="0">
                <a:solidFill>
                  <a:srgbClr val="37383A"/>
                </a:solidFill>
                <a:latin typeface="Barlow" pitchFamily="34" charset="0"/>
                <a:ea typeface="Barlow" pitchFamily="34" charset="-122"/>
                <a:cs typeface="Barlow" pitchFamily="34" charset="-120"/>
              </a:rPr>
              <a:t>incrementally</a:t>
            </a:r>
            <a:r>
              <a:rPr lang="en-US" sz="2400" b="1" dirty="0">
                <a:solidFill>
                  <a:srgbClr val="37383A"/>
                </a:solidFill>
                <a:latin typeface="Barlow" pitchFamily="34" charset="0"/>
                <a:ea typeface="Barlow" pitchFamily="34" charset="-122"/>
                <a:cs typeface="Barlow" pitchFamily="34" charset="-120"/>
              </a:rPr>
              <a:t> </a:t>
            </a:r>
            <a:r>
              <a:rPr lang="en-US" sz="2400" dirty="0">
                <a:solidFill>
                  <a:srgbClr val="4A4C4E"/>
                </a:solidFill>
                <a:latin typeface="Barlow" pitchFamily="34" charset="0"/>
                <a:ea typeface="Barlow" pitchFamily="34" charset="-122"/>
                <a:cs typeface="Barlow" pitchFamily="34" charset="-120"/>
              </a:rPr>
              <a:t>hands steady-state operation back to the field.</a:t>
            </a:r>
            <a:endParaRPr lang="en-US" sz="2400" dirty="0"/>
          </a:p>
        </p:txBody>
      </p:sp>
      <p:sp>
        <p:nvSpPr>
          <p:cNvPr id="62" name="Shape 9">
            <a:extLst>
              <a:ext uri="{FF2B5EF4-FFF2-40B4-BE49-F238E27FC236}">
                <a16:creationId xmlns:a16="http://schemas.microsoft.com/office/drawing/2014/main" id="{352CCA41-838B-D777-1CCC-C43E98A33B03}"/>
              </a:ext>
            </a:extLst>
          </p:cNvPr>
          <p:cNvSpPr/>
          <p:nvPr/>
        </p:nvSpPr>
        <p:spPr>
          <a:xfrm>
            <a:off x="8086650" y="7719921"/>
            <a:ext cx="419100" cy="45720"/>
          </a:xfrm>
          <a:prstGeom prst="rect">
            <a:avLst/>
          </a:prstGeom>
          <a:solidFill>
            <a:srgbClr val="00B0F0"/>
          </a:solidFill>
          <a:ln/>
        </p:spPr>
        <p:txBody>
          <a:bodyPr/>
          <a:lstStyle/>
          <a:p>
            <a:endParaRPr lang="en-US"/>
          </a:p>
        </p:txBody>
      </p:sp>
      <p:sp>
        <p:nvSpPr>
          <p:cNvPr id="64" name="Text 10">
            <a:extLst>
              <a:ext uri="{FF2B5EF4-FFF2-40B4-BE49-F238E27FC236}">
                <a16:creationId xmlns:a16="http://schemas.microsoft.com/office/drawing/2014/main" id="{9BF75FCA-38A2-F0BD-3805-BF3C41282465}"/>
              </a:ext>
            </a:extLst>
          </p:cNvPr>
          <p:cNvSpPr/>
          <p:nvPr/>
        </p:nvSpPr>
        <p:spPr>
          <a:xfrm>
            <a:off x="8632583" y="7558551"/>
            <a:ext cx="3706147" cy="440976"/>
          </a:xfrm>
          <a:prstGeom prst="rect">
            <a:avLst/>
          </a:prstGeom>
          <a:noFill/>
          <a:ln/>
        </p:spPr>
        <p:txBody>
          <a:bodyPr wrap="square" lIns="0" tIns="0" rIns="0" bIns="0" rtlCol="0" anchor="t">
            <a:noAutofit/>
          </a:bodyPr>
          <a:lstStyle/>
          <a:p>
            <a:pPr marL="0" indent="0" algn="l">
              <a:buNone/>
            </a:pPr>
            <a:r>
              <a:rPr lang="en-US" sz="2400" dirty="0">
                <a:solidFill>
                  <a:srgbClr val="6B6E71"/>
                </a:solidFill>
                <a:latin typeface="Barlow" pitchFamily="34" charset="0"/>
                <a:ea typeface="Barlow" pitchFamily="34" charset="-122"/>
                <a:cs typeface="Barlow" pitchFamily="34" charset="-120"/>
              </a:rPr>
              <a:t>Process flow</a:t>
            </a:r>
            <a:endParaRPr lang="en-US" sz="2400" dirty="0"/>
          </a:p>
        </p:txBody>
      </p:sp>
      <p:sp>
        <p:nvSpPr>
          <p:cNvPr id="66" name="Shape 11">
            <a:extLst>
              <a:ext uri="{FF2B5EF4-FFF2-40B4-BE49-F238E27FC236}">
                <a16:creationId xmlns:a16="http://schemas.microsoft.com/office/drawing/2014/main" id="{9A7894F5-3B54-EF0D-278F-C079709DD575}"/>
              </a:ext>
            </a:extLst>
          </p:cNvPr>
          <p:cNvSpPr/>
          <p:nvPr/>
        </p:nvSpPr>
        <p:spPr>
          <a:xfrm>
            <a:off x="8059980" y="8038239"/>
            <a:ext cx="472440" cy="274320"/>
          </a:xfrm>
          <a:prstGeom prst="roundRect">
            <a:avLst>
              <a:gd name="adj" fmla="val 43478"/>
            </a:avLst>
          </a:prstGeom>
          <a:ln w="26670">
            <a:solidFill>
              <a:srgbClr val="00B0F0"/>
            </a:solidFill>
            <a:prstDash val="solid"/>
          </a:ln>
        </p:spPr>
        <p:txBody>
          <a:bodyPr/>
          <a:lstStyle/>
          <a:p>
            <a:endParaRPr lang="en-US"/>
          </a:p>
        </p:txBody>
      </p:sp>
      <p:sp>
        <p:nvSpPr>
          <p:cNvPr id="68" name="Text 12">
            <a:extLst>
              <a:ext uri="{FF2B5EF4-FFF2-40B4-BE49-F238E27FC236}">
                <a16:creationId xmlns:a16="http://schemas.microsoft.com/office/drawing/2014/main" id="{AAA06AB0-9EFD-B72A-026C-75BB0F91F3F8}"/>
              </a:ext>
            </a:extLst>
          </p:cNvPr>
          <p:cNvSpPr/>
          <p:nvPr/>
        </p:nvSpPr>
        <p:spPr>
          <a:xfrm>
            <a:off x="8632583" y="7992827"/>
            <a:ext cx="6314891" cy="356233"/>
          </a:xfrm>
          <a:prstGeom prst="rect">
            <a:avLst/>
          </a:prstGeom>
          <a:noFill/>
          <a:ln/>
        </p:spPr>
        <p:txBody>
          <a:bodyPr wrap="square" lIns="0" tIns="0" rIns="0" bIns="0" rtlCol="0" anchor="t">
            <a:noAutofit/>
          </a:bodyPr>
          <a:lstStyle/>
          <a:p>
            <a:pPr marL="0" indent="0" algn="l">
              <a:buNone/>
            </a:pPr>
            <a:r>
              <a:rPr lang="en-US" sz="2400" dirty="0">
                <a:solidFill>
                  <a:srgbClr val="6B6E71"/>
                </a:solidFill>
                <a:latin typeface="Barlow" pitchFamily="34" charset="0"/>
                <a:ea typeface="Barlow" pitchFamily="34" charset="-122"/>
                <a:cs typeface="Barlow" pitchFamily="34" charset="-120"/>
              </a:rPr>
              <a:t>Delivery line</a:t>
            </a:r>
            <a:endParaRPr lang="en-US" sz="2400" dirty="0"/>
          </a:p>
        </p:txBody>
      </p:sp>
      <p:pic>
        <p:nvPicPr>
          <p:cNvPr id="70" name="Image 5" descr="preencoded.png">
            <a:extLst>
              <a:ext uri="{FF2B5EF4-FFF2-40B4-BE49-F238E27FC236}">
                <a16:creationId xmlns:a16="http://schemas.microsoft.com/office/drawing/2014/main" id="{8516956D-D9B9-D417-7900-47FB7FD0220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54776" y="8463975"/>
            <a:ext cx="594360" cy="274320"/>
          </a:xfrm>
          <a:prstGeom prst="rect">
            <a:avLst/>
          </a:prstGeom>
        </p:spPr>
      </p:pic>
      <p:sp>
        <p:nvSpPr>
          <p:cNvPr id="72" name="Text 13">
            <a:extLst>
              <a:ext uri="{FF2B5EF4-FFF2-40B4-BE49-F238E27FC236}">
                <a16:creationId xmlns:a16="http://schemas.microsoft.com/office/drawing/2014/main" id="{2843DA01-4457-75F5-2399-D86516B87CEB}"/>
              </a:ext>
            </a:extLst>
          </p:cNvPr>
          <p:cNvSpPr/>
          <p:nvPr/>
        </p:nvSpPr>
        <p:spPr>
          <a:xfrm>
            <a:off x="8632583" y="8430914"/>
            <a:ext cx="6292031" cy="373995"/>
          </a:xfrm>
          <a:prstGeom prst="rect">
            <a:avLst/>
          </a:prstGeom>
          <a:noFill/>
          <a:ln/>
        </p:spPr>
        <p:txBody>
          <a:bodyPr wrap="square" lIns="0" tIns="0" rIns="0" bIns="0" rtlCol="0" anchor="t">
            <a:noAutofit/>
          </a:bodyPr>
          <a:lstStyle/>
          <a:p>
            <a:pPr marL="0" indent="0" algn="l">
              <a:buNone/>
            </a:pPr>
            <a:r>
              <a:rPr lang="en-US" sz="2400" dirty="0">
                <a:solidFill>
                  <a:srgbClr val="6B6E71"/>
                </a:solidFill>
                <a:latin typeface="Barlow" pitchFamily="34" charset="0"/>
                <a:ea typeface="Barlow" pitchFamily="34" charset="-122"/>
                <a:cs typeface="Barlow" pitchFamily="34" charset="-120"/>
              </a:rPr>
              <a:t>Throughput — constant velocity in Deploy</a:t>
            </a:r>
            <a:endParaRPr lang="en-US" sz="2400" dirty="0"/>
          </a:p>
        </p:txBody>
      </p:sp>
      <p:grpSp>
        <p:nvGrpSpPr>
          <p:cNvPr id="4" name="Image 4" descr="preencoded.png">
            <a:extLst>
              <a:ext uri="{FF2B5EF4-FFF2-40B4-BE49-F238E27FC236}">
                <a16:creationId xmlns:a16="http://schemas.microsoft.com/office/drawing/2014/main" id="{CAA73E05-4D53-A713-32BB-44BD259927CC}"/>
              </a:ext>
            </a:extLst>
          </p:cNvPr>
          <p:cNvGrpSpPr>
            <a:grpSpLocks noChangeAspect="1"/>
          </p:cNvGrpSpPr>
          <p:nvPr/>
        </p:nvGrpSpPr>
        <p:grpSpPr>
          <a:xfrm>
            <a:off x="9637904" y="5039801"/>
            <a:ext cx="457200" cy="457200"/>
            <a:chOff x="6057729" y="4780935"/>
            <a:chExt cx="171791" cy="190500"/>
          </a:xfrm>
          <a:noFill/>
        </p:grpSpPr>
        <p:sp>
          <p:nvSpPr>
            <p:cNvPr id="5" name="Freeform: Shape 4">
              <a:extLst>
                <a:ext uri="{FF2B5EF4-FFF2-40B4-BE49-F238E27FC236}">
                  <a16:creationId xmlns:a16="http://schemas.microsoft.com/office/drawing/2014/main" id="{E2E6BEA4-7116-93B8-6F28-4910DA848EC9}"/>
                </a:ext>
              </a:extLst>
            </p:cNvPr>
            <p:cNvSpPr/>
            <p:nvPr/>
          </p:nvSpPr>
          <p:spPr>
            <a:xfrm>
              <a:off x="6057729" y="4780935"/>
              <a:ext cx="171791" cy="190500"/>
            </a:xfrm>
            <a:custGeom>
              <a:avLst/>
              <a:gdLst>
                <a:gd name="csX0" fmla="*/ 88624 w 171791"/>
                <a:gd name="csY0" fmla="*/ 82 h 190500"/>
                <a:gd name="csX1" fmla="*/ 84433 w 171791"/>
                <a:gd name="csY1" fmla="*/ 82 h 190500"/>
                <a:gd name="csX2" fmla="*/ 65383 w 171791"/>
                <a:gd name="csY2" fmla="*/ 19132 h 190500"/>
                <a:gd name="csX3" fmla="*/ 65383 w 171791"/>
                <a:gd name="csY3" fmla="*/ 20846 h 190500"/>
                <a:gd name="csX4" fmla="*/ 55858 w 171791"/>
                <a:gd name="csY4" fmla="*/ 37325 h 190500"/>
                <a:gd name="csX5" fmla="*/ 51762 w 171791"/>
                <a:gd name="csY5" fmla="*/ 39706 h 190500"/>
                <a:gd name="csX6" fmla="*/ 32712 w 171791"/>
                <a:gd name="csY6" fmla="*/ 39706 h 190500"/>
                <a:gd name="csX7" fmla="*/ 31284 w 171791"/>
                <a:gd name="csY7" fmla="*/ 38944 h 190500"/>
                <a:gd name="csX8" fmla="*/ 5280 w 171791"/>
                <a:gd name="csY8" fmla="*/ 45897 h 190500"/>
                <a:gd name="csX9" fmla="*/ 3185 w 171791"/>
                <a:gd name="csY9" fmla="*/ 49517 h 190500"/>
                <a:gd name="csX10" fmla="*/ 10138 w 171791"/>
                <a:gd name="csY10" fmla="*/ 75520 h 190500"/>
                <a:gd name="csX11" fmla="*/ 11567 w 171791"/>
                <a:gd name="csY11" fmla="*/ 76473 h 190500"/>
                <a:gd name="csX12" fmla="*/ 21092 w 171791"/>
                <a:gd name="csY12" fmla="*/ 92856 h 190500"/>
                <a:gd name="csX13" fmla="*/ 21092 w 171791"/>
                <a:gd name="csY13" fmla="*/ 97713 h 190500"/>
                <a:gd name="csX14" fmla="*/ 11567 w 171791"/>
                <a:gd name="csY14" fmla="*/ 114287 h 190500"/>
                <a:gd name="csX15" fmla="*/ 10138 w 171791"/>
                <a:gd name="csY15" fmla="*/ 115144 h 190500"/>
                <a:gd name="csX16" fmla="*/ 3185 w 171791"/>
                <a:gd name="csY16" fmla="*/ 141147 h 190500"/>
                <a:gd name="csX17" fmla="*/ 5280 w 171791"/>
                <a:gd name="csY17" fmla="*/ 144767 h 190500"/>
                <a:gd name="csX18" fmla="*/ 31284 w 171791"/>
                <a:gd name="csY18" fmla="*/ 151720 h 190500"/>
                <a:gd name="csX19" fmla="*/ 32712 w 171791"/>
                <a:gd name="csY19" fmla="*/ 150958 h 190500"/>
                <a:gd name="csX20" fmla="*/ 51762 w 171791"/>
                <a:gd name="csY20" fmla="*/ 150958 h 190500"/>
                <a:gd name="csX21" fmla="*/ 55858 w 171791"/>
                <a:gd name="csY21" fmla="*/ 153339 h 190500"/>
                <a:gd name="csX22" fmla="*/ 65383 w 171791"/>
                <a:gd name="csY22" fmla="*/ 169818 h 190500"/>
                <a:gd name="csX23" fmla="*/ 65383 w 171791"/>
                <a:gd name="csY23" fmla="*/ 171532 h 190500"/>
                <a:gd name="csX24" fmla="*/ 84433 w 171791"/>
                <a:gd name="csY24" fmla="*/ 190582 h 190500"/>
                <a:gd name="csX25" fmla="*/ 88624 w 171791"/>
                <a:gd name="csY25" fmla="*/ 190582 h 190500"/>
                <a:gd name="csX26" fmla="*/ 107674 w 171791"/>
                <a:gd name="csY26" fmla="*/ 171532 h 190500"/>
                <a:gd name="csX27" fmla="*/ 107674 w 171791"/>
                <a:gd name="csY27" fmla="*/ 169818 h 190500"/>
                <a:gd name="csX28" fmla="*/ 117199 w 171791"/>
                <a:gd name="csY28" fmla="*/ 153339 h 190500"/>
                <a:gd name="csX29" fmla="*/ 121295 w 171791"/>
                <a:gd name="csY29" fmla="*/ 150958 h 190500"/>
                <a:gd name="csX30" fmla="*/ 140345 w 171791"/>
                <a:gd name="csY30" fmla="*/ 150958 h 190500"/>
                <a:gd name="csX31" fmla="*/ 141774 w 171791"/>
                <a:gd name="csY31" fmla="*/ 151720 h 190500"/>
                <a:gd name="csX32" fmla="*/ 167777 w 171791"/>
                <a:gd name="csY32" fmla="*/ 144767 h 190500"/>
                <a:gd name="csX33" fmla="*/ 169872 w 171791"/>
                <a:gd name="csY33" fmla="*/ 141052 h 190500"/>
                <a:gd name="csX34" fmla="*/ 162919 w 171791"/>
                <a:gd name="csY34" fmla="*/ 115049 h 190500"/>
                <a:gd name="csX35" fmla="*/ 161490 w 171791"/>
                <a:gd name="csY35" fmla="*/ 114287 h 190500"/>
                <a:gd name="csX36" fmla="*/ 151965 w 171791"/>
                <a:gd name="csY36" fmla="*/ 97713 h 190500"/>
                <a:gd name="csX37" fmla="*/ 151965 w 171791"/>
                <a:gd name="csY37" fmla="*/ 92951 h 190500"/>
                <a:gd name="csX38" fmla="*/ 161490 w 171791"/>
                <a:gd name="csY38" fmla="*/ 76377 h 190500"/>
                <a:gd name="csX39" fmla="*/ 162919 w 171791"/>
                <a:gd name="csY39" fmla="*/ 75520 h 190500"/>
                <a:gd name="csX40" fmla="*/ 169872 w 171791"/>
                <a:gd name="csY40" fmla="*/ 49517 h 190500"/>
                <a:gd name="csX41" fmla="*/ 167777 w 171791"/>
                <a:gd name="csY41" fmla="*/ 45897 h 190500"/>
                <a:gd name="csX42" fmla="*/ 141774 w 171791"/>
                <a:gd name="csY42" fmla="*/ 38944 h 190500"/>
                <a:gd name="csX43" fmla="*/ 140345 w 171791"/>
                <a:gd name="csY43" fmla="*/ 39706 h 190500"/>
                <a:gd name="csX44" fmla="*/ 121295 w 171791"/>
                <a:gd name="csY44" fmla="*/ 39706 h 190500"/>
                <a:gd name="csX45" fmla="*/ 117199 w 171791"/>
                <a:gd name="csY45" fmla="*/ 37325 h 190500"/>
                <a:gd name="csX46" fmla="*/ 107674 w 171791"/>
                <a:gd name="csY46" fmla="*/ 20846 h 190500"/>
                <a:gd name="csX47" fmla="*/ 107674 w 171791"/>
                <a:gd name="csY47" fmla="*/ 19132 h 190500"/>
                <a:gd name="csX48" fmla="*/ 88624 w 171791"/>
                <a:gd name="csY48" fmla="*/ 8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8624" y="82"/>
                  </a:moveTo>
                  <a:lnTo>
                    <a:pt x="84433" y="82"/>
                  </a:lnTo>
                  <a:cubicBezTo>
                    <a:pt x="73912" y="82"/>
                    <a:pt x="65383" y="8611"/>
                    <a:pt x="65383" y="19132"/>
                  </a:cubicBezTo>
                  <a:lnTo>
                    <a:pt x="65383" y="20846"/>
                  </a:lnTo>
                  <a:cubicBezTo>
                    <a:pt x="65376" y="27645"/>
                    <a:pt x="61746" y="33925"/>
                    <a:pt x="55858" y="37325"/>
                  </a:cubicBezTo>
                  <a:lnTo>
                    <a:pt x="51762" y="39706"/>
                  </a:lnTo>
                  <a:cubicBezTo>
                    <a:pt x="45868" y="43109"/>
                    <a:pt x="38606" y="43109"/>
                    <a:pt x="32712" y="39706"/>
                  </a:cubicBezTo>
                  <a:lnTo>
                    <a:pt x="31284" y="38944"/>
                  </a:lnTo>
                  <a:cubicBezTo>
                    <a:pt x="22182" y="33693"/>
                    <a:pt x="10547" y="36805"/>
                    <a:pt x="5280" y="45897"/>
                  </a:cubicBezTo>
                  <a:lnTo>
                    <a:pt x="3185" y="49517"/>
                  </a:lnTo>
                  <a:cubicBezTo>
                    <a:pt x="-2066" y="58619"/>
                    <a:pt x="1045" y="70253"/>
                    <a:pt x="10138" y="75520"/>
                  </a:cubicBezTo>
                  <a:lnTo>
                    <a:pt x="11567" y="76473"/>
                  </a:lnTo>
                  <a:cubicBezTo>
                    <a:pt x="17426" y="79855"/>
                    <a:pt x="21051" y="86091"/>
                    <a:pt x="21092" y="92856"/>
                  </a:cubicBezTo>
                  <a:lnTo>
                    <a:pt x="21092" y="97713"/>
                  </a:lnTo>
                  <a:cubicBezTo>
                    <a:pt x="21119" y="104546"/>
                    <a:pt x="17484" y="110870"/>
                    <a:pt x="11567" y="114287"/>
                  </a:cubicBezTo>
                  <a:lnTo>
                    <a:pt x="10138" y="115144"/>
                  </a:lnTo>
                  <a:cubicBezTo>
                    <a:pt x="1045" y="120411"/>
                    <a:pt x="-2066" y="132045"/>
                    <a:pt x="3185" y="141147"/>
                  </a:cubicBezTo>
                  <a:lnTo>
                    <a:pt x="5280" y="144767"/>
                  </a:lnTo>
                  <a:cubicBezTo>
                    <a:pt x="10547" y="153859"/>
                    <a:pt x="22182" y="156971"/>
                    <a:pt x="31284" y="151720"/>
                  </a:cubicBezTo>
                  <a:lnTo>
                    <a:pt x="32712" y="150958"/>
                  </a:lnTo>
                  <a:cubicBezTo>
                    <a:pt x="38606" y="147555"/>
                    <a:pt x="45868" y="147555"/>
                    <a:pt x="51762" y="150958"/>
                  </a:cubicBezTo>
                  <a:lnTo>
                    <a:pt x="55858" y="153339"/>
                  </a:lnTo>
                  <a:cubicBezTo>
                    <a:pt x="61746" y="156739"/>
                    <a:pt x="65376" y="163019"/>
                    <a:pt x="65383" y="169818"/>
                  </a:cubicBezTo>
                  <a:lnTo>
                    <a:pt x="65383" y="171532"/>
                  </a:lnTo>
                  <a:cubicBezTo>
                    <a:pt x="65383" y="182053"/>
                    <a:pt x="73912" y="190582"/>
                    <a:pt x="84433" y="190582"/>
                  </a:cubicBezTo>
                  <a:lnTo>
                    <a:pt x="88624" y="190582"/>
                  </a:lnTo>
                  <a:cubicBezTo>
                    <a:pt x="99145" y="190582"/>
                    <a:pt x="107674" y="182053"/>
                    <a:pt x="107674" y="171532"/>
                  </a:cubicBezTo>
                  <a:lnTo>
                    <a:pt x="107674" y="169818"/>
                  </a:lnTo>
                  <a:cubicBezTo>
                    <a:pt x="107681" y="163019"/>
                    <a:pt x="111311" y="156739"/>
                    <a:pt x="117199" y="153339"/>
                  </a:cubicBezTo>
                  <a:lnTo>
                    <a:pt x="121295" y="150958"/>
                  </a:lnTo>
                  <a:cubicBezTo>
                    <a:pt x="127189" y="147555"/>
                    <a:pt x="134451" y="147555"/>
                    <a:pt x="140345" y="150958"/>
                  </a:cubicBezTo>
                  <a:lnTo>
                    <a:pt x="141774" y="151720"/>
                  </a:lnTo>
                  <a:cubicBezTo>
                    <a:pt x="150876" y="156971"/>
                    <a:pt x="162510" y="153859"/>
                    <a:pt x="167777" y="144767"/>
                  </a:cubicBezTo>
                  <a:lnTo>
                    <a:pt x="169872" y="141052"/>
                  </a:lnTo>
                  <a:cubicBezTo>
                    <a:pt x="175123" y="131950"/>
                    <a:pt x="172012" y="120315"/>
                    <a:pt x="162919" y="115049"/>
                  </a:cubicBezTo>
                  <a:lnTo>
                    <a:pt x="161490" y="114287"/>
                  </a:lnTo>
                  <a:cubicBezTo>
                    <a:pt x="155573" y="110870"/>
                    <a:pt x="151938" y="104546"/>
                    <a:pt x="151965" y="97713"/>
                  </a:cubicBezTo>
                  <a:lnTo>
                    <a:pt x="151965" y="92951"/>
                  </a:lnTo>
                  <a:cubicBezTo>
                    <a:pt x="151938" y="86118"/>
                    <a:pt x="155573" y="79794"/>
                    <a:pt x="161490" y="76377"/>
                  </a:cubicBezTo>
                  <a:lnTo>
                    <a:pt x="162919" y="75520"/>
                  </a:lnTo>
                  <a:cubicBezTo>
                    <a:pt x="172012" y="70253"/>
                    <a:pt x="175123" y="58619"/>
                    <a:pt x="169872" y="49517"/>
                  </a:cubicBezTo>
                  <a:lnTo>
                    <a:pt x="167777" y="45897"/>
                  </a:lnTo>
                  <a:cubicBezTo>
                    <a:pt x="162510" y="36805"/>
                    <a:pt x="150876" y="33693"/>
                    <a:pt x="141774" y="38944"/>
                  </a:cubicBezTo>
                  <a:lnTo>
                    <a:pt x="140345" y="39706"/>
                  </a:lnTo>
                  <a:cubicBezTo>
                    <a:pt x="134451" y="43109"/>
                    <a:pt x="127189" y="43109"/>
                    <a:pt x="121295" y="39706"/>
                  </a:cubicBezTo>
                  <a:lnTo>
                    <a:pt x="117199" y="37325"/>
                  </a:lnTo>
                  <a:cubicBezTo>
                    <a:pt x="111311" y="33925"/>
                    <a:pt x="107681" y="27645"/>
                    <a:pt x="107674" y="20846"/>
                  </a:cubicBezTo>
                  <a:lnTo>
                    <a:pt x="107674" y="19132"/>
                  </a:lnTo>
                  <a:cubicBezTo>
                    <a:pt x="107674" y="8611"/>
                    <a:pt x="99145" y="82"/>
                    <a:pt x="88624" y="82"/>
                  </a:cubicBezTo>
                  <a:close/>
                </a:path>
              </a:pathLst>
            </a:custGeom>
            <a:noFill/>
            <a:ln w="17145" cap="rnd">
              <a:solidFill>
                <a:srgbClr val="6B6E71"/>
              </a:solidFill>
              <a:prstDash val="solid"/>
              <a:round/>
            </a:ln>
          </p:spPr>
          <p:txBody>
            <a:bodyPr/>
            <a:lstStyle/>
            <a:p>
              <a:endParaRPr lang="en-US"/>
            </a:p>
          </p:txBody>
        </p:sp>
        <p:sp>
          <p:nvSpPr>
            <p:cNvPr id="6" name="Oval 5">
              <a:extLst>
                <a:ext uri="{FF2B5EF4-FFF2-40B4-BE49-F238E27FC236}">
                  <a16:creationId xmlns:a16="http://schemas.microsoft.com/office/drawing/2014/main" id="{CE3B4315-9D4F-CECE-F9A3-8E839420B848}"/>
                </a:ext>
              </a:extLst>
            </p:cNvPr>
            <p:cNvSpPr/>
            <p:nvPr/>
          </p:nvSpPr>
          <p:spPr>
            <a:xfrm>
              <a:off x="6115050" y="4847610"/>
              <a:ext cx="57150" cy="57150"/>
            </a:xfrm>
            <a:prstGeom prst="ellipse">
              <a:avLst/>
            </a:prstGeom>
            <a:noFill/>
            <a:ln w="17145" cap="rnd">
              <a:solidFill>
                <a:srgbClr val="6B6E71"/>
              </a:solidFill>
              <a:prstDash val="solid"/>
              <a:round/>
            </a:ln>
          </p:spPr>
          <p:txBody>
            <a:bodyPr/>
            <a:lstStyle/>
            <a:p>
              <a:endParaRPr lang="en-US"/>
            </a:p>
          </p:txBody>
        </p:sp>
      </p:grpSp>
      <p:grpSp>
        <p:nvGrpSpPr>
          <p:cNvPr id="7" name="Image 4" descr="preencoded.png">
            <a:extLst>
              <a:ext uri="{FF2B5EF4-FFF2-40B4-BE49-F238E27FC236}">
                <a16:creationId xmlns:a16="http://schemas.microsoft.com/office/drawing/2014/main" id="{5E465F8E-E085-6BF7-D991-7277CC8A4472}"/>
              </a:ext>
            </a:extLst>
          </p:cNvPr>
          <p:cNvGrpSpPr>
            <a:grpSpLocks noChangeAspect="1"/>
          </p:cNvGrpSpPr>
          <p:nvPr/>
        </p:nvGrpSpPr>
        <p:grpSpPr>
          <a:xfrm>
            <a:off x="10495154" y="5039801"/>
            <a:ext cx="457200" cy="457200"/>
            <a:chOff x="6914979" y="4780935"/>
            <a:chExt cx="171791" cy="190500"/>
          </a:xfrm>
          <a:noFill/>
        </p:grpSpPr>
        <p:sp>
          <p:nvSpPr>
            <p:cNvPr id="8" name="Freeform: Shape 7">
              <a:extLst>
                <a:ext uri="{FF2B5EF4-FFF2-40B4-BE49-F238E27FC236}">
                  <a16:creationId xmlns:a16="http://schemas.microsoft.com/office/drawing/2014/main" id="{D6C2B4A1-DE8A-2BDD-90A2-46294830B8C5}"/>
                </a:ext>
              </a:extLst>
            </p:cNvPr>
            <p:cNvSpPr/>
            <p:nvPr/>
          </p:nvSpPr>
          <p:spPr>
            <a:xfrm>
              <a:off x="6914979" y="4780935"/>
              <a:ext cx="171791" cy="190500"/>
            </a:xfrm>
            <a:custGeom>
              <a:avLst/>
              <a:gdLst>
                <a:gd name="csX0" fmla="*/ 88714 w 171791"/>
                <a:gd name="csY0" fmla="*/ 82 h 190500"/>
                <a:gd name="csX1" fmla="*/ 84523 w 171791"/>
                <a:gd name="csY1" fmla="*/ 82 h 190500"/>
                <a:gd name="csX2" fmla="*/ 65473 w 171791"/>
                <a:gd name="csY2" fmla="*/ 19132 h 190500"/>
                <a:gd name="csX3" fmla="*/ 65473 w 171791"/>
                <a:gd name="csY3" fmla="*/ 20846 h 190500"/>
                <a:gd name="csX4" fmla="*/ 55948 w 171791"/>
                <a:gd name="csY4" fmla="*/ 37325 h 190500"/>
                <a:gd name="csX5" fmla="*/ 51852 w 171791"/>
                <a:gd name="csY5" fmla="*/ 39706 h 190500"/>
                <a:gd name="csX6" fmla="*/ 32802 w 171791"/>
                <a:gd name="csY6" fmla="*/ 39706 h 190500"/>
                <a:gd name="csX7" fmla="*/ 31374 w 171791"/>
                <a:gd name="csY7" fmla="*/ 38944 h 190500"/>
                <a:gd name="csX8" fmla="*/ 5370 w 171791"/>
                <a:gd name="csY8" fmla="*/ 45897 h 190500"/>
                <a:gd name="csX9" fmla="*/ 3275 w 171791"/>
                <a:gd name="csY9" fmla="*/ 49517 h 190500"/>
                <a:gd name="csX10" fmla="*/ 10228 w 171791"/>
                <a:gd name="csY10" fmla="*/ 75520 h 190500"/>
                <a:gd name="csX11" fmla="*/ 11657 w 171791"/>
                <a:gd name="csY11" fmla="*/ 76473 h 190500"/>
                <a:gd name="csX12" fmla="*/ 21182 w 171791"/>
                <a:gd name="csY12" fmla="*/ 92856 h 190500"/>
                <a:gd name="csX13" fmla="*/ 21182 w 171791"/>
                <a:gd name="csY13" fmla="*/ 97713 h 190500"/>
                <a:gd name="csX14" fmla="*/ 11657 w 171791"/>
                <a:gd name="csY14" fmla="*/ 114287 h 190500"/>
                <a:gd name="csX15" fmla="*/ 10228 w 171791"/>
                <a:gd name="csY15" fmla="*/ 115144 h 190500"/>
                <a:gd name="csX16" fmla="*/ 3275 w 171791"/>
                <a:gd name="csY16" fmla="*/ 141147 h 190500"/>
                <a:gd name="csX17" fmla="*/ 5370 w 171791"/>
                <a:gd name="csY17" fmla="*/ 144767 h 190500"/>
                <a:gd name="csX18" fmla="*/ 31374 w 171791"/>
                <a:gd name="csY18" fmla="*/ 151720 h 190500"/>
                <a:gd name="csX19" fmla="*/ 32802 w 171791"/>
                <a:gd name="csY19" fmla="*/ 150958 h 190500"/>
                <a:gd name="csX20" fmla="*/ 51852 w 171791"/>
                <a:gd name="csY20" fmla="*/ 150958 h 190500"/>
                <a:gd name="csX21" fmla="*/ 55948 w 171791"/>
                <a:gd name="csY21" fmla="*/ 153339 h 190500"/>
                <a:gd name="csX22" fmla="*/ 65473 w 171791"/>
                <a:gd name="csY22" fmla="*/ 169818 h 190500"/>
                <a:gd name="csX23" fmla="*/ 65473 w 171791"/>
                <a:gd name="csY23" fmla="*/ 171532 h 190500"/>
                <a:gd name="csX24" fmla="*/ 84523 w 171791"/>
                <a:gd name="csY24" fmla="*/ 190582 h 190500"/>
                <a:gd name="csX25" fmla="*/ 88714 w 171791"/>
                <a:gd name="csY25" fmla="*/ 190582 h 190500"/>
                <a:gd name="csX26" fmla="*/ 107764 w 171791"/>
                <a:gd name="csY26" fmla="*/ 171532 h 190500"/>
                <a:gd name="csX27" fmla="*/ 107764 w 171791"/>
                <a:gd name="csY27" fmla="*/ 169818 h 190500"/>
                <a:gd name="csX28" fmla="*/ 117289 w 171791"/>
                <a:gd name="csY28" fmla="*/ 153339 h 190500"/>
                <a:gd name="csX29" fmla="*/ 121385 w 171791"/>
                <a:gd name="csY29" fmla="*/ 150958 h 190500"/>
                <a:gd name="csX30" fmla="*/ 140435 w 171791"/>
                <a:gd name="csY30" fmla="*/ 150958 h 190500"/>
                <a:gd name="csX31" fmla="*/ 141864 w 171791"/>
                <a:gd name="csY31" fmla="*/ 151720 h 190500"/>
                <a:gd name="csX32" fmla="*/ 167867 w 171791"/>
                <a:gd name="csY32" fmla="*/ 144767 h 190500"/>
                <a:gd name="csX33" fmla="*/ 169962 w 171791"/>
                <a:gd name="csY33" fmla="*/ 141052 h 190500"/>
                <a:gd name="csX34" fmla="*/ 163009 w 171791"/>
                <a:gd name="csY34" fmla="*/ 115049 h 190500"/>
                <a:gd name="csX35" fmla="*/ 161580 w 171791"/>
                <a:gd name="csY35" fmla="*/ 114287 h 190500"/>
                <a:gd name="csX36" fmla="*/ 152055 w 171791"/>
                <a:gd name="csY36" fmla="*/ 97713 h 190500"/>
                <a:gd name="csX37" fmla="*/ 152055 w 171791"/>
                <a:gd name="csY37" fmla="*/ 92951 h 190500"/>
                <a:gd name="csX38" fmla="*/ 161580 w 171791"/>
                <a:gd name="csY38" fmla="*/ 76377 h 190500"/>
                <a:gd name="csX39" fmla="*/ 163009 w 171791"/>
                <a:gd name="csY39" fmla="*/ 75520 h 190500"/>
                <a:gd name="csX40" fmla="*/ 169962 w 171791"/>
                <a:gd name="csY40" fmla="*/ 49517 h 190500"/>
                <a:gd name="csX41" fmla="*/ 167867 w 171791"/>
                <a:gd name="csY41" fmla="*/ 45897 h 190500"/>
                <a:gd name="csX42" fmla="*/ 141864 w 171791"/>
                <a:gd name="csY42" fmla="*/ 38944 h 190500"/>
                <a:gd name="csX43" fmla="*/ 140435 w 171791"/>
                <a:gd name="csY43" fmla="*/ 39706 h 190500"/>
                <a:gd name="csX44" fmla="*/ 121385 w 171791"/>
                <a:gd name="csY44" fmla="*/ 39706 h 190500"/>
                <a:gd name="csX45" fmla="*/ 117289 w 171791"/>
                <a:gd name="csY45" fmla="*/ 37325 h 190500"/>
                <a:gd name="csX46" fmla="*/ 107764 w 171791"/>
                <a:gd name="csY46" fmla="*/ 20846 h 190500"/>
                <a:gd name="csX47" fmla="*/ 107764 w 171791"/>
                <a:gd name="csY47" fmla="*/ 19132 h 190500"/>
                <a:gd name="csX48" fmla="*/ 88714 w 171791"/>
                <a:gd name="csY48" fmla="*/ 8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8714" y="82"/>
                  </a:moveTo>
                  <a:lnTo>
                    <a:pt x="84523" y="82"/>
                  </a:lnTo>
                  <a:cubicBezTo>
                    <a:pt x="74002" y="82"/>
                    <a:pt x="65473" y="8611"/>
                    <a:pt x="65473" y="19132"/>
                  </a:cubicBezTo>
                  <a:lnTo>
                    <a:pt x="65473" y="20846"/>
                  </a:lnTo>
                  <a:cubicBezTo>
                    <a:pt x="65466" y="27645"/>
                    <a:pt x="61836" y="33925"/>
                    <a:pt x="55948" y="37325"/>
                  </a:cubicBezTo>
                  <a:lnTo>
                    <a:pt x="51852" y="39706"/>
                  </a:lnTo>
                  <a:cubicBezTo>
                    <a:pt x="45958" y="43109"/>
                    <a:pt x="38696" y="43109"/>
                    <a:pt x="32802" y="39706"/>
                  </a:cubicBezTo>
                  <a:lnTo>
                    <a:pt x="31374" y="38944"/>
                  </a:lnTo>
                  <a:cubicBezTo>
                    <a:pt x="22272" y="33693"/>
                    <a:pt x="10637" y="36805"/>
                    <a:pt x="5370" y="45897"/>
                  </a:cubicBezTo>
                  <a:lnTo>
                    <a:pt x="3275" y="49517"/>
                  </a:lnTo>
                  <a:cubicBezTo>
                    <a:pt x="-1976" y="58619"/>
                    <a:pt x="1135" y="70253"/>
                    <a:pt x="10228" y="75520"/>
                  </a:cubicBezTo>
                  <a:lnTo>
                    <a:pt x="11657" y="76473"/>
                  </a:lnTo>
                  <a:cubicBezTo>
                    <a:pt x="17516" y="79855"/>
                    <a:pt x="21141" y="86091"/>
                    <a:pt x="21182" y="92856"/>
                  </a:cubicBezTo>
                  <a:lnTo>
                    <a:pt x="21182" y="97713"/>
                  </a:lnTo>
                  <a:cubicBezTo>
                    <a:pt x="21209" y="104546"/>
                    <a:pt x="17574" y="110870"/>
                    <a:pt x="11657" y="114287"/>
                  </a:cubicBezTo>
                  <a:lnTo>
                    <a:pt x="10228" y="115144"/>
                  </a:lnTo>
                  <a:cubicBezTo>
                    <a:pt x="1135" y="120411"/>
                    <a:pt x="-1976" y="132045"/>
                    <a:pt x="3275" y="141147"/>
                  </a:cubicBezTo>
                  <a:lnTo>
                    <a:pt x="5370" y="144767"/>
                  </a:lnTo>
                  <a:cubicBezTo>
                    <a:pt x="10637" y="153859"/>
                    <a:pt x="22272" y="156971"/>
                    <a:pt x="31374" y="151720"/>
                  </a:cubicBezTo>
                  <a:lnTo>
                    <a:pt x="32802" y="150958"/>
                  </a:lnTo>
                  <a:cubicBezTo>
                    <a:pt x="38696" y="147555"/>
                    <a:pt x="45958" y="147555"/>
                    <a:pt x="51852" y="150958"/>
                  </a:cubicBezTo>
                  <a:lnTo>
                    <a:pt x="55948" y="153339"/>
                  </a:lnTo>
                  <a:cubicBezTo>
                    <a:pt x="61836" y="156739"/>
                    <a:pt x="65466" y="163019"/>
                    <a:pt x="65473" y="169818"/>
                  </a:cubicBezTo>
                  <a:lnTo>
                    <a:pt x="65473" y="171532"/>
                  </a:lnTo>
                  <a:cubicBezTo>
                    <a:pt x="65473" y="182053"/>
                    <a:pt x="74002" y="190582"/>
                    <a:pt x="84523" y="190582"/>
                  </a:cubicBezTo>
                  <a:lnTo>
                    <a:pt x="88714" y="190582"/>
                  </a:lnTo>
                  <a:cubicBezTo>
                    <a:pt x="99235" y="190582"/>
                    <a:pt x="107764" y="182053"/>
                    <a:pt x="107764" y="171532"/>
                  </a:cubicBezTo>
                  <a:lnTo>
                    <a:pt x="107764" y="169818"/>
                  </a:lnTo>
                  <a:cubicBezTo>
                    <a:pt x="107771" y="163019"/>
                    <a:pt x="111401" y="156739"/>
                    <a:pt x="117289" y="153339"/>
                  </a:cubicBezTo>
                  <a:lnTo>
                    <a:pt x="121385" y="150958"/>
                  </a:lnTo>
                  <a:cubicBezTo>
                    <a:pt x="127279" y="147555"/>
                    <a:pt x="134541" y="147555"/>
                    <a:pt x="140435" y="150958"/>
                  </a:cubicBezTo>
                  <a:lnTo>
                    <a:pt x="141864" y="151720"/>
                  </a:lnTo>
                  <a:cubicBezTo>
                    <a:pt x="150966" y="156971"/>
                    <a:pt x="162600" y="153859"/>
                    <a:pt x="167867" y="144767"/>
                  </a:cubicBezTo>
                  <a:lnTo>
                    <a:pt x="169962" y="141052"/>
                  </a:lnTo>
                  <a:cubicBezTo>
                    <a:pt x="175213" y="131950"/>
                    <a:pt x="172102" y="120315"/>
                    <a:pt x="163009" y="115049"/>
                  </a:cubicBezTo>
                  <a:lnTo>
                    <a:pt x="161580" y="114287"/>
                  </a:lnTo>
                  <a:cubicBezTo>
                    <a:pt x="155663" y="110870"/>
                    <a:pt x="152028" y="104546"/>
                    <a:pt x="152055" y="97713"/>
                  </a:cubicBezTo>
                  <a:lnTo>
                    <a:pt x="152055" y="92951"/>
                  </a:lnTo>
                  <a:cubicBezTo>
                    <a:pt x="152028" y="86118"/>
                    <a:pt x="155663" y="79794"/>
                    <a:pt x="161580" y="76377"/>
                  </a:cubicBezTo>
                  <a:lnTo>
                    <a:pt x="163009" y="75520"/>
                  </a:lnTo>
                  <a:cubicBezTo>
                    <a:pt x="172102" y="70253"/>
                    <a:pt x="175213" y="58619"/>
                    <a:pt x="169962" y="49517"/>
                  </a:cubicBezTo>
                  <a:lnTo>
                    <a:pt x="167867" y="45897"/>
                  </a:lnTo>
                  <a:cubicBezTo>
                    <a:pt x="162600" y="36805"/>
                    <a:pt x="150966" y="33693"/>
                    <a:pt x="141864" y="38944"/>
                  </a:cubicBezTo>
                  <a:lnTo>
                    <a:pt x="140435" y="39706"/>
                  </a:lnTo>
                  <a:cubicBezTo>
                    <a:pt x="134541" y="43109"/>
                    <a:pt x="127279" y="43109"/>
                    <a:pt x="121385" y="39706"/>
                  </a:cubicBezTo>
                  <a:lnTo>
                    <a:pt x="117289" y="37325"/>
                  </a:lnTo>
                  <a:cubicBezTo>
                    <a:pt x="111401" y="33925"/>
                    <a:pt x="107771" y="27645"/>
                    <a:pt x="107764" y="20846"/>
                  </a:cubicBezTo>
                  <a:lnTo>
                    <a:pt x="107764" y="19132"/>
                  </a:lnTo>
                  <a:cubicBezTo>
                    <a:pt x="107764" y="8611"/>
                    <a:pt x="99235" y="82"/>
                    <a:pt x="88714" y="82"/>
                  </a:cubicBezTo>
                  <a:close/>
                </a:path>
              </a:pathLst>
            </a:custGeom>
            <a:noFill/>
            <a:ln w="17145" cap="rnd">
              <a:solidFill>
                <a:srgbClr val="6B6E71"/>
              </a:solidFill>
              <a:prstDash val="solid"/>
              <a:round/>
            </a:ln>
          </p:spPr>
          <p:txBody>
            <a:bodyPr/>
            <a:lstStyle/>
            <a:p>
              <a:endParaRPr lang="en-US"/>
            </a:p>
          </p:txBody>
        </p:sp>
        <p:sp>
          <p:nvSpPr>
            <p:cNvPr id="9" name="Oval 8">
              <a:extLst>
                <a:ext uri="{FF2B5EF4-FFF2-40B4-BE49-F238E27FC236}">
                  <a16:creationId xmlns:a16="http://schemas.microsoft.com/office/drawing/2014/main" id="{28B2BC12-8EC6-D604-1B4D-4BDCA8C1372C}"/>
                </a:ext>
              </a:extLst>
            </p:cNvPr>
            <p:cNvSpPr/>
            <p:nvPr/>
          </p:nvSpPr>
          <p:spPr>
            <a:xfrm>
              <a:off x="6972300" y="4847610"/>
              <a:ext cx="57150" cy="57150"/>
            </a:xfrm>
            <a:prstGeom prst="ellipse">
              <a:avLst/>
            </a:prstGeom>
            <a:noFill/>
            <a:ln w="17145" cap="rnd">
              <a:solidFill>
                <a:srgbClr val="6B6E71"/>
              </a:solidFill>
              <a:prstDash val="solid"/>
              <a:round/>
            </a:ln>
          </p:spPr>
          <p:txBody>
            <a:bodyPr/>
            <a:lstStyle/>
            <a:p>
              <a:endParaRPr lang="en-US"/>
            </a:p>
          </p:txBody>
        </p:sp>
      </p:grpSp>
      <p:grpSp>
        <p:nvGrpSpPr>
          <p:cNvPr id="10" name="Image 4" descr="preencoded.png">
            <a:extLst>
              <a:ext uri="{FF2B5EF4-FFF2-40B4-BE49-F238E27FC236}">
                <a16:creationId xmlns:a16="http://schemas.microsoft.com/office/drawing/2014/main" id="{8EA8FB61-808A-0DFE-BD73-C938A3A117D4}"/>
              </a:ext>
            </a:extLst>
          </p:cNvPr>
          <p:cNvGrpSpPr>
            <a:grpSpLocks noChangeAspect="1"/>
          </p:cNvGrpSpPr>
          <p:nvPr/>
        </p:nvGrpSpPr>
        <p:grpSpPr>
          <a:xfrm>
            <a:off x="11352404" y="5039801"/>
            <a:ext cx="457200" cy="457200"/>
            <a:chOff x="7772229" y="4780935"/>
            <a:chExt cx="171791" cy="190500"/>
          </a:xfrm>
          <a:noFill/>
        </p:grpSpPr>
        <p:sp>
          <p:nvSpPr>
            <p:cNvPr id="11" name="Freeform: Shape 10">
              <a:extLst>
                <a:ext uri="{FF2B5EF4-FFF2-40B4-BE49-F238E27FC236}">
                  <a16:creationId xmlns:a16="http://schemas.microsoft.com/office/drawing/2014/main" id="{65F15D00-057B-C2A5-8904-5E6496AD7678}"/>
                </a:ext>
              </a:extLst>
            </p:cNvPr>
            <p:cNvSpPr/>
            <p:nvPr/>
          </p:nvSpPr>
          <p:spPr>
            <a:xfrm>
              <a:off x="7772229" y="4780935"/>
              <a:ext cx="171791" cy="190500"/>
            </a:xfrm>
            <a:custGeom>
              <a:avLst/>
              <a:gdLst>
                <a:gd name="csX0" fmla="*/ 88804 w 171791"/>
                <a:gd name="csY0" fmla="*/ 82 h 190500"/>
                <a:gd name="csX1" fmla="*/ 84613 w 171791"/>
                <a:gd name="csY1" fmla="*/ 82 h 190500"/>
                <a:gd name="csX2" fmla="*/ 65563 w 171791"/>
                <a:gd name="csY2" fmla="*/ 19132 h 190500"/>
                <a:gd name="csX3" fmla="*/ 65563 w 171791"/>
                <a:gd name="csY3" fmla="*/ 20846 h 190500"/>
                <a:gd name="csX4" fmla="*/ 56038 w 171791"/>
                <a:gd name="csY4" fmla="*/ 37325 h 190500"/>
                <a:gd name="csX5" fmla="*/ 51942 w 171791"/>
                <a:gd name="csY5" fmla="*/ 39706 h 190500"/>
                <a:gd name="csX6" fmla="*/ 32892 w 171791"/>
                <a:gd name="csY6" fmla="*/ 39706 h 190500"/>
                <a:gd name="csX7" fmla="*/ 31464 w 171791"/>
                <a:gd name="csY7" fmla="*/ 38944 h 190500"/>
                <a:gd name="csX8" fmla="*/ 5460 w 171791"/>
                <a:gd name="csY8" fmla="*/ 45897 h 190500"/>
                <a:gd name="csX9" fmla="*/ 3365 w 171791"/>
                <a:gd name="csY9" fmla="*/ 49517 h 190500"/>
                <a:gd name="csX10" fmla="*/ 10318 w 171791"/>
                <a:gd name="csY10" fmla="*/ 75520 h 190500"/>
                <a:gd name="csX11" fmla="*/ 11747 w 171791"/>
                <a:gd name="csY11" fmla="*/ 76473 h 190500"/>
                <a:gd name="csX12" fmla="*/ 21272 w 171791"/>
                <a:gd name="csY12" fmla="*/ 92856 h 190500"/>
                <a:gd name="csX13" fmla="*/ 21272 w 171791"/>
                <a:gd name="csY13" fmla="*/ 97713 h 190500"/>
                <a:gd name="csX14" fmla="*/ 11747 w 171791"/>
                <a:gd name="csY14" fmla="*/ 114287 h 190500"/>
                <a:gd name="csX15" fmla="*/ 10318 w 171791"/>
                <a:gd name="csY15" fmla="*/ 115144 h 190500"/>
                <a:gd name="csX16" fmla="*/ 3365 w 171791"/>
                <a:gd name="csY16" fmla="*/ 141147 h 190500"/>
                <a:gd name="csX17" fmla="*/ 5460 w 171791"/>
                <a:gd name="csY17" fmla="*/ 144767 h 190500"/>
                <a:gd name="csX18" fmla="*/ 31464 w 171791"/>
                <a:gd name="csY18" fmla="*/ 151720 h 190500"/>
                <a:gd name="csX19" fmla="*/ 32892 w 171791"/>
                <a:gd name="csY19" fmla="*/ 150958 h 190500"/>
                <a:gd name="csX20" fmla="*/ 51942 w 171791"/>
                <a:gd name="csY20" fmla="*/ 150958 h 190500"/>
                <a:gd name="csX21" fmla="*/ 56038 w 171791"/>
                <a:gd name="csY21" fmla="*/ 153339 h 190500"/>
                <a:gd name="csX22" fmla="*/ 65563 w 171791"/>
                <a:gd name="csY22" fmla="*/ 169818 h 190500"/>
                <a:gd name="csX23" fmla="*/ 65563 w 171791"/>
                <a:gd name="csY23" fmla="*/ 171532 h 190500"/>
                <a:gd name="csX24" fmla="*/ 84613 w 171791"/>
                <a:gd name="csY24" fmla="*/ 190582 h 190500"/>
                <a:gd name="csX25" fmla="*/ 88804 w 171791"/>
                <a:gd name="csY25" fmla="*/ 190582 h 190500"/>
                <a:gd name="csX26" fmla="*/ 107854 w 171791"/>
                <a:gd name="csY26" fmla="*/ 171532 h 190500"/>
                <a:gd name="csX27" fmla="*/ 107854 w 171791"/>
                <a:gd name="csY27" fmla="*/ 169818 h 190500"/>
                <a:gd name="csX28" fmla="*/ 117379 w 171791"/>
                <a:gd name="csY28" fmla="*/ 153339 h 190500"/>
                <a:gd name="csX29" fmla="*/ 121475 w 171791"/>
                <a:gd name="csY29" fmla="*/ 150958 h 190500"/>
                <a:gd name="csX30" fmla="*/ 140525 w 171791"/>
                <a:gd name="csY30" fmla="*/ 150958 h 190500"/>
                <a:gd name="csX31" fmla="*/ 141954 w 171791"/>
                <a:gd name="csY31" fmla="*/ 151720 h 190500"/>
                <a:gd name="csX32" fmla="*/ 167957 w 171791"/>
                <a:gd name="csY32" fmla="*/ 144767 h 190500"/>
                <a:gd name="csX33" fmla="*/ 170052 w 171791"/>
                <a:gd name="csY33" fmla="*/ 141052 h 190500"/>
                <a:gd name="csX34" fmla="*/ 163099 w 171791"/>
                <a:gd name="csY34" fmla="*/ 115049 h 190500"/>
                <a:gd name="csX35" fmla="*/ 161670 w 171791"/>
                <a:gd name="csY35" fmla="*/ 114287 h 190500"/>
                <a:gd name="csX36" fmla="*/ 152145 w 171791"/>
                <a:gd name="csY36" fmla="*/ 97713 h 190500"/>
                <a:gd name="csX37" fmla="*/ 152145 w 171791"/>
                <a:gd name="csY37" fmla="*/ 92951 h 190500"/>
                <a:gd name="csX38" fmla="*/ 161670 w 171791"/>
                <a:gd name="csY38" fmla="*/ 76377 h 190500"/>
                <a:gd name="csX39" fmla="*/ 163099 w 171791"/>
                <a:gd name="csY39" fmla="*/ 75520 h 190500"/>
                <a:gd name="csX40" fmla="*/ 170052 w 171791"/>
                <a:gd name="csY40" fmla="*/ 49517 h 190500"/>
                <a:gd name="csX41" fmla="*/ 167957 w 171791"/>
                <a:gd name="csY41" fmla="*/ 45897 h 190500"/>
                <a:gd name="csX42" fmla="*/ 141954 w 171791"/>
                <a:gd name="csY42" fmla="*/ 38944 h 190500"/>
                <a:gd name="csX43" fmla="*/ 140525 w 171791"/>
                <a:gd name="csY43" fmla="*/ 39706 h 190500"/>
                <a:gd name="csX44" fmla="*/ 121475 w 171791"/>
                <a:gd name="csY44" fmla="*/ 39706 h 190500"/>
                <a:gd name="csX45" fmla="*/ 117379 w 171791"/>
                <a:gd name="csY45" fmla="*/ 37325 h 190500"/>
                <a:gd name="csX46" fmla="*/ 107854 w 171791"/>
                <a:gd name="csY46" fmla="*/ 20846 h 190500"/>
                <a:gd name="csX47" fmla="*/ 107854 w 171791"/>
                <a:gd name="csY47" fmla="*/ 19132 h 190500"/>
                <a:gd name="csX48" fmla="*/ 88804 w 171791"/>
                <a:gd name="csY48" fmla="*/ 8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8804" y="82"/>
                  </a:moveTo>
                  <a:lnTo>
                    <a:pt x="84613" y="82"/>
                  </a:lnTo>
                  <a:cubicBezTo>
                    <a:pt x="74092" y="82"/>
                    <a:pt x="65563" y="8611"/>
                    <a:pt x="65563" y="19132"/>
                  </a:cubicBezTo>
                  <a:lnTo>
                    <a:pt x="65563" y="20846"/>
                  </a:lnTo>
                  <a:cubicBezTo>
                    <a:pt x="65556" y="27645"/>
                    <a:pt x="61926" y="33925"/>
                    <a:pt x="56038" y="37325"/>
                  </a:cubicBezTo>
                  <a:lnTo>
                    <a:pt x="51942" y="39706"/>
                  </a:lnTo>
                  <a:cubicBezTo>
                    <a:pt x="46048" y="43109"/>
                    <a:pt x="38786" y="43109"/>
                    <a:pt x="32892" y="39706"/>
                  </a:cubicBezTo>
                  <a:lnTo>
                    <a:pt x="31464" y="38944"/>
                  </a:lnTo>
                  <a:cubicBezTo>
                    <a:pt x="22362" y="33693"/>
                    <a:pt x="10727" y="36805"/>
                    <a:pt x="5460" y="45897"/>
                  </a:cubicBezTo>
                  <a:lnTo>
                    <a:pt x="3365" y="49517"/>
                  </a:lnTo>
                  <a:cubicBezTo>
                    <a:pt x="-1886" y="58619"/>
                    <a:pt x="1225" y="70253"/>
                    <a:pt x="10318" y="75520"/>
                  </a:cubicBezTo>
                  <a:lnTo>
                    <a:pt x="11747" y="76473"/>
                  </a:lnTo>
                  <a:cubicBezTo>
                    <a:pt x="17606" y="79855"/>
                    <a:pt x="21231" y="86091"/>
                    <a:pt x="21272" y="92856"/>
                  </a:cubicBezTo>
                  <a:lnTo>
                    <a:pt x="21272" y="97713"/>
                  </a:lnTo>
                  <a:cubicBezTo>
                    <a:pt x="21299" y="104546"/>
                    <a:pt x="17664" y="110870"/>
                    <a:pt x="11747" y="114287"/>
                  </a:cubicBezTo>
                  <a:lnTo>
                    <a:pt x="10318" y="115144"/>
                  </a:lnTo>
                  <a:cubicBezTo>
                    <a:pt x="1225" y="120411"/>
                    <a:pt x="-1886" y="132045"/>
                    <a:pt x="3365" y="141147"/>
                  </a:cubicBezTo>
                  <a:lnTo>
                    <a:pt x="5460" y="144767"/>
                  </a:lnTo>
                  <a:cubicBezTo>
                    <a:pt x="10727" y="153859"/>
                    <a:pt x="22362" y="156971"/>
                    <a:pt x="31464" y="151720"/>
                  </a:cubicBezTo>
                  <a:lnTo>
                    <a:pt x="32892" y="150958"/>
                  </a:lnTo>
                  <a:cubicBezTo>
                    <a:pt x="38786" y="147555"/>
                    <a:pt x="46048" y="147555"/>
                    <a:pt x="51942" y="150958"/>
                  </a:cubicBezTo>
                  <a:lnTo>
                    <a:pt x="56038" y="153339"/>
                  </a:lnTo>
                  <a:cubicBezTo>
                    <a:pt x="61926" y="156739"/>
                    <a:pt x="65556" y="163019"/>
                    <a:pt x="65563" y="169818"/>
                  </a:cubicBezTo>
                  <a:lnTo>
                    <a:pt x="65563" y="171532"/>
                  </a:lnTo>
                  <a:cubicBezTo>
                    <a:pt x="65563" y="182053"/>
                    <a:pt x="74092" y="190582"/>
                    <a:pt x="84613" y="190582"/>
                  </a:cubicBezTo>
                  <a:lnTo>
                    <a:pt x="88804" y="190582"/>
                  </a:lnTo>
                  <a:cubicBezTo>
                    <a:pt x="99325" y="190582"/>
                    <a:pt x="107854" y="182053"/>
                    <a:pt x="107854" y="171532"/>
                  </a:cubicBezTo>
                  <a:lnTo>
                    <a:pt x="107854" y="169818"/>
                  </a:lnTo>
                  <a:cubicBezTo>
                    <a:pt x="107861" y="163019"/>
                    <a:pt x="111491" y="156739"/>
                    <a:pt x="117379" y="153339"/>
                  </a:cubicBezTo>
                  <a:lnTo>
                    <a:pt x="121475" y="150958"/>
                  </a:lnTo>
                  <a:cubicBezTo>
                    <a:pt x="127369" y="147555"/>
                    <a:pt x="134631" y="147555"/>
                    <a:pt x="140525" y="150958"/>
                  </a:cubicBezTo>
                  <a:lnTo>
                    <a:pt x="141954" y="151720"/>
                  </a:lnTo>
                  <a:cubicBezTo>
                    <a:pt x="151056" y="156971"/>
                    <a:pt x="162690" y="153859"/>
                    <a:pt x="167957" y="144767"/>
                  </a:cubicBezTo>
                  <a:lnTo>
                    <a:pt x="170052" y="141052"/>
                  </a:lnTo>
                  <a:cubicBezTo>
                    <a:pt x="175303" y="131950"/>
                    <a:pt x="172192" y="120315"/>
                    <a:pt x="163099" y="115049"/>
                  </a:cubicBezTo>
                  <a:lnTo>
                    <a:pt x="161670" y="114287"/>
                  </a:lnTo>
                  <a:cubicBezTo>
                    <a:pt x="155753" y="110870"/>
                    <a:pt x="152118" y="104546"/>
                    <a:pt x="152145" y="97713"/>
                  </a:cubicBezTo>
                  <a:lnTo>
                    <a:pt x="152145" y="92951"/>
                  </a:lnTo>
                  <a:cubicBezTo>
                    <a:pt x="152118" y="86118"/>
                    <a:pt x="155753" y="79794"/>
                    <a:pt x="161670" y="76377"/>
                  </a:cubicBezTo>
                  <a:lnTo>
                    <a:pt x="163099" y="75520"/>
                  </a:lnTo>
                  <a:cubicBezTo>
                    <a:pt x="172192" y="70253"/>
                    <a:pt x="175303" y="58619"/>
                    <a:pt x="170052" y="49517"/>
                  </a:cubicBezTo>
                  <a:lnTo>
                    <a:pt x="167957" y="45897"/>
                  </a:lnTo>
                  <a:cubicBezTo>
                    <a:pt x="162690" y="36805"/>
                    <a:pt x="151056" y="33693"/>
                    <a:pt x="141954" y="38944"/>
                  </a:cubicBezTo>
                  <a:lnTo>
                    <a:pt x="140525" y="39706"/>
                  </a:lnTo>
                  <a:cubicBezTo>
                    <a:pt x="134631" y="43109"/>
                    <a:pt x="127369" y="43109"/>
                    <a:pt x="121475" y="39706"/>
                  </a:cubicBezTo>
                  <a:lnTo>
                    <a:pt x="117379" y="37325"/>
                  </a:lnTo>
                  <a:cubicBezTo>
                    <a:pt x="111491" y="33925"/>
                    <a:pt x="107861" y="27645"/>
                    <a:pt x="107854" y="20846"/>
                  </a:cubicBezTo>
                  <a:lnTo>
                    <a:pt x="107854" y="19132"/>
                  </a:lnTo>
                  <a:cubicBezTo>
                    <a:pt x="107854" y="8611"/>
                    <a:pt x="99325" y="82"/>
                    <a:pt x="88804" y="82"/>
                  </a:cubicBezTo>
                  <a:close/>
                </a:path>
              </a:pathLst>
            </a:custGeom>
            <a:noFill/>
            <a:ln w="17145" cap="rnd">
              <a:solidFill>
                <a:srgbClr val="6B6E71"/>
              </a:solidFill>
              <a:prstDash val="solid"/>
              <a:round/>
            </a:ln>
          </p:spPr>
          <p:txBody>
            <a:bodyPr/>
            <a:lstStyle/>
            <a:p>
              <a:endParaRPr lang="en-US"/>
            </a:p>
          </p:txBody>
        </p:sp>
        <p:sp>
          <p:nvSpPr>
            <p:cNvPr id="12" name="Oval 11">
              <a:extLst>
                <a:ext uri="{FF2B5EF4-FFF2-40B4-BE49-F238E27FC236}">
                  <a16:creationId xmlns:a16="http://schemas.microsoft.com/office/drawing/2014/main" id="{277F5331-395C-284D-054A-52302807CE8C}"/>
                </a:ext>
              </a:extLst>
            </p:cNvPr>
            <p:cNvSpPr/>
            <p:nvPr/>
          </p:nvSpPr>
          <p:spPr>
            <a:xfrm>
              <a:off x="7829550" y="4847610"/>
              <a:ext cx="57150" cy="57150"/>
            </a:xfrm>
            <a:prstGeom prst="ellipse">
              <a:avLst/>
            </a:prstGeom>
            <a:noFill/>
            <a:ln w="17145" cap="rnd">
              <a:solidFill>
                <a:srgbClr val="6B6E71"/>
              </a:solidFill>
              <a:prstDash val="solid"/>
              <a:round/>
            </a:ln>
          </p:spPr>
          <p:txBody>
            <a:bodyPr/>
            <a:lstStyle/>
            <a:p>
              <a:endParaRPr lang="en-US"/>
            </a:p>
          </p:txBody>
        </p:sp>
      </p:grpSp>
      <p:grpSp>
        <p:nvGrpSpPr>
          <p:cNvPr id="13" name="Image 4" descr="preencoded.png">
            <a:extLst>
              <a:ext uri="{FF2B5EF4-FFF2-40B4-BE49-F238E27FC236}">
                <a16:creationId xmlns:a16="http://schemas.microsoft.com/office/drawing/2014/main" id="{FACAA414-AC39-EC35-7E9C-42066267DF27}"/>
              </a:ext>
            </a:extLst>
          </p:cNvPr>
          <p:cNvGrpSpPr>
            <a:grpSpLocks noChangeAspect="1"/>
          </p:cNvGrpSpPr>
          <p:nvPr/>
        </p:nvGrpSpPr>
        <p:grpSpPr>
          <a:xfrm>
            <a:off x="12209654" y="5039801"/>
            <a:ext cx="457200" cy="457200"/>
            <a:chOff x="8629479" y="4780935"/>
            <a:chExt cx="171791" cy="190500"/>
          </a:xfrm>
          <a:noFill/>
        </p:grpSpPr>
        <p:sp>
          <p:nvSpPr>
            <p:cNvPr id="14" name="Freeform: Shape 13">
              <a:extLst>
                <a:ext uri="{FF2B5EF4-FFF2-40B4-BE49-F238E27FC236}">
                  <a16:creationId xmlns:a16="http://schemas.microsoft.com/office/drawing/2014/main" id="{F0953B7A-2AD5-5908-A1E7-12E777C65AB8}"/>
                </a:ext>
              </a:extLst>
            </p:cNvPr>
            <p:cNvSpPr/>
            <p:nvPr/>
          </p:nvSpPr>
          <p:spPr>
            <a:xfrm>
              <a:off x="8629479" y="4780935"/>
              <a:ext cx="171791" cy="190500"/>
            </a:xfrm>
            <a:custGeom>
              <a:avLst/>
              <a:gdLst>
                <a:gd name="csX0" fmla="*/ 88894 w 171791"/>
                <a:gd name="csY0" fmla="*/ 82 h 190500"/>
                <a:gd name="csX1" fmla="*/ 84703 w 171791"/>
                <a:gd name="csY1" fmla="*/ 82 h 190500"/>
                <a:gd name="csX2" fmla="*/ 65653 w 171791"/>
                <a:gd name="csY2" fmla="*/ 19132 h 190500"/>
                <a:gd name="csX3" fmla="*/ 65653 w 171791"/>
                <a:gd name="csY3" fmla="*/ 20846 h 190500"/>
                <a:gd name="csX4" fmla="*/ 56128 w 171791"/>
                <a:gd name="csY4" fmla="*/ 37325 h 190500"/>
                <a:gd name="csX5" fmla="*/ 52032 w 171791"/>
                <a:gd name="csY5" fmla="*/ 39706 h 190500"/>
                <a:gd name="csX6" fmla="*/ 32982 w 171791"/>
                <a:gd name="csY6" fmla="*/ 39706 h 190500"/>
                <a:gd name="csX7" fmla="*/ 31554 w 171791"/>
                <a:gd name="csY7" fmla="*/ 38944 h 190500"/>
                <a:gd name="csX8" fmla="*/ 5550 w 171791"/>
                <a:gd name="csY8" fmla="*/ 45897 h 190500"/>
                <a:gd name="csX9" fmla="*/ 3455 w 171791"/>
                <a:gd name="csY9" fmla="*/ 49517 h 190500"/>
                <a:gd name="csX10" fmla="*/ 10408 w 171791"/>
                <a:gd name="csY10" fmla="*/ 75520 h 190500"/>
                <a:gd name="csX11" fmla="*/ 11837 w 171791"/>
                <a:gd name="csY11" fmla="*/ 76473 h 190500"/>
                <a:gd name="csX12" fmla="*/ 21362 w 171791"/>
                <a:gd name="csY12" fmla="*/ 92856 h 190500"/>
                <a:gd name="csX13" fmla="*/ 21362 w 171791"/>
                <a:gd name="csY13" fmla="*/ 97713 h 190500"/>
                <a:gd name="csX14" fmla="*/ 11837 w 171791"/>
                <a:gd name="csY14" fmla="*/ 114287 h 190500"/>
                <a:gd name="csX15" fmla="*/ 10408 w 171791"/>
                <a:gd name="csY15" fmla="*/ 115144 h 190500"/>
                <a:gd name="csX16" fmla="*/ 3455 w 171791"/>
                <a:gd name="csY16" fmla="*/ 141147 h 190500"/>
                <a:gd name="csX17" fmla="*/ 5550 w 171791"/>
                <a:gd name="csY17" fmla="*/ 144767 h 190500"/>
                <a:gd name="csX18" fmla="*/ 31554 w 171791"/>
                <a:gd name="csY18" fmla="*/ 151720 h 190500"/>
                <a:gd name="csX19" fmla="*/ 32982 w 171791"/>
                <a:gd name="csY19" fmla="*/ 150958 h 190500"/>
                <a:gd name="csX20" fmla="*/ 52032 w 171791"/>
                <a:gd name="csY20" fmla="*/ 150958 h 190500"/>
                <a:gd name="csX21" fmla="*/ 56128 w 171791"/>
                <a:gd name="csY21" fmla="*/ 153339 h 190500"/>
                <a:gd name="csX22" fmla="*/ 65653 w 171791"/>
                <a:gd name="csY22" fmla="*/ 169818 h 190500"/>
                <a:gd name="csX23" fmla="*/ 65653 w 171791"/>
                <a:gd name="csY23" fmla="*/ 171532 h 190500"/>
                <a:gd name="csX24" fmla="*/ 84703 w 171791"/>
                <a:gd name="csY24" fmla="*/ 190582 h 190500"/>
                <a:gd name="csX25" fmla="*/ 88894 w 171791"/>
                <a:gd name="csY25" fmla="*/ 190582 h 190500"/>
                <a:gd name="csX26" fmla="*/ 107944 w 171791"/>
                <a:gd name="csY26" fmla="*/ 171532 h 190500"/>
                <a:gd name="csX27" fmla="*/ 107944 w 171791"/>
                <a:gd name="csY27" fmla="*/ 169818 h 190500"/>
                <a:gd name="csX28" fmla="*/ 117469 w 171791"/>
                <a:gd name="csY28" fmla="*/ 153339 h 190500"/>
                <a:gd name="csX29" fmla="*/ 121565 w 171791"/>
                <a:gd name="csY29" fmla="*/ 150958 h 190500"/>
                <a:gd name="csX30" fmla="*/ 140615 w 171791"/>
                <a:gd name="csY30" fmla="*/ 150958 h 190500"/>
                <a:gd name="csX31" fmla="*/ 142044 w 171791"/>
                <a:gd name="csY31" fmla="*/ 151720 h 190500"/>
                <a:gd name="csX32" fmla="*/ 168047 w 171791"/>
                <a:gd name="csY32" fmla="*/ 144767 h 190500"/>
                <a:gd name="csX33" fmla="*/ 170142 w 171791"/>
                <a:gd name="csY33" fmla="*/ 141052 h 190500"/>
                <a:gd name="csX34" fmla="*/ 163189 w 171791"/>
                <a:gd name="csY34" fmla="*/ 115049 h 190500"/>
                <a:gd name="csX35" fmla="*/ 161760 w 171791"/>
                <a:gd name="csY35" fmla="*/ 114287 h 190500"/>
                <a:gd name="csX36" fmla="*/ 152235 w 171791"/>
                <a:gd name="csY36" fmla="*/ 97713 h 190500"/>
                <a:gd name="csX37" fmla="*/ 152235 w 171791"/>
                <a:gd name="csY37" fmla="*/ 92951 h 190500"/>
                <a:gd name="csX38" fmla="*/ 161760 w 171791"/>
                <a:gd name="csY38" fmla="*/ 76377 h 190500"/>
                <a:gd name="csX39" fmla="*/ 163189 w 171791"/>
                <a:gd name="csY39" fmla="*/ 75520 h 190500"/>
                <a:gd name="csX40" fmla="*/ 170142 w 171791"/>
                <a:gd name="csY40" fmla="*/ 49517 h 190500"/>
                <a:gd name="csX41" fmla="*/ 168047 w 171791"/>
                <a:gd name="csY41" fmla="*/ 45897 h 190500"/>
                <a:gd name="csX42" fmla="*/ 142044 w 171791"/>
                <a:gd name="csY42" fmla="*/ 38944 h 190500"/>
                <a:gd name="csX43" fmla="*/ 140615 w 171791"/>
                <a:gd name="csY43" fmla="*/ 39706 h 190500"/>
                <a:gd name="csX44" fmla="*/ 121565 w 171791"/>
                <a:gd name="csY44" fmla="*/ 39706 h 190500"/>
                <a:gd name="csX45" fmla="*/ 117469 w 171791"/>
                <a:gd name="csY45" fmla="*/ 37325 h 190500"/>
                <a:gd name="csX46" fmla="*/ 107944 w 171791"/>
                <a:gd name="csY46" fmla="*/ 20846 h 190500"/>
                <a:gd name="csX47" fmla="*/ 107944 w 171791"/>
                <a:gd name="csY47" fmla="*/ 19132 h 190500"/>
                <a:gd name="csX48" fmla="*/ 88894 w 171791"/>
                <a:gd name="csY48" fmla="*/ 8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8894" y="82"/>
                  </a:moveTo>
                  <a:lnTo>
                    <a:pt x="84703" y="82"/>
                  </a:lnTo>
                  <a:cubicBezTo>
                    <a:pt x="74182" y="82"/>
                    <a:pt x="65653" y="8611"/>
                    <a:pt x="65653" y="19132"/>
                  </a:cubicBezTo>
                  <a:lnTo>
                    <a:pt x="65653" y="20846"/>
                  </a:lnTo>
                  <a:cubicBezTo>
                    <a:pt x="65646" y="27645"/>
                    <a:pt x="62016" y="33925"/>
                    <a:pt x="56128" y="37325"/>
                  </a:cubicBezTo>
                  <a:lnTo>
                    <a:pt x="52032" y="39706"/>
                  </a:lnTo>
                  <a:cubicBezTo>
                    <a:pt x="46138" y="43109"/>
                    <a:pt x="38876" y="43109"/>
                    <a:pt x="32982" y="39706"/>
                  </a:cubicBezTo>
                  <a:lnTo>
                    <a:pt x="31554" y="38944"/>
                  </a:lnTo>
                  <a:cubicBezTo>
                    <a:pt x="22452" y="33693"/>
                    <a:pt x="10817" y="36805"/>
                    <a:pt x="5550" y="45897"/>
                  </a:cubicBezTo>
                  <a:lnTo>
                    <a:pt x="3455" y="49517"/>
                  </a:lnTo>
                  <a:cubicBezTo>
                    <a:pt x="-1796" y="58619"/>
                    <a:pt x="1315" y="70253"/>
                    <a:pt x="10408" y="75520"/>
                  </a:cubicBezTo>
                  <a:lnTo>
                    <a:pt x="11837" y="76473"/>
                  </a:lnTo>
                  <a:cubicBezTo>
                    <a:pt x="17696" y="79855"/>
                    <a:pt x="21321" y="86091"/>
                    <a:pt x="21362" y="92856"/>
                  </a:cubicBezTo>
                  <a:lnTo>
                    <a:pt x="21362" y="97713"/>
                  </a:lnTo>
                  <a:cubicBezTo>
                    <a:pt x="21389" y="104546"/>
                    <a:pt x="17754" y="110870"/>
                    <a:pt x="11837" y="114287"/>
                  </a:cubicBezTo>
                  <a:lnTo>
                    <a:pt x="10408" y="115144"/>
                  </a:lnTo>
                  <a:cubicBezTo>
                    <a:pt x="1315" y="120411"/>
                    <a:pt x="-1796" y="132045"/>
                    <a:pt x="3455" y="141147"/>
                  </a:cubicBezTo>
                  <a:lnTo>
                    <a:pt x="5550" y="144767"/>
                  </a:lnTo>
                  <a:cubicBezTo>
                    <a:pt x="10817" y="153859"/>
                    <a:pt x="22452" y="156971"/>
                    <a:pt x="31554" y="151720"/>
                  </a:cubicBezTo>
                  <a:lnTo>
                    <a:pt x="32982" y="150958"/>
                  </a:lnTo>
                  <a:cubicBezTo>
                    <a:pt x="38876" y="147555"/>
                    <a:pt x="46138" y="147555"/>
                    <a:pt x="52032" y="150958"/>
                  </a:cubicBezTo>
                  <a:lnTo>
                    <a:pt x="56128" y="153339"/>
                  </a:lnTo>
                  <a:cubicBezTo>
                    <a:pt x="62016" y="156739"/>
                    <a:pt x="65646" y="163019"/>
                    <a:pt x="65653" y="169818"/>
                  </a:cubicBezTo>
                  <a:lnTo>
                    <a:pt x="65653" y="171532"/>
                  </a:lnTo>
                  <a:cubicBezTo>
                    <a:pt x="65653" y="182053"/>
                    <a:pt x="74182" y="190582"/>
                    <a:pt x="84703" y="190582"/>
                  </a:cubicBezTo>
                  <a:lnTo>
                    <a:pt x="88894" y="190582"/>
                  </a:lnTo>
                  <a:cubicBezTo>
                    <a:pt x="99415" y="190582"/>
                    <a:pt x="107944" y="182053"/>
                    <a:pt x="107944" y="171532"/>
                  </a:cubicBezTo>
                  <a:lnTo>
                    <a:pt x="107944" y="169818"/>
                  </a:lnTo>
                  <a:cubicBezTo>
                    <a:pt x="107951" y="163019"/>
                    <a:pt x="111581" y="156739"/>
                    <a:pt x="117469" y="153339"/>
                  </a:cubicBezTo>
                  <a:lnTo>
                    <a:pt x="121565" y="150958"/>
                  </a:lnTo>
                  <a:cubicBezTo>
                    <a:pt x="127459" y="147555"/>
                    <a:pt x="134721" y="147555"/>
                    <a:pt x="140615" y="150958"/>
                  </a:cubicBezTo>
                  <a:lnTo>
                    <a:pt x="142044" y="151720"/>
                  </a:lnTo>
                  <a:cubicBezTo>
                    <a:pt x="151146" y="156971"/>
                    <a:pt x="162780" y="153859"/>
                    <a:pt x="168047" y="144767"/>
                  </a:cubicBezTo>
                  <a:lnTo>
                    <a:pt x="170142" y="141052"/>
                  </a:lnTo>
                  <a:cubicBezTo>
                    <a:pt x="175393" y="131950"/>
                    <a:pt x="172282" y="120315"/>
                    <a:pt x="163189" y="115049"/>
                  </a:cubicBezTo>
                  <a:lnTo>
                    <a:pt x="161760" y="114287"/>
                  </a:lnTo>
                  <a:cubicBezTo>
                    <a:pt x="155843" y="110870"/>
                    <a:pt x="152208" y="104546"/>
                    <a:pt x="152235" y="97713"/>
                  </a:cubicBezTo>
                  <a:lnTo>
                    <a:pt x="152235" y="92951"/>
                  </a:lnTo>
                  <a:cubicBezTo>
                    <a:pt x="152208" y="86118"/>
                    <a:pt x="155843" y="79794"/>
                    <a:pt x="161760" y="76377"/>
                  </a:cubicBezTo>
                  <a:lnTo>
                    <a:pt x="163189" y="75520"/>
                  </a:lnTo>
                  <a:cubicBezTo>
                    <a:pt x="172282" y="70253"/>
                    <a:pt x="175393" y="58619"/>
                    <a:pt x="170142" y="49517"/>
                  </a:cubicBezTo>
                  <a:lnTo>
                    <a:pt x="168047" y="45897"/>
                  </a:lnTo>
                  <a:cubicBezTo>
                    <a:pt x="162780" y="36805"/>
                    <a:pt x="151146" y="33693"/>
                    <a:pt x="142044" y="38944"/>
                  </a:cubicBezTo>
                  <a:lnTo>
                    <a:pt x="140615" y="39706"/>
                  </a:lnTo>
                  <a:cubicBezTo>
                    <a:pt x="134721" y="43109"/>
                    <a:pt x="127459" y="43109"/>
                    <a:pt x="121565" y="39706"/>
                  </a:cubicBezTo>
                  <a:lnTo>
                    <a:pt x="117469" y="37325"/>
                  </a:lnTo>
                  <a:cubicBezTo>
                    <a:pt x="111581" y="33925"/>
                    <a:pt x="107951" y="27645"/>
                    <a:pt x="107944" y="20846"/>
                  </a:cubicBezTo>
                  <a:lnTo>
                    <a:pt x="107944" y="19132"/>
                  </a:lnTo>
                  <a:cubicBezTo>
                    <a:pt x="107944" y="8611"/>
                    <a:pt x="99415" y="82"/>
                    <a:pt x="88894" y="82"/>
                  </a:cubicBezTo>
                  <a:close/>
                </a:path>
              </a:pathLst>
            </a:custGeom>
            <a:noFill/>
            <a:ln w="17145" cap="rnd">
              <a:solidFill>
                <a:srgbClr val="6B6E71"/>
              </a:solidFill>
              <a:prstDash val="solid"/>
              <a:round/>
            </a:ln>
          </p:spPr>
          <p:txBody>
            <a:bodyPr/>
            <a:lstStyle/>
            <a:p>
              <a:endParaRPr lang="en-US"/>
            </a:p>
          </p:txBody>
        </p:sp>
        <p:sp>
          <p:nvSpPr>
            <p:cNvPr id="15" name="Oval 14">
              <a:extLst>
                <a:ext uri="{FF2B5EF4-FFF2-40B4-BE49-F238E27FC236}">
                  <a16:creationId xmlns:a16="http://schemas.microsoft.com/office/drawing/2014/main" id="{B53BAD16-14BB-F85B-EC9C-7275BE3EBA43}"/>
                </a:ext>
              </a:extLst>
            </p:cNvPr>
            <p:cNvSpPr/>
            <p:nvPr/>
          </p:nvSpPr>
          <p:spPr>
            <a:xfrm>
              <a:off x="8686800" y="4847610"/>
              <a:ext cx="57150" cy="57150"/>
            </a:xfrm>
            <a:prstGeom prst="ellipse">
              <a:avLst/>
            </a:prstGeom>
            <a:noFill/>
            <a:ln w="17145" cap="rnd">
              <a:solidFill>
                <a:srgbClr val="6B6E71"/>
              </a:solidFill>
              <a:prstDash val="solid"/>
              <a:round/>
            </a:ln>
          </p:spPr>
          <p:txBody>
            <a:bodyPr/>
            <a:lstStyle/>
            <a:p>
              <a:endParaRPr lang="en-US"/>
            </a:p>
          </p:txBody>
        </p:sp>
      </p:grpSp>
      <p:grpSp>
        <p:nvGrpSpPr>
          <p:cNvPr id="16" name="Image 4" descr="preencoded.png">
            <a:extLst>
              <a:ext uri="{FF2B5EF4-FFF2-40B4-BE49-F238E27FC236}">
                <a16:creationId xmlns:a16="http://schemas.microsoft.com/office/drawing/2014/main" id="{F2CC1BD1-0166-C2D9-50E9-0A3AE73F81A1}"/>
              </a:ext>
            </a:extLst>
          </p:cNvPr>
          <p:cNvGrpSpPr>
            <a:grpSpLocks noChangeAspect="1"/>
          </p:cNvGrpSpPr>
          <p:nvPr/>
        </p:nvGrpSpPr>
        <p:grpSpPr>
          <a:xfrm>
            <a:off x="12979242" y="5054143"/>
            <a:ext cx="457200" cy="457200"/>
            <a:chOff x="8629479" y="4780935"/>
            <a:chExt cx="171791" cy="190500"/>
          </a:xfrm>
          <a:noFill/>
        </p:grpSpPr>
        <p:sp>
          <p:nvSpPr>
            <p:cNvPr id="19" name="Freeform: Shape 18">
              <a:extLst>
                <a:ext uri="{FF2B5EF4-FFF2-40B4-BE49-F238E27FC236}">
                  <a16:creationId xmlns:a16="http://schemas.microsoft.com/office/drawing/2014/main" id="{72B32DB9-9434-B978-4EC2-C6FBF84D6A61}"/>
                </a:ext>
              </a:extLst>
            </p:cNvPr>
            <p:cNvSpPr/>
            <p:nvPr/>
          </p:nvSpPr>
          <p:spPr>
            <a:xfrm>
              <a:off x="8629479" y="4780935"/>
              <a:ext cx="171791" cy="190500"/>
            </a:xfrm>
            <a:custGeom>
              <a:avLst/>
              <a:gdLst>
                <a:gd name="csX0" fmla="*/ 88894 w 171791"/>
                <a:gd name="csY0" fmla="*/ 82 h 190500"/>
                <a:gd name="csX1" fmla="*/ 84703 w 171791"/>
                <a:gd name="csY1" fmla="*/ 82 h 190500"/>
                <a:gd name="csX2" fmla="*/ 65653 w 171791"/>
                <a:gd name="csY2" fmla="*/ 19132 h 190500"/>
                <a:gd name="csX3" fmla="*/ 65653 w 171791"/>
                <a:gd name="csY3" fmla="*/ 20846 h 190500"/>
                <a:gd name="csX4" fmla="*/ 56128 w 171791"/>
                <a:gd name="csY4" fmla="*/ 37325 h 190500"/>
                <a:gd name="csX5" fmla="*/ 52032 w 171791"/>
                <a:gd name="csY5" fmla="*/ 39706 h 190500"/>
                <a:gd name="csX6" fmla="*/ 32982 w 171791"/>
                <a:gd name="csY6" fmla="*/ 39706 h 190500"/>
                <a:gd name="csX7" fmla="*/ 31554 w 171791"/>
                <a:gd name="csY7" fmla="*/ 38944 h 190500"/>
                <a:gd name="csX8" fmla="*/ 5550 w 171791"/>
                <a:gd name="csY8" fmla="*/ 45897 h 190500"/>
                <a:gd name="csX9" fmla="*/ 3455 w 171791"/>
                <a:gd name="csY9" fmla="*/ 49517 h 190500"/>
                <a:gd name="csX10" fmla="*/ 10408 w 171791"/>
                <a:gd name="csY10" fmla="*/ 75520 h 190500"/>
                <a:gd name="csX11" fmla="*/ 11837 w 171791"/>
                <a:gd name="csY11" fmla="*/ 76473 h 190500"/>
                <a:gd name="csX12" fmla="*/ 21362 w 171791"/>
                <a:gd name="csY12" fmla="*/ 92856 h 190500"/>
                <a:gd name="csX13" fmla="*/ 21362 w 171791"/>
                <a:gd name="csY13" fmla="*/ 97713 h 190500"/>
                <a:gd name="csX14" fmla="*/ 11837 w 171791"/>
                <a:gd name="csY14" fmla="*/ 114287 h 190500"/>
                <a:gd name="csX15" fmla="*/ 10408 w 171791"/>
                <a:gd name="csY15" fmla="*/ 115144 h 190500"/>
                <a:gd name="csX16" fmla="*/ 3455 w 171791"/>
                <a:gd name="csY16" fmla="*/ 141147 h 190500"/>
                <a:gd name="csX17" fmla="*/ 5550 w 171791"/>
                <a:gd name="csY17" fmla="*/ 144767 h 190500"/>
                <a:gd name="csX18" fmla="*/ 31554 w 171791"/>
                <a:gd name="csY18" fmla="*/ 151720 h 190500"/>
                <a:gd name="csX19" fmla="*/ 32982 w 171791"/>
                <a:gd name="csY19" fmla="*/ 150958 h 190500"/>
                <a:gd name="csX20" fmla="*/ 52032 w 171791"/>
                <a:gd name="csY20" fmla="*/ 150958 h 190500"/>
                <a:gd name="csX21" fmla="*/ 56128 w 171791"/>
                <a:gd name="csY21" fmla="*/ 153339 h 190500"/>
                <a:gd name="csX22" fmla="*/ 65653 w 171791"/>
                <a:gd name="csY22" fmla="*/ 169818 h 190500"/>
                <a:gd name="csX23" fmla="*/ 65653 w 171791"/>
                <a:gd name="csY23" fmla="*/ 171532 h 190500"/>
                <a:gd name="csX24" fmla="*/ 84703 w 171791"/>
                <a:gd name="csY24" fmla="*/ 190582 h 190500"/>
                <a:gd name="csX25" fmla="*/ 88894 w 171791"/>
                <a:gd name="csY25" fmla="*/ 190582 h 190500"/>
                <a:gd name="csX26" fmla="*/ 107944 w 171791"/>
                <a:gd name="csY26" fmla="*/ 171532 h 190500"/>
                <a:gd name="csX27" fmla="*/ 107944 w 171791"/>
                <a:gd name="csY27" fmla="*/ 169818 h 190500"/>
                <a:gd name="csX28" fmla="*/ 117469 w 171791"/>
                <a:gd name="csY28" fmla="*/ 153339 h 190500"/>
                <a:gd name="csX29" fmla="*/ 121565 w 171791"/>
                <a:gd name="csY29" fmla="*/ 150958 h 190500"/>
                <a:gd name="csX30" fmla="*/ 140615 w 171791"/>
                <a:gd name="csY30" fmla="*/ 150958 h 190500"/>
                <a:gd name="csX31" fmla="*/ 142044 w 171791"/>
                <a:gd name="csY31" fmla="*/ 151720 h 190500"/>
                <a:gd name="csX32" fmla="*/ 168047 w 171791"/>
                <a:gd name="csY32" fmla="*/ 144767 h 190500"/>
                <a:gd name="csX33" fmla="*/ 170142 w 171791"/>
                <a:gd name="csY33" fmla="*/ 141052 h 190500"/>
                <a:gd name="csX34" fmla="*/ 163189 w 171791"/>
                <a:gd name="csY34" fmla="*/ 115049 h 190500"/>
                <a:gd name="csX35" fmla="*/ 161760 w 171791"/>
                <a:gd name="csY35" fmla="*/ 114287 h 190500"/>
                <a:gd name="csX36" fmla="*/ 152235 w 171791"/>
                <a:gd name="csY36" fmla="*/ 97713 h 190500"/>
                <a:gd name="csX37" fmla="*/ 152235 w 171791"/>
                <a:gd name="csY37" fmla="*/ 92951 h 190500"/>
                <a:gd name="csX38" fmla="*/ 161760 w 171791"/>
                <a:gd name="csY38" fmla="*/ 76377 h 190500"/>
                <a:gd name="csX39" fmla="*/ 163189 w 171791"/>
                <a:gd name="csY39" fmla="*/ 75520 h 190500"/>
                <a:gd name="csX40" fmla="*/ 170142 w 171791"/>
                <a:gd name="csY40" fmla="*/ 49517 h 190500"/>
                <a:gd name="csX41" fmla="*/ 168047 w 171791"/>
                <a:gd name="csY41" fmla="*/ 45897 h 190500"/>
                <a:gd name="csX42" fmla="*/ 142044 w 171791"/>
                <a:gd name="csY42" fmla="*/ 38944 h 190500"/>
                <a:gd name="csX43" fmla="*/ 140615 w 171791"/>
                <a:gd name="csY43" fmla="*/ 39706 h 190500"/>
                <a:gd name="csX44" fmla="*/ 121565 w 171791"/>
                <a:gd name="csY44" fmla="*/ 39706 h 190500"/>
                <a:gd name="csX45" fmla="*/ 117469 w 171791"/>
                <a:gd name="csY45" fmla="*/ 37325 h 190500"/>
                <a:gd name="csX46" fmla="*/ 107944 w 171791"/>
                <a:gd name="csY46" fmla="*/ 20846 h 190500"/>
                <a:gd name="csX47" fmla="*/ 107944 w 171791"/>
                <a:gd name="csY47" fmla="*/ 19132 h 190500"/>
                <a:gd name="csX48" fmla="*/ 88894 w 171791"/>
                <a:gd name="csY48" fmla="*/ 82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171791" h="190500">
                  <a:moveTo>
                    <a:pt x="88894" y="82"/>
                  </a:moveTo>
                  <a:lnTo>
                    <a:pt x="84703" y="82"/>
                  </a:lnTo>
                  <a:cubicBezTo>
                    <a:pt x="74182" y="82"/>
                    <a:pt x="65653" y="8611"/>
                    <a:pt x="65653" y="19132"/>
                  </a:cubicBezTo>
                  <a:lnTo>
                    <a:pt x="65653" y="20846"/>
                  </a:lnTo>
                  <a:cubicBezTo>
                    <a:pt x="65646" y="27645"/>
                    <a:pt x="62016" y="33925"/>
                    <a:pt x="56128" y="37325"/>
                  </a:cubicBezTo>
                  <a:lnTo>
                    <a:pt x="52032" y="39706"/>
                  </a:lnTo>
                  <a:cubicBezTo>
                    <a:pt x="46138" y="43109"/>
                    <a:pt x="38876" y="43109"/>
                    <a:pt x="32982" y="39706"/>
                  </a:cubicBezTo>
                  <a:lnTo>
                    <a:pt x="31554" y="38944"/>
                  </a:lnTo>
                  <a:cubicBezTo>
                    <a:pt x="22452" y="33693"/>
                    <a:pt x="10817" y="36805"/>
                    <a:pt x="5550" y="45897"/>
                  </a:cubicBezTo>
                  <a:lnTo>
                    <a:pt x="3455" y="49517"/>
                  </a:lnTo>
                  <a:cubicBezTo>
                    <a:pt x="-1796" y="58619"/>
                    <a:pt x="1315" y="70253"/>
                    <a:pt x="10408" y="75520"/>
                  </a:cubicBezTo>
                  <a:lnTo>
                    <a:pt x="11837" y="76473"/>
                  </a:lnTo>
                  <a:cubicBezTo>
                    <a:pt x="17696" y="79855"/>
                    <a:pt x="21321" y="86091"/>
                    <a:pt x="21362" y="92856"/>
                  </a:cubicBezTo>
                  <a:lnTo>
                    <a:pt x="21362" y="97713"/>
                  </a:lnTo>
                  <a:cubicBezTo>
                    <a:pt x="21389" y="104546"/>
                    <a:pt x="17754" y="110870"/>
                    <a:pt x="11837" y="114287"/>
                  </a:cubicBezTo>
                  <a:lnTo>
                    <a:pt x="10408" y="115144"/>
                  </a:lnTo>
                  <a:cubicBezTo>
                    <a:pt x="1315" y="120411"/>
                    <a:pt x="-1796" y="132045"/>
                    <a:pt x="3455" y="141147"/>
                  </a:cubicBezTo>
                  <a:lnTo>
                    <a:pt x="5550" y="144767"/>
                  </a:lnTo>
                  <a:cubicBezTo>
                    <a:pt x="10817" y="153859"/>
                    <a:pt x="22452" y="156971"/>
                    <a:pt x="31554" y="151720"/>
                  </a:cubicBezTo>
                  <a:lnTo>
                    <a:pt x="32982" y="150958"/>
                  </a:lnTo>
                  <a:cubicBezTo>
                    <a:pt x="38876" y="147555"/>
                    <a:pt x="46138" y="147555"/>
                    <a:pt x="52032" y="150958"/>
                  </a:cubicBezTo>
                  <a:lnTo>
                    <a:pt x="56128" y="153339"/>
                  </a:lnTo>
                  <a:cubicBezTo>
                    <a:pt x="62016" y="156739"/>
                    <a:pt x="65646" y="163019"/>
                    <a:pt x="65653" y="169818"/>
                  </a:cubicBezTo>
                  <a:lnTo>
                    <a:pt x="65653" y="171532"/>
                  </a:lnTo>
                  <a:cubicBezTo>
                    <a:pt x="65653" y="182053"/>
                    <a:pt x="74182" y="190582"/>
                    <a:pt x="84703" y="190582"/>
                  </a:cubicBezTo>
                  <a:lnTo>
                    <a:pt x="88894" y="190582"/>
                  </a:lnTo>
                  <a:cubicBezTo>
                    <a:pt x="99415" y="190582"/>
                    <a:pt x="107944" y="182053"/>
                    <a:pt x="107944" y="171532"/>
                  </a:cubicBezTo>
                  <a:lnTo>
                    <a:pt x="107944" y="169818"/>
                  </a:lnTo>
                  <a:cubicBezTo>
                    <a:pt x="107951" y="163019"/>
                    <a:pt x="111581" y="156739"/>
                    <a:pt x="117469" y="153339"/>
                  </a:cubicBezTo>
                  <a:lnTo>
                    <a:pt x="121565" y="150958"/>
                  </a:lnTo>
                  <a:cubicBezTo>
                    <a:pt x="127459" y="147555"/>
                    <a:pt x="134721" y="147555"/>
                    <a:pt x="140615" y="150958"/>
                  </a:cubicBezTo>
                  <a:lnTo>
                    <a:pt x="142044" y="151720"/>
                  </a:lnTo>
                  <a:cubicBezTo>
                    <a:pt x="151146" y="156971"/>
                    <a:pt x="162780" y="153859"/>
                    <a:pt x="168047" y="144767"/>
                  </a:cubicBezTo>
                  <a:lnTo>
                    <a:pt x="170142" y="141052"/>
                  </a:lnTo>
                  <a:cubicBezTo>
                    <a:pt x="175393" y="131950"/>
                    <a:pt x="172282" y="120315"/>
                    <a:pt x="163189" y="115049"/>
                  </a:cubicBezTo>
                  <a:lnTo>
                    <a:pt x="161760" y="114287"/>
                  </a:lnTo>
                  <a:cubicBezTo>
                    <a:pt x="155843" y="110870"/>
                    <a:pt x="152208" y="104546"/>
                    <a:pt x="152235" y="97713"/>
                  </a:cubicBezTo>
                  <a:lnTo>
                    <a:pt x="152235" y="92951"/>
                  </a:lnTo>
                  <a:cubicBezTo>
                    <a:pt x="152208" y="86118"/>
                    <a:pt x="155843" y="79794"/>
                    <a:pt x="161760" y="76377"/>
                  </a:cubicBezTo>
                  <a:lnTo>
                    <a:pt x="163189" y="75520"/>
                  </a:lnTo>
                  <a:cubicBezTo>
                    <a:pt x="172282" y="70253"/>
                    <a:pt x="175393" y="58619"/>
                    <a:pt x="170142" y="49517"/>
                  </a:cubicBezTo>
                  <a:lnTo>
                    <a:pt x="168047" y="45897"/>
                  </a:lnTo>
                  <a:cubicBezTo>
                    <a:pt x="162780" y="36805"/>
                    <a:pt x="151146" y="33693"/>
                    <a:pt x="142044" y="38944"/>
                  </a:cubicBezTo>
                  <a:lnTo>
                    <a:pt x="140615" y="39706"/>
                  </a:lnTo>
                  <a:cubicBezTo>
                    <a:pt x="134721" y="43109"/>
                    <a:pt x="127459" y="43109"/>
                    <a:pt x="121565" y="39706"/>
                  </a:cubicBezTo>
                  <a:lnTo>
                    <a:pt x="117469" y="37325"/>
                  </a:lnTo>
                  <a:cubicBezTo>
                    <a:pt x="111581" y="33925"/>
                    <a:pt x="107951" y="27645"/>
                    <a:pt x="107944" y="20846"/>
                  </a:cubicBezTo>
                  <a:lnTo>
                    <a:pt x="107944" y="19132"/>
                  </a:lnTo>
                  <a:cubicBezTo>
                    <a:pt x="107944" y="8611"/>
                    <a:pt x="99415" y="82"/>
                    <a:pt x="88894" y="82"/>
                  </a:cubicBezTo>
                  <a:close/>
                </a:path>
              </a:pathLst>
            </a:custGeom>
            <a:noFill/>
            <a:ln w="17145" cap="rnd">
              <a:solidFill>
                <a:srgbClr val="6B6E71"/>
              </a:solidFill>
              <a:prstDash val="solid"/>
              <a:round/>
            </a:ln>
          </p:spPr>
          <p:txBody>
            <a:bodyPr/>
            <a:lstStyle/>
            <a:p>
              <a:endParaRPr lang="en-US"/>
            </a:p>
          </p:txBody>
        </p:sp>
        <p:sp>
          <p:nvSpPr>
            <p:cNvPr id="20" name="Oval 19">
              <a:extLst>
                <a:ext uri="{FF2B5EF4-FFF2-40B4-BE49-F238E27FC236}">
                  <a16:creationId xmlns:a16="http://schemas.microsoft.com/office/drawing/2014/main" id="{335EAEAB-3A9A-A2CA-C315-DF8C74BF276C}"/>
                </a:ext>
              </a:extLst>
            </p:cNvPr>
            <p:cNvSpPr/>
            <p:nvPr/>
          </p:nvSpPr>
          <p:spPr>
            <a:xfrm>
              <a:off x="8686800" y="4847610"/>
              <a:ext cx="57150" cy="57150"/>
            </a:xfrm>
            <a:prstGeom prst="ellipse">
              <a:avLst/>
            </a:prstGeom>
            <a:noFill/>
            <a:ln w="17145" cap="rnd">
              <a:solidFill>
                <a:srgbClr val="6B6E71"/>
              </a:solidFill>
              <a:prstDash val="solid"/>
              <a:round/>
            </a:ln>
          </p:spPr>
          <p:txBody>
            <a:bodyPr/>
            <a:lstStyle/>
            <a:p>
              <a:endParaRPr lang="en-US"/>
            </a:p>
          </p:txBody>
        </p:sp>
      </p:grpSp>
      <p:grpSp>
        <p:nvGrpSpPr>
          <p:cNvPr id="21" name="Image 4" descr="preencoded.png">
            <a:extLst>
              <a:ext uri="{FF2B5EF4-FFF2-40B4-BE49-F238E27FC236}">
                <a16:creationId xmlns:a16="http://schemas.microsoft.com/office/drawing/2014/main" id="{A73BDF89-054E-F87D-2CBF-621F179724CF}"/>
              </a:ext>
            </a:extLst>
          </p:cNvPr>
          <p:cNvGrpSpPr/>
          <p:nvPr/>
        </p:nvGrpSpPr>
        <p:grpSpPr>
          <a:xfrm>
            <a:off x="9938232" y="4319240"/>
            <a:ext cx="3676650" cy="495300"/>
            <a:chOff x="5715000" y="4076085"/>
            <a:chExt cx="3676650" cy="495300"/>
          </a:xfrm>
          <a:noFill/>
        </p:grpSpPr>
        <p:sp>
          <p:nvSpPr>
            <p:cNvPr id="22" name="Freeform: Shape 21">
              <a:extLst>
                <a:ext uri="{FF2B5EF4-FFF2-40B4-BE49-F238E27FC236}">
                  <a16:creationId xmlns:a16="http://schemas.microsoft.com/office/drawing/2014/main" id="{F8A29FEE-9C43-4592-42A3-C86FA3C7C7E4}"/>
                </a:ext>
              </a:extLst>
            </p:cNvPr>
            <p:cNvSpPr/>
            <p:nvPr/>
          </p:nvSpPr>
          <p:spPr>
            <a:xfrm>
              <a:off x="5715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23" name="Freeform: Shape 22">
              <a:extLst>
                <a:ext uri="{FF2B5EF4-FFF2-40B4-BE49-F238E27FC236}">
                  <a16:creationId xmlns:a16="http://schemas.microsoft.com/office/drawing/2014/main" id="{A2CB4612-014B-6BA4-6311-8BFA51B9F579}"/>
                </a:ext>
              </a:extLst>
            </p:cNvPr>
            <p:cNvSpPr/>
            <p:nvPr/>
          </p:nvSpPr>
          <p:spPr>
            <a:xfrm>
              <a:off x="6096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24" name="Freeform: Shape 23">
              <a:extLst>
                <a:ext uri="{FF2B5EF4-FFF2-40B4-BE49-F238E27FC236}">
                  <a16:creationId xmlns:a16="http://schemas.microsoft.com/office/drawing/2014/main" id="{8E34457C-2E40-35C7-5B2F-25281AE2BCFD}"/>
                </a:ext>
              </a:extLst>
            </p:cNvPr>
            <p:cNvSpPr/>
            <p:nvPr/>
          </p:nvSpPr>
          <p:spPr>
            <a:xfrm>
              <a:off x="6477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25" name="Freeform: Shape 24">
              <a:extLst>
                <a:ext uri="{FF2B5EF4-FFF2-40B4-BE49-F238E27FC236}">
                  <a16:creationId xmlns:a16="http://schemas.microsoft.com/office/drawing/2014/main" id="{53A45ECB-84DF-6AE8-806A-85B4F0018684}"/>
                </a:ext>
              </a:extLst>
            </p:cNvPr>
            <p:cNvSpPr/>
            <p:nvPr/>
          </p:nvSpPr>
          <p:spPr>
            <a:xfrm>
              <a:off x="6858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26" name="Freeform: Shape 25">
              <a:extLst>
                <a:ext uri="{FF2B5EF4-FFF2-40B4-BE49-F238E27FC236}">
                  <a16:creationId xmlns:a16="http://schemas.microsoft.com/office/drawing/2014/main" id="{D73E0FD3-593F-8CE6-5859-159EF53F99FF}"/>
                </a:ext>
              </a:extLst>
            </p:cNvPr>
            <p:cNvSpPr/>
            <p:nvPr/>
          </p:nvSpPr>
          <p:spPr>
            <a:xfrm>
              <a:off x="7239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27" name="Freeform: Shape 26">
              <a:extLst>
                <a:ext uri="{FF2B5EF4-FFF2-40B4-BE49-F238E27FC236}">
                  <a16:creationId xmlns:a16="http://schemas.microsoft.com/office/drawing/2014/main" id="{BDEAE7F3-782A-523B-0F6D-F0C83E13C105}"/>
                </a:ext>
              </a:extLst>
            </p:cNvPr>
            <p:cNvSpPr/>
            <p:nvPr/>
          </p:nvSpPr>
          <p:spPr>
            <a:xfrm>
              <a:off x="7620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28" name="Freeform: Shape 27">
              <a:extLst>
                <a:ext uri="{FF2B5EF4-FFF2-40B4-BE49-F238E27FC236}">
                  <a16:creationId xmlns:a16="http://schemas.microsoft.com/office/drawing/2014/main" id="{B5A2400C-00F2-7981-47D5-F79412659593}"/>
                </a:ext>
              </a:extLst>
            </p:cNvPr>
            <p:cNvSpPr/>
            <p:nvPr/>
          </p:nvSpPr>
          <p:spPr>
            <a:xfrm>
              <a:off x="8001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29" name="Freeform: Shape 28">
              <a:extLst>
                <a:ext uri="{FF2B5EF4-FFF2-40B4-BE49-F238E27FC236}">
                  <a16:creationId xmlns:a16="http://schemas.microsoft.com/office/drawing/2014/main" id="{01721393-B2BD-6CDA-6A61-F4D0795D481F}"/>
                </a:ext>
              </a:extLst>
            </p:cNvPr>
            <p:cNvSpPr/>
            <p:nvPr/>
          </p:nvSpPr>
          <p:spPr>
            <a:xfrm>
              <a:off x="8382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30" name="Freeform: Shape 29">
              <a:extLst>
                <a:ext uri="{FF2B5EF4-FFF2-40B4-BE49-F238E27FC236}">
                  <a16:creationId xmlns:a16="http://schemas.microsoft.com/office/drawing/2014/main" id="{7464CF8A-3BBA-6BEF-AF4F-C7C6C45BDC9F}"/>
                </a:ext>
              </a:extLst>
            </p:cNvPr>
            <p:cNvSpPr/>
            <p:nvPr/>
          </p:nvSpPr>
          <p:spPr>
            <a:xfrm>
              <a:off x="8763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sp>
          <p:nvSpPr>
            <p:cNvPr id="31" name="Freeform: Shape 30">
              <a:extLst>
                <a:ext uri="{FF2B5EF4-FFF2-40B4-BE49-F238E27FC236}">
                  <a16:creationId xmlns:a16="http://schemas.microsoft.com/office/drawing/2014/main" id="{F2D0C4F3-54B5-CC8A-DA3C-62AB4B1416AC}"/>
                </a:ext>
              </a:extLst>
            </p:cNvPr>
            <p:cNvSpPr/>
            <p:nvPr/>
          </p:nvSpPr>
          <p:spPr>
            <a:xfrm>
              <a:off x="9144000" y="4076085"/>
              <a:ext cx="247650" cy="495300"/>
            </a:xfrm>
            <a:custGeom>
              <a:avLst/>
              <a:gdLst>
                <a:gd name="csX0" fmla="*/ 0 w 247650"/>
                <a:gd name="csY0" fmla="*/ 495300 h 495300"/>
                <a:gd name="csX1" fmla="*/ 247650 w 247650"/>
                <a:gd name="csY1" fmla="*/ 247650 h 495300"/>
                <a:gd name="csX2" fmla="*/ 0 w 247650"/>
                <a:gd name="csY2" fmla="*/ 0 h 495300"/>
              </a:gdLst>
              <a:ahLst/>
              <a:cxnLst>
                <a:cxn ang="0">
                  <a:pos x="csX0" y="csY0"/>
                </a:cxn>
                <a:cxn ang="0">
                  <a:pos x="csX1" y="csY1"/>
                </a:cxn>
                <a:cxn ang="0">
                  <a:pos x="csX2" y="csY2"/>
                </a:cxn>
              </a:cxnLst>
              <a:rect l="l" t="t" r="r" b="b"/>
              <a:pathLst>
                <a:path w="247650" h="495300">
                  <a:moveTo>
                    <a:pt x="0" y="495300"/>
                  </a:moveTo>
                  <a:lnTo>
                    <a:pt x="247650" y="247650"/>
                  </a:lnTo>
                  <a:lnTo>
                    <a:pt x="0" y="0"/>
                  </a:lnTo>
                </a:path>
              </a:pathLst>
            </a:custGeom>
            <a:noFill/>
            <a:ln w="57150" cap="rnd">
              <a:solidFill>
                <a:srgbClr val="C00000"/>
              </a:solidFill>
              <a:prstDash val="solid"/>
              <a:round/>
            </a:ln>
          </p:spPr>
          <p:txBody>
            <a:bodyPr/>
            <a:lstStyle/>
            <a:p>
              <a:endParaRPr lang="en-US" b="1">
                <a:latin typeface="Barlow Condensed" panose="00000506000000000000" pitchFamily="2" charset="0"/>
              </a:endParaRPr>
            </a:p>
          </p:txBody>
        </p:sp>
      </p:grpSp>
      <p:sp>
        <p:nvSpPr>
          <p:cNvPr id="33" name="Freeform: Shape 32">
            <a:extLst>
              <a:ext uri="{FF2B5EF4-FFF2-40B4-BE49-F238E27FC236}">
                <a16:creationId xmlns:a16="http://schemas.microsoft.com/office/drawing/2014/main" id="{DEF5B24B-75B4-EC05-9726-639BE8F9CF19}"/>
              </a:ext>
            </a:extLst>
          </p:cNvPr>
          <p:cNvSpPr/>
          <p:nvPr/>
        </p:nvSpPr>
        <p:spPr>
          <a:xfrm flipV="1">
            <a:off x="14094071" y="6807478"/>
            <a:ext cx="1138047" cy="1504950"/>
          </a:xfrm>
          <a:custGeom>
            <a:avLst/>
            <a:gdLst>
              <a:gd name="csX0" fmla="*/ 0 w 771525"/>
              <a:gd name="csY0" fmla="*/ 1504950 h 1504950"/>
              <a:gd name="csX1" fmla="*/ 771525 w 771525"/>
              <a:gd name="csY1" fmla="*/ 0 h 1504950"/>
            </a:gdLst>
            <a:ahLst/>
            <a:cxnLst>
              <a:cxn ang="0">
                <a:pos x="csX0" y="csY0"/>
              </a:cxn>
              <a:cxn ang="0">
                <a:pos x="csX1" y="csY1"/>
              </a:cxn>
            </a:cxnLst>
            <a:rect l="l" t="t" r="r" b="b"/>
            <a:pathLst>
              <a:path w="771525" h="1504950">
                <a:moveTo>
                  <a:pt x="0" y="1504950"/>
                </a:moveTo>
                <a:cubicBezTo>
                  <a:pt x="771525" y="1504950"/>
                  <a:pt x="771525" y="600075"/>
                  <a:pt x="771525" y="0"/>
                </a:cubicBezTo>
              </a:path>
            </a:pathLst>
          </a:custGeom>
          <a:noFill/>
          <a:ln w="47625" cap="rnd">
            <a:solidFill>
              <a:srgbClr val="00B0F0"/>
            </a:solidFill>
            <a:prstDash val="sysDot"/>
            <a:miter/>
            <a:headEnd type="none" w="med" len="med"/>
            <a:tailEnd type="triangle" w="med" len="med"/>
          </a:ln>
        </p:spPr>
        <p:txBody>
          <a:bodyPr/>
          <a:lstStyle/>
          <a:p>
            <a:endParaRPr lang="en-US"/>
          </a:p>
        </p:txBody>
      </p:sp>
      <p:grpSp>
        <p:nvGrpSpPr>
          <p:cNvPr id="53" name="Group 52">
            <a:extLst>
              <a:ext uri="{FF2B5EF4-FFF2-40B4-BE49-F238E27FC236}">
                <a16:creationId xmlns:a16="http://schemas.microsoft.com/office/drawing/2014/main" id="{033F6DF2-7593-8403-C6F8-1A200D346176}"/>
              </a:ext>
            </a:extLst>
          </p:cNvPr>
          <p:cNvGrpSpPr/>
          <p:nvPr/>
        </p:nvGrpSpPr>
        <p:grpSpPr>
          <a:xfrm>
            <a:off x="5581189" y="2180146"/>
            <a:ext cx="7811701" cy="621041"/>
            <a:chOff x="5581189" y="3516582"/>
            <a:chExt cx="7811701" cy="621041"/>
          </a:xfrm>
        </p:grpSpPr>
        <p:grpSp>
          <p:nvGrpSpPr>
            <p:cNvPr id="47" name="Group 46">
              <a:extLst>
                <a:ext uri="{FF2B5EF4-FFF2-40B4-BE49-F238E27FC236}">
                  <a16:creationId xmlns:a16="http://schemas.microsoft.com/office/drawing/2014/main" id="{6DA6672E-A043-9121-C7F9-C644853E0725}"/>
                </a:ext>
              </a:extLst>
            </p:cNvPr>
            <p:cNvGrpSpPr/>
            <p:nvPr/>
          </p:nvGrpSpPr>
          <p:grpSpPr>
            <a:xfrm>
              <a:off x="5581189" y="3609104"/>
              <a:ext cx="7811701" cy="528519"/>
              <a:chOff x="5581189" y="3609104"/>
              <a:chExt cx="7811701" cy="528519"/>
            </a:xfrm>
          </p:grpSpPr>
          <p:sp>
            <p:nvSpPr>
              <p:cNvPr id="34" name="Freeform: Shape 33">
                <a:extLst>
                  <a:ext uri="{FF2B5EF4-FFF2-40B4-BE49-F238E27FC236}">
                    <a16:creationId xmlns:a16="http://schemas.microsoft.com/office/drawing/2014/main" id="{23667D07-A256-8E12-CF64-FF5AC1C1A61E}"/>
                  </a:ext>
                </a:extLst>
              </p:cNvPr>
              <p:cNvSpPr/>
              <p:nvPr/>
            </p:nvSpPr>
            <p:spPr>
              <a:xfrm>
                <a:off x="6104752" y="3950777"/>
                <a:ext cx="4663440" cy="9525"/>
              </a:xfrm>
              <a:custGeom>
                <a:avLst/>
                <a:gdLst>
                  <a:gd name="csX0" fmla="*/ 0 w 5067300"/>
                  <a:gd name="csY0" fmla="*/ 0 h 9525"/>
                  <a:gd name="csX1" fmla="*/ 5067300 w 5067300"/>
                  <a:gd name="csY1" fmla="*/ 0 h 9525"/>
                </a:gdLst>
                <a:ahLst/>
                <a:cxnLst>
                  <a:cxn ang="0">
                    <a:pos x="csX0" y="csY0"/>
                  </a:cxn>
                  <a:cxn ang="0">
                    <a:pos x="csX1" y="csY1"/>
                  </a:cxn>
                </a:cxnLst>
                <a:rect l="l" t="t" r="r" b="b"/>
                <a:pathLst>
                  <a:path w="5067300" h="9525">
                    <a:moveTo>
                      <a:pt x="0" y="0"/>
                    </a:moveTo>
                    <a:lnTo>
                      <a:pt x="5067300" y="0"/>
                    </a:lnTo>
                  </a:path>
                </a:pathLst>
              </a:custGeom>
              <a:noFill/>
              <a:ln w="47625" cap="rnd">
                <a:solidFill>
                  <a:srgbClr val="C00000"/>
                </a:solidFill>
                <a:prstDash val="sysDot"/>
                <a:miter/>
                <a:headEnd type="none" w="med" len="med"/>
                <a:tailEnd type="triangle" w="med" len="med"/>
              </a:ln>
            </p:spPr>
            <p:txBody>
              <a:bodyPr/>
              <a:lstStyle/>
              <a:p>
                <a:endParaRPr lang="en-US"/>
              </a:p>
            </p:txBody>
          </p:sp>
          <p:sp>
            <p:nvSpPr>
              <p:cNvPr id="36" name="Freeform: Shape 35">
                <a:extLst>
                  <a:ext uri="{FF2B5EF4-FFF2-40B4-BE49-F238E27FC236}">
                    <a16:creationId xmlns:a16="http://schemas.microsoft.com/office/drawing/2014/main" id="{E10F32C6-0703-18BF-B301-83EC8C06507D}"/>
                  </a:ext>
                </a:extLst>
              </p:cNvPr>
              <p:cNvSpPr/>
              <p:nvPr/>
            </p:nvSpPr>
            <p:spPr>
              <a:xfrm>
                <a:off x="10741130" y="3950777"/>
                <a:ext cx="2651760" cy="9525"/>
              </a:xfrm>
              <a:custGeom>
                <a:avLst/>
                <a:gdLst>
                  <a:gd name="csX0" fmla="*/ 0 w 5067300"/>
                  <a:gd name="csY0" fmla="*/ 0 h 9525"/>
                  <a:gd name="csX1" fmla="*/ 5067300 w 5067300"/>
                  <a:gd name="csY1" fmla="*/ 0 h 9525"/>
                </a:gdLst>
                <a:ahLst/>
                <a:cxnLst>
                  <a:cxn ang="0">
                    <a:pos x="csX0" y="csY0"/>
                  </a:cxn>
                  <a:cxn ang="0">
                    <a:pos x="csX1" y="csY1"/>
                  </a:cxn>
                </a:cxnLst>
                <a:rect l="l" t="t" r="r" b="b"/>
                <a:pathLst>
                  <a:path w="5067300" h="9525">
                    <a:moveTo>
                      <a:pt x="0" y="0"/>
                    </a:moveTo>
                    <a:lnTo>
                      <a:pt x="5067300" y="0"/>
                    </a:lnTo>
                  </a:path>
                </a:pathLst>
              </a:custGeom>
              <a:noFill/>
              <a:ln w="47625" cap="rnd">
                <a:solidFill>
                  <a:srgbClr val="C00000"/>
                </a:solidFill>
                <a:prstDash val="solid"/>
                <a:miter/>
                <a:headEnd type="none" w="med" len="med"/>
                <a:tailEnd type="triangle" w="med" len="med"/>
              </a:ln>
            </p:spPr>
            <p:txBody>
              <a:bodyPr/>
              <a:lstStyle/>
              <a:p>
                <a:endParaRPr lang="en-US"/>
              </a:p>
            </p:txBody>
          </p:sp>
          <p:sp>
            <p:nvSpPr>
              <p:cNvPr id="38" name="Freeform: Shape 37">
                <a:extLst>
                  <a:ext uri="{FF2B5EF4-FFF2-40B4-BE49-F238E27FC236}">
                    <a16:creationId xmlns:a16="http://schemas.microsoft.com/office/drawing/2014/main" id="{8F518792-8F6F-8570-4AFF-8EE96712C589}"/>
                  </a:ext>
                </a:extLst>
              </p:cNvPr>
              <p:cNvSpPr/>
              <p:nvPr/>
            </p:nvSpPr>
            <p:spPr>
              <a:xfrm rot="2593054">
                <a:off x="10026911" y="3614620"/>
                <a:ext cx="768134" cy="503166"/>
              </a:xfrm>
              <a:custGeom>
                <a:avLst/>
                <a:gdLst>
                  <a:gd name="csX0" fmla="*/ 0 w 5067300"/>
                  <a:gd name="csY0" fmla="*/ 0 h 9525"/>
                  <a:gd name="csX1" fmla="*/ 5067300 w 5067300"/>
                  <a:gd name="csY1" fmla="*/ 0 h 9525"/>
                </a:gdLst>
                <a:ahLst/>
                <a:cxnLst>
                  <a:cxn ang="0">
                    <a:pos x="csX0" y="csY0"/>
                  </a:cxn>
                  <a:cxn ang="0">
                    <a:pos x="csX1" y="csY1"/>
                  </a:cxn>
                </a:cxnLst>
                <a:rect l="l" t="t" r="r" b="b"/>
                <a:pathLst>
                  <a:path w="5067300" h="9525">
                    <a:moveTo>
                      <a:pt x="0" y="0"/>
                    </a:moveTo>
                    <a:lnTo>
                      <a:pt x="5067300" y="0"/>
                    </a:lnTo>
                  </a:path>
                </a:pathLst>
              </a:custGeom>
              <a:noFill/>
              <a:ln w="47625" cap="rnd">
                <a:solidFill>
                  <a:srgbClr val="C00000"/>
                </a:solidFill>
                <a:prstDash val="solid"/>
                <a:miter/>
                <a:headEnd type="none" w="med" len="med"/>
                <a:tailEnd type="triangle" w="med" len="med"/>
              </a:ln>
            </p:spPr>
            <p:txBody>
              <a:bodyPr/>
              <a:lstStyle/>
              <a:p>
                <a:endParaRPr lang="en-US"/>
              </a:p>
            </p:txBody>
          </p:sp>
          <p:sp>
            <p:nvSpPr>
              <p:cNvPr id="40" name="Freeform: Shape 39">
                <a:extLst>
                  <a:ext uri="{FF2B5EF4-FFF2-40B4-BE49-F238E27FC236}">
                    <a16:creationId xmlns:a16="http://schemas.microsoft.com/office/drawing/2014/main" id="{D4587A63-48BC-DDB5-68D1-0FDD51F42CF7}"/>
                  </a:ext>
                </a:extLst>
              </p:cNvPr>
              <p:cNvSpPr/>
              <p:nvPr/>
            </p:nvSpPr>
            <p:spPr>
              <a:xfrm rot="2593054">
                <a:off x="10354755" y="3614607"/>
                <a:ext cx="768134" cy="503166"/>
              </a:xfrm>
              <a:custGeom>
                <a:avLst/>
                <a:gdLst>
                  <a:gd name="csX0" fmla="*/ 0 w 5067300"/>
                  <a:gd name="csY0" fmla="*/ 0 h 9525"/>
                  <a:gd name="csX1" fmla="*/ 5067300 w 5067300"/>
                  <a:gd name="csY1" fmla="*/ 0 h 9525"/>
                </a:gdLst>
                <a:ahLst/>
                <a:cxnLst>
                  <a:cxn ang="0">
                    <a:pos x="csX0" y="csY0"/>
                  </a:cxn>
                  <a:cxn ang="0">
                    <a:pos x="csX1" y="csY1"/>
                  </a:cxn>
                </a:cxnLst>
                <a:rect l="l" t="t" r="r" b="b"/>
                <a:pathLst>
                  <a:path w="5067300" h="9525">
                    <a:moveTo>
                      <a:pt x="0" y="0"/>
                    </a:moveTo>
                    <a:lnTo>
                      <a:pt x="5067300" y="0"/>
                    </a:lnTo>
                  </a:path>
                </a:pathLst>
              </a:custGeom>
              <a:noFill/>
              <a:ln w="47625" cap="rnd">
                <a:solidFill>
                  <a:srgbClr val="C00000"/>
                </a:solidFill>
                <a:prstDash val="solid"/>
                <a:miter/>
                <a:headEnd type="none" w="med" len="med"/>
                <a:tailEnd type="triangle" w="med" len="med"/>
              </a:ln>
            </p:spPr>
            <p:txBody>
              <a:bodyPr/>
              <a:lstStyle/>
              <a:p>
                <a:endParaRPr lang="en-US"/>
              </a:p>
            </p:txBody>
          </p:sp>
          <p:sp>
            <p:nvSpPr>
              <p:cNvPr id="43" name="Freeform: Shape 42">
                <a:extLst>
                  <a:ext uri="{FF2B5EF4-FFF2-40B4-BE49-F238E27FC236}">
                    <a16:creationId xmlns:a16="http://schemas.microsoft.com/office/drawing/2014/main" id="{B94200B1-28C8-8B29-88D6-031CF1FCA6B3}"/>
                  </a:ext>
                </a:extLst>
              </p:cNvPr>
              <p:cNvSpPr/>
              <p:nvPr/>
            </p:nvSpPr>
            <p:spPr>
              <a:xfrm rot="2593054">
                <a:off x="10708458" y="3609104"/>
                <a:ext cx="768134" cy="503166"/>
              </a:xfrm>
              <a:custGeom>
                <a:avLst/>
                <a:gdLst>
                  <a:gd name="csX0" fmla="*/ 0 w 5067300"/>
                  <a:gd name="csY0" fmla="*/ 0 h 9525"/>
                  <a:gd name="csX1" fmla="*/ 5067300 w 5067300"/>
                  <a:gd name="csY1" fmla="*/ 0 h 9525"/>
                </a:gdLst>
                <a:ahLst/>
                <a:cxnLst>
                  <a:cxn ang="0">
                    <a:pos x="csX0" y="csY0"/>
                  </a:cxn>
                  <a:cxn ang="0">
                    <a:pos x="csX1" y="csY1"/>
                  </a:cxn>
                </a:cxnLst>
                <a:rect l="l" t="t" r="r" b="b"/>
                <a:pathLst>
                  <a:path w="5067300" h="9525">
                    <a:moveTo>
                      <a:pt x="0" y="0"/>
                    </a:moveTo>
                    <a:lnTo>
                      <a:pt x="5067300" y="0"/>
                    </a:lnTo>
                  </a:path>
                </a:pathLst>
              </a:custGeom>
              <a:noFill/>
              <a:ln w="47625" cap="rnd">
                <a:solidFill>
                  <a:srgbClr val="C00000"/>
                </a:solidFill>
                <a:prstDash val="solid"/>
                <a:miter/>
                <a:headEnd type="none" w="med" len="med"/>
                <a:tailEnd type="triangle" w="med" len="med"/>
              </a:ln>
            </p:spPr>
            <p:txBody>
              <a:bodyPr/>
              <a:lstStyle/>
              <a:p>
                <a:endParaRPr lang="en-US"/>
              </a:p>
            </p:txBody>
          </p:sp>
          <p:sp>
            <p:nvSpPr>
              <p:cNvPr id="45" name="Flowchart: Multidocument 44">
                <a:extLst>
                  <a:ext uri="{FF2B5EF4-FFF2-40B4-BE49-F238E27FC236}">
                    <a16:creationId xmlns:a16="http://schemas.microsoft.com/office/drawing/2014/main" id="{1FFA78F5-E541-037C-5387-D12B2F83C3E0}"/>
                  </a:ext>
                </a:extLst>
              </p:cNvPr>
              <p:cNvSpPr/>
              <p:nvPr/>
            </p:nvSpPr>
            <p:spPr>
              <a:xfrm>
                <a:off x="5581189" y="3684465"/>
                <a:ext cx="457200" cy="453158"/>
              </a:xfrm>
              <a:prstGeom prst="flowChartMultidocumen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Text 10">
              <a:extLst>
                <a:ext uri="{FF2B5EF4-FFF2-40B4-BE49-F238E27FC236}">
                  <a16:creationId xmlns:a16="http://schemas.microsoft.com/office/drawing/2014/main" id="{F376BBAC-6331-E70F-6B59-CA5C2CC8CED9}"/>
                </a:ext>
              </a:extLst>
            </p:cNvPr>
            <p:cNvSpPr/>
            <p:nvPr/>
          </p:nvSpPr>
          <p:spPr>
            <a:xfrm>
              <a:off x="6849181" y="3516582"/>
              <a:ext cx="3093373" cy="440976"/>
            </a:xfrm>
            <a:prstGeom prst="rect">
              <a:avLst/>
            </a:prstGeom>
            <a:noFill/>
            <a:ln/>
          </p:spPr>
          <p:txBody>
            <a:bodyPr wrap="square" lIns="0" tIns="0" rIns="0" bIns="0" rtlCol="0" anchor="t">
              <a:noAutofit/>
            </a:bodyPr>
            <a:lstStyle/>
            <a:p>
              <a:pPr marL="0" indent="0" algn="l">
                <a:buNone/>
              </a:pPr>
              <a:r>
                <a:rPr lang="en-US" sz="2400" dirty="0">
                  <a:solidFill>
                    <a:srgbClr val="C00000"/>
                  </a:solidFill>
                  <a:latin typeface="Barlow" pitchFamily="34" charset="0"/>
                </a:rPr>
                <a:t>delayed configuration*</a:t>
              </a:r>
              <a:endParaRPr lang="en-US" sz="2400" dirty="0">
                <a:solidFill>
                  <a:srgbClr val="C00000"/>
                </a:solidFill>
              </a:endParaRPr>
            </a:p>
          </p:txBody>
        </p:sp>
      </p:grpSp>
    </p:spTree>
    <p:extLst>
      <p:ext uri="{BB962C8B-B14F-4D97-AF65-F5344CB8AC3E}">
        <p14:creationId xmlns:p14="http://schemas.microsoft.com/office/powerpoint/2010/main" val="133801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F910-8A56-2D5A-71BB-D138EBD035D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8FFE4D0-2C10-A8C6-C94B-4E9924ECD9A1}"/>
              </a:ext>
            </a:extLst>
          </p:cNvPr>
          <p:cNvSpPr/>
          <p:nvPr/>
        </p:nvSpPr>
        <p:spPr>
          <a:xfrm>
            <a:off x="0" y="0"/>
            <a:ext cx="10972800" cy="10287000"/>
          </a:xfrm>
          <a:prstGeom prst="rect">
            <a:avLst/>
          </a:prstGeom>
          <a:solidFill>
            <a:srgbClr val="E9EAEC"/>
          </a:solidFill>
          <a:ln/>
        </p:spPr>
        <p:txBody>
          <a:bodyPr/>
          <a:lstStyle/>
          <a:p>
            <a:endParaRPr lang="en-US"/>
          </a:p>
        </p:txBody>
      </p:sp>
      <p:pic>
        <p:nvPicPr>
          <p:cNvPr id="3" name="Image 0" descr="preencoded.png">
            <a:extLst>
              <a:ext uri="{FF2B5EF4-FFF2-40B4-BE49-F238E27FC236}">
                <a16:creationId xmlns:a16="http://schemas.microsoft.com/office/drawing/2014/main" id="{2BBB2057-4805-57CF-9E6F-36304A26E00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0972800" cy="10287000"/>
          </a:xfrm>
          <a:prstGeom prst="rect">
            <a:avLst/>
          </a:prstGeom>
        </p:spPr>
      </p:pic>
      <p:sp>
        <p:nvSpPr>
          <p:cNvPr id="4" name="Shape 1">
            <a:extLst>
              <a:ext uri="{FF2B5EF4-FFF2-40B4-BE49-F238E27FC236}">
                <a16:creationId xmlns:a16="http://schemas.microsoft.com/office/drawing/2014/main" id="{793F225B-73AE-F405-4047-6F012E66ED9A}"/>
              </a:ext>
            </a:extLst>
          </p:cNvPr>
          <p:cNvSpPr/>
          <p:nvPr/>
        </p:nvSpPr>
        <p:spPr>
          <a:xfrm>
            <a:off x="10972800" y="0"/>
            <a:ext cx="7315200" cy="10287000"/>
          </a:xfrm>
          <a:prstGeom prst="rect">
            <a:avLst/>
          </a:prstGeom>
          <a:solidFill>
            <a:srgbClr val="FFFFFF"/>
          </a:solidFill>
          <a:ln/>
        </p:spPr>
        <p:txBody>
          <a:bodyPr/>
          <a:lstStyle/>
          <a:p>
            <a:endParaRPr lang="en-US"/>
          </a:p>
        </p:txBody>
      </p:sp>
      <p:sp>
        <p:nvSpPr>
          <p:cNvPr id="5" name="Text 2">
            <a:extLst>
              <a:ext uri="{FF2B5EF4-FFF2-40B4-BE49-F238E27FC236}">
                <a16:creationId xmlns:a16="http://schemas.microsoft.com/office/drawing/2014/main" id="{FC8734AB-4A28-7183-1DBE-77E51FB0A9F2}"/>
              </a:ext>
            </a:extLst>
          </p:cNvPr>
          <p:cNvSpPr/>
          <p:nvPr/>
        </p:nvSpPr>
        <p:spPr>
          <a:xfrm>
            <a:off x="11830050" y="857250"/>
            <a:ext cx="6349365" cy="291334"/>
          </a:xfrm>
          <a:prstGeom prst="rect">
            <a:avLst/>
          </a:prstGeom>
          <a:noFill/>
          <a:ln/>
        </p:spPr>
        <p:txBody>
          <a:bodyPr wrap="square" lIns="25400" tIns="25400" rIns="25400" bIns="25400" rtlCol="0" anchor="t">
            <a:noAutofit/>
          </a:bodyPr>
          <a:lstStyle/>
          <a:p>
            <a:pPr marL="0" indent="0" algn="l">
              <a:buNone/>
            </a:pPr>
            <a:r>
              <a:rPr lang="en-US" b="1" kern="0" spc="189" dirty="0">
                <a:solidFill>
                  <a:srgbClr val="00B0F0"/>
                </a:solidFill>
                <a:latin typeface="Barlow" pitchFamily="34" charset="0"/>
                <a:ea typeface="Barlow" pitchFamily="34" charset="-122"/>
                <a:cs typeface="Barlow" pitchFamily="34" charset="-120"/>
              </a:rPr>
              <a:t>STARTING STATE</a:t>
            </a:r>
            <a:endParaRPr lang="en-US" dirty="0"/>
          </a:p>
        </p:txBody>
      </p:sp>
      <p:sp>
        <p:nvSpPr>
          <p:cNvPr id="6" name="Text 3">
            <a:extLst>
              <a:ext uri="{FF2B5EF4-FFF2-40B4-BE49-F238E27FC236}">
                <a16:creationId xmlns:a16="http://schemas.microsoft.com/office/drawing/2014/main" id="{4C0FEC32-D2EC-7D7F-001D-7675A89D9AEC}"/>
              </a:ext>
            </a:extLst>
          </p:cNvPr>
          <p:cNvSpPr/>
          <p:nvPr/>
        </p:nvSpPr>
        <p:spPr>
          <a:xfrm>
            <a:off x="11830050" y="1253490"/>
            <a:ext cx="5945315" cy="1087279"/>
          </a:xfrm>
          <a:prstGeom prst="rect">
            <a:avLst/>
          </a:prstGeom>
          <a:noFill/>
          <a:ln/>
        </p:spPr>
        <p:txBody>
          <a:bodyPr wrap="square" lIns="25400" tIns="25400" rIns="25400" bIns="25400" rtlCol="0" anchor="t">
            <a:normAutofit/>
          </a:bodyPr>
          <a:lstStyle/>
          <a:p>
            <a:pPr marL="0" indent="0" algn="l">
              <a:lnSpc>
                <a:spcPct val="85000"/>
              </a:lnSpc>
              <a:buNone/>
            </a:pPr>
            <a:r>
              <a:rPr lang="en-US" sz="4050" b="1" kern="0" spc="-40" dirty="0">
                <a:solidFill>
                  <a:srgbClr val="37383A"/>
                </a:solidFill>
                <a:latin typeface="Barlow Condensed" pitchFamily="34" charset="0"/>
                <a:ea typeface="Barlow Condensed" pitchFamily="34" charset="-122"/>
                <a:cs typeface="Barlow Condensed" pitchFamily="34" charset="-120"/>
              </a:rPr>
              <a:t>Remember This Starting State?</a:t>
            </a:r>
            <a:endParaRPr lang="en-US" sz="4050" dirty="0"/>
          </a:p>
        </p:txBody>
      </p:sp>
      <p:sp>
        <p:nvSpPr>
          <p:cNvPr id="7" name="Shape 4">
            <a:extLst>
              <a:ext uri="{FF2B5EF4-FFF2-40B4-BE49-F238E27FC236}">
                <a16:creationId xmlns:a16="http://schemas.microsoft.com/office/drawing/2014/main" id="{B6EFDBE2-3F00-8DC1-F92E-891C60925FCA}"/>
              </a:ext>
            </a:extLst>
          </p:cNvPr>
          <p:cNvSpPr/>
          <p:nvPr/>
        </p:nvSpPr>
        <p:spPr>
          <a:xfrm>
            <a:off x="11830050" y="2531269"/>
            <a:ext cx="533400" cy="47625"/>
          </a:xfrm>
          <a:prstGeom prst="rect">
            <a:avLst/>
          </a:prstGeom>
          <a:solidFill>
            <a:srgbClr val="00B0F0"/>
          </a:solidFill>
          <a:ln/>
        </p:spPr>
        <p:txBody>
          <a:bodyPr/>
          <a:lstStyle/>
          <a:p>
            <a:endParaRPr lang="en-US"/>
          </a:p>
        </p:txBody>
      </p:sp>
      <p:sp>
        <p:nvSpPr>
          <p:cNvPr id="8" name="Shape 5">
            <a:extLst>
              <a:ext uri="{FF2B5EF4-FFF2-40B4-BE49-F238E27FC236}">
                <a16:creationId xmlns:a16="http://schemas.microsoft.com/office/drawing/2014/main" id="{7479E386-0289-5079-DD39-8DF4EBB1D8FF}"/>
              </a:ext>
            </a:extLst>
          </p:cNvPr>
          <p:cNvSpPr/>
          <p:nvPr/>
        </p:nvSpPr>
        <p:spPr>
          <a:xfrm>
            <a:off x="11830050" y="2969419"/>
            <a:ext cx="104775" cy="104775"/>
          </a:xfrm>
          <a:prstGeom prst="rect">
            <a:avLst/>
          </a:prstGeom>
          <a:solidFill>
            <a:srgbClr val="00B0F0"/>
          </a:solidFill>
          <a:ln/>
        </p:spPr>
        <p:txBody>
          <a:bodyPr/>
          <a:lstStyle/>
          <a:p>
            <a:endParaRPr lang="en-US"/>
          </a:p>
        </p:txBody>
      </p:sp>
      <p:sp>
        <p:nvSpPr>
          <p:cNvPr id="9" name="Text 6">
            <a:extLst>
              <a:ext uri="{FF2B5EF4-FFF2-40B4-BE49-F238E27FC236}">
                <a16:creationId xmlns:a16="http://schemas.microsoft.com/office/drawing/2014/main" id="{D1DC7E54-CBF8-01BD-5374-EB2327CBFC6E}"/>
              </a:ext>
            </a:extLst>
          </p:cNvPr>
          <p:cNvSpPr/>
          <p:nvPr/>
        </p:nvSpPr>
        <p:spPr>
          <a:xfrm>
            <a:off x="12068175" y="2883694"/>
            <a:ext cx="5700046" cy="651510"/>
          </a:xfrm>
          <a:prstGeom prst="rect">
            <a:avLst/>
          </a:prstGeom>
          <a:noFill/>
          <a:ln/>
        </p:spPr>
        <p:txBody>
          <a:bodyPr wrap="square" lIns="25400" tIns="25400" rIns="25400" bIns="25400" rtlCol="0" anchor="t">
            <a:normAutofit/>
          </a:bodyPr>
          <a:lstStyle/>
          <a:p>
            <a:pPr marL="0" indent="0" algn="l">
              <a:lnSpc>
                <a:spcPct val="115000"/>
              </a:lnSpc>
              <a:buNone/>
            </a:pPr>
            <a:r>
              <a:rPr lang="en-US" sz="1725" dirty="0">
                <a:solidFill>
                  <a:srgbClr val="4A4C4E"/>
                </a:solidFill>
                <a:latin typeface="Barlow" pitchFamily="34" charset="0"/>
                <a:ea typeface="Barlow" pitchFamily="34" charset="-122"/>
                <a:cs typeface="Barlow" pitchFamily="34" charset="-120"/>
              </a:rPr>
              <a:t>106 wells accepted across 11 months, against 166–230 available for deployment.</a:t>
            </a:r>
            <a:endParaRPr lang="en-US" sz="1725" dirty="0"/>
          </a:p>
        </p:txBody>
      </p:sp>
      <p:sp>
        <p:nvSpPr>
          <p:cNvPr id="10" name="Shape 7">
            <a:extLst>
              <a:ext uri="{FF2B5EF4-FFF2-40B4-BE49-F238E27FC236}">
                <a16:creationId xmlns:a16="http://schemas.microsoft.com/office/drawing/2014/main" id="{14B03A38-8D26-1812-F980-6422ED5B42AE}"/>
              </a:ext>
            </a:extLst>
          </p:cNvPr>
          <p:cNvSpPr/>
          <p:nvPr/>
        </p:nvSpPr>
        <p:spPr>
          <a:xfrm>
            <a:off x="11830050" y="3792379"/>
            <a:ext cx="104775" cy="104775"/>
          </a:xfrm>
          <a:prstGeom prst="rect">
            <a:avLst/>
          </a:prstGeom>
          <a:solidFill>
            <a:srgbClr val="00B0F0"/>
          </a:solidFill>
          <a:ln/>
        </p:spPr>
        <p:txBody>
          <a:bodyPr/>
          <a:lstStyle/>
          <a:p>
            <a:endParaRPr lang="en-US"/>
          </a:p>
        </p:txBody>
      </p:sp>
      <p:sp>
        <p:nvSpPr>
          <p:cNvPr id="11" name="Text 8">
            <a:extLst>
              <a:ext uri="{FF2B5EF4-FFF2-40B4-BE49-F238E27FC236}">
                <a16:creationId xmlns:a16="http://schemas.microsoft.com/office/drawing/2014/main" id="{E66C2757-CB5A-A882-33CF-053739FBAA74}"/>
              </a:ext>
            </a:extLst>
          </p:cNvPr>
          <p:cNvSpPr/>
          <p:nvPr/>
        </p:nvSpPr>
        <p:spPr>
          <a:xfrm>
            <a:off x="12068175" y="3706654"/>
            <a:ext cx="5700046" cy="651510"/>
          </a:xfrm>
          <a:prstGeom prst="rect">
            <a:avLst/>
          </a:prstGeom>
          <a:noFill/>
          <a:ln/>
        </p:spPr>
        <p:txBody>
          <a:bodyPr wrap="square" lIns="25400" tIns="25400" rIns="25400" bIns="25400" rtlCol="0" anchor="t">
            <a:normAutofit/>
          </a:bodyPr>
          <a:lstStyle/>
          <a:p>
            <a:pPr marL="0" indent="0" algn="l">
              <a:lnSpc>
                <a:spcPct val="115000"/>
              </a:lnSpc>
              <a:buNone/>
            </a:pPr>
            <a:r>
              <a:rPr lang="en-US" sz="1725" dirty="0">
                <a:solidFill>
                  <a:srgbClr val="4A4C4E"/>
                </a:solidFill>
                <a:latin typeface="Barlow" pitchFamily="34" charset="0"/>
                <a:ea typeface="Barlow" pitchFamily="34" charset="-122"/>
                <a:cs typeface="Barlow" pitchFamily="34" charset="-120"/>
              </a:rPr>
              <a:t>Uneven acceptance rate due to variable times for fixing issues.</a:t>
            </a:r>
            <a:endParaRPr lang="en-US" sz="1725" dirty="0"/>
          </a:p>
        </p:txBody>
      </p:sp>
      <p:sp>
        <p:nvSpPr>
          <p:cNvPr id="12" name="Shape 9">
            <a:extLst>
              <a:ext uri="{FF2B5EF4-FFF2-40B4-BE49-F238E27FC236}">
                <a16:creationId xmlns:a16="http://schemas.microsoft.com/office/drawing/2014/main" id="{307DD2B5-D16F-B884-D9F8-40E554DB4438}"/>
              </a:ext>
            </a:extLst>
          </p:cNvPr>
          <p:cNvSpPr/>
          <p:nvPr/>
        </p:nvSpPr>
        <p:spPr>
          <a:xfrm>
            <a:off x="11830050" y="4739164"/>
            <a:ext cx="5772150" cy="2465070"/>
          </a:xfrm>
          <a:prstGeom prst="rect">
            <a:avLst/>
          </a:prstGeom>
          <a:solidFill>
            <a:srgbClr val="F4F5F6"/>
          </a:solidFill>
          <a:ln w="7620">
            <a:solidFill>
              <a:srgbClr val="E4E6E8"/>
            </a:solidFill>
            <a:prstDash val="solid"/>
          </a:ln>
        </p:spPr>
        <p:txBody>
          <a:bodyPr/>
          <a:lstStyle/>
          <a:p>
            <a:endParaRPr lang="en-US"/>
          </a:p>
        </p:txBody>
      </p:sp>
      <p:sp>
        <p:nvSpPr>
          <p:cNvPr id="13" name="Text 10">
            <a:extLst>
              <a:ext uri="{FF2B5EF4-FFF2-40B4-BE49-F238E27FC236}">
                <a16:creationId xmlns:a16="http://schemas.microsoft.com/office/drawing/2014/main" id="{2A07A831-B6A1-4FD5-5375-B7F3CF70351F}"/>
              </a:ext>
            </a:extLst>
          </p:cNvPr>
          <p:cNvSpPr/>
          <p:nvPr/>
        </p:nvSpPr>
        <p:spPr>
          <a:xfrm>
            <a:off x="12161520" y="5032534"/>
            <a:ext cx="629424" cy="603885"/>
          </a:xfrm>
          <a:prstGeom prst="rect">
            <a:avLst/>
          </a:prstGeom>
          <a:noFill/>
          <a:ln/>
        </p:spPr>
        <p:txBody>
          <a:bodyPr wrap="square" lIns="25400" tIns="25400" rIns="25400" bIns="25400" rtlCol="0" anchor="t">
            <a:normAutofit lnSpcReduction="10000"/>
          </a:bodyPr>
          <a:lstStyle/>
          <a:p>
            <a:pPr marL="0" indent="0" algn="l">
              <a:lnSpc>
                <a:spcPct val="75000"/>
              </a:lnSpc>
              <a:buNone/>
            </a:pPr>
            <a:r>
              <a:rPr lang="en-US" sz="4950" b="1" dirty="0">
                <a:solidFill>
                  <a:srgbClr val="37383A"/>
                </a:solidFill>
                <a:latin typeface="Barlow Condensed" pitchFamily="34" charset="0"/>
                <a:ea typeface="Barlow Condensed" pitchFamily="34" charset="-122"/>
                <a:cs typeface="Barlow Condensed" pitchFamily="34" charset="-120"/>
              </a:rPr>
              <a:t>88</a:t>
            </a:r>
            <a:endParaRPr lang="en-US" sz="4950" dirty="0"/>
          </a:p>
        </p:txBody>
      </p:sp>
      <p:sp>
        <p:nvSpPr>
          <p:cNvPr id="14" name="Text 11">
            <a:extLst>
              <a:ext uri="{FF2B5EF4-FFF2-40B4-BE49-F238E27FC236}">
                <a16:creationId xmlns:a16="http://schemas.microsoft.com/office/drawing/2014/main" id="{5284C584-9C3E-CCA1-D7E9-ABE255354D00}"/>
              </a:ext>
            </a:extLst>
          </p:cNvPr>
          <p:cNvSpPr/>
          <p:nvPr/>
        </p:nvSpPr>
        <p:spPr>
          <a:xfrm>
            <a:off x="12886194" y="5006685"/>
            <a:ext cx="1333798" cy="510064"/>
          </a:xfrm>
          <a:prstGeom prst="rect">
            <a:avLst/>
          </a:prstGeom>
          <a:noFill/>
          <a:ln/>
        </p:spPr>
        <p:txBody>
          <a:bodyPr wrap="square" lIns="25400" tIns="25400" rIns="25400" bIns="25400" rtlCol="0" anchor="t">
            <a:normAutofit lnSpcReduction="10000"/>
          </a:bodyPr>
          <a:lstStyle/>
          <a:p>
            <a:pPr marL="0" indent="0" algn="l">
              <a:lnSpc>
                <a:spcPct val="96797"/>
              </a:lnSpc>
              <a:buNone/>
            </a:pPr>
            <a:r>
              <a:rPr lang="en-US" sz="1575" dirty="0">
                <a:solidFill>
                  <a:srgbClr val="4A4C4E"/>
                </a:solidFill>
                <a:latin typeface="Barlow" pitchFamily="34" charset="0"/>
                <a:ea typeface="Barlow" pitchFamily="34" charset="-122"/>
                <a:cs typeface="Barlow" pitchFamily="34" charset="-120"/>
              </a:rPr>
              <a:t>wells deployed in 230 days</a:t>
            </a:r>
            <a:endParaRPr lang="en-US" sz="1575" dirty="0"/>
          </a:p>
        </p:txBody>
      </p:sp>
      <p:sp>
        <p:nvSpPr>
          <p:cNvPr id="15" name="Shape 12">
            <a:extLst>
              <a:ext uri="{FF2B5EF4-FFF2-40B4-BE49-F238E27FC236}">
                <a16:creationId xmlns:a16="http://schemas.microsoft.com/office/drawing/2014/main" id="{52217AE2-E9AE-E49A-1712-18E142177914}"/>
              </a:ext>
            </a:extLst>
          </p:cNvPr>
          <p:cNvSpPr/>
          <p:nvPr/>
        </p:nvSpPr>
        <p:spPr>
          <a:xfrm>
            <a:off x="12161520" y="5807869"/>
            <a:ext cx="5109210" cy="9525"/>
          </a:xfrm>
          <a:prstGeom prst="rect">
            <a:avLst/>
          </a:prstGeom>
          <a:solidFill>
            <a:srgbClr val="D7D9DB"/>
          </a:solidFill>
          <a:ln/>
        </p:spPr>
        <p:txBody>
          <a:bodyPr/>
          <a:lstStyle/>
          <a:p>
            <a:endParaRPr lang="en-US"/>
          </a:p>
        </p:txBody>
      </p:sp>
      <p:sp>
        <p:nvSpPr>
          <p:cNvPr id="16" name="Text 13">
            <a:extLst>
              <a:ext uri="{FF2B5EF4-FFF2-40B4-BE49-F238E27FC236}">
                <a16:creationId xmlns:a16="http://schemas.microsoft.com/office/drawing/2014/main" id="{704386D8-FE49-38BC-82BA-F0CF4388816B}"/>
              </a:ext>
            </a:extLst>
          </p:cNvPr>
          <p:cNvSpPr/>
          <p:nvPr/>
        </p:nvSpPr>
        <p:spPr>
          <a:xfrm>
            <a:off x="12161520" y="6026944"/>
            <a:ext cx="5620131" cy="198120"/>
          </a:xfrm>
          <a:prstGeom prst="rect">
            <a:avLst/>
          </a:prstGeom>
          <a:noFill/>
          <a:ln/>
        </p:spPr>
        <p:txBody>
          <a:bodyPr wrap="square" lIns="25400" tIns="25400" rIns="25400" bIns="25400" rtlCol="0" anchor="t">
            <a:normAutofit lnSpcReduction="10000"/>
          </a:bodyPr>
          <a:lstStyle/>
          <a:p>
            <a:pPr marL="0" indent="0" algn="l">
              <a:buNone/>
            </a:pPr>
            <a:r>
              <a:rPr lang="en-US" sz="1050" b="1" kern="0" spc="147" dirty="0">
                <a:solidFill>
                  <a:srgbClr val="6B6E71"/>
                </a:solidFill>
                <a:latin typeface="Barlow" pitchFamily="34" charset="0"/>
                <a:ea typeface="Barlow" pitchFamily="34" charset="-122"/>
                <a:cs typeface="Barlow" pitchFamily="34" charset="-120"/>
              </a:rPr>
              <a:t>DEPLOYMENT RATE</a:t>
            </a:r>
            <a:endParaRPr lang="en-US" sz="1050" dirty="0"/>
          </a:p>
        </p:txBody>
      </p:sp>
      <p:sp>
        <p:nvSpPr>
          <p:cNvPr id="17" name="Text 14">
            <a:extLst>
              <a:ext uri="{FF2B5EF4-FFF2-40B4-BE49-F238E27FC236}">
                <a16:creationId xmlns:a16="http://schemas.microsoft.com/office/drawing/2014/main" id="{A00F97DE-B018-3CE3-CCD0-1F6E8FD5C754}"/>
              </a:ext>
            </a:extLst>
          </p:cNvPr>
          <p:cNvSpPr/>
          <p:nvPr/>
        </p:nvSpPr>
        <p:spPr>
          <a:xfrm>
            <a:off x="12161520" y="6282214"/>
            <a:ext cx="5262487" cy="666750"/>
          </a:xfrm>
          <a:prstGeom prst="rect">
            <a:avLst/>
          </a:prstGeom>
          <a:noFill/>
          <a:ln/>
        </p:spPr>
        <p:txBody>
          <a:bodyPr wrap="square" lIns="25400" tIns="25400" rIns="25400" bIns="25400" rtlCol="0" anchor="t">
            <a:normAutofit/>
          </a:bodyPr>
          <a:lstStyle/>
          <a:p>
            <a:pPr marL="0" indent="0" algn="l">
              <a:lnSpc>
                <a:spcPct val="125000"/>
              </a:lnSpc>
              <a:buNone/>
            </a:pPr>
            <a:r>
              <a:rPr lang="en-US" sz="1650" dirty="0">
                <a:solidFill>
                  <a:srgbClr val="4A4C4E"/>
                </a:solidFill>
                <a:latin typeface="Barlow" pitchFamily="34" charset="0"/>
                <a:ea typeface="Barlow" pitchFamily="34" charset="-122"/>
                <a:cs typeface="Barlow" pitchFamily="34" charset="-120"/>
              </a:rPr>
              <a:t>88 / 230 ≈ 0.38 wells per day</a:t>
            </a:r>
          </a:p>
          <a:p>
            <a:pPr marL="0" indent="0" algn="l">
              <a:lnSpc>
                <a:spcPct val="125000"/>
              </a:lnSpc>
              <a:buNone/>
            </a:pPr>
            <a:r>
              <a:rPr lang="en-US" sz="1650" dirty="0">
                <a:solidFill>
                  <a:srgbClr val="4A4C4E"/>
                </a:solidFill>
                <a:latin typeface="Barlow" pitchFamily="34" charset="0"/>
                <a:ea typeface="Barlow" pitchFamily="34" charset="-122"/>
                <a:cs typeface="Barlow" pitchFamily="34" charset="-120"/>
              </a:rPr>
              <a:t>1 well every 2.63 days</a:t>
            </a:r>
            <a:endParaRPr lang="en-US" sz="1650" dirty="0"/>
          </a:p>
        </p:txBody>
      </p:sp>
      <p:pic>
        <p:nvPicPr>
          <p:cNvPr id="18" name="Image 1" descr="preencoded.png">
            <a:extLst>
              <a:ext uri="{FF2B5EF4-FFF2-40B4-BE49-F238E27FC236}">
                <a16:creationId xmlns:a16="http://schemas.microsoft.com/office/drawing/2014/main" id="{5127EA31-FC22-7CB7-2B2B-343379683F39}"/>
              </a:ext>
            </a:extLst>
          </p:cNvPr>
          <p:cNvPicPr>
            <a:picLocks noChangeAspect="1"/>
          </p:cNvPicPr>
          <p:nvPr/>
        </p:nvPicPr>
        <p:blipFill>
          <a:blip r:embed="rId4"/>
          <a:stretch>
            <a:fillRect/>
          </a:stretch>
        </p:blipFill>
        <p:spPr>
          <a:xfrm>
            <a:off x="11830050" y="9486900"/>
            <a:ext cx="826115" cy="266700"/>
          </a:xfrm>
          <a:prstGeom prst="rect">
            <a:avLst/>
          </a:prstGeom>
        </p:spPr>
      </p:pic>
      <p:sp>
        <p:nvSpPr>
          <p:cNvPr id="19" name="Shape 15">
            <a:extLst>
              <a:ext uri="{FF2B5EF4-FFF2-40B4-BE49-F238E27FC236}">
                <a16:creationId xmlns:a16="http://schemas.microsoft.com/office/drawing/2014/main" id="{AB6D5229-1BCB-4A1A-84B6-54503BED0864}"/>
              </a:ext>
            </a:extLst>
          </p:cNvPr>
          <p:cNvSpPr/>
          <p:nvPr/>
        </p:nvSpPr>
        <p:spPr>
          <a:xfrm>
            <a:off x="12827616" y="9515475"/>
            <a:ext cx="9525" cy="209550"/>
          </a:xfrm>
          <a:prstGeom prst="rect">
            <a:avLst/>
          </a:prstGeom>
          <a:solidFill>
            <a:srgbClr val="D7D9DB"/>
          </a:solidFill>
          <a:ln/>
        </p:spPr>
        <p:txBody>
          <a:bodyPr/>
          <a:lstStyle/>
          <a:p>
            <a:endParaRPr lang="en-US"/>
          </a:p>
        </p:txBody>
      </p:sp>
      <p:pic>
        <p:nvPicPr>
          <p:cNvPr id="20" name="Image 2" descr="preencoded.png">
            <a:extLst>
              <a:ext uri="{FF2B5EF4-FFF2-40B4-BE49-F238E27FC236}">
                <a16:creationId xmlns:a16="http://schemas.microsoft.com/office/drawing/2014/main" id="{D1DA9F65-053C-3A37-2A06-CD644F22F5D4}"/>
              </a:ext>
            </a:extLst>
          </p:cNvPr>
          <p:cNvPicPr>
            <a:picLocks noChangeAspect="1"/>
          </p:cNvPicPr>
          <p:nvPr/>
        </p:nvPicPr>
        <p:blipFill>
          <a:blip r:embed="rId5"/>
          <a:stretch>
            <a:fillRect/>
          </a:stretch>
        </p:blipFill>
        <p:spPr>
          <a:xfrm>
            <a:off x="13008591" y="9496425"/>
            <a:ext cx="766882" cy="247650"/>
          </a:xfrm>
          <a:prstGeom prst="rect">
            <a:avLst/>
          </a:prstGeom>
        </p:spPr>
      </p:pic>
      <p:sp>
        <p:nvSpPr>
          <p:cNvPr id="21" name="Text 16">
            <a:extLst>
              <a:ext uri="{FF2B5EF4-FFF2-40B4-BE49-F238E27FC236}">
                <a16:creationId xmlns:a16="http://schemas.microsoft.com/office/drawing/2014/main" id="{B34E6BD9-5B76-5160-5C6B-A85D8AB97EAF}"/>
              </a:ext>
            </a:extLst>
          </p:cNvPr>
          <p:cNvSpPr/>
          <p:nvPr/>
        </p:nvSpPr>
        <p:spPr>
          <a:xfrm>
            <a:off x="16847939" y="9528810"/>
            <a:ext cx="830461" cy="220980"/>
          </a:xfrm>
          <a:prstGeom prst="rect">
            <a:avLst/>
          </a:prstGeom>
          <a:noFill/>
          <a:ln/>
        </p:spPr>
        <p:txBody>
          <a:bodyPr wrap="square" lIns="25400" tIns="25400" rIns="25400" bIns="25400" rtlCol="0" anchor="t">
            <a:normAutofit lnSpcReduction="10000"/>
          </a:bodyPr>
          <a:lstStyle/>
          <a:p>
            <a:pPr marL="0" indent="0" algn="l">
              <a:buNone/>
            </a:pPr>
            <a:r>
              <a:rPr lang="en-US" sz="1200" dirty="0">
                <a:solidFill>
                  <a:srgbClr val="A7AAAD"/>
                </a:solidFill>
                <a:latin typeface="Barlow" pitchFamily="34" charset="0"/>
                <a:ea typeface="Barlow" pitchFamily="34" charset="-122"/>
                <a:cs typeface="Barlow" pitchFamily="34" charset="-120"/>
              </a:rPr>
              <a:t>heuristiq.io</a:t>
            </a:r>
            <a:endParaRPr lang="en-US" sz="1200" dirty="0"/>
          </a:p>
        </p:txBody>
      </p:sp>
      <p:sp>
        <p:nvSpPr>
          <p:cNvPr id="22" name="Shape 17">
            <a:extLst>
              <a:ext uri="{FF2B5EF4-FFF2-40B4-BE49-F238E27FC236}">
                <a16:creationId xmlns:a16="http://schemas.microsoft.com/office/drawing/2014/main" id="{97DDB7F5-11A8-42AA-9263-0D13E8A06BAD}"/>
              </a:ext>
            </a:extLst>
          </p:cNvPr>
          <p:cNvSpPr/>
          <p:nvPr/>
        </p:nvSpPr>
        <p:spPr>
          <a:xfrm>
            <a:off x="12096750" y="6253770"/>
            <a:ext cx="2857500" cy="800100"/>
          </a:xfrm>
          <a:prstGeom prst="rect">
            <a:avLst/>
          </a:prstGeom>
          <a:ln w="19050">
            <a:solidFill>
              <a:srgbClr val="FF0000"/>
            </a:solidFill>
            <a:prstDash val="solid"/>
          </a:ln>
        </p:spPr>
        <p:txBody>
          <a:bodyPr/>
          <a:lstStyle/>
          <a:p>
            <a:endParaRPr lang="en-US"/>
          </a:p>
        </p:txBody>
      </p:sp>
      <p:cxnSp>
        <p:nvCxnSpPr>
          <p:cNvPr id="24" name="Straight Arrow Connector 23">
            <a:extLst>
              <a:ext uri="{FF2B5EF4-FFF2-40B4-BE49-F238E27FC236}">
                <a16:creationId xmlns:a16="http://schemas.microsoft.com/office/drawing/2014/main" id="{79FF9E02-2A7C-C05A-A06D-122DB0DE7539}"/>
              </a:ext>
            </a:extLst>
          </p:cNvPr>
          <p:cNvCxnSpPr/>
          <p:nvPr/>
        </p:nvCxnSpPr>
        <p:spPr>
          <a:xfrm>
            <a:off x="669471" y="8711293"/>
            <a:ext cx="9560379" cy="0"/>
          </a:xfrm>
          <a:prstGeom prst="straightConnector1">
            <a:avLst/>
          </a:prstGeom>
          <a:ln w="571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Flowchart: Terminator 24">
            <a:extLst>
              <a:ext uri="{FF2B5EF4-FFF2-40B4-BE49-F238E27FC236}">
                <a16:creationId xmlns:a16="http://schemas.microsoft.com/office/drawing/2014/main" id="{C0972EB9-6602-9D23-6BBC-C760007D385A}"/>
              </a:ext>
            </a:extLst>
          </p:cNvPr>
          <p:cNvSpPr/>
          <p:nvPr/>
        </p:nvSpPr>
        <p:spPr>
          <a:xfrm>
            <a:off x="4661807" y="8523511"/>
            <a:ext cx="1428750" cy="367385"/>
          </a:xfrm>
          <a:prstGeom prst="flowChartTerminator">
            <a:avLst/>
          </a:prstGeom>
          <a:solidFill>
            <a:srgbClr val="E9EAEC"/>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230 days</a:t>
            </a:r>
          </a:p>
        </p:txBody>
      </p:sp>
    </p:spTree>
    <p:extLst>
      <p:ext uri="{BB962C8B-B14F-4D97-AF65-F5344CB8AC3E}">
        <p14:creationId xmlns:p14="http://schemas.microsoft.com/office/powerpoint/2010/main" val="14475034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BE60-C090-345B-C503-596A5DB0882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1097A0D-2071-4B75-0E68-249A2D222326}"/>
              </a:ext>
            </a:extLst>
          </p:cNvPr>
          <p:cNvSpPr/>
          <p:nvPr/>
        </p:nvSpPr>
        <p:spPr>
          <a:xfrm>
            <a:off x="0" y="0"/>
            <a:ext cx="10972800" cy="10287000"/>
          </a:xfrm>
          <a:prstGeom prst="rect">
            <a:avLst/>
          </a:prstGeom>
          <a:solidFill>
            <a:srgbClr val="E9EAEC"/>
          </a:solidFill>
          <a:ln/>
        </p:spPr>
        <p:txBody>
          <a:bodyPr/>
          <a:lstStyle/>
          <a:p>
            <a:endParaRPr lang="en-US"/>
          </a:p>
        </p:txBody>
      </p:sp>
      <p:pic>
        <p:nvPicPr>
          <p:cNvPr id="3" name="Image 0" descr="preencoded.png">
            <a:extLst>
              <a:ext uri="{FF2B5EF4-FFF2-40B4-BE49-F238E27FC236}">
                <a16:creationId xmlns:a16="http://schemas.microsoft.com/office/drawing/2014/main" id="{AA1F56BF-F199-873C-319F-2BDB120199D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0972800" cy="10287000"/>
          </a:xfrm>
          <a:prstGeom prst="rect">
            <a:avLst/>
          </a:prstGeom>
        </p:spPr>
      </p:pic>
      <p:sp>
        <p:nvSpPr>
          <p:cNvPr id="4" name="Text 1">
            <a:extLst>
              <a:ext uri="{FF2B5EF4-FFF2-40B4-BE49-F238E27FC236}">
                <a16:creationId xmlns:a16="http://schemas.microsoft.com/office/drawing/2014/main" id="{D27007C8-B0E5-4663-3063-CA6114422CB8}"/>
              </a:ext>
            </a:extLst>
          </p:cNvPr>
          <p:cNvSpPr/>
          <p:nvPr/>
        </p:nvSpPr>
        <p:spPr>
          <a:xfrm>
            <a:off x="771525" y="1809750"/>
            <a:ext cx="742950" cy="266700"/>
          </a:xfrm>
          <a:prstGeom prst="rect">
            <a:avLst/>
          </a:prstGeom>
          <a:noFill/>
          <a:ln/>
        </p:spPr>
        <p:txBody>
          <a:bodyPr wrap="square" lIns="25400" tIns="25400" rIns="25400" bIns="25400" rtlCol="0" anchor="t">
            <a:normAutofit lnSpcReduction="10000"/>
          </a:bodyPr>
          <a:lstStyle/>
          <a:p>
            <a:pPr marL="0" indent="0" algn="ctr">
              <a:buNone/>
            </a:pPr>
            <a:r>
              <a:rPr lang="en-US" sz="1500" b="1" dirty="0">
                <a:solidFill>
                  <a:srgbClr val="1E6FC4"/>
                </a:solidFill>
                <a:latin typeface="Barlow" pitchFamily="34" charset="0"/>
                <a:ea typeface="Barlow" pitchFamily="34" charset="-122"/>
                <a:cs typeface="Barlow" pitchFamily="34" charset="-120"/>
              </a:rPr>
              <a:t>80</a:t>
            </a:r>
            <a:endParaRPr lang="en-US" sz="1500" dirty="0"/>
          </a:p>
        </p:txBody>
      </p:sp>
      <p:sp>
        <p:nvSpPr>
          <p:cNvPr id="5" name="Text 2">
            <a:extLst>
              <a:ext uri="{FF2B5EF4-FFF2-40B4-BE49-F238E27FC236}">
                <a16:creationId xmlns:a16="http://schemas.microsoft.com/office/drawing/2014/main" id="{EF94DB91-D36B-9796-7C5F-1A44DACF2D07}"/>
              </a:ext>
            </a:extLst>
          </p:cNvPr>
          <p:cNvSpPr/>
          <p:nvPr/>
        </p:nvSpPr>
        <p:spPr>
          <a:xfrm>
            <a:off x="1609725" y="2552700"/>
            <a:ext cx="742950" cy="266700"/>
          </a:xfrm>
          <a:prstGeom prst="rect">
            <a:avLst/>
          </a:prstGeom>
          <a:noFill/>
          <a:ln/>
        </p:spPr>
        <p:txBody>
          <a:bodyPr wrap="square" lIns="25400" tIns="25400" rIns="25400" bIns="25400" rtlCol="0" anchor="t">
            <a:normAutofit lnSpcReduction="10000"/>
          </a:bodyPr>
          <a:lstStyle/>
          <a:p>
            <a:pPr marL="0" indent="0" algn="ctr">
              <a:buNone/>
            </a:pPr>
            <a:r>
              <a:rPr lang="en-US" sz="1500" b="1" dirty="0">
                <a:solidFill>
                  <a:srgbClr val="1E6FC4"/>
                </a:solidFill>
                <a:latin typeface="Barlow" pitchFamily="34" charset="0"/>
                <a:ea typeface="Barlow" pitchFamily="34" charset="-122"/>
                <a:cs typeface="Barlow" pitchFamily="34" charset="-120"/>
              </a:rPr>
              <a:t>70</a:t>
            </a:r>
            <a:endParaRPr lang="en-US" sz="1500" dirty="0"/>
          </a:p>
        </p:txBody>
      </p:sp>
      <p:sp>
        <p:nvSpPr>
          <p:cNvPr id="6" name="Text 3">
            <a:extLst>
              <a:ext uri="{FF2B5EF4-FFF2-40B4-BE49-F238E27FC236}">
                <a16:creationId xmlns:a16="http://schemas.microsoft.com/office/drawing/2014/main" id="{27B8C3D6-E386-795B-3001-37F219D10F56}"/>
              </a:ext>
            </a:extLst>
          </p:cNvPr>
          <p:cNvSpPr/>
          <p:nvPr/>
        </p:nvSpPr>
        <p:spPr>
          <a:xfrm>
            <a:off x="3571875" y="2971800"/>
            <a:ext cx="742950" cy="266700"/>
          </a:xfrm>
          <a:prstGeom prst="rect">
            <a:avLst/>
          </a:prstGeom>
          <a:noFill/>
          <a:ln/>
        </p:spPr>
        <p:txBody>
          <a:bodyPr wrap="square" lIns="25400" tIns="25400" rIns="25400" bIns="25400" rtlCol="0" anchor="t">
            <a:normAutofit lnSpcReduction="10000"/>
          </a:bodyPr>
          <a:lstStyle/>
          <a:p>
            <a:pPr marL="0" indent="0" algn="ctr">
              <a:buNone/>
            </a:pPr>
            <a:r>
              <a:rPr lang="en-US" sz="1500" b="1" dirty="0">
                <a:solidFill>
                  <a:srgbClr val="1E6FC4"/>
                </a:solidFill>
                <a:latin typeface="Barlow" pitchFamily="34" charset="0"/>
                <a:ea typeface="Barlow" pitchFamily="34" charset="-122"/>
                <a:cs typeface="Barlow" pitchFamily="34" charset="-120"/>
              </a:rPr>
              <a:t>69</a:t>
            </a:r>
            <a:endParaRPr lang="en-US" sz="1500" dirty="0"/>
          </a:p>
        </p:txBody>
      </p:sp>
      <p:sp>
        <p:nvSpPr>
          <p:cNvPr id="7" name="Text 4">
            <a:extLst>
              <a:ext uri="{FF2B5EF4-FFF2-40B4-BE49-F238E27FC236}">
                <a16:creationId xmlns:a16="http://schemas.microsoft.com/office/drawing/2014/main" id="{AC7E4FC0-AB8A-D817-E7C3-77D06985E54F}"/>
              </a:ext>
            </a:extLst>
          </p:cNvPr>
          <p:cNvSpPr/>
          <p:nvPr/>
        </p:nvSpPr>
        <p:spPr>
          <a:xfrm>
            <a:off x="5534025" y="1885950"/>
            <a:ext cx="742950" cy="266700"/>
          </a:xfrm>
          <a:prstGeom prst="rect">
            <a:avLst/>
          </a:prstGeom>
          <a:noFill/>
          <a:ln/>
        </p:spPr>
        <p:txBody>
          <a:bodyPr wrap="square" lIns="25400" tIns="25400" rIns="25400" bIns="25400" rtlCol="0" anchor="t">
            <a:normAutofit lnSpcReduction="10000"/>
          </a:bodyPr>
          <a:lstStyle/>
          <a:p>
            <a:pPr marL="0" indent="0" algn="ctr">
              <a:buNone/>
            </a:pPr>
            <a:r>
              <a:rPr lang="en-US" sz="1500" b="1" dirty="0">
                <a:solidFill>
                  <a:srgbClr val="1E6FC4"/>
                </a:solidFill>
                <a:latin typeface="Barlow" pitchFamily="34" charset="0"/>
                <a:ea typeface="Barlow" pitchFamily="34" charset="-122"/>
                <a:cs typeface="Barlow" pitchFamily="34" charset="-120"/>
              </a:rPr>
              <a:t>79</a:t>
            </a:r>
            <a:endParaRPr lang="en-US" sz="1500" dirty="0"/>
          </a:p>
        </p:txBody>
      </p:sp>
      <p:sp>
        <p:nvSpPr>
          <p:cNvPr id="8" name="Text 5">
            <a:extLst>
              <a:ext uri="{FF2B5EF4-FFF2-40B4-BE49-F238E27FC236}">
                <a16:creationId xmlns:a16="http://schemas.microsoft.com/office/drawing/2014/main" id="{689A6F18-109A-5528-2D5B-7EA365EC4D9A}"/>
              </a:ext>
            </a:extLst>
          </p:cNvPr>
          <p:cNvSpPr/>
          <p:nvPr/>
        </p:nvSpPr>
        <p:spPr>
          <a:xfrm>
            <a:off x="9673873" y="1885950"/>
            <a:ext cx="742950" cy="266700"/>
          </a:xfrm>
          <a:prstGeom prst="rect">
            <a:avLst/>
          </a:prstGeom>
          <a:noFill/>
          <a:ln/>
        </p:spPr>
        <p:txBody>
          <a:bodyPr wrap="square" lIns="25400" tIns="25400" rIns="25400" bIns="25400" rtlCol="0" anchor="t">
            <a:normAutofit lnSpcReduction="10000"/>
          </a:bodyPr>
          <a:lstStyle/>
          <a:p>
            <a:pPr marL="0" indent="0" algn="ctr">
              <a:buNone/>
            </a:pPr>
            <a:r>
              <a:rPr lang="en-US" sz="1500" b="1" dirty="0">
                <a:solidFill>
                  <a:srgbClr val="1E6FC4"/>
                </a:solidFill>
                <a:latin typeface="Barlow" pitchFamily="34" charset="0"/>
                <a:ea typeface="Barlow" pitchFamily="34" charset="-122"/>
                <a:cs typeface="Barlow" pitchFamily="34" charset="-120"/>
              </a:rPr>
              <a:t>78</a:t>
            </a:r>
            <a:endParaRPr lang="en-US" sz="1500" dirty="0"/>
          </a:p>
        </p:txBody>
      </p:sp>
      <p:sp>
        <p:nvSpPr>
          <p:cNvPr id="9" name="Text 6">
            <a:extLst>
              <a:ext uri="{FF2B5EF4-FFF2-40B4-BE49-F238E27FC236}">
                <a16:creationId xmlns:a16="http://schemas.microsoft.com/office/drawing/2014/main" id="{FB52A1CA-F649-B296-1CD5-6FF78EDCD2AC}"/>
              </a:ext>
            </a:extLst>
          </p:cNvPr>
          <p:cNvSpPr/>
          <p:nvPr/>
        </p:nvSpPr>
        <p:spPr>
          <a:xfrm>
            <a:off x="9673873" y="2343150"/>
            <a:ext cx="742950" cy="289560"/>
          </a:xfrm>
          <a:prstGeom prst="rect">
            <a:avLst/>
          </a:prstGeom>
          <a:noFill/>
          <a:ln/>
        </p:spPr>
        <p:txBody>
          <a:bodyPr wrap="square" lIns="25400" tIns="25400" rIns="25400" bIns="25400" rtlCol="0" anchor="t">
            <a:normAutofit lnSpcReduction="10000"/>
          </a:bodyPr>
          <a:lstStyle/>
          <a:p>
            <a:pPr marL="0" indent="0" algn="ctr">
              <a:buNone/>
            </a:pPr>
            <a:r>
              <a:rPr lang="en-US" sz="1650" b="1" dirty="0">
                <a:solidFill>
                  <a:srgbClr val="2E9E5B"/>
                </a:solidFill>
                <a:latin typeface="Barlow" pitchFamily="34" charset="0"/>
                <a:ea typeface="Barlow" pitchFamily="34" charset="-122"/>
                <a:cs typeface="Barlow" pitchFamily="34" charset="-120"/>
              </a:rPr>
              <a:t>78</a:t>
            </a:r>
            <a:endParaRPr lang="en-US" sz="1650" dirty="0"/>
          </a:p>
        </p:txBody>
      </p:sp>
      <p:sp>
        <p:nvSpPr>
          <p:cNvPr id="10" name="Text 7">
            <a:extLst>
              <a:ext uri="{FF2B5EF4-FFF2-40B4-BE49-F238E27FC236}">
                <a16:creationId xmlns:a16="http://schemas.microsoft.com/office/drawing/2014/main" id="{5FA78724-88E0-EC6D-CB1E-1B71310EB254}"/>
              </a:ext>
            </a:extLst>
          </p:cNvPr>
          <p:cNvSpPr/>
          <p:nvPr/>
        </p:nvSpPr>
        <p:spPr>
          <a:xfrm>
            <a:off x="438150" y="8172450"/>
            <a:ext cx="838200" cy="236220"/>
          </a:xfrm>
          <a:prstGeom prst="rect">
            <a:avLst/>
          </a:prstGeom>
          <a:noFill/>
          <a:ln/>
        </p:spPr>
        <p:txBody>
          <a:bodyPr wrap="square" lIns="25400" tIns="25400" rIns="25400" bIns="25400" rtlCol="0" anchor="t">
            <a:normAutofit lnSpcReduction="10000"/>
          </a:bodyPr>
          <a:lstStyle/>
          <a:p>
            <a:pPr marL="0" indent="0" algn="ctr">
              <a:buNone/>
            </a:pPr>
            <a:r>
              <a:rPr lang="en-US" sz="1275" b="1" dirty="0">
                <a:solidFill>
                  <a:srgbClr val="37383A"/>
                </a:solidFill>
                <a:latin typeface="Barlow" pitchFamily="34" charset="0"/>
                <a:ea typeface="Barlow" pitchFamily="34" charset="-122"/>
                <a:cs typeface="Barlow" pitchFamily="34" charset="-120"/>
              </a:rPr>
              <a:t>Jul 17</a:t>
            </a:r>
            <a:endParaRPr lang="en-US" sz="1275" dirty="0"/>
          </a:p>
        </p:txBody>
      </p:sp>
      <p:sp>
        <p:nvSpPr>
          <p:cNvPr id="11" name="Text 8">
            <a:extLst>
              <a:ext uri="{FF2B5EF4-FFF2-40B4-BE49-F238E27FC236}">
                <a16:creationId xmlns:a16="http://schemas.microsoft.com/office/drawing/2014/main" id="{ECC06659-5667-9269-52B3-A9EB93E4C2E9}"/>
              </a:ext>
            </a:extLst>
          </p:cNvPr>
          <p:cNvSpPr/>
          <p:nvPr/>
        </p:nvSpPr>
        <p:spPr>
          <a:xfrm>
            <a:off x="1841183" y="8172450"/>
            <a:ext cx="838200" cy="236220"/>
          </a:xfrm>
          <a:prstGeom prst="rect">
            <a:avLst/>
          </a:prstGeom>
          <a:noFill/>
          <a:ln/>
        </p:spPr>
        <p:txBody>
          <a:bodyPr wrap="square" lIns="25400" tIns="25400" rIns="25400" bIns="25400" rtlCol="0" anchor="t">
            <a:normAutofit lnSpcReduction="10000"/>
          </a:bodyPr>
          <a:lstStyle/>
          <a:p>
            <a:pPr marL="0" indent="0" algn="ctr">
              <a:buNone/>
            </a:pPr>
            <a:r>
              <a:rPr lang="en-US" sz="1275" b="1" dirty="0">
                <a:solidFill>
                  <a:srgbClr val="37383A"/>
                </a:solidFill>
                <a:latin typeface="Barlow" pitchFamily="34" charset="0"/>
                <a:ea typeface="Barlow" pitchFamily="34" charset="-122"/>
                <a:cs typeface="Barlow" pitchFamily="34" charset="-120"/>
              </a:rPr>
              <a:t>Jul 22</a:t>
            </a:r>
            <a:endParaRPr lang="en-US" sz="1275" dirty="0"/>
          </a:p>
        </p:txBody>
      </p:sp>
      <p:sp>
        <p:nvSpPr>
          <p:cNvPr id="12" name="Text 9">
            <a:extLst>
              <a:ext uri="{FF2B5EF4-FFF2-40B4-BE49-F238E27FC236}">
                <a16:creationId xmlns:a16="http://schemas.microsoft.com/office/drawing/2014/main" id="{2274E057-CDA0-6627-9588-26B98CA6D278}"/>
              </a:ext>
            </a:extLst>
          </p:cNvPr>
          <p:cNvSpPr/>
          <p:nvPr/>
        </p:nvSpPr>
        <p:spPr>
          <a:xfrm>
            <a:off x="3243263" y="8172450"/>
            <a:ext cx="838200" cy="236220"/>
          </a:xfrm>
          <a:prstGeom prst="rect">
            <a:avLst/>
          </a:prstGeom>
          <a:noFill/>
          <a:ln/>
        </p:spPr>
        <p:txBody>
          <a:bodyPr wrap="square" lIns="25400" tIns="25400" rIns="25400" bIns="25400" rtlCol="0" anchor="t">
            <a:normAutofit lnSpcReduction="10000"/>
          </a:bodyPr>
          <a:lstStyle/>
          <a:p>
            <a:pPr marL="0" indent="0" algn="ctr">
              <a:buNone/>
            </a:pPr>
            <a:r>
              <a:rPr lang="en-US" sz="1275" b="1" dirty="0">
                <a:solidFill>
                  <a:srgbClr val="37383A"/>
                </a:solidFill>
                <a:latin typeface="Barlow" pitchFamily="34" charset="0"/>
                <a:ea typeface="Barlow" pitchFamily="34" charset="-122"/>
                <a:cs typeface="Barlow" pitchFamily="34" charset="-120"/>
              </a:rPr>
              <a:t>Jul 27</a:t>
            </a:r>
            <a:endParaRPr lang="en-US" sz="1275" dirty="0"/>
          </a:p>
        </p:txBody>
      </p:sp>
      <p:sp>
        <p:nvSpPr>
          <p:cNvPr id="13" name="Text 10">
            <a:extLst>
              <a:ext uri="{FF2B5EF4-FFF2-40B4-BE49-F238E27FC236}">
                <a16:creationId xmlns:a16="http://schemas.microsoft.com/office/drawing/2014/main" id="{D3362B09-ED7A-2076-4632-60B98E2DE045}"/>
              </a:ext>
            </a:extLst>
          </p:cNvPr>
          <p:cNvSpPr/>
          <p:nvPr/>
        </p:nvSpPr>
        <p:spPr>
          <a:xfrm>
            <a:off x="4646295" y="8172450"/>
            <a:ext cx="838200" cy="236220"/>
          </a:xfrm>
          <a:prstGeom prst="rect">
            <a:avLst/>
          </a:prstGeom>
          <a:noFill/>
          <a:ln/>
        </p:spPr>
        <p:txBody>
          <a:bodyPr wrap="square" lIns="25400" tIns="25400" rIns="25400" bIns="25400" rtlCol="0" anchor="t">
            <a:normAutofit lnSpcReduction="10000"/>
          </a:bodyPr>
          <a:lstStyle/>
          <a:p>
            <a:pPr marL="0" indent="0" algn="ctr">
              <a:buNone/>
            </a:pPr>
            <a:r>
              <a:rPr lang="en-US" sz="1275" b="1" dirty="0">
                <a:solidFill>
                  <a:srgbClr val="37383A"/>
                </a:solidFill>
                <a:latin typeface="Barlow" pitchFamily="34" charset="0"/>
                <a:ea typeface="Barlow" pitchFamily="34" charset="-122"/>
                <a:cs typeface="Barlow" pitchFamily="34" charset="-120"/>
              </a:rPr>
              <a:t>Aug 1</a:t>
            </a:r>
            <a:endParaRPr lang="en-US" sz="1275" dirty="0"/>
          </a:p>
        </p:txBody>
      </p:sp>
      <p:sp>
        <p:nvSpPr>
          <p:cNvPr id="14" name="Text 11">
            <a:extLst>
              <a:ext uri="{FF2B5EF4-FFF2-40B4-BE49-F238E27FC236}">
                <a16:creationId xmlns:a16="http://schemas.microsoft.com/office/drawing/2014/main" id="{0E0A04EE-C0E0-1EC4-F072-BA367621757D}"/>
              </a:ext>
            </a:extLst>
          </p:cNvPr>
          <p:cNvSpPr/>
          <p:nvPr/>
        </p:nvSpPr>
        <p:spPr>
          <a:xfrm>
            <a:off x="6049328" y="8172450"/>
            <a:ext cx="838200" cy="236220"/>
          </a:xfrm>
          <a:prstGeom prst="rect">
            <a:avLst/>
          </a:prstGeom>
          <a:noFill/>
          <a:ln/>
        </p:spPr>
        <p:txBody>
          <a:bodyPr wrap="square" lIns="25400" tIns="25400" rIns="25400" bIns="25400" rtlCol="0" anchor="t">
            <a:normAutofit lnSpcReduction="10000"/>
          </a:bodyPr>
          <a:lstStyle/>
          <a:p>
            <a:pPr marL="0" indent="0" algn="ctr">
              <a:buNone/>
            </a:pPr>
            <a:r>
              <a:rPr lang="en-US" sz="1275" b="1" dirty="0">
                <a:solidFill>
                  <a:srgbClr val="37383A"/>
                </a:solidFill>
                <a:latin typeface="Barlow" pitchFamily="34" charset="0"/>
                <a:ea typeface="Barlow" pitchFamily="34" charset="-122"/>
                <a:cs typeface="Barlow" pitchFamily="34" charset="-120"/>
              </a:rPr>
              <a:t>Aug 6</a:t>
            </a:r>
            <a:endParaRPr lang="en-US" sz="1275" dirty="0"/>
          </a:p>
        </p:txBody>
      </p:sp>
      <p:sp>
        <p:nvSpPr>
          <p:cNvPr id="15" name="Text 12">
            <a:extLst>
              <a:ext uri="{FF2B5EF4-FFF2-40B4-BE49-F238E27FC236}">
                <a16:creationId xmlns:a16="http://schemas.microsoft.com/office/drawing/2014/main" id="{0806B075-C74A-DD15-AAF1-3E9AADD335F9}"/>
              </a:ext>
            </a:extLst>
          </p:cNvPr>
          <p:cNvSpPr/>
          <p:nvPr/>
        </p:nvSpPr>
        <p:spPr>
          <a:xfrm>
            <a:off x="7452360" y="8172450"/>
            <a:ext cx="838200" cy="236220"/>
          </a:xfrm>
          <a:prstGeom prst="rect">
            <a:avLst/>
          </a:prstGeom>
          <a:noFill/>
          <a:ln/>
        </p:spPr>
        <p:txBody>
          <a:bodyPr wrap="square" lIns="25400" tIns="25400" rIns="25400" bIns="25400" rtlCol="0" anchor="t">
            <a:normAutofit lnSpcReduction="10000"/>
          </a:bodyPr>
          <a:lstStyle/>
          <a:p>
            <a:pPr marL="0" indent="0" algn="ctr">
              <a:buNone/>
            </a:pPr>
            <a:r>
              <a:rPr lang="en-US" sz="1275" b="1" dirty="0">
                <a:solidFill>
                  <a:srgbClr val="37383A"/>
                </a:solidFill>
                <a:latin typeface="Barlow" pitchFamily="34" charset="0"/>
                <a:ea typeface="Barlow" pitchFamily="34" charset="-122"/>
                <a:cs typeface="Barlow" pitchFamily="34" charset="-120"/>
              </a:rPr>
              <a:t>Aug 11</a:t>
            </a:r>
            <a:endParaRPr lang="en-US" sz="1275" dirty="0"/>
          </a:p>
        </p:txBody>
      </p:sp>
      <p:sp>
        <p:nvSpPr>
          <p:cNvPr id="16" name="Text 13">
            <a:extLst>
              <a:ext uri="{FF2B5EF4-FFF2-40B4-BE49-F238E27FC236}">
                <a16:creationId xmlns:a16="http://schemas.microsoft.com/office/drawing/2014/main" id="{0E1FACBC-E7D6-E310-BADF-80CF60EFC137}"/>
              </a:ext>
            </a:extLst>
          </p:cNvPr>
          <p:cNvSpPr/>
          <p:nvPr/>
        </p:nvSpPr>
        <p:spPr>
          <a:xfrm>
            <a:off x="8854440" y="8172450"/>
            <a:ext cx="838200" cy="236220"/>
          </a:xfrm>
          <a:prstGeom prst="rect">
            <a:avLst/>
          </a:prstGeom>
          <a:noFill/>
          <a:ln/>
        </p:spPr>
        <p:txBody>
          <a:bodyPr wrap="square" lIns="25400" tIns="25400" rIns="25400" bIns="25400" rtlCol="0" anchor="t">
            <a:normAutofit lnSpcReduction="10000"/>
          </a:bodyPr>
          <a:lstStyle/>
          <a:p>
            <a:pPr marL="0" indent="0" algn="ctr">
              <a:buNone/>
            </a:pPr>
            <a:r>
              <a:rPr lang="en-US" sz="1275" b="1" dirty="0">
                <a:solidFill>
                  <a:srgbClr val="37383A"/>
                </a:solidFill>
                <a:latin typeface="Barlow" pitchFamily="34" charset="0"/>
                <a:ea typeface="Barlow" pitchFamily="34" charset="-122"/>
                <a:cs typeface="Barlow" pitchFamily="34" charset="-120"/>
              </a:rPr>
              <a:t>Aug 16</a:t>
            </a:r>
            <a:endParaRPr lang="en-US" sz="1275" dirty="0"/>
          </a:p>
        </p:txBody>
      </p:sp>
      <p:sp>
        <p:nvSpPr>
          <p:cNvPr id="17" name="Text 14">
            <a:extLst>
              <a:ext uri="{FF2B5EF4-FFF2-40B4-BE49-F238E27FC236}">
                <a16:creationId xmlns:a16="http://schemas.microsoft.com/office/drawing/2014/main" id="{A2EB389D-5CEC-FA11-9EC2-12151ABD2640}"/>
              </a:ext>
            </a:extLst>
          </p:cNvPr>
          <p:cNvSpPr/>
          <p:nvPr/>
        </p:nvSpPr>
        <p:spPr>
          <a:xfrm>
            <a:off x="9696450" y="8172450"/>
            <a:ext cx="838200" cy="236220"/>
          </a:xfrm>
          <a:prstGeom prst="rect">
            <a:avLst/>
          </a:prstGeom>
          <a:noFill/>
          <a:ln/>
        </p:spPr>
        <p:txBody>
          <a:bodyPr wrap="square" lIns="25400" tIns="25400" rIns="25400" bIns="25400" rtlCol="0" anchor="t">
            <a:normAutofit lnSpcReduction="10000"/>
          </a:bodyPr>
          <a:lstStyle/>
          <a:p>
            <a:pPr marL="0" indent="0" algn="ctr">
              <a:buNone/>
            </a:pPr>
            <a:r>
              <a:rPr lang="en-US" sz="1275" b="1" dirty="0">
                <a:solidFill>
                  <a:srgbClr val="37383A"/>
                </a:solidFill>
                <a:latin typeface="Barlow" pitchFamily="34" charset="0"/>
                <a:ea typeface="Barlow" pitchFamily="34" charset="-122"/>
                <a:cs typeface="Barlow" pitchFamily="34" charset="-120"/>
              </a:rPr>
              <a:t>Aug 19</a:t>
            </a:r>
            <a:endParaRPr lang="en-US" sz="1275" dirty="0"/>
          </a:p>
        </p:txBody>
      </p:sp>
      <p:sp>
        <p:nvSpPr>
          <p:cNvPr id="18" name="Shape 15">
            <a:extLst>
              <a:ext uri="{FF2B5EF4-FFF2-40B4-BE49-F238E27FC236}">
                <a16:creationId xmlns:a16="http://schemas.microsoft.com/office/drawing/2014/main" id="{856F8277-D44F-7528-2AF5-08BDC91D2595}"/>
              </a:ext>
            </a:extLst>
          </p:cNvPr>
          <p:cNvSpPr/>
          <p:nvPr/>
        </p:nvSpPr>
        <p:spPr>
          <a:xfrm>
            <a:off x="857250" y="9164003"/>
            <a:ext cx="152400" cy="104775"/>
          </a:xfrm>
          <a:prstGeom prst="rect">
            <a:avLst/>
          </a:prstGeom>
          <a:solidFill>
            <a:srgbClr val="00B0F0"/>
          </a:solidFill>
          <a:ln/>
        </p:spPr>
        <p:txBody>
          <a:bodyPr/>
          <a:lstStyle/>
          <a:p>
            <a:endParaRPr lang="en-US"/>
          </a:p>
        </p:txBody>
      </p:sp>
      <p:sp>
        <p:nvSpPr>
          <p:cNvPr id="19" name="Text 16">
            <a:extLst>
              <a:ext uri="{FF2B5EF4-FFF2-40B4-BE49-F238E27FC236}">
                <a16:creationId xmlns:a16="http://schemas.microsoft.com/office/drawing/2014/main" id="{10809C16-2159-42CF-46B2-B71C9B18066F}"/>
              </a:ext>
            </a:extLst>
          </p:cNvPr>
          <p:cNvSpPr/>
          <p:nvPr/>
        </p:nvSpPr>
        <p:spPr>
          <a:xfrm>
            <a:off x="1095375" y="9124950"/>
            <a:ext cx="1581710" cy="220980"/>
          </a:xfrm>
          <a:prstGeom prst="rect">
            <a:avLst/>
          </a:prstGeom>
          <a:noFill/>
          <a:ln/>
        </p:spPr>
        <p:txBody>
          <a:bodyPr wrap="square" lIns="25400" tIns="25400" rIns="25400" bIns="25400" rtlCol="0" anchor="t">
            <a:normAutofit lnSpcReduction="10000"/>
          </a:bodyPr>
          <a:lstStyle/>
          <a:p>
            <a:pPr marL="0" indent="0" algn="l">
              <a:buNone/>
            </a:pPr>
            <a:r>
              <a:rPr lang="en-US" sz="1200" dirty="0">
                <a:solidFill>
                  <a:srgbClr val="6B6E71"/>
                </a:solidFill>
                <a:latin typeface="Barlow" pitchFamily="34" charset="0"/>
                <a:ea typeface="Barlow" pitchFamily="34" charset="-122"/>
                <a:cs typeface="Barlow" pitchFamily="34" charset="-120"/>
              </a:rPr>
              <a:t>Wells Accepted (Daily)</a:t>
            </a:r>
            <a:endParaRPr lang="en-US" sz="1200" dirty="0"/>
          </a:p>
        </p:txBody>
      </p:sp>
      <p:sp>
        <p:nvSpPr>
          <p:cNvPr id="20" name="Shape 17">
            <a:extLst>
              <a:ext uri="{FF2B5EF4-FFF2-40B4-BE49-F238E27FC236}">
                <a16:creationId xmlns:a16="http://schemas.microsoft.com/office/drawing/2014/main" id="{540BE17B-F84E-9C03-9968-EDFC24ED4993}"/>
              </a:ext>
            </a:extLst>
          </p:cNvPr>
          <p:cNvSpPr/>
          <p:nvPr/>
        </p:nvSpPr>
        <p:spPr>
          <a:xfrm>
            <a:off x="2857143" y="9206865"/>
            <a:ext cx="152400" cy="19050"/>
          </a:xfrm>
          <a:prstGeom prst="rect">
            <a:avLst/>
          </a:prstGeom>
          <a:solidFill>
            <a:srgbClr val="2E9E5B"/>
          </a:solidFill>
          <a:ln/>
        </p:spPr>
        <p:txBody>
          <a:bodyPr/>
          <a:lstStyle/>
          <a:p>
            <a:endParaRPr lang="en-US"/>
          </a:p>
        </p:txBody>
      </p:sp>
      <p:sp>
        <p:nvSpPr>
          <p:cNvPr id="21" name="Text 18">
            <a:extLst>
              <a:ext uri="{FF2B5EF4-FFF2-40B4-BE49-F238E27FC236}">
                <a16:creationId xmlns:a16="http://schemas.microsoft.com/office/drawing/2014/main" id="{4E3D9F49-37F8-8987-C49E-1C2F960CCA47}"/>
              </a:ext>
            </a:extLst>
          </p:cNvPr>
          <p:cNvSpPr/>
          <p:nvPr/>
        </p:nvSpPr>
        <p:spPr>
          <a:xfrm>
            <a:off x="3095268" y="9124950"/>
            <a:ext cx="1934081" cy="220980"/>
          </a:xfrm>
          <a:prstGeom prst="rect">
            <a:avLst/>
          </a:prstGeom>
          <a:noFill/>
          <a:ln/>
        </p:spPr>
        <p:txBody>
          <a:bodyPr wrap="square" lIns="25400" tIns="25400" rIns="25400" bIns="25400" rtlCol="0" anchor="t">
            <a:normAutofit lnSpcReduction="10000"/>
          </a:bodyPr>
          <a:lstStyle/>
          <a:p>
            <a:pPr marL="0" indent="0" algn="l">
              <a:buNone/>
            </a:pPr>
            <a:r>
              <a:rPr lang="en-US" sz="1200" dirty="0">
                <a:solidFill>
                  <a:srgbClr val="6B6E71"/>
                </a:solidFill>
                <a:latin typeface="Barlow" pitchFamily="34" charset="0"/>
                <a:ea typeface="Barlow" pitchFamily="34" charset="-122"/>
                <a:cs typeface="Barlow" pitchFamily="34" charset="-120"/>
              </a:rPr>
              <a:t>Cumulative Total Accepted</a:t>
            </a:r>
            <a:endParaRPr lang="en-US" sz="1200" dirty="0"/>
          </a:p>
        </p:txBody>
      </p:sp>
      <p:sp>
        <p:nvSpPr>
          <p:cNvPr id="22" name="Shape 19">
            <a:extLst>
              <a:ext uri="{FF2B5EF4-FFF2-40B4-BE49-F238E27FC236}">
                <a16:creationId xmlns:a16="http://schemas.microsoft.com/office/drawing/2014/main" id="{78609620-308F-BEBD-9896-B949E5C1115B}"/>
              </a:ext>
            </a:extLst>
          </p:cNvPr>
          <p:cNvSpPr/>
          <p:nvPr/>
        </p:nvSpPr>
        <p:spPr>
          <a:xfrm>
            <a:off x="5177374" y="9206865"/>
            <a:ext cx="152400" cy="19050"/>
          </a:xfrm>
          <a:prstGeom prst="rect">
            <a:avLst/>
          </a:prstGeom>
          <a:solidFill>
            <a:srgbClr val="1E6FC4"/>
          </a:solidFill>
          <a:ln/>
        </p:spPr>
        <p:txBody>
          <a:bodyPr/>
          <a:lstStyle/>
          <a:p>
            <a:endParaRPr lang="en-US"/>
          </a:p>
        </p:txBody>
      </p:sp>
      <p:sp>
        <p:nvSpPr>
          <p:cNvPr id="23" name="Text 20">
            <a:extLst>
              <a:ext uri="{FF2B5EF4-FFF2-40B4-BE49-F238E27FC236}">
                <a16:creationId xmlns:a16="http://schemas.microsoft.com/office/drawing/2014/main" id="{56901A40-86EA-2B1C-CF53-D1D3FC3D0735}"/>
              </a:ext>
            </a:extLst>
          </p:cNvPr>
          <p:cNvSpPr/>
          <p:nvPr/>
        </p:nvSpPr>
        <p:spPr>
          <a:xfrm>
            <a:off x="5415499" y="9124950"/>
            <a:ext cx="1459319" cy="220980"/>
          </a:xfrm>
          <a:prstGeom prst="rect">
            <a:avLst/>
          </a:prstGeom>
          <a:noFill/>
          <a:ln/>
        </p:spPr>
        <p:txBody>
          <a:bodyPr wrap="square" lIns="25400" tIns="25400" rIns="25400" bIns="25400" rtlCol="0" anchor="t">
            <a:normAutofit lnSpcReduction="10000"/>
          </a:bodyPr>
          <a:lstStyle/>
          <a:p>
            <a:pPr marL="0" indent="0" algn="l">
              <a:buNone/>
            </a:pPr>
            <a:r>
              <a:rPr lang="en-US" sz="1200" dirty="0">
                <a:solidFill>
                  <a:srgbClr val="6B6E71"/>
                </a:solidFill>
                <a:latin typeface="Barlow" pitchFamily="34" charset="0"/>
                <a:ea typeface="Barlow" pitchFamily="34" charset="-122"/>
                <a:cs typeface="Barlow" pitchFamily="34" charset="-120"/>
              </a:rPr>
              <a:t>Total Wells Available</a:t>
            </a:r>
            <a:endParaRPr lang="en-US" sz="1200" dirty="0"/>
          </a:p>
        </p:txBody>
      </p:sp>
      <p:sp>
        <p:nvSpPr>
          <p:cNvPr id="24" name="Shape 21">
            <a:extLst>
              <a:ext uri="{FF2B5EF4-FFF2-40B4-BE49-F238E27FC236}">
                <a16:creationId xmlns:a16="http://schemas.microsoft.com/office/drawing/2014/main" id="{9FB9059F-5A47-E9FC-0546-B8E9A4290CC0}"/>
              </a:ext>
            </a:extLst>
          </p:cNvPr>
          <p:cNvSpPr/>
          <p:nvPr/>
        </p:nvSpPr>
        <p:spPr>
          <a:xfrm>
            <a:off x="10972800" y="0"/>
            <a:ext cx="7315200" cy="10287000"/>
          </a:xfrm>
          <a:prstGeom prst="rect">
            <a:avLst/>
          </a:prstGeom>
          <a:solidFill>
            <a:srgbClr val="FFFFFF"/>
          </a:solidFill>
          <a:ln/>
        </p:spPr>
        <p:txBody>
          <a:bodyPr/>
          <a:lstStyle/>
          <a:p>
            <a:endParaRPr lang="en-US"/>
          </a:p>
        </p:txBody>
      </p:sp>
      <p:sp>
        <p:nvSpPr>
          <p:cNvPr id="25" name="Text 22">
            <a:extLst>
              <a:ext uri="{FF2B5EF4-FFF2-40B4-BE49-F238E27FC236}">
                <a16:creationId xmlns:a16="http://schemas.microsoft.com/office/drawing/2014/main" id="{52DBA19B-3A21-21D4-9ED5-AF2A70967D5B}"/>
              </a:ext>
            </a:extLst>
          </p:cNvPr>
          <p:cNvSpPr/>
          <p:nvPr/>
        </p:nvSpPr>
        <p:spPr>
          <a:xfrm>
            <a:off x="11830049" y="857250"/>
            <a:ext cx="5677557"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DUAL ASSEMBLY LINE: FIRST ITERATION</a:t>
            </a:r>
            <a:endParaRPr lang="en-US" sz="1800" dirty="0"/>
          </a:p>
        </p:txBody>
      </p:sp>
      <p:sp>
        <p:nvSpPr>
          <p:cNvPr id="28" name="Shape 25">
            <a:extLst>
              <a:ext uri="{FF2B5EF4-FFF2-40B4-BE49-F238E27FC236}">
                <a16:creationId xmlns:a16="http://schemas.microsoft.com/office/drawing/2014/main" id="{03295DFF-C208-1461-FA37-209CD2C26C31}"/>
              </a:ext>
            </a:extLst>
          </p:cNvPr>
          <p:cNvSpPr/>
          <p:nvPr/>
        </p:nvSpPr>
        <p:spPr>
          <a:xfrm>
            <a:off x="11830050" y="2695575"/>
            <a:ext cx="533400" cy="47625"/>
          </a:xfrm>
          <a:prstGeom prst="roundRect">
            <a:avLst>
              <a:gd name="adj" fmla="val 50000"/>
            </a:avLst>
          </a:prstGeom>
          <a:solidFill>
            <a:srgbClr val="00B0F0"/>
          </a:solidFill>
          <a:ln/>
        </p:spPr>
        <p:txBody>
          <a:bodyPr/>
          <a:lstStyle/>
          <a:p>
            <a:endParaRPr lang="en-US"/>
          </a:p>
        </p:txBody>
      </p:sp>
      <p:sp>
        <p:nvSpPr>
          <p:cNvPr id="29" name="Shape 26">
            <a:extLst>
              <a:ext uri="{FF2B5EF4-FFF2-40B4-BE49-F238E27FC236}">
                <a16:creationId xmlns:a16="http://schemas.microsoft.com/office/drawing/2014/main" id="{4A93759D-7F61-3030-BFD6-75639840AE53}"/>
              </a:ext>
            </a:extLst>
          </p:cNvPr>
          <p:cNvSpPr/>
          <p:nvPr/>
        </p:nvSpPr>
        <p:spPr>
          <a:xfrm>
            <a:off x="11830050" y="3114675"/>
            <a:ext cx="104775" cy="104775"/>
          </a:xfrm>
          <a:prstGeom prst="rect">
            <a:avLst/>
          </a:prstGeom>
          <a:solidFill>
            <a:srgbClr val="4A4C4E"/>
          </a:solidFill>
          <a:ln/>
        </p:spPr>
        <p:txBody>
          <a:bodyPr/>
          <a:lstStyle/>
          <a:p>
            <a:endParaRPr lang="en-US"/>
          </a:p>
        </p:txBody>
      </p:sp>
      <p:sp>
        <p:nvSpPr>
          <p:cNvPr id="30" name="Text 27">
            <a:extLst>
              <a:ext uri="{FF2B5EF4-FFF2-40B4-BE49-F238E27FC236}">
                <a16:creationId xmlns:a16="http://schemas.microsoft.com/office/drawing/2014/main" id="{0C513CC0-C630-D8F3-258C-9D5E88E10CAD}"/>
              </a:ext>
            </a:extLst>
          </p:cNvPr>
          <p:cNvSpPr/>
          <p:nvPr/>
        </p:nvSpPr>
        <p:spPr>
          <a:xfrm>
            <a:off x="12172950" y="2990850"/>
            <a:ext cx="5592128" cy="866775"/>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4A4C4E"/>
                </a:solidFill>
                <a:latin typeface="Barlow" pitchFamily="34" charset="0"/>
                <a:ea typeface="Barlow" pitchFamily="34" charset="-122"/>
                <a:cs typeface="Barlow" pitchFamily="34" charset="-120"/>
              </a:rPr>
              <a:t>Wells were accepted in smaller daily increments, mostly 1–3 per day.</a:t>
            </a:r>
            <a:endParaRPr lang="en-US" sz="2250" dirty="0"/>
          </a:p>
        </p:txBody>
      </p:sp>
      <p:sp>
        <p:nvSpPr>
          <p:cNvPr id="31" name="Shape 28">
            <a:extLst>
              <a:ext uri="{FF2B5EF4-FFF2-40B4-BE49-F238E27FC236}">
                <a16:creationId xmlns:a16="http://schemas.microsoft.com/office/drawing/2014/main" id="{B82E8704-981A-03CC-EF57-12DFDE85929C}"/>
              </a:ext>
            </a:extLst>
          </p:cNvPr>
          <p:cNvSpPr/>
          <p:nvPr/>
        </p:nvSpPr>
        <p:spPr>
          <a:xfrm>
            <a:off x="11830050" y="4095750"/>
            <a:ext cx="104775" cy="104775"/>
          </a:xfrm>
          <a:prstGeom prst="rect">
            <a:avLst/>
          </a:prstGeom>
          <a:solidFill>
            <a:srgbClr val="4A4C4E"/>
          </a:solidFill>
          <a:ln/>
        </p:spPr>
        <p:txBody>
          <a:bodyPr/>
          <a:lstStyle/>
          <a:p>
            <a:endParaRPr lang="en-US"/>
          </a:p>
        </p:txBody>
      </p:sp>
      <p:sp>
        <p:nvSpPr>
          <p:cNvPr id="32" name="Text 29">
            <a:extLst>
              <a:ext uri="{FF2B5EF4-FFF2-40B4-BE49-F238E27FC236}">
                <a16:creationId xmlns:a16="http://schemas.microsoft.com/office/drawing/2014/main" id="{511D434F-9579-ECB7-7B9B-6A701588E4DF}"/>
              </a:ext>
            </a:extLst>
          </p:cNvPr>
          <p:cNvSpPr/>
          <p:nvPr/>
        </p:nvSpPr>
        <p:spPr>
          <a:xfrm>
            <a:off x="12172950" y="3971925"/>
            <a:ext cx="5592128" cy="866775"/>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4A4C4E"/>
                </a:solidFill>
                <a:latin typeface="Barlow" pitchFamily="34" charset="0"/>
                <a:ea typeface="Barlow" pitchFamily="34" charset="-122"/>
                <a:cs typeface="Barlow" pitchFamily="34" charset="-120"/>
              </a:rPr>
              <a:t>Cumulative acceptance reached 78 by Aug 19, matching the total wells available.</a:t>
            </a:r>
            <a:endParaRPr lang="en-US" sz="2250" dirty="0"/>
          </a:p>
        </p:txBody>
      </p:sp>
      <p:pic>
        <p:nvPicPr>
          <p:cNvPr id="33" name="Image 1" descr="preencoded.png">
            <a:extLst>
              <a:ext uri="{FF2B5EF4-FFF2-40B4-BE49-F238E27FC236}">
                <a16:creationId xmlns:a16="http://schemas.microsoft.com/office/drawing/2014/main" id="{4418E582-F094-C11A-A0D8-DA8399B20F85}"/>
              </a:ext>
            </a:extLst>
          </p:cNvPr>
          <p:cNvPicPr>
            <a:picLocks noChangeAspect="1"/>
          </p:cNvPicPr>
          <p:nvPr/>
        </p:nvPicPr>
        <p:blipFill>
          <a:blip r:embed="rId4" cstate="screen">
            <a:extLst>
              <a:ext uri="{28A0092B-C50C-407E-A947-70E740481C1C}">
                <a14:useLocalDpi xmlns:a14="http://schemas.microsoft.com/office/drawing/2010/main"/>
              </a:ext>
            </a:extLst>
          </a:blip>
          <a:stretch/>
        </p:blipFill>
        <p:spPr>
          <a:xfrm>
            <a:off x="11834639" y="9182100"/>
            <a:ext cx="767110" cy="247650"/>
          </a:xfrm>
          <a:prstGeom prst="rect">
            <a:avLst/>
          </a:prstGeom>
        </p:spPr>
      </p:pic>
      <p:sp>
        <p:nvSpPr>
          <p:cNvPr id="34" name="Shape 30">
            <a:extLst>
              <a:ext uri="{FF2B5EF4-FFF2-40B4-BE49-F238E27FC236}">
                <a16:creationId xmlns:a16="http://schemas.microsoft.com/office/drawing/2014/main" id="{0D8C00AF-A875-091F-8164-DF36DA3D6A52}"/>
              </a:ext>
            </a:extLst>
          </p:cNvPr>
          <p:cNvSpPr/>
          <p:nvPr/>
        </p:nvSpPr>
        <p:spPr>
          <a:xfrm>
            <a:off x="12796838" y="9210675"/>
            <a:ext cx="9525" cy="190500"/>
          </a:xfrm>
          <a:prstGeom prst="rect">
            <a:avLst/>
          </a:prstGeom>
          <a:solidFill>
            <a:srgbClr val="D7D9DB"/>
          </a:solidFill>
          <a:ln/>
        </p:spPr>
        <p:txBody>
          <a:bodyPr/>
          <a:lstStyle/>
          <a:p>
            <a:endParaRPr lang="en-US"/>
          </a:p>
        </p:txBody>
      </p:sp>
      <p:pic>
        <p:nvPicPr>
          <p:cNvPr id="35" name="Image 2" descr="preencoded.png">
            <a:extLst>
              <a:ext uri="{FF2B5EF4-FFF2-40B4-BE49-F238E27FC236}">
                <a16:creationId xmlns:a16="http://schemas.microsoft.com/office/drawing/2014/main" id="{63947E4C-54C3-FEBB-4D58-C377A541F524}"/>
              </a:ext>
            </a:extLst>
          </p:cNvPr>
          <p:cNvPicPr>
            <a:picLocks noChangeAspect="1"/>
          </p:cNvPicPr>
          <p:nvPr/>
        </p:nvPicPr>
        <p:blipFill>
          <a:blip r:embed="rId5" cstate="screen">
            <a:extLst>
              <a:ext uri="{28A0092B-C50C-407E-A947-70E740481C1C}">
                <a14:useLocalDpi xmlns:a14="http://schemas.microsoft.com/office/drawing/2010/main"/>
              </a:ext>
            </a:extLst>
          </a:blip>
          <a:stretch/>
        </p:blipFill>
        <p:spPr>
          <a:xfrm>
            <a:off x="12996863" y="9211806"/>
            <a:ext cx="582930" cy="188237"/>
          </a:xfrm>
          <a:prstGeom prst="rect">
            <a:avLst/>
          </a:prstGeom>
        </p:spPr>
      </p:pic>
      <p:sp>
        <p:nvSpPr>
          <p:cNvPr id="37" name="Text 2">
            <a:extLst>
              <a:ext uri="{FF2B5EF4-FFF2-40B4-BE49-F238E27FC236}">
                <a16:creationId xmlns:a16="http://schemas.microsoft.com/office/drawing/2014/main" id="{65B08946-5C9A-575D-A2CE-D304E7A29C10}"/>
              </a:ext>
            </a:extLst>
          </p:cNvPr>
          <p:cNvSpPr/>
          <p:nvPr/>
        </p:nvSpPr>
        <p:spPr>
          <a:xfrm>
            <a:off x="11830050" y="1283970"/>
            <a:ext cx="5768721" cy="1203960"/>
          </a:xfrm>
          <a:prstGeom prst="rect">
            <a:avLst/>
          </a:prstGeom>
          <a:noFill/>
          <a:ln/>
        </p:spPr>
        <p:txBody>
          <a:bodyPr wrap="square" lIns="25400" tIns="25400" rIns="25400" bIns="25400" rtlCol="0" anchor="t">
            <a:normAutofit/>
          </a:bodyPr>
          <a:lstStyle/>
          <a:p>
            <a:pPr>
              <a:lnSpc>
                <a:spcPct val="102000"/>
              </a:lnSpc>
            </a:pPr>
            <a:r>
              <a:rPr lang="en-US" sz="4500" b="1" kern="0" spc="-37" dirty="0">
                <a:solidFill>
                  <a:srgbClr val="37383A"/>
                </a:solidFill>
                <a:latin typeface="Barlow Condensed" pitchFamily="34" charset="0"/>
              </a:rPr>
              <a:t>Deployment Closes the Gap</a:t>
            </a:r>
            <a:endParaRPr lang="en-US" sz="4500" dirty="0"/>
          </a:p>
        </p:txBody>
      </p:sp>
      <p:sp>
        <p:nvSpPr>
          <p:cNvPr id="27" name="Content Placeholder 2">
            <a:extLst>
              <a:ext uri="{FF2B5EF4-FFF2-40B4-BE49-F238E27FC236}">
                <a16:creationId xmlns:a16="http://schemas.microsoft.com/office/drawing/2014/main" id="{5053AE12-4686-A2B9-7552-DA34EB5D4A67}"/>
              </a:ext>
            </a:extLst>
          </p:cNvPr>
          <p:cNvSpPr txBox="1">
            <a:spLocks/>
          </p:cNvSpPr>
          <p:nvPr/>
        </p:nvSpPr>
        <p:spPr>
          <a:xfrm>
            <a:off x="12210308" y="5428146"/>
            <a:ext cx="3442492" cy="3449220"/>
          </a:xfrm>
          <a:prstGeom prst="rect">
            <a:avLst/>
          </a:prstGeom>
        </p:spPr>
        <p:txBody>
          <a:bodyPr vert="horz" wrap="square" lIns="0" tIns="0" rIns="0" bIns="0" rtlCol="0">
            <a:noAutofit/>
          </a:bodyPr>
          <a:lstStyle>
            <a:lvl1pPr marL="228600" indent="-228600" algn="l" defTabSz="914400" rtl="0" eaLnBrk="1" latinLnBrk="0" hangingPunct="1">
              <a:lnSpc>
                <a:spcPct val="100000"/>
              </a:lnSpc>
              <a:spcBef>
                <a:spcPts val="300"/>
              </a:spcBef>
              <a:spcAft>
                <a:spcPts val="600"/>
              </a:spcAft>
              <a:buClr>
                <a:schemeClr val="accent1"/>
              </a:buClr>
              <a:buFont typeface="Wingdings" panose="05000000000000000000" pitchFamily="2" charset="2"/>
              <a:buChar char="§"/>
              <a:defRPr sz="2200" kern="1200" baseline="0">
                <a:solidFill>
                  <a:schemeClr val="tx1"/>
                </a:solidFill>
                <a:latin typeface="+mn-lt"/>
                <a:ea typeface="+mn-ea"/>
                <a:cs typeface="Arial" panose="020B0604020202020204" pitchFamily="34" charset="0"/>
              </a:defRPr>
            </a:lvl1pPr>
            <a:lvl2pPr marL="521208" indent="-2286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200" kern="1200" baseline="0">
                <a:solidFill>
                  <a:schemeClr val="tx1"/>
                </a:solidFill>
                <a:latin typeface="+mn-lt"/>
                <a:ea typeface="+mn-ea"/>
                <a:cs typeface="Arial" panose="020B0604020202020204" pitchFamily="34" charset="0"/>
              </a:defRPr>
            </a:lvl2pPr>
            <a:lvl3pPr marL="749808" indent="-173736" algn="l" defTabSz="914400" rtl="0" eaLnBrk="1" latinLnBrk="0" hangingPunct="1">
              <a:lnSpc>
                <a:spcPct val="100000"/>
              </a:lnSpc>
              <a:spcBef>
                <a:spcPts val="0"/>
              </a:spcBef>
              <a:spcAft>
                <a:spcPts val="600"/>
              </a:spcAft>
              <a:buClr>
                <a:schemeClr val="accent1"/>
              </a:buClr>
              <a:buFont typeface="Calibri" panose="020F0502020204030204" pitchFamily="34" charset="0"/>
              <a:buChar char="&gt;"/>
              <a:defRPr sz="2000" kern="1200" baseline="0">
                <a:solidFill>
                  <a:schemeClr val="tx1"/>
                </a:solidFill>
                <a:latin typeface="+mn-lt"/>
                <a:ea typeface="+mn-ea"/>
                <a:cs typeface="Arial" panose="020B0604020202020204" pitchFamily="34" charset="0"/>
              </a:defRPr>
            </a:lvl3pPr>
            <a:lvl4pPr marL="1188720" indent="-228600" algn="l" defTabSz="914400" rtl="0" eaLnBrk="1" latinLnBrk="0" hangingPunct="1">
              <a:lnSpc>
                <a:spcPct val="100000"/>
              </a:lnSpc>
              <a:spcBef>
                <a:spcPts val="0"/>
              </a:spcBef>
              <a:spcAft>
                <a:spcPts val="600"/>
              </a:spcAft>
              <a:buClr>
                <a:schemeClr val="accent1"/>
              </a:buClr>
              <a:buFont typeface="Rubik Light" pitchFamily="2" charset="-79"/>
              <a:buChar char="—"/>
              <a:defRPr sz="1800" kern="1200" baseline="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ubik Light" pitchFamily="2" charset="-79"/>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Clr>
                <a:srgbClr val="0070C0"/>
              </a:buClr>
              <a:buNone/>
            </a:pPr>
            <a:r>
              <a:rPr lang="en-US" sz="2250" b="1" dirty="0">
                <a:solidFill>
                  <a:schemeClr val="tx1">
                    <a:lumMod val="75000"/>
                    <a:lumOff val="25000"/>
                  </a:schemeClr>
                </a:solidFill>
              </a:rPr>
              <a:t>68 wells deployed in 32 days</a:t>
            </a:r>
          </a:p>
          <a:p>
            <a:pPr marL="0" indent="0" algn="ctr">
              <a:spcBef>
                <a:spcPts val="0"/>
              </a:spcBef>
              <a:buClr>
                <a:srgbClr val="0070C0"/>
              </a:buClr>
              <a:buNone/>
            </a:pPr>
            <a:endParaRPr lang="en-US" sz="2250" b="1" dirty="0">
              <a:solidFill>
                <a:schemeClr val="tx1">
                  <a:lumMod val="75000"/>
                  <a:lumOff val="25000"/>
                </a:schemeClr>
              </a:solidFill>
            </a:endParaRPr>
          </a:p>
          <a:p>
            <a:pPr>
              <a:spcBef>
                <a:spcPts val="0"/>
              </a:spcBef>
              <a:buClr>
                <a:srgbClr val="0070C0"/>
              </a:buClr>
            </a:pPr>
            <a:r>
              <a:rPr lang="en-US" sz="2250" dirty="0">
                <a:solidFill>
                  <a:schemeClr val="tx1">
                    <a:lumMod val="75000"/>
                    <a:lumOff val="25000"/>
                  </a:schemeClr>
                </a:solidFill>
              </a:rPr>
              <a:t>Deployment Rate</a:t>
            </a:r>
          </a:p>
          <a:p>
            <a:pPr marL="0" indent="0">
              <a:spcBef>
                <a:spcPts val="0"/>
              </a:spcBef>
              <a:buClr>
                <a:srgbClr val="0070C0"/>
              </a:buClr>
              <a:buNone/>
            </a:pPr>
            <a:r>
              <a:rPr lang="en-US" sz="2250" dirty="0">
                <a:solidFill>
                  <a:schemeClr val="tx1">
                    <a:lumMod val="75000"/>
                    <a:lumOff val="25000"/>
                  </a:schemeClr>
                </a:solidFill>
              </a:rPr>
              <a:t>     = 68 / 32</a:t>
            </a:r>
          </a:p>
          <a:p>
            <a:pPr marL="0" indent="0">
              <a:spcBef>
                <a:spcPts val="0"/>
              </a:spcBef>
              <a:buClr>
                <a:srgbClr val="0070C0"/>
              </a:buClr>
              <a:buNone/>
            </a:pPr>
            <a:r>
              <a:rPr lang="en-US" sz="2250" dirty="0">
                <a:solidFill>
                  <a:schemeClr val="tx1">
                    <a:lumMod val="75000"/>
                    <a:lumOff val="25000"/>
                  </a:schemeClr>
                </a:solidFill>
              </a:rPr>
              <a:t>     ~ 2 wells per day</a:t>
            </a:r>
          </a:p>
          <a:p>
            <a:pPr marL="0" indent="0">
              <a:spcBef>
                <a:spcPts val="0"/>
              </a:spcBef>
              <a:buClr>
                <a:srgbClr val="0070C0"/>
              </a:buClr>
              <a:buNone/>
            </a:pPr>
            <a:endParaRPr lang="en-US" sz="2250" dirty="0">
              <a:solidFill>
                <a:schemeClr val="tx1">
                  <a:lumMod val="75000"/>
                  <a:lumOff val="25000"/>
                </a:schemeClr>
              </a:solidFill>
            </a:endParaRPr>
          </a:p>
          <a:p>
            <a:pPr marL="0" indent="0">
              <a:spcBef>
                <a:spcPts val="0"/>
              </a:spcBef>
              <a:buClr>
                <a:srgbClr val="0070C0"/>
              </a:buClr>
              <a:buNone/>
            </a:pPr>
            <a:r>
              <a:rPr lang="en-US" sz="2250" dirty="0">
                <a:solidFill>
                  <a:schemeClr val="tx1">
                    <a:lumMod val="75000"/>
                    <a:lumOff val="25000"/>
                  </a:schemeClr>
                </a:solidFill>
              </a:rPr>
              <a:t>     1 well every 12 hours</a:t>
            </a:r>
          </a:p>
        </p:txBody>
      </p:sp>
      <p:sp>
        <p:nvSpPr>
          <p:cNvPr id="38" name="Rectangle 37">
            <a:extLst>
              <a:ext uri="{FF2B5EF4-FFF2-40B4-BE49-F238E27FC236}">
                <a16:creationId xmlns:a16="http://schemas.microsoft.com/office/drawing/2014/main" id="{A844527A-1C92-14DC-44F3-75812F114601}"/>
              </a:ext>
            </a:extLst>
          </p:cNvPr>
          <p:cNvSpPr/>
          <p:nvPr/>
        </p:nvSpPr>
        <p:spPr>
          <a:xfrm>
            <a:off x="12068611" y="7811931"/>
            <a:ext cx="2942874" cy="56787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250"/>
          </a:p>
        </p:txBody>
      </p:sp>
      <p:cxnSp>
        <p:nvCxnSpPr>
          <p:cNvPr id="26" name="Straight Arrow Connector 25">
            <a:extLst>
              <a:ext uri="{FF2B5EF4-FFF2-40B4-BE49-F238E27FC236}">
                <a16:creationId xmlns:a16="http://schemas.microsoft.com/office/drawing/2014/main" id="{6791CB44-EE8D-EA13-C484-AEE011DB8E8C}"/>
              </a:ext>
            </a:extLst>
          </p:cNvPr>
          <p:cNvCxnSpPr/>
          <p:nvPr/>
        </p:nvCxnSpPr>
        <p:spPr>
          <a:xfrm>
            <a:off x="669471" y="8711293"/>
            <a:ext cx="9560379" cy="0"/>
          </a:xfrm>
          <a:prstGeom prst="straightConnector1">
            <a:avLst/>
          </a:prstGeom>
          <a:ln w="5715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Flowchart: Terminator 35">
            <a:extLst>
              <a:ext uri="{FF2B5EF4-FFF2-40B4-BE49-F238E27FC236}">
                <a16:creationId xmlns:a16="http://schemas.microsoft.com/office/drawing/2014/main" id="{BB65D6D2-AFDE-3883-59B8-C88EC25C468F}"/>
              </a:ext>
            </a:extLst>
          </p:cNvPr>
          <p:cNvSpPr/>
          <p:nvPr/>
        </p:nvSpPr>
        <p:spPr>
          <a:xfrm>
            <a:off x="4661807" y="8523511"/>
            <a:ext cx="1428750" cy="367385"/>
          </a:xfrm>
          <a:prstGeom prst="flowChartTerminator">
            <a:avLst/>
          </a:prstGeom>
          <a:solidFill>
            <a:srgbClr val="E9EAEC"/>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32 days</a:t>
            </a:r>
          </a:p>
        </p:txBody>
      </p:sp>
    </p:spTree>
    <p:extLst>
      <p:ext uri="{BB962C8B-B14F-4D97-AF65-F5344CB8AC3E}">
        <p14:creationId xmlns:p14="http://schemas.microsoft.com/office/powerpoint/2010/main" val="31776678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44E23BC-59D4-74CE-9B6F-5428CAE9734D}"/>
            </a:ext>
          </a:extLst>
        </p:cNvPr>
        <p:cNvGrpSpPr/>
        <p:nvPr/>
      </p:nvGrpSpPr>
      <p:grpSpPr>
        <a:xfrm>
          <a:off x="0" y="0"/>
          <a:ext cx="0" cy="0"/>
          <a:chOff x="0" y="0"/>
          <a:chExt cx="0" cy="0"/>
        </a:xfrm>
      </p:grpSpPr>
      <p:sp>
        <p:nvSpPr>
          <p:cNvPr id="19" name="Shape 11">
            <a:extLst>
              <a:ext uri="{FF2B5EF4-FFF2-40B4-BE49-F238E27FC236}">
                <a16:creationId xmlns:a16="http://schemas.microsoft.com/office/drawing/2014/main" id="{927BBA01-C33C-AC8A-D149-075D90EEF1BA}"/>
              </a:ext>
            </a:extLst>
          </p:cNvPr>
          <p:cNvSpPr/>
          <p:nvPr/>
        </p:nvSpPr>
        <p:spPr>
          <a:xfrm>
            <a:off x="0" y="-1"/>
            <a:ext cx="10066530" cy="10287000"/>
          </a:xfrm>
          <a:prstGeom prst="rect">
            <a:avLst/>
          </a:prstGeom>
          <a:solidFill>
            <a:schemeClr val="tx1"/>
          </a:solidFill>
          <a:ln/>
        </p:spPr>
        <p:txBody>
          <a:bodyPr/>
          <a:lstStyle/>
          <a:p>
            <a:endParaRPr lang="en-US"/>
          </a:p>
        </p:txBody>
      </p:sp>
      <p:sp>
        <p:nvSpPr>
          <p:cNvPr id="2" name="Shape 0">
            <a:extLst>
              <a:ext uri="{FF2B5EF4-FFF2-40B4-BE49-F238E27FC236}">
                <a16:creationId xmlns:a16="http://schemas.microsoft.com/office/drawing/2014/main" id="{0525C3B8-BF7D-D9DD-A613-015468D253D9}"/>
              </a:ext>
            </a:extLst>
          </p:cNvPr>
          <p:cNvSpPr/>
          <p:nvPr/>
        </p:nvSpPr>
        <p:spPr>
          <a:xfrm>
            <a:off x="952500" y="2759214"/>
            <a:ext cx="95250" cy="95250"/>
          </a:xfrm>
          <a:prstGeom prst="ellipse">
            <a:avLst/>
          </a:prstGeom>
          <a:solidFill>
            <a:srgbClr val="00B0F0"/>
          </a:solidFill>
          <a:ln/>
        </p:spPr>
        <p:txBody>
          <a:bodyPr/>
          <a:lstStyle/>
          <a:p>
            <a:endParaRPr lang="en-US"/>
          </a:p>
        </p:txBody>
      </p:sp>
      <p:sp>
        <p:nvSpPr>
          <p:cNvPr id="3" name="Text 1">
            <a:extLst>
              <a:ext uri="{FF2B5EF4-FFF2-40B4-BE49-F238E27FC236}">
                <a16:creationId xmlns:a16="http://schemas.microsoft.com/office/drawing/2014/main" id="{A5F2EDC9-9DED-1E4E-82DB-6387A2C337CF}"/>
              </a:ext>
            </a:extLst>
          </p:cNvPr>
          <p:cNvSpPr/>
          <p:nvPr/>
        </p:nvSpPr>
        <p:spPr>
          <a:xfrm>
            <a:off x="1181100" y="2669679"/>
            <a:ext cx="3356271"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25" dirty="0">
                <a:solidFill>
                  <a:srgbClr val="8A8D90"/>
                </a:solidFill>
                <a:latin typeface="Barlow" pitchFamily="34" charset="0"/>
                <a:ea typeface="Barlow" pitchFamily="34" charset="-122"/>
                <a:cs typeface="Barlow" pitchFamily="34" charset="-120"/>
              </a:rPr>
              <a:t>EYEBROW HERE</a:t>
            </a:r>
            <a:endParaRPr lang="en-US" sz="1800" dirty="0"/>
          </a:p>
        </p:txBody>
      </p:sp>
      <p:sp>
        <p:nvSpPr>
          <p:cNvPr id="4" name="Text 2">
            <a:extLst>
              <a:ext uri="{FF2B5EF4-FFF2-40B4-BE49-F238E27FC236}">
                <a16:creationId xmlns:a16="http://schemas.microsoft.com/office/drawing/2014/main" id="{D0E852FD-29DB-D499-365C-7ECB32B8BBBD}"/>
              </a:ext>
            </a:extLst>
          </p:cNvPr>
          <p:cNvSpPr/>
          <p:nvPr/>
        </p:nvSpPr>
        <p:spPr>
          <a:xfrm>
            <a:off x="952500" y="3096399"/>
            <a:ext cx="8398002" cy="1187172"/>
          </a:xfrm>
          <a:prstGeom prst="rect">
            <a:avLst/>
          </a:prstGeom>
          <a:noFill/>
          <a:ln/>
        </p:spPr>
        <p:txBody>
          <a:bodyPr wrap="square" lIns="25400" tIns="25400" rIns="25400" bIns="25400" rtlCol="0" anchor="t">
            <a:normAutofit/>
          </a:bodyPr>
          <a:lstStyle/>
          <a:p>
            <a:pPr marL="0" indent="0" algn="l">
              <a:lnSpc>
                <a:spcPct val="104000"/>
              </a:lnSpc>
              <a:buNone/>
            </a:pPr>
            <a:r>
              <a:rPr lang="en-US" sz="4350" b="1" kern="0" spc="-37" dirty="0">
                <a:solidFill>
                  <a:srgbClr val="37383A"/>
                </a:solidFill>
                <a:latin typeface="Barlow Condensed" pitchFamily="34" charset="0"/>
                <a:ea typeface="Barlow Condensed" pitchFamily="34" charset="-122"/>
                <a:cs typeface="Barlow Condensed" pitchFamily="34" charset="-120"/>
              </a:rPr>
              <a:t>Title Here</a:t>
            </a:r>
            <a:endParaRPr lang="en-US" sz="4350" dirty="0"/>
          </a:p>
        </p:txBody>
      </p:sp>
      <p:sp>
        <p:nvSpPr>
          <p:cNvPr id="5" name="Text 3">
            <a:extLst>
              <a:ext uri="{FF2B5EF4-FFF2-40B4-BE49-F238E27FC236}">
                <a16:creationId xmlns:a16="http://schemas.microsoft.com/office/drawing/2014/main" id="{640BE4A4-E145-5FCF-D390-878E7498C06F}"/>
              </a:ext>
            </a:extLst>
          </p:cNvPr>
          <p:cNvSpPr/>
          <p:nvPr/>
        </p:nvSpPr>
        <p:spPr>
          <a:xfrm>
            <a:off x="952500" y="4474071"/>
            <a:ext cx="7456170" cy="1158240"/>
          </a:xfrm>
          <a:prstGeom prst="rect">
            <a:avLst/>
          </a:prstGeom>
          <a:noFill/>
          <a:ln/>
        </p:spPr>
        <p:txBody>
          <a:bodyPr wrap="square" lIns="25400" tIns="25400" rIns="25400" bIns="25400" rtlCol="0" anchor="t">
            <a:normAutofit fontScale="92500"/>
          </a:bodyPr>
          <a:lstStyle/>
          <a:p>
            <a:pPr marL="0" indent="0" algn="l">
              <a:lnSpc>
                <a:spcPct val="140000"/>
              </a:lnSpc>
              <a:buNone/>
            </a:pPr>
            <a:r>
              <a:rPr lang="en-US" sz="2100" dirty="0">
                <a:solidFill>
                  <a:srgbClr val="4A4C4E"/>
                </a:solidFill>
                <a:latin typeface="Barlow" pitchFamily="34" charset="0"/>
                <a:ea typeface="Barlow" pitchFamily="34" charset="-122"/>
                <a:cs typeface="Barlow" pitchFamily="34" charset="-120"/>
              </a:rPr>
              <a:t>Led a multi-vendor team to deliver an autonomous solution into a 24×7 operational environment, transforming project economics.</a:t>
            </a:r>
            <a:endParaRPr lang="en-US" sz="2100" dirty="0"/>
          </a:p>
        </p:txBody>
      </p:sp>
      <p:sp>
        <p:nvSpPr>
          <p:cNvPr id="6" name="Text 4">
            <a:extLst>
              <a:ext uri="{FF2B5EF4-FFF2-40B4-BE49-F238E27FC236}">
                <a16:creationId xmlns:a16="http://schemas.microsoft.com/office/drawing/2014/main" id="{A2BD3063-8A82-8860-E98B-DA074BDAC744}"/>
              </a:ext>
            </a:extLst>
          </p:cNvPr>
          <p:cNvSpPr/>
          <p:nvPr/>
        </p:nvSpPr>
        <p:spPr>
          <a:xfrm>
            <a:off x="952500" y="5975211"/>
            <a:ext cx="896874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188" dirty="0">
                <a:solidFill>
                  <a:srgbClr val="00B0F0"/>
                </a:solidFill>
                <a:latin typeface="Barlow" pitchFamily="34" charset="0"/>
                <a:ea typeface="Barlow" pitchFamily="34" charset="-122"/>
                <a:cs typeface="Barlow" pitchFamily="34" charset="-120"/>
              </a:rPr>
              <a:t>KEY ACTIONS</a:t>
            </a:r>
            <a:endParaRPr lang="en-US" sz="1800" dirty="0"/>
          </a:p>
        </p:txBody>
      </p:sp>
      <p:sp>
        <p:nvSpPr>
          <p:cNvPr id="7" name="Shape 5">
            <a:extLst>
              <a:ext uri="{FF2B5EF4-FFF2-40B4-BE49-F238E27FC236}">
                <a16:creationId xmlns:a16="http://schemas.microsoft.com/office/drawing/2014/main" id="{509F513E-185A-AD64-8A34-B3664E585E0E}"/>
              </a:ext>
            </a:extLst>
          </p:cNvPr>
          <p:cNvSpPr/>
          <p:nvPr/>
        </p:nvSpPr>
        <p:spPr>
          <a:xfrm>
            <a:off x="952500" y="6535281"/>
            <a:ext cx="95250" cy="95250"/>
          </a:xfrm>
          <a:prstGeom prst="rect">
            <a:avLst/>
          </a:prstGeom>
          <a:solidFill>
            <a:srgbClr val="00B0F0"/>
          </a:solidFill>
          <a:ln/>
        </p:spPr>
        <p:txBody>
          <a:bodyPr/>
          <a:lstStyle/>
          <a:p>
            <a:endParaRPr lang="en-US"/>
          </a:p>
        </p:txBody>
      </p:sp>
      <p:sp>
        <p:nvSpPr>
          <p:cNvPr id="8" name="Text 6">
            <a:extLst>
              <a:ext uri="{FF2B5EF4-FFF2-40B4-BE49-F238E27FC236}">
                <a16:creationId xmlns:a16="http://schemas.microsoft.com/office/drawing/2014/main" id="{E143A091-52DF-291A-F95B-8D33EBDB9BCE}"/>
              </a:ext>
            </a:extLst>
          </p:cNvPr>
          <p:cNvSpPr/>
          <p:nvPr/>
        </p:nvSpPr>
        <p:spPr>
          <a:xfrm>
            <a:off x="1219200" y="6420981"/>
            <a:ext cx="5444476" cy="335280"/>
          </a:xfrm>
          <a:prstGeom prst="rect">
            <a:avLst/>
          </a:prstGeom>
          <a:noFill/>
          <a:ln/>
        </p:spPr>
        <p:txBody>
          <a:bodyPr wrap="square" lIns="0" tIns="0" rIns="0" bIns="0" rtlCol="0" anchor="t">
            <a:normAutofit/>
          </a:bodyPr>
          <a:lstStyle/>
          <a:p>
            <a:pPr marL="0" indent="0" algn="l">
              <a:buNone/>
            </a:pPr>
            <a:r>
              <a:rPr lang="en-US" sz="1950" dirty="0">
                <a:solidFill>
                  <a:srgbClr val="37383A"/>
                </a:solidFill>
                <a:latin typeface="Barlow" pitchFamily="34" charset="0"/>
                <a:ea typeface="Barlow" pitchFamily="34" charset="-122"/>
                <a:cs typeface="Barlow" pitchFamily="34" charset="-120"/>
              </a:rPr>
              <a:t>Value stream mapping to assess and improve flow</a:t>
            </a:r>
            <a:endParaRPr lang="en-US" sz="1950" dirty="0"/>
          </a:p>
        </p:txBody>
      </p:sp>
      <p:sp>
        <p:nvSpPr>
          <p:cNvPr id="9" name="Shape 7">
            <a:extLst>
              <a:ext uri="{FF2B5EF4-FFF2-40B4-BE49-F238E27FC236}">
                <a16:creationId xmlns:a16="http://schemas.microsoft.com/office/drawing/2014/main" id="{45E7D8D0-F831-4787-591A-F5FAD5603309}"/>
              </a:ext>
            </a:extLst>
          </p:cNvPr>
          <p:cNvSpPr/>
          <p:nvPr/>
        </p:nvSpPr>
        <p:spPr>
          <a:xfrm>
            <a:off x="952500" y="6984861"/>
            <a:ext cx="95250" cy="95250"/>
          </a:xfrm>
          <a:prstGeom prst="rect">
            <a:avLst/>
          </a:prstGeom>
          <a:solidFill>
            <a:srgbClr val="00B0F0"/>
          </a:solidFill>
          <a:ln/>
        </p:spPr>
        <p:txBody>
          <a:bodyPr/>
          <a:lstStyle/>
          <a:p>
            <a:endParaRPr lang="en-US"/>
          </a:p>
        </p:txBody>
      </p:sp>
      <p:sp>
        <p:nvSpPr>
          <p:cNvPr id="10" name="Text 8">
            <a:extLst>
              <a:ext uri="{FF2B5EF4-FFF2-40B4-BE49-F238E27FC236}">
                <a16:creationId xmlns:a16="http://schemas.microsoft.com/office/drawing/2014/main" id="{B222F608-8701-D093-9D99-5F8FE664321D}"/>
              </a:ext>
            </a:extLst>
          </p:cNvPr>
          <p:cNvSpPr/>
          <p:nvPr/>
        </p:nvSpPr>
        <p:spPr>
          <a:xfrm>
            <a:off x="1219200" y="6870561"/>
            <a:ext cx="5266901" cy="335280"/>
          </a:xfrm>
          <a:prstGeom prst="rect">
            <a:avLst/>
          </a:prstGeom>
          <a:noFill/>
          <a:ln/>
        </p:spPr>
        <p:txBody>
          <a:bodyPr wrap="square" lIns="0" tIns="0" rIns="0" bIns="0" rtlCol="0" anchor="t">
            <a:normAutofit/>
          </a:bodyPr>
          <a:lstStyle/>
          <a:p>
            <a:pPr marL="0" indent="0" algn="l">
              <a:buNone/>
            </a:pPr>
            <a:r>
              <a:rPr lang="en-US" sz="1950" dirty="0">
                <a:solidFill>
                  <a:srgbClr val="37383A"/>
                </a:solidFill>
                <a:latin typeface="Barlow" pitchFamily="34" charset="0"/>
                <a:ea typeface="Barlow" pitchFamily="34" charset="-122"/>
                <a:cs typeface="Barlow" pitchFamily="34" charset="-120"/>
              </a:rPr>
              <a:t>Realignment of the team and delivery processes</a:t>
            </a:r>
            <a:endParaRPr lang="en-US" sz="1950" dirty="0"/>
          </a:p>
        </p:txBody>
      </p:sp>
      <p:sp>
        <p:nvSpPr>
          <p:cNvPr id="11" name="Shape 9">
            <a:extLst>
              <a:ext uri="{FF2B5EF4-FFF2-40B4-BE49-F238E27FC236}">
                <a16:creationId xmlns:a16="http://schemas.microsoft.com/office/drawing/2014/main" id="{1696CD3B-CCEF-E167-15E6-52569BEC647B}"/>
              </a:ext>
            </a:extLst>
          </p:cNvPr>
          <p:cNvSpPr/>
          <p:nvPr/>
        </p:nvSpPr>
        <p:spPr>
          <a:xfrm>
            <a:off x="952500" y="7434441"/>
            <a:ext cx="95250" cy="95250"/>
          </a:xfrm>
          <a:prstGeom prst="rect">
            <a:avLst/>
          </a:prstGeom>
          <a:solidFill>
            <a:srgbClr val="00B0F0"/>
          </a:solidFill>
          <a:ln/>
        </p:spPr>
        <p:txBody>
          <a:bodyPr/>
          <a:lstStyle/>
          <a:p>
            <a:endParaRPr lang="en-US"/>
          </a:p>
        </p:txBody>
      </p:sp>
      <p:sp>
        <p:nvSpPr>
          <p:cNvPr id="12" name="Text 10">
            <a:extLst>
              <a:ext uri="{FF2B5EF4-FFF2-40B4-BE49-F238E27FC236}">
                <a16:creationId xmlns:a16="http://schemas.microsoft.com/office/drawing/2014/main" id="{3DC515D5-14AD-4333-D14B-2AD97A888A9A}"/>
              </a:ext>
            </a:extLst>
          </p:cNvPr>
          <p:cNvSpPr/>
          <p:nvPr/>
        </p:nvSpPr>
        <p:spPr>
          <a:xfrm>
            <a:off x="1219200" y="7320141"/>
            <a:ext cx="4917209" cy="335280"/>
          </a:xfrm>
          <a:prstGeom prst="rect">
            <a:avLst/>
          </a:prstGeom>
          <a:noFill/>
          <a:ln/>
        </p:spPr>
        <p:txBody>
          <a:bodyPr wrap="square" lIns="0" tIns="0" rIns="0" bIns="0" rtlCol="0" anchor="t">
            <a:normAutofit/>
          </a:bodyPr>
          <a:lstStyle/>
          <a:p>
            <a:pPr marL="0" indent="0" algn="l">
              <a:buNone/>
            </a:pPr>
            <a:r>
              <a:rPr lang="en-US" sz="1950" dirty="0">
                <a:solidFill>
                  <a:srgbClr val="37383A"/>
                </a:solidFill>
                <a:latin typeface="Barlow" pitchFamily="34" charset="0"/>
                <a:ea typeface="Barlow" pitchFamily="34" charset="-122"/>
                <a:cs typeface="Barlow" pitchFamily="34" charset="-120"/>
              </a:rPr>
              <a:t>Codified a clear methodology for deployment</a:t>
            </a:r>
            <a:endParaRPr lang="en-US" sz="1950" dirty="0"/>
          </a:p>
        </p:txBody>
      </p:sp>
      <p:sp>
        <p:nvSpPr>
          <p:cNvPr id="13" name="Shape 11">
            <a:extLst>
              <a:ext uri="{FF2B5EF4-FFF2-40B4-BE49-F238E27FC236}">
                <a16:creationId xmlns:a16="http://schemas.microsoft.com/office/drawing/2014/main" id="{70882C3C-8521-FD1A-6965-5EDFE6AD68FE}"/>
              </a:ext>
            </a:extLst>
          </p:cNvPr>
          <p:cNvSpPr/>
          <p:nvPr/>
        </p:nvSpPr>
        <p:spPr>
          <a:xfrm>
            <a:off x="10058400" y="0"/>
            <a:ext cx="8229600" cy="10287000"/>
          </a:xfrm>
          <a:prstGeom prst="rect">
            <a:avLst/>
          </a:prstGeom>
          <a:solidFill>
            <a:srgbClr val="37383A"/>
          </a:solidFill>
          <a:ln/>
        </p:spPr>
        <p:txBody>
          <a:bodyPr/>
          <a:lstStyle/>
          <a:p>
            <a:endParaRPr lang="en-US"/>
          </a:p>
        </p:txBody>
      </p:sp>
      <p:sp>
        <p:nvSpPr>
          <p:cNvPr id="14" name="Shape 12">
            <a:extLst>
              <a:ext uri="{FF2B5EF4-FFF2-40B4-BE49-F238E27FC236}">
                <a16:creationId xmlns:a16="http://schemas.microsoft.com/office/drawing/2014/main" id="{BE1026A6-71A7-3A8E-2A4A-549BF0DC1E5C}"/>
              </a:ext>
            </a:extLst>
          </p:cNvPr>
          <p:cNvSpPr/>
          <p:nvPr/>
        </p:nvSpPr>
        <p:spPr>
          <a:xfrm>
            <a:off x="10058400" y="7856220"/>
            <a:ext cx="8229600" cy="2430780"/>
          </a:xfrm>
          <a:prstGeom prst="rect">
            <a:avLst/>
          </a:prstGeom>
          <a:solidFill>
            <a:srgbClr val="37383A"/>
          </a:solidFill>
          <a:ln/>
        </p:spPr>
        <p:txBody>
          <a:bodyPr/>
          <a:lstStyle/>
          <a:p>
            <a:endParaRPr lang="en-US"/>
          </a:p>
        </p:txBody>
      </p:sp>
      <p:sp>
        <p:nvSpPr>
          <p:cNvPr id="15" name="Text 13">
            <a:extLst>
              <a:ext uri="{FF2B5EF4-FFF2-40B4-BE49-F238E27FC236}">
                <a16:creationId xmlns:a16="http://schemas.microsoft.com/office/drawing/2014/main" id="{740C710D-2741-8BD8-1B59-7609FB5BC0E7}"/>
              </a:ext>
            </a:extLst>
          </p:cNvPr>
          <p:cNvSpPr/>
          <p:nvPr/>
        </p:nvSpPr>
        <p:spPr>
          <a:xfrm>
            <a:off x="10668000" y="5202865"/>
            <a:ext cx="7502769" cy="4394525"/>
          </a:xfrm>
          <a:prstGeom prst="rect">
            <a:avLst/>
          </a:prstGeom>
          <a:noFill/>
          <a:ln/>
        </p:spPr>
        <p:txBody>
          <a:bodyPr wrap="square" lIns="25400" tIns="25400" rIns="25400" bIns="25400" rtlCol="0" anchor="t">
            <a:normAutofit/>
          </a:bodyPr>
          <a:lstStyle/>
          <a:p>
            <a:pPr>
              <a:lnSpc>
                <a:spcPct val="85000"/>
              </a:lnSpc>
            </a:pPr>
            <a:r>
              <a:rPr lang="en-US" sz="9000" dirty="0">
                <a:solidFill>
                  <a:srgbClr val="00B0F0"/>
                </a:solidFill>
                <a:latin typeface="Barlow Condensed" pitchFamily="34" charset="0"/>
                <a:ea typeface="Barlow Condensed" pitchFamily="34" charset="-122"/>
                <a:cs typeface="Barlow Condensed" pitchFamily="34" charset="-120"/>
              </a:rPr>
              <a:t>Increasing velocity helped amplify the </a:t>
            </a:r>
            <a:r>
              <a:rPr lang="en-US" sz="9000" b="1" dirty="0">
                <a:solidFill>
                  <a:srgbClr val="00B0F0"/>
                </a:solidFill>
                <a:latin typeface="Barlow Condensed" pitchFamily="34" charset="0"/>
                <a:ea typeface="Barlow Condensed" pitchFamily="34" charset="-122"/>
                <a:cs typeface="Barlow Condensed" pitchFamily="34" charset="-120"/>
              </a:rPr>
              <a:t>signal</a:t>
            </a:r>
            <a:r>
              <a:rPr lang="en-US" sz="9000" dirty="0">
                <a:solidFill>
                  <a:srgbClr val="00B0F0"/>
                </a:solidFill>
                <a:latin typeface="Barlow Condensed" pitchFamily="34" charset="0"/>
                <a:ea typeface="Barlow Condensed" pitchFamily="34" charset="-122"/>
                <a:cs typeface="Barlow Condensed" pitchFamily="34" charset="-120"/>
              </a:rPr>
              <a:t>.</a:t>
            </a:r>
            <a:endParaRPr lang="en-US" sz="9000" b="1" dirty="0"/>
          </a:p>
        </p:txBody>
      </p:sp>
      <p:sp>
        <p:nvSpPr>
          <p:cNvPr id="16" name="Text 14">
            <a:extLst>
              <a:ext uri="{FF2B5EF4-FFF2-40B4-BE49-F238E27FC236}">
                <a16:creationId xmlns:a16="http://schemas.microsoft.com/office/drawing/2014/main" id="{C0DDF35E-DCE7-2699-9AB8-FC1EA2E5C1AC}"/>
              </a:ext>
            </a:extLst>
          </p:cNvPr>
          <p:cNvSpPr/>
          <p:nvPr/>
        </p:nvSpPr>
        <p:spPr>
          <a:xfrm>
            <a:off x="10668000" y="9048209"/>
            <a:ext cx="7711440" cy="335280"/>
          </a:xfrm>
          <a:prstGeom prst="rect">
            <a:avLst/>
          </a:prstGeom>
          <a:noFill/>
          <a:ln/>
        </p:spPr>
        <p:txBody>
          <a:bodyPr wrap="square" lIns="25400" tIns="25400" rIns="25400" bIns="25400" rtlCol="0" anchor="t">
            <a:normAutofit lnSpcReduction="10000"/>
          </a:bodyPr>
          <a:lstStyle/>
          <a:p>
            <a:pPr marL="0" indent="0" algn="l">
              <a:buNone/>
            </a:pPr>
            <a:r>
              <a:rPr lang="en-US" sz="1950" dirty="0" err="1">
                <a:solidFill>
                  <a:srgbClr val="C9CBCD"/>
                </a:solidFill>
                <a:latin typeface="Barlow" pitchFamily="34" charset="0"/>
                <a:ea typeface="Barlow" pitchFamily="34" charset="-122"/>
                <a:cs typeface="Barlow" pitchFamily="34" charset="-120"/>
              </a:rPr>
              <a:t>tbh</a:t>
            </a:r>
            <a:r>
              <a:rPr lang="en-US" sz="1950" dirty="0">
                <a:solidFill>
                  <a:srgbClr val="C9CBCD"/>
                </a:solidFill>
                <a:latin typeface="Barlow" pitchFamily="34" charset="0"/>
                <a:ea typeface="Barlow" pitchFamily="34" charset="-122"/>
                <a:cs typeface="Barlow" pitchFamily="34" charset="-120"/>
              </a:rPr>
              <a:t> we stumbled into this realization </a:t>
            </a:r>
            <a:endParaRPr lang="en-US" sz="1950" dirty="0"/>
          </a:p>
        </p:txBody>
      </p:sp>
      <p:pic>
        <p:nvPicPr>
          <p:cNvPr id="17" name="running wall art">
            <a:hlinkClick r:id="" action="ppaction://media"/>
            <a:extLst>
              <a:ext uri="{FF2B5EF4-FFF2-40B4-BE49-F238E27FC236}">
                <a16:creationId xmlns:a16="http://schemas.microsoft.com/office/drawing/2014/main" id="{CB719E4D-1172-2CB1-83DD-14E41DD9AE9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376115"/>
            <a:ext cx="10066530" cy="9534769"/>
          </a:xfrm>
          <a:prstGeom prst="rect">
            <a:avLst/>
          </a:prstGeom>
        </p:spPr>
      </p:pic>
    </p:spTree>
    <p:extLst>
      <p:ext uri="{BB962C8B-B14F-4D97-AF65-F5344CB8AC3E}">
        <p14:creationId xmlns:p14="http://schemas.microsoft.com/office/powerpoint/2010/main" val="156338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3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7"/>
                </p:tgtEl>
              </p:cMediaNode>
            </p:video>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7383A"/>
        </a:solidFill>
        <a:effectLst/>
      </p:bgPr>
    </p:bg>
    <p:spTree>
      <p:nvGrpSpPr>
        <p:cNvPr id="1" name="">
          <a:extLst>
            <a:ext uri="{FF2B5EF4-FFF2-40B4-BE49-F238E27FC236}">
              <a16:creationId xmlns:a16="http://schemas.microsoft.com/office/drawing/2014/main" id="{74DF97D8-DBA3-4B09-3702-7F3B7BFD64C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10D499C-90B8-2772-0CFF-FF2AC6E48EDA}"/>
              </a:ext>
            </a:extLst>
          </p:cNvPr>
          <p:cNvSpPr/>
          <p:nvPr/>
        </p:nvSpPr>
        <p:spPr>
          <a:xfrm>
            <a:off x="1524000" y="3494187"/>
            <a:ext cx="16764000" cy="895350"/>
          </a:xfrm>
          <a:prstGeom prst="rect">
            <a:avLst/>
          </a:prstGeom>
          <a:noFill/>
          <a:ln/>
        </p:spPr>
        <p:txBody>
          <a:bodyPr wrap="square" lIns="25400" tIns="25400" rIns="25400" bIns="25400" rtlCol="0" anchor="t">
            <a:normAutofit fontScale="92500" lnSpcReduction="20000"/>
          </a:bodyPr>
          <a:lstStyle/>
          <a:p>
            <a:pPr marL="0" indent="0" algn="l">
              <a:lnSpc>
                <a:spcPct val="50000"/>
              </a:lnSpc>
              <a:buNone/>
            </a:pPr>
            <a:r>
              <a:rPr lang="en-US" sz="13500" b="1" dirty="0">
                <a:solidFill>
                  <a:srgbClr val="00B0F0"/>
                </a:solidFill>
                <a:latin typeface="Barlow Condensed" pitchFamily="34" charset="0"/>
                <a:ea typeface="Barlow Condensed" pitchFamily="34" charset="-122"/>
                <a:cs typeface="Barlow Condensed" pitchFamily="34" charset="-120"/>
              </a:rPr>
              <a:t>“</a:t>
            </a:r>
            <a:endParaRPr lang="en-US" sz="13500" dirty="0"/>
          </a:p>
        </p:txBody>
      </p:sp>
      <p:sp>
        <p:nvSpPr>
          <p:cNvPr id="3" name="Text 1">
            <a:extLst>
              <a:ext uri="{FF2B5EF4-FFF2-40B4-BE49-F238E27FC236}">
                <a16:creationId xmlns:a16="http://schemas.microsoft.com/office/drawing/2014/main" id="{DB3C9F85-E5E3-AB3E-0192-6FD98848F51A}"/>
              </a:ext>
            </a:extLst>
          </p:cNvPr>
          <p:cNvSpPr/>
          <p:nvPr/>
        </p:nvSpPr>
        <p:spPr>
          <a:xfrm>
            <a:off x="1524000" y="4351437"/>
            <a:ext cx="14716125" cy="2007030"/>
          </a:xfrm>
          <a:prstGeom prst="rect">
            <a:avLst/>
          </a:prstGeom>
          <a:noFill/>
          <a:ln/>
        </p:spPr>
        <p:txBody>
          <a:bodyPr wrap="square" lIns="25400" tIns="25400" rIns="25400" bIns="25400" rtlCol="0" anchor="t">
            <a:normAutofit/>
          </a:bodyPr>
          <a:lstStyle/>
          <a:p>
            <a:pPr marL="0" indent="0" algn="l">
              <a:lnSpc>
                <a:spcPct val="112000"/>
              </a:lnSpc>
              <a:buNone/>
            </a:pPr>
            <a:r>
              <a:rPr lang="en-US" sz="5850" kern="0" spc="-37" dirty="0">
                <a:solidFill>
                  <a:srgbClr val="FFFFFF"/>
                </a:solidFill>
                <a:latin typeface="Barlow Condensed" pitchFamily="34" charset="0"/>
                <a:ea typeface="Barlow Condensed" pitchFamily="34" charset="-122"/>
                <a:cs typeface="Barlow Condensed" pitchFamily="34" charset="-120"/>
              </a:rPr>
              <a:t>Delivery </a:t>
            </a:r>
            <a:r>
              <a:rPr lang="en-US" sz="5850" b="1" kern="0" spc="-37" dirty="0">
                <a:solidFill>
                  <a:srgbClr val="FFFFFF"/>
                </a:solidFill>
                <a:latin typeface="Barlow Condensed" pitchFamily="34" charset="0"/>
                <a:ea typeface="Barlow Condensed" pitchFamily="34" charset="-122"/>
                <a:cs typeface="Barlow Condensed" pitchFamily="34" charset="-120"/>
              </a:rPr>
              <a:t>velocity</a:t>
            </a:r>
            <a:r>
              <a:rPr lang="en-US" sz="5850" kern="0" spc="-37" dirty="0">
                <a:solidFill>
                  <a:srgbClr val="FFFFFF"/>
                </a:solidFill>
                <a:latin typeface="Barlow Condensed" pitchFamily="34" charset="0"/>
                <a:ea typeface="Barlow Condensed" pitchFamily="34" charset="-122"/>
                <a:cs typeface="Barlow Condensed" pitchFamily="34" charset="-120"/>
              </a:rPr>
              <a:t> and </a:t>
            </a:r>
            <a:r>
              <a:rPr lang="en-US" sz="5850" b="1" kern="0" spc="-37" dirty="0">
                <a:solidFill>
                  <a:srgbClr val="FFFFFF"/>
                </a:solidFill>
                <a:latin typeface="Barlow Condensed" pitchFamily="34" charset="0"/>
                <a:ea typeface="Barlow Condensed" pitchFamily="34" charset="-122"/>
                <a:cs typeface="Barlow Condensed" pitchFamily="34" charset="-120"/>
              </a:rPr>
              <a:t>precision</a:t>
            </a:r>
            <a:r>
              <a:rPr lang="en-US" sz="5850" kern="0" spc="-37" dirty="0">
                <a:solidFill>
                  <a:srgbClr val="FFFFFF"/>
                </a:solidFill>
                <a:latin typeface="Barlow Condensed" pitchFamily="34" charset="0"/>
                <a:ea typeface="Barlow Condensed" pitchFamily="34" charset="-122"/>
                <a:cs typeface="Barlow Condensed" pitchFamily="34" charset="-120"/>
              </a:rPr>
              <a:t> fundamentally change when deploying a solution with AI/ML components.</a:t>
            </a:r>
          </a:p>
        </p:txBody>
      </p:sp>
      <p:sp>
        <p:nvSpPr>
          <p:cNvPr id="4" name="Shape 2">
            <a:extLst>
              <a:ext uri="{FF2B5EF4-FFF2-40B4-BE49-F238E27FC236}">
                <a16:creationId xmlns:a16="http://schemas.microsoft.com/office/drawing/2014/main" id="{99FCAA73-83F2-F887-E333-22ABCB251410}"/>
              </a:ext>
            </a:extLst>
          </p:cNvPr>
          <p:cNvSpPr/>
          <p:nvPr/>
        </p:nvSpPr>
        <p:spPr>
          <a:xfrm>
            <a:off x="1524000" y="6618506"/>
            <a:ext cx="457200" cy="28575"/>
          </a:xfrm>
          <a:prstGeom prst="rect">
            <a:avLst/>
          </a:prstGeom>
          <a:solidFill>
            <a:srgbClr val="00B0F0"/>
          </a:solidFill>
          <a:ln/>
        </p:spPr>
        <p:txBody>
          <a:bodyPr/>
          <a:lstStyle/>
          <a:p>
            <a:endParaRPr lang="en-US"/>
          </a:p>
        </p:txBody>
      </p:sp>
      <p:sp>
        <p:nvSpPr>
          <p:cNvPr id="5" name="Text 3">
            <a:extLst>
              <a:ext uri="{FF2B5EF4-FFF2-40B4-BE49-F238E27FC236}">
                <a16:creationId xmlns:a16="http://schemas.microsoft.com/office/drawing/2014/main" id="{D94AC4F9-CB7F-6FE0-D5ED-12F8C3962FBE}"/>
              </a:ext>
            </a:extLst>
          </p:cNvPr>
          <p:cNvSpPr/>
          <p:nvPr/>
        </p:nvSpPr>
        <p:spPr>
          <a:xfrm>
            <a:off x="2171700" y="6472774"/>
            <a:ext cx="7334250" cy="35814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FFFFFF"/>
                </a:solidFill>
                <a:latin typeface="Barlow" pitchFamily="34" charset="0"/>
                <a:ea typeface="Barlow" pitchFamily="34" charset="-122"/>
                <a:cs typeface="Barlow" pitchFamily="34" charset="-120"/>
              </a:rPr>
              <a:t>Ahsan Rahi </a:t>
            </a:r>
            <a:r>
              <a:rPr lang="en-US" sz="2100" dirty="0">
                <a:solidFill>
                  <a:srgbClr val="C9CBCD"/>
                </a:solidFill>
                <a:latin typeface="Barlow" pitchFamily="34" charset="0"/>
                <a:ea typeface="Barlow" pitchFamily="34" charset="-122"/>
                <a:cs typeface="Barlow" pitchFamily="34" charset="-120"/>
              </a:rPr>
              <a:t>· heuristIQ LLC</a:t>
            </a:r>
            <a:endParaRPr lang="en-US" sz="2100" dirty="0"/>
          </a:p>
        </p:txBody>
      </p:sp>
    </p:spTree>
    <p:extLst>
      <p:ext uri="{BB962C8B-B14F-4D97-AF65-F5344CB8AC3E}">
        <p14:creationId xmlns:p14="http://schemas.microsoft.com/office/powerpoint/2010/main" val="7850327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7383A"/>
        </a:solidFill>
        <a:effectLst/>
      </p:bgPr>
    </p:bg>
    <p:spTree>
      <p:nvGrpSpPr>
        <p:cNvPr id="1" name="">
          <a:extLst>
            <a:ext uri="{FF2B5EF4-FFF2-40B4-BE49-F238E27FC236}">
              <a16:creationId xmlns:a16="http://schemas.microsoft.com/office/drawing/2014/main" id="{18084C57-E70A-19EB-C62B-A3D0F807DFF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8380E5B-985E-1025-29C8-5844CF371D1D}"/>
              </a:ext>
            </a:extLst>
          </p:cNvPr>
          <p:cNvSpPr/>
          <p:nvPr/>
        </p:nvSpPr>
        <p:spPr>
          <a:xfrm>
            <a:off x="1143000" y="2945524"/>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SECTION FIVE</a:t>
            </a:r>
            <a:endParaRPr lang="en-US" sz="1800" dirty="0"/>
          </a:p>
        </p:txBody>
      </p:sp>
      <p:sp>
        <p:nvSpPr>
          <p:cNvPr id="3" name="Text 1">
            <a:extLst>
              <a:ext uri="{FF2B5EF4-FFF2-40B4-BE49-F238E27FC236}">
                <a16:creationId xmlns:a16="http://schemas.microsoft.com/office/drawing/2014/main" id="{C0154999-F162-64AA-407E-1AF17B5A457A}"/>
              </a:ext>
            </a:extLst>
          </p:cNvPr>
          <p:cNvSpPr/>
          <p:nvPr/>
        </p:nvSpPr>
        <p:spPr>
          <a:xfrm>
            <a:off x="1143000" y="3201407"/>
            <a:ext cx="3915697" cy="3486988"/>
          </a:xfrm>
          <a:prstGeom prst="rect">
            <a:avLst/>
          </a:prstGeom>
          <a:noFill/>
          <a:ln/>
        </p:spPr>
        <p:txBody>
          <a:bodyPr wrap="square" lIns="25400" tIns="25400" rIns="25400" bIns="25400" rtlCol="0" anchor="t">
            <a:normAutofit/>
          </a:bodyPr>
          <a:lstStyle/>
          <a:p>
            <a:pPr marL="0" indent="0" algn="l">
              <a:lnSpc>
                <a:spcPct val="82000"/>
              </a:lnSpc>
              <a:buNone/>
            </a:pPr>
            <a:r>
              <a:rPr lang="en-US" sz="25500" b="1" dirty="0">
                <a:solidFill>
                  <a:srgbClr val="00B0F0"/>
                </a:solidFill>
                <a:latin typeface="Barlow Condensed" pitchFamily="34" charset="0"/>
              </a:rPr>
              <a:t>05</a:t>
            </a:r>
            <a:endParaRPr lang="en-US" sz="25500" dirty="0"/>
          </a:p>
        </p:txBody>
      </p:sp>
      <p:sp>
        <p:nvSpPr>
          <p:cNvPr id="4" name="Text 2">
            <a:extLst>
              <a:ext uri="{FF2B5EF4-FFF2-40B4-BE49-F238E27FC236}">
                <a16:creationId xmlns:a16="http://schemas.microsoft.com/office/drawing/2014/main" id="{2E005FA7-716E-E672-88D7-99BE84DCD569}"/>
              </a:ext>
            </a:extLst>
          </p:cNvPr>
          <p:cNvSpPr/>
          <p:nvPr/>
        </p:nvSpPr>
        <p:spPr>
          <a:xfrm>
            <a:off x="4562172" y="4091226"/>
            <a:ext cx="10687660" cy="1830229"/>
          </a:xfrm>
          <a:prstGeom prst="rect">
            <a:avLst/>
          </a:prstGeom>
          <a:noFill/>
          <a:ln/>
        </p:spPr>
        <p:txBody>
          <a:bodyPr wrap="square" lIns="25400" tIns="25400" rIns="25400" bIns="25400" rtlCol="0" anchor="t">
            <a:normAutofit/>
          </a:bodyPr>
          <a:lstStyle/>
          <a:p>
            <a:pPr marL="0" indent="0" algn="l">
              <a:lnSpc>
                <a:spcPct val="98000"/>
              </a:lnSpc>
              <a:buNone/>
            </a:pPr>
            <a:r>
              <a:rPr lang="en-US" sz="7200" b="1" kern="0" spc="-37" dirty="0">
                <a:solidFill>
                  <a:srgbClr val="FFFFFF"/>
                </a:solidFill>
                <a:latin typeface="Barlow Condensed" pitchFamily="34" charset="0"/>
                <a:ea typeface="Barlow Condensed" pitchFamily="34" charset="-122"/>
                <a:cs typeface="Barlow Condensed" pitchFamily="34" charset="-120"/>
              </a:rPr>
              <a:t>And then… magic!</a:t>
            </a:r>
            <a:endParaRPr lang="en-US" sz="7200" dirty="0"/>
          </a:p>
        </p:txBody>
      </p:sp>
      <p:sp>
        <p:nvSpPr>
          <p:cNvPr id="5" name="Text 3">
            <a:extLst>
              <a:ext uri="{FF2B5EF4-FFF2-40B4-BE49-F238E27FC236}">
                <a16:creationId xmlns:a16="http://schemas.microsoft.com/office/drawing/2014/main" id="{13200F2B-E85F-E09B-22EF-D7C969BE690D}"/>
              </a:ext>
            </a:extLst>
          </p:cNvPr>
          <p:cNvSpPr/>
          <p:nvPr/>
        </p:nvSpPr>
        <p:spPr>
          <a:xfrm>
            <a:off x="4562172" y="6188154"/>
            <a:ext cx="8044815" cy="815340"/>
          </a:xfrm>
          <a:prstGeom prst="rect">
            <a:avLst/>
          </a:prstGeom>
          <a:noFill/>
          <a:ln/>
        </p:spPr>
        <p:txBody>
          <a:bodyPr wrap="square" lIns="25400" tIns="25400" rIns="25400" bIns="25400" rtlCol="0" anchor="t">
            <a:normAutofit/>
          </a:bodyPr>
          <a:lstStyle/>
          <a:p>
            <a:pPr marL="0" indent="0" algn="l">
              <a:buNone/>
            </a:pPr>
            <a:r>
              <a:rPr lang="en-US" sz="2550" dirty="0">
                <a:solidFill>
                  <a:srgbClr val="C9CBCD"/>
                </a:solidFill>
                <a:latin typeface="Barlow" pitchFamily="34" charset="0"/>
                <a:ea typeface="Barlow" pitchFamily="34" charset="-122"/>
                <a:cs typeface="Barlow" pitchFamily="34" charset="-120"/>
              </a:rPr>
              <a:t>When the student becomes the master</a:t>
            </a:r>
            <a:endParaRPr lang="en-US" sz="2550" dirty="0"/>
          </a:p>
        </p:txBody>
      </p:sp>
    </p:spTree>
    <p:extLst>
      <p:ext uri="{BB962C8B-B14F-4D97-AF65-F5344CB8AC3E}">
        <p14:creationId xmlns:p14="http://schemas.microsoft.com/office/powerpoint/2010/main" val="3263435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0972800" cy="10287000"/>
          </a:xfrm>
          <a:prstGeom prst="rect">
            <a:avLst/>
          </a:prstGeom>
          <a:solidFill>
            <a:srgbClr val="E9EAEC"/>
          </a:solidFill>
          <a:ln/>
        </p:spPr>
        <p:txBody>
          <a:bodyPr/>
          <a:lstStyle/>
          <a:p>
            <a:endParaRPr lang="en-US"/>
          </a:p>
        </p:txBody>
      </p:sp>
      <p:sp>
        <p:nvSpPr>
          <p:cNvPr id="3" name="Text 1"/>
          <p:cNvSpPr/>
          <p:nvPr/>
        </p:nvSpPr>
        <p:spPr>
          <a:xfrm>
            <a:off x="857250" y="800100"/>
            <a:ext cx="2985236" cy="289560"/>
          </a:xfrm>
          <a:prstGeom prst="rect">
            <a:avLst/>
          </a:prstGeom>
          <a:noFill/>
          <a:ln/>
        </p:spPr>
        <p:txBody>
          <a:bodyPr wrap="square" lIns="25400" tIns="25400" rIns="25400" bIns="25400" rtlCol="0" anchor="t">
            <a:normAutofit lnSpcReduction="10000"/>
          </a:bodyPr>
          <a:lstStyle/>
          <a:p>
            <a:pPr marL="0" indent="0" algn="l">
              <a:buNone/>
            </a:pPr>
            <a:r>
              <a:rPr lang="en-US" sz="1650" b="1" kern="0" spc="263" dirty="0">
                <a:solidFill>
                  <a:srgbClr val="00B0F0"/>
                </a:solidFill>
                <a:latin typeface="Barlow" pitchFamily="34" charset="0"/>
                <a:ea typeface="Barlow" pitchFamily="34" charset="-122"/>
                <a:cs typeface="Barlow" pitchFamily="34" charset="-120"/>
              </a:rPr>
              <a:t>PACE OF DEPLOYMENT</a:t>
            </a:r>
            <a:endParaRPr lang="en-US" sz="1650" dirty="0"/>
          </a:p>
        </p:txBody>
      </p:sp>
      <p:sp>
        <p:nvSpPr>
          <p:cNvPr id="4" name="Text 2"/>
          <p:cNvSpPr/>
          <p:nvPr/>
        </p:nvSpPr>
        <p:spPr>
          <a:xfrm>
            <a:off x="857250" y="1143000"/>
            <a:ext cx="2966835"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8A8D90"/>
                </a:solidFill>
                <a:latin typeface="Barlow" pitchFamily="34" charset="0"/>
                <a:ea typeface="Barlow" pitchFamily="34" charset="-122"/>
                <a:cs typeface="Barlow" pitchFamily="34" charset="-120"/>
              </a:rPr>
              <a:t>Too rapid to track day–by–day</a:t>
            </a:r>
            <a:endParaRPr lang="en-US" sz="16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0"/>
            <a:ext cx="10972800" cy="10287000"/>
          </a:xfrm>
          <a:prstGeom prst="rect">
            <a:avLst/>
          </a:prstGeom>
        </p:spPr>
      </p:pic>
      <p:sp>
        <p:nvSpPr>
          <p:cNvPr id="6" name="Text 3"/>
          <p:cNvSpPr/>
          <p:nvPr/>
        </p:nvSpPr>
        <p:spPr>
          <a:xfrm>
            <a:off x="1428750" y="7829550"/>
            <a:ext cx="1406604" cy="243840"/>
          </a:xfrm>
          <a:prstGeom prst="rect">
            <a:avLst/>
          </a:prstGeom>
          <a:noFill/>
          <a:ln/>
        </p:spPr>
        <p:txBody>
          <a:bodyPr wrap="square" lIns="25400" tIns="25400" rIns="25400" bIns="25400" rtlCol="0" anchor="t">
            <a:normAutofit lnSpcReduction="10000"/>
          </a:bodyPr>
          <a:lstStyle/>
          <a:p>
            <a:pPr marL="0" indent="0" algn="l">
              <a:buNone/>
            </a:pPr>
            <a:r>
              <a:rPr lang="en-US" sz="1350" b="1" dirty="0">
                <a:solidFill>
                  <a:srgbClr val="8A8D90"/>
                </a:solidFill>
                <a:latin typeface="Barlow" pitchFamily="34" charset="0"/>
                <a:ea typeface="Barlow" pitchFamily="34" charset="-122"/>
                <a:cs typeface="Barlow" pitchFamily="34" charset="-120"/>
              </a:rPr>
              <a:t>Day 1 on platform</a:t>
            </a:r>
            <a:endParaRPr lang="en-US" sz="1350" dirty="0"/>
          </a:p>
        </p:txBody>
      </p:sp>
      <p:sp>
        <p:nvSpPr>
          <p:cNvPr id="7" name="Text 4"/>
          <p:cNvSpPr/>
          <p:nvPr/>
        </p:nvSpPr>
        <p:spPr>
          <a:xfrm>
            <a:off x="5434623" y="2085249"/>
            <a:ext cx="908447" cy="243840"/>
          </a:xfrm>
          <a:prstGeom prst="rect">
            <a:avLst/>
          </a:prstGeom>
          <a:noFill/>
          <a:ln/>
        </p:spPr>
        <p:txBody>
          <a:bodyPr wrap="square" lIns="25400" tIns="25400" rIns="25400" bIns="25400" rtlCol="0" anchor="t">
            <a:noAutofit/>
          </a:bodyPr>
          <a:lstStyle/>
          <a:p>
            <a:pPr marL="0" indent="0" algn="l">
              <a:buNone/>
            </a:pPr>
            <a:r>
              <a:rPr lang="en-US" sz="2400" b="1" dirty="0">
                <a:solidFill>
                  <a:srgbClr val="2E9E5B"/>
                </a:solidFill>
                <a:latin typeface="Barlow" pitchFamily="34" charset="0"/>
                <a:ea typeface="Barlow" pitchFamily="34" charset="-122"/>
                <a:cs typeface="Barlow" pitchFamily="34" charset="-120"/>
              </a:rPr>
              <a:t>All 32 wells</a:t>
            </a:r>
            <a:endParaRPr lang="en-US" sz="2400" dirty="0"/>
          </a:p>
        </p:txBody>
      </p:sp>
      <p:sp>
        <p:nvSpPr>
          <p:cNvPr id="8" name="Text 5"/>
          <p:cNvSpPr/>
          <p:nvPr/>
        </p:nvSpPr>
        <p:spPr>
          <a:xfrm>
            <a:off x="6667500" y="2038350"/>
            <a:ext cx="3334988" cy="2381250"/>
          </a:xfrm>
          <a:prstGeom prst="rect">
            <a:avLst/>
          </a:prstGeom>
          <a:noFill/>
          <a:ln/>
        </p:spPr>
        <p:txBody>
          <a:bodyPr wrap="square" lIns="25400" tIns="25400" rIns="25400" bIns="25400" rtlCol="0" anchor="t">
            <a:normAutofit lnSpcReduction="10000"/>
          </a:bodyPr>
          <a:lstStyle/>
          <a:p>
            <a:pPr marL="0" indent="0" algn="l">
              <a:lnSpc>
                <a:spcPct val="71263"/>
              </a:lnSpc>
              <a:buNone/>
            </a:pPr>
            <a:r>
              <a:rPr lang="en-US" sz="22500" b="1" kern="0" spc="-300" dirty="0">
                <a:solidFill>
                  <a:srgbClr val="00B0F0"/>
                </a:solidFill>
                <a:latin typeface="Barlow Condensed" panose="00000506000000000000" pitchFamily="2" charset="0"/>
                <a:ea typeface="Arial" pitchFamily="34" charset="-122"/>
                <a:cs typeface="Arial" pitchFamily="34" charset="-120"/>
              </a:rPr>
              <a:t>5.5</a:t>
            </a:r>
            <a:endParaRPr lang="en-US" sz="22500" dirty="0">
              <a:latin typeface="Barlow Condensed" panose="00000506000000000000" pitchFamily="2" charset="0"/>
            </a:endParaRPr>
          </a:p>
        </p:txBody>
      </p:sp>
      <p:sp>
        <p:nvSpPr>
          <p:cNvPr id="9" name="Text 6"/>
          <p:cNvSpPr/>
          <p:nvPr/>
        </p:nvSpPr>
        <p:spPr>
          <a:xfrm>
            <a:off x="6724650" y="4876800"/>
            <a:ext cx="2817400" cy="426720"/>
          </a:xfrm>
          <a:prstGeom prst="rect">
            <a:avLst/>
          </a:prstGeom>
          <a:noFill/>
          <a:ln/>
        </p:spPr>
        <p:txBody>
          <a:bodyPr wrap="square" lIns="25400" tIns="25400" rIns="25400" bIns="25400" rtlCol="0" anchor="t">
            <a:normAutofit lnSpcReduction="10000"/>
          </a:bodyPr>
          <a:lstStyle/>
          <a:p>
            <a:pPr marL="0" indent="0" algn="l">
              <a:buNone/>
            </a:pPr>
            <a:r>
              <a:rPr lang="en-US" sz="2550" b="1" kern="0" spc="150" dirty="0">
                <a:solidFill>
                  <a:srgbClr val="4A4C4E"/>
                </a:solidFill>
                <a:latin typeface="Barlow" pitchFamily="34" charset="0"/>
                <a:ea typeface="Barlow" pitchFamily="34" charset="-122"/>
                <a:cs typeface="Barlow" pitchFamily="34" charset="-120"/>
              </a:rPr>
              <a:t>WELLS PER DAY</a:t>
            </a:r>
            <a:endParaRPr lang="en-US" sz="2550" dirty="0"/>
          </a:p>
        </p:txBody>
      </p:sp>
      <p:sp>
        <p:nvSpPr>
          <p:cNvPr id="10" name="Text 7"/>
          <p:cNvSpPr/>
          <p:nvPr/>
        </p:nvSpPr>
        <p:spPr>
          <a:xfrm>
            <a:off x="6724650" y="5295900"/>
            <a:ext cx="3531870" cy="54102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8A8D90"/>
                </a:solidFill>
                <a:latin typeface="Barlow" pitchFamily="34" charset="0"/>
                <a:ea typeface="Barlow" pitchFamily="34" charset="-122"/>
                <a:cs typeface="Barlow" pitchFamily="34" charset="-120"/>
              </a:rPr>
              <a:t>Average deployment rate across the run</a:t>
            </a:r>
            <a:endParaRPr lang="en-US" sz="1650" dirty="0"/>
          </a:p>
        </p:txBody>
      </p:sp>
      <p:sp>
        <p:nvSpPr>
          <p:cNvPr id="11" name="Text 8"/>
          <p:cNvSpPr/>
          <p:nvPr/>
        </p:nvSpPr>
        <p:spPr>
          <a:xfrm>
            <a:off x="857250" y="8572500"/>
            <a:ext cx="1619691" cy="826770"/>
          </a:xfrm>
          <a:prstGeom prst="rect">
            <a:avLst/>
          </a:prstGeom>
          <a:noFill/>
          <a:ln/>
        </p:spPr>
        <p:txBody>
          <a:bodyPr wrap="square" lIns="25400" tIns="25400" rIns="25400" bIns="25400" rtlCol="0" anchor="t">
            <a:normAutofit lnSpcReduction="10000"/>
          </a:bodyPr>
          <a:lstStyle/>
          <a:p>
            <a:pPr marL="0" indent="0" algn="l">
              <a:lnSpc>
                <a:spcPct val="78113"/>
              </a:lnSpc>
              <a:buNone/>
            </a:pPr>
            <a:r>
              <a:rPr lang="en-US" sz="6900" b="1" dirty="0">
                <a:solidFill>
                  <a:srgbClr val="2E9E5B"/>
                </a:solidFill>
                <a:latin typeface="Barlow Condensed" panose="00000506000000000000" pitchFamily="2" charset="0"/>
                <a:ea typeface="Arial" pitchFamily="34" charset="-122"/>
                <a:cs typeface="Arial" pitchFamily="34" charset="-120"/>
              </a:rPr>
              <a:t>32</a:t>
            </a:r>
            <a:endParaRPr lang="en-US" sz="6900" dirty="0">
              <a:latin typeface="Barlow Condensed" panose="00000506000000000000" pitchFamily="2" charset="0"/>
            </a:endParaRPr>
          </a:p>
        </p:txBody>
      </p:sp>
      <p:sp>
        <p:nvSpPr>
          <p:cNvPr id="12" name="Text 9"/>
          <p:cNvSpPr/>
          <p:nvPr/>
        </p:nvSpPr>
        <p:spPr>
          <a:xfrm>
            <a:off x="857250" y="9418320"/>
            <a:ext cx="1619691" cy="312420"/>
          </a:xfrm>
          <a:prstGeom prst="rect">
            <a:avLst/>
          </a:prstGeom>
          <a:noFill/>
          <a:ln/>
        </p:spPr>
        <p:txBody>
          <a:bodyPr wrap="square" lIns="25400" tIns="25400" rIns="25400" bIns="25400" rtlCol="0" anchor="t">
            <a:normAutofit lnSpcReduction="10000"/>
          </a:bodyPr>
          <a:lstStyle/>
          <a:p>
            <a:pPr marL="0" indent="0" algn="l">
              <a:buNone/>
            </a:pPr>
            <a:r>
              <a:rPr lang="en-US" sz="1800" b="1" dirty="0">
                <a:solidFill>
                  <a:srgbClr val="4A4C4E"/>
                </a:solidFill>
                <a:latin typeface="Barlow" pitchFamily="34" charset="0"/>
                <a:ea typeface="Barlow" pitchFamily="34" charset="-122"/>
                <a:cs typeface="Barlow" pitchFamily="34" charset="-120"/>
              </a:rPr>
              <a:t>wells deployed</a:t>
            </a:r>
            <a:endParaRPr lang="en-US" sz="1800" dirty="0"/>
          </a:p>
        </p:txBody>
      </p:sp>
      <p:sp>
        <p:nvSpPr>
          <p:cNvPr id="13" name="Shape 10"/>
          <p:cNvSpPr/>
          <p:nvPr/>
        </p:nvSpPr>
        <p:spPr>
          <a:xfrm>
            <a:off x="2996446" y="8778240"/>
            <a:ext cx="9525" cy="914400"/>
          </a:xfrm>
          <a:prstGeom prst="rect">
            <a:avLst/>
          </a:prstGeom>
          <a:solidFill>
            <a:srgbClr val="C7C9CC"/>
          </a:solidFill>
          <a:ln/>
        </p:spPr>
        <p:txBody>
          <a:bodyPr/>
          <a:lstStyle/>
          <a:p>
            <a:endParaRPr lang="en-US"/>
          </a:p>
        </p:txBody>
      </p:sp>
      <p:sp>
        <p:nvSpPr>
          <p:cNvPr id="14" name="Text 11"/>
          <p:cNvSpPr/>
          <p:nvPr/>
        </p:nvSpPr>
        <p:spPr>
          <a:xfrm>
            <a:off x="3672721" y="8572500"/>
            <a:ext cx="1837950" cy="826770"/>
          </a:xfrm>
          <a:prstGeom prst="rect">
            <a:avLst/>
          </a:prstGeom>
          <a:noFill/>
          <a:ln/>
        </p:spPr>
        <p:txBody>
          <a:bodyPr wrap="square" lIns="25400" tIns="25400" rIns="25400" bIns="25400" rtlCol="0" anchor="t">
            <a:normAutofit lnSpcReduction="10000"/>
          </a:bodyPr>
          <a:lstStyle/>
          <a:p>
            <a:pPr marL="0" indent="0" algn="l">
              <a:lnSpc>
                <a:spcPct val="78113"/>
              </a:lnSpc>
              <a:buNone/>
            </a:pPr>
            <a:r>
              <a:rPr lang="en-US" sz="6900" b="1" dirty="0">
                <a:solidFill>
                  <a:srgbClr val="37383A"/>
                </a:solidFill>
                <a:latin typeface="Barlow Condensed" panose="00000506000000000000" pitchFamily="2" charset="0"/>
                <a:ea typeface="Arial" pitchFamily="34" charset="-122"/>
                <a:cs typeface="Arial" pitchFamily="34" charset="-120"/>
              </a:rPr>
              <a:t>&lt; 7</a:t>
            </a:r>
            <a:endParaRPr lang="en-US" sz="6900" dirty="0">
              <a:latin typeface="Barlow Condensed" panose="00000506000000000000" pitchFamily="2" charset="0"/>
            </a:endParaRPr>
          </a:p>
        </p:txBody>
      </p:sp>
      <p:sp>
        <p:nvSpPr>
          <p:cNvPr id="15" name="Text 12"/>
          <p:cNvSpPr/>
          <p:nvPr/>
        </p:nvSpPr>
        <p:spPr>
          <a:xfrm>
            <a:off x="3672721" y="9418320"/>
            <a:ext cx="1837950" cy="312420"/>
          </a:xfrm>
          <a:prstGeom prst="rect">
            <a:avLst/>
          </a:prstGeom>
          <a:noFill/>
          <a:ln/>
        </p:spPr>
        <p:txBody>
          <a:bodyPr wrap="square" lIns="25400" tIns="25400" rIns="25400" bIns="25400" rtlCol="0" anchor="t">
            <a:normAutofit lnSpcReduction="10000"/>
          </a:bodyPr>
          <a:lstStyle/>
          <a:p>
            <a:pPr marL="0" indent="0" algn="l">
              <a:buNone/>
            </a:pPr>
            <a:r>
              <a:rPr lang="en-US" sz="1800" b="1" dirty="0">
                <a:solidFill>
                  <a:srgbClr val="4A4C4E"/>
                </a:solidFill>
                <a:latin typeface="Barlow" pitchFamily="34" charset="0"/>
                <a:ea typeface="Barlow" pitchFamily="34" charset="-122"/>
                <a:cs typeface="Barlow" pitchFamily="34" charset="-120"/>
              </a:rPr>
              <a:t>days on platform</a:t>
            </a:r>
            <a:endParaRPr lang="en-US" sz="1800" dirty="0"/>
          </a:p>
        </p:txBody>
      </p:sp>
      <p:sp>
        <p:nvSpPr>
          <p:cNvPr id="16" name="Shape 13"/>
          <p:cNvSpPr/>
          <p:nvPr/>
        </p:nvSpPr>
        <p:spPr>
          <a:xfrm>
            <a:off x="6010335" y="8778240"/>
            <a:ext cx="9525" cy="914400"/>
          </a:xfrm>
          <a:prstGeom prst="rect">
            <a:avLst/>
          </a:prstGeom>
          <a:solidFill>
            <a:srgbClr val="C7C9CC"/>
          </a:solidFill>
          <a:ln/>
        </p:spPr>
        <p:txBody>
          <a:bodyPr/>
          <a:lstStyle/>
          <a:p>
            <a:endParaRPr lang="en-US"/>
          </a:p>
        </p:txBody>
      </p:sp>
      <p:sp>
        <p:nvSpPr>
          <p:cNvPr id="17" name="Text 14"/>
          <p:cNvSpPr/>
          <p:nvPr/>
        </p:nvSpPr>
        <p:spPr>
          <a:xfrm>
            <a:off x="6686610" y="8572500"/>
            <a:ext cx="1930218" cy="826770"/>
          </a:xfrm>
          <a:prstGeom prst="rect">
            <a:avLst/>
          </a:prstGeom>
          <a:noFill/>
          <a:ln/>
        </p:spPr>
        <p:txBody>
          <a:bodyPr wrap="square" lIns="25400" tIns="25400" rIns="25400" bIns="25400" rtlCol="0" anchor="t">
            <a:normAutofit lnSpcReduction="10000"/>
          </a:bodyPr>
          <a:lstStyle/>
          <a:p>
            <a:pPr marL="0" indent="0" algn="l">
              <a:lnSpc>
                <a:spcPct val="78113"/>
              </a:lnSpc>
              <a:buNone/>
            </a:pPr>
            <a:r>
              <a:rPr lang="en-US" sz="6900" b="1" dirty="0">
                <a:solidFill>
                  <a:srgbClr val="37383A"/>
                </a:solidFill>
                <a:latin typeface="Barlow Condensed" panose="00000506000000000000" pitchFamily="2" charset="0"/>
                <a:ea typeface="Arial" pitchFamily="34" charset="-122"/>
                <a:cs typeface="Arial" pitchFamily="34" charset="-120"/>
              </a:rPr>
              <a:t>1</a:t>
            </a:r>
            <a:endParaRPr lang="en-US" sz="6900" dirty="0">
              <a:latin typeface="Barlow Condensed" panose="00000506000000000000" pitchFamily="2" charset="0"/>
            </a:endParaRPr>
          </a:p>
        </p:txBody>
      </p:sp>
      <p:sp>
        <p:nvSpPr>
          <p:cNvPr id="18" name="Text 15"/>
          <p:cNvSpPr/>
          <p:nvPr/>
        </p:nvSpPr>
        <p:spPr>
          <a:xfrm>
            <a:off x="6686610" y="9418320"/>
            <a:ext cx="1930218" cy="312420"/>
          </a:xfrm>
          <a:prstGeom prst="rect">
            <a:avLst/>
          </a:prstGeom>
          <a:noFill/>
          <a:ln/>
        </p:spPr>
        <p:txBody>
          <a:bodyPr wrap="square" lIns="25400" tIns="25400" rIns="25400" bIns="25400" rtlCol="0" anchor="t">
            <a:normAutofit lnSpcReduction="10000"/>
          </a:bodyPr>
          <a:lstStyle/>
          <a:p>
            <a:pPr marL="0" indent="0" algn="l">
              <a:buNone/>
            </a:pPr>
            <a:r>
              <a:rPr lang="en-US" sz="1800" b="1" dirty="0">
                <a:solidFill>
                  <a:srgbClr val="4A4C4E"/>
                </a:solidFill>
                <a:latin typeface="Barlow" pitchFamily="34" charset="0"/>
                <a:ea typeface="Barlow" pitchFamily="34" charset="-122"/>
                <a:cs typeface="Barlow" pitchFamily="34" charset="-120"/>
              </a:rPr>
              <a:t>FDE, on &amp; off fast</a:t>
            </a:r>
            <a:endParaRPr lang="en-US" sz="1800" dirty="0"/>
          </a:p>
        </p:txBody>
      </p:sp>
      <p:sp>
        <p:nvSpPr>
          <p:cNvPr id="19" name="Shape 16"/>
          <p:cNvSpPr/>
          <p:nvPr/>
        </p:nvSpPr>
        <p:spPr>
          <a:xfrm>
            <a:off x="10972800" y="0"/>
            <a:ext cx="7315200" cy="10287000"/>
          </a:xfrm>
          <a:prstGeom prst="rect">
            <a:avLst/>
          </a:prstGeom>
          <a:solidFill>
            <a:srgbClr val="FFFFFF"/>
          </a:solidFill>
          <a:ln/>
        </p:spPr>
        <p:txBody>
          <a:bodyPr/>
          <a:lstStyle/>
          <a:p>
            <a:endParaRPr lang="en-US"/>
          </a:p>
        </p:txBody>
      </p:sp>
      <p:sp>
        <p:nvSpPr>
          <p:cNvPr id="20" name="Text 17"/>
          <p:cNvSpPr/>
          <p:nvPr/>
        </p:nvSpPr>
        <p:spPr>
          <a:xfrm>
            <a:off x="11830050" y="857250"/>
            <a:ext cx="2765667"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SECOND ITERATION</a:t>
            </a:r>
            <a:endParaRPr lang="en-US" sz="1800" dirty="0"/>
          </a:p>
        </p:txBody>
      </p:sp>
      <p:sp>
        <p:nvSpPr>
          <p:cNvPr id="21" name="Text 18"/>
          <p:cNvSpPr/>
          <p:nvPr/>
        </p:nvSpPr>
        <p:spPr>
          <a:xfrm>
            <a:off x="11830050" y="1285875"/>
            <a:ext cx="6349365" cy="621030"/>
          </a:xfrm>
          <a:prstGeom prst="rect">
            <a:avLst/>
          </a:prstGeom>
          <a:noFill/>
          <a:ln/>
        </p:spPr>
        <p:txBody>
          <a:bodyPr wrap="square" lIns="25400" tIns="25400" rIns="25400" bIns="25400" rtlCol="0" anchor="t">
            <a:normAutofit lnSpcReduction="10000"/>
          </a:bodyPr>
          <a:lstStyle/>
          <a:p>
            <a:pPr marL="0" indent="0" algn="l">
              <a:lnSpc>
                <a:spcPct val="88439"/>
              </a:lnSpc>
              <a:buNone/>
            </a:pPr>
            <a:r>
              <a:rPr lang="en-US" sz="4500" b="1" kern="0" spc="-37" dirty="0">
                <a:solidFill>
                  <a:srgbClr val="37383A"/>
                </a:solidFill>
                <a:latin typeface="Barlow Condensed" panose="00000506000000000000" pitchFamily="2" charset="0"/>
                <a:ea typeface="Arial" pitchFamily="34" charset="-122"/>
                <a:cs typeface="Arial" pitchFamily="34" charset="-120"/>
              </a:rPr>
              <a:t>Too Fast to Chart Daily</a:t>
            </a:r>
            <a:endParaRPr lang="en-US" sz="4500" dirty="0">
              <a:latin typeface="Barlow Condensed" panose="00000506000000000000" pitchFamily="2" charset="0"/>
            </a:endParaRPr>
          </a:p>
        </p:txBody>
      </p:sp>
      <p:sp>
        <p:nvSpPr>
          <p:cNvPr id="23" name="Shape 20"/>
          <p:cNvSpPr/>
          <p:nvPr/>
        </p:nvSpPr>
        <p:spPr>
          <a:xfrm>
            <a:off x="11830050" y="2695575"/>
            <a:ext cx="533400" cy="47625"/>
          </a:xfrm>
          <a:prstGeom prst="roundRect">
            <a:avLst>
              <a:gd name="adj" fmla="val 50000"/>
            </a:avLst>
          </a:prstGeom>
          <a:solidFill>
            <a:srgbClr val="00B0F0"/>
          </a:solidFill>
          <a:ln/>
        </p:spPr>
        <p:txBody>
          <a:bodyPr/>
          <a:lstStyle/>
          <a:p>
            <a:endParaRPr lang="en-US"/>
          </a:p>
        </p:txBody>
      </p:sp>
      <p:sp>
        <p:nvSpPr>
          <p:cNvPr id="24" name="Shape 21"/>
          <p:cNvSpPr/>
          <p:nvPr/>
        </p:nvSpPr>
        <p:spPr>
          <a:xfrm>
            <a:off x="11830050" y="3114675"/>
            <a:ext cx="104775" cy="104775"/>
          </a:xfrm>
          <a:prstGeom prst="rect">
            <a:avLst/>
          </a:prstGeom>
          <a:solidFill>
            <a:srgbClr val="4A4C4E"/>
          </a:solidFill>
          <a:ln/>
        </p:spPr>
        <p:txBody>
          <a:bodyPr/>
          <a:lstStyle/>
          <a:p>
            <a:endParaRPr lang="en-US"/>
          </a:p>
        </p:txBody>
      </p:sp>
      <p:sp>
        <p:nvSpPr>
          <p:cNvPr id="25" name="Text 22"/>
          <p:cNvSpPr/>
          <p:nvPr/>
        </p:nvSpPr>
        <p:spPr>
          <a:xfrm>
            <a:off x="12172950" y="2990850"/>
            <a:ext cx="5592128" cy="1281113"/>
          </a:xfrm>
          <a:prstGeom prst="rect">
            <a:avLst/>
          </a:prstGeom>
          <a:noFill/>
          <a:ln/>
        </p:spPr>
        <p:txBody>
          <a:bodyPr wrap="square" lIns="25400" tIns="25400" rIns="25400" bIns="25400" rtlCol="0" anchor="t">
            <a:normAutofit/>
          </a:bodyPr>
          <a:lstStyle/>
          <a:p>
            <a:pPr marL="0" indent="0" algn="l">
              <a:lnSpc>
                <a:spcPct val="120833"/>
              </a:lnSpc>
              <a:buNone/>
            </a:pPr>
            <a:r>
              <a:rPr lang="en-US" sz="2250" dirty="0">
                <a:solidFill>
                  <a:srgbClr val="4A4C4E"/>
                </a:solidFill>
                <a:latin typeface="Barlow" pitchFamily="34" charset="0"/>
                <a:ea typeface="Barlow" pitchFamily="34" charset="-122"/>
                <a:cs typeface="Barlow" pitchFamily="34" charset="-120"/>
              </a:rPr>
              <a:t>This second iteration deployed 32 wells in one compressed burst — an average of 5.5 wells per day.</a:t>
            </a:r>
            <a:endParaRPr lang="en-US" sz="2250" dirty="0"/>
          </a:p>
        </p:txBody>
      </p:sp>
      <p:sp>
        <p:nvSpPr>
          <p:cNvPr id="26" name="Shape 23"/>
          <p:cNvSpPr/>
          <p:nvPr/>
        </p:nvSpPr>
        <p:spPr>
          <a:xfrm>
            <a:off x="11830050" y="4510088"/>
            <a:ext cx="104775" cy="104775"/>
          </a:xfrm>
          <a:prstGeom prst="rect">
            <a:avLst/>
          </a:prstGeom>
          <a:solidFill>
            <a:srgbClr val="4A4C4E"/>
          </a:solidFill>
          <a:ln/>
        </p:spPr>
        <p:txBody>
          <a:bodyPr/>
          <a:lstStyle/>
          <a:p>
            <a:endParaRPr lang="en-US"/>
          </a:p>
        </p:txBody>
      </p:sp>
      <p:sp>
        <p:nvSpPr>
          <p:cNvPr id="27" name="Text 24"/>
          <p:cNvSpPr/>
          <p:nvPr/>
        </p:nvSpPr>
        <p:spPr>
          <a:xfrm>
            <a:off x="12172950" y="4386263"/>
            <a:ext cx="5592128" cy="1548911"/>
          </a:xfrm>
          <a:prstGeom prst="rect">
            <a:avLst/>
          </a:prstGeom>
          <a:noFill/>
          <a:ln/>
        </p:spPr>
        <p:txBody>
          <a:bodyPr wrap="square" lIns="25400" tIns="25400" rIns="25400" bIns="25400" rtlCol="0" anchor="t">
            <a:normAutofit/>
          </a:bodyPr>
          <a:lstStyle/>
          <a:p>
            <a:pPr>
              <a:lnSpc>
                <a:spcPct val="120833"/>
              </a:lnSpc>
            </a:pPr>
            <a:r>
              <a:rPr lang="en-US" sz="2250" dirty="0">
                <a:solidFill>
                  <a:srgbClr val="4A4C4E"/>
                </a:solidFill>
                <a:latin typeface="Barlow" pitchFamily="34" charset="0"/>
                <a:ea typeface="Barlow" pitchFamily="34" charset="-122"/>
                <a:cs typeface="Barlow" pitchFamily="34" charset="-120"/>
              </a:rPr>
              <a:t>Team was optimizing their respective functions independently of me, finding improvements I had not considered</a:t>
            </a:r>
            <a:endParaRPr lang="en-US" sz="2250" dirty="0"/>
          </a:p>
        </p:txBody>
      </p:sp>
      <p:sp>
        <p:nvSpPr>
          <p:cNvPr id="28" name="Shape 25"/>
          <p:cNvSpPr/>
          <p:nvPr/>
        </p:nvSpPr>
        <p:spPr>
          <a:xfrm>
            <a:off x="11830050" y="5983538"/>
            <a:ext cx="104775" cy="104775"/>
          </a:xfrm>
          <a:prstGeom prst="rect">
            <a:avLst/>
          </a:prstGeom>
          <a:solidFill>
            <a:srgbClr val="4A4C4E"/>
          </a:solidFill>
          <a:ln/>
        </p:spPr>
        <p:txBody>
          <a:bodyPr/>
          <a:lstStyle/>
          <a:p>
            <a:endParaRPr lang="en-US"/>
          </a:p>
        </p:txBody>
      </p:sp>
      <p:sp>
        <p:nvSpPr>
          <p:cNvPr id="29" name="Text 26"/>
          <p:cNvSpPr/>
          <p:nvPr/>
        </p:nvSpPr>
        <p:spPr>
          <a:xfrm>
            <a:off x="12172950" y="5859713"/>
            <a:ext cx="5592128" cy="1814997"/>
          </a:xfrm>
          <a:prstGeom prst="rect">
            <a:avLst/>
          </a:prstGeom>
          <a:noFill/>
          <a:ln/>
        </p:spPr>
        <p:txBody>
          <a:bodyPr wrap="square" lIns="25400" tIns="25400" rIns="25400" bIns="25400" rtlCol="0" anchor="t">
            <a:normAutofit/>
          </a:bodyPr>
          <a:lstStyle/>
          <a:p>
            <a:pPr>
              <a:lnSpc>
                <a:spcPct val="120833"/>
              </a:lnSpc>
            </a:pPr>
            <a:r>
              <a:rPr lang="en-US" sz="2250" dirty="0">
                <a:solidFill>
                  <a:srgbClr val="4A4C4E"/>
                </a:solidFill>
                <a:latin typeface="Barlow" pitchFamily="34" charset="0"/>
                <a:ea typeface="Barlow" pitchFamily="34" charset="-122"/>
                <a:cs typeface="Barlow" pitchFamily="34" charset="-120"/>
              </a:rPr>
              <a:t>Steady state velocity of the redesigned system was improving almost daily —  further system redesign could be deferred for now.</a:t>
            </a:r>
            <a:endParaRPr lang="en-US" sz="2250" dirty="0"/>
          </a:p>
        </p:txBody>
      </p:sp>
      <p:pic>
        <p:nvPicPr>
          <p:cNvPr id="30" name="Image 1" descr="preencoded.png"/>
          <p:cNvPicPr>
            <a:picLocks noChangeAspect="1"/>
          </p:cNvPicPr>
          <p:nvPr/>
        </p:nvPicPr>
        <p:blipFill>
          <a:blip r:embed="rId4" cstate="screen">
            <a:extLst>
              <a:ext uri="{28A0092B-C50C-407E-A947-70E740481C1C}">
                <a14:useLocalDpi xmlns:a14="http://schemas.microsoft.com/office/drawing/2010/main"/>
              </a:ext>
            </a:extLst>
          </a:blip>
          <a:srcRect t="-8" b="-8"/>
          <a:stretch/>
        </p:blipFill>
        <p:spPr>
          <a:xfrm>
            <a:off x="11830050" y="9182100"/>
            <a:ext cx="776288" cy="247650"/>
          </a:xfrm>
          <a:prstGeom prst="rect">
            <a:avLst/>
          </a:prstGeom>
        </p:spPr>
      </p:pic>
      <p:sp>
        <p:nvSpPr>
          <p:cNvPr id="31" name="Shape 27"/>
          <p:cNvSpPr/>
          <p:nvPr/>
        </p:nvSpPr>
        <p:spPr>
          <a:xfrm>
            <a:off x="12796838" y="9210675"/>
            <a:ext cx="9525" cy="190500"/>
          </a:xfrm>
          <a:prstGeom prst="rect">
            <a:avLst/>
          </a:prstGeom>
          <a:solidFill>
            <a:srgbClr val="D7D9DB"/>
          </a:solidFill>
          <a:ln/>
        </p:spPr>
        <p:txBody>
          <a:bodyPr/>
          <a:lstStyle/>
          <a:p>
            <a:endParaRPr lang="en-US"/>
          </a:p>
        </p:txBody>
      </p:sp>
      <p:pic>
        <p:nvPicPr>
          <p:cNvPr id="32" name="Image 2" descr="preencoded.png"/>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2996863" y="9210675"/>
            <a:ext cx="582930" cy="1905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4F5F6"/>
        </a:solidFill>
        <a:effectLst/>
      </p:bgPr>
    </p:bg>
    <p:spTree>
      <p:nvGrpSpPr>
        <p:cNvPr id="1" name="">
          <a:extLst>
            <a:ext uri="{FF2B5EF4-FFF2-40B4-BE49-F238E27FC236}">
              <a16:creationId xmlns:a16="http://schemas.microsoft.com/office/drawing/2014/main" id="{5ED56980-9B4D-8D36-6B24-A1A03499E85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9032E6C-0970-B5DB-FE84-25340956F827}"/>
              </a:ext>
            </a:extLst>
          </p:cNvPr>
          <p:cNvSpPr/>
          <p:nvPr/>
        </p:nvSpPr>
        <p:spPr>
          <a:xfrm>
            <a:off x="1143000" y="1952073"/>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THE RESULT</a:t>
            </a:r>
            <a:endParaRPr lang="en-US" sz="1800" dirty="0"/>
          </a:p>
        </p:txBody>
      </p:sp>
      <p:sp>
        <p:nvSpPr>
          <p:cNvPr id="3" name="Text 1">
            <a:extLst>
              <a:ext uri="{FF2B5EF4-FFF2-40B4-BE49-F238E27FC236}">
                <a16:creationId xmlns:a16="http://schemas.microsoft.com/office/drawing/2014/main" id="{3690DD8B-60D4-4BFC-07E6-2902172C7BDB}"/>
              </a:ext>
            </a:extLst>
          </p:cNvPr>
          <p:cNvSpPr/>
          <p:nvPr/>
        </p:nvSpPr>
        <p:spPr>
          <a:xfrm>
            <a:off x="1143000" y="2914650"/>
            <a:ext cx="3134868" cy="3162300"/>
          </a:xfrm>
          <a:prstGeom prst="rect">
            <a:avLst/>
          </a:prstGeom>
          <a:noFill/>
          <a:ln/>
        </p:spPr>
        <p:txBody>
          <a:bodyPr wrap="square" lIns="25400" tIns="25400" rIns="25400" bIns="25400" rtlCol="0" anchor="t">
            <a:normAutofit fontScale="92500" lnSpcReduction="20000"/>
          </a:bodyPr>
          <a:lstStyle/>
          <a:p>
            <a:pPr marL="0" indent="0" algn="l">
              <a:lnSpc>
                <a:spcPct val="82000"/>
              </a:lnSpc>
              <a:buNone/>
            </a:pPr>
            <a:r>
              <a:rPr lang="en-US" sz="30000" b="1" kern="0" spc="-300" dirty="0">
                <a:solidFill>
                  <a:srgbClr val="37383A"/>
                </a:solidFill>
                <a:latin typeface="Barlow Condensed" pitchFamily="34" charset="0"/>
                <a:ea typeface="Barlow Condensed" pitchFamily="34" charset="-122"/>
                <a:cs typeface="Barlow Condensed" pitchFamily="34" charset="-120"/>
              </a:rPr>
              <a:t>14</a:t>
            </a:r>
            <a:endParaRPr lang="en-US" sz="30000" dirty="0"/>
          </a:p>
        </p:txBody>
      </p:sp>
      <p:sp>
        <p:nvSpPr>
          <p:cNvPr id="4" name="Text 2">
            <a:extLst>
              <a:ext uri="{FF2B5EF4-FFF2-40B4-BE49-F238E27FC236}">
                <a16:creationId xmlns:a16="http://schemas.microsoft.com/office/drawing/2014/main" id="{97D751F3-8F14-0E49-F358-BA0FEA4070C0}"/>
              </a:ext>
            </a:extLst>
          </p:cNvPr>
          <p:cNvSpPr/>
          <p:nvPr/>
        </p:nvSpPr>
        <p:spPr>
          <a:xfrm>
            <a:off x="3992880" y="3452119"/>
            <a:ext cx="817245" cy="175260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15000" b="1" dirty="0">
                <a:solidFill>
                  <a:srgbClr val="00B0F0"/>
                </a:solidFill>
                <a:latin typeface="Barlow Condensed" pitchFamily="34" charset="0"/>
                <a:ea typeface="Barlow Condensed" pitchFamily="34" charset="-122"/>
                <a:cs typeface="Barlow Condensed" pitchFamily="34" charset="-120"/>
              </a:rPr>
              <a:t>×</a:t>
            </a:r>
            <a:endParaRPr lang="en-US" sz="15000" dirty="0"/>
          </a:p>
        </p:txBody>
      </p:sp>
      <p:sp>
        <p:nvSpPr>
          <p:cNvPr id="5" name="Text 3">
            <a:extLst>
              <a:ext uri="{FF2B5EF4-FFF2-40B4-BE49-F238E27FC236}">
                <a16:creationId xmlns:a16="http://schemas.microsoft.com/office/drawing/2014/main" id="{A91DD4C4-39D7-A747-55AA-BE8D800093CD}"/>
              </a:ext>
            </a:extLst>
          </p:cNvPr>
          <p:cNvSpPr/>
          <p:nvPr/>
        </p:nvSpPr>
        <p:spPr>
          <a:xfrm>
            <a:off x="1143000" y="6362700"/>
            <a:ext cx="12573000" cy="541020"/>
          </a:xfrm>
          <a:prstGeom prst="rect">
            <a:avLst/>
          </a:prstGeom>
          <a:noFill/>
          <a:ln/>
        </p:spPr>
        <p:txBody>
          <a:bodyPr wrap="square" lIns="25400" tIns="25400" rIns="25400" bIns="25400" rtlCol="0" anchor="t">
            <a:normAutofit lnSpcReduction="10000"/>
          </a:bodyPr>
          <a:lstStyle/>
          <a:p>
            <a:pPr marL="0" indent="0" algn="l">
              <a:buNone/>
            </a:pPr>
            <a:r>
              <a:rPr lang="en-US" sz="3300" dirty="0">
                <a:solidFill>
                  <a:srgbClr val="37383A"/>
                </a:solidFill>
                <a:latin typeface="Barlow" pitchFamily="34" charset="0"/>
                <a:ea typeface="Barlow" pitchFamily="34" charset="-122"/>
                <a:cs typeface="Barlow" pitchFamily="34" charset="-120"/>
              </a:rPr>
              <a:t>faster deployment into a 24×7 operational environment</a:t>
            </a:r>
            <a:endParaRPr lang="en-US" sz="3300" dirty="0"/>
          </a:p>
        </p:txBody>
      </p:sp>
      <p:sp>
        <p:nvSpPr>
          <p:cNvPr id="6" name="Text 4">
            <a:extLst>
              <a:ext uri="{FF2B5EF4-FFF2-40B4-BE49-F238E27FC236}">
                <a16:creationId xmlns:a16="http://schemas.microsoft.com/office/drawing/2014/main" id="{053760B1-884F-260E-C831-25FE22CE30E0}"/>
              </a:ext>
            </a:extLst>
          </p:cNvPr>
          <p:cNvSpPr/>
          <p:nvPr/>
        </p:nvSpPr>
        <p:spPr>
          <a:xfrm>
            <a:off x="1143000" y="7037069"/>
            <a:ext cx="9810750" cy="1297858"/>
          </a:xfrm>
          <a:prstGeom prst="rect">
            <a:avLst/>
          </a:prstGeom>
          <a:noFill/>
          <a:ln/>
        </p:spPr>
        <p:txBody>
          <a:bodyPr wrap="square" lIns="25400" tIns="25400" rIns="25400" bIns="25400" rtlCol="0" anchor="t">
            <a:normAutofit/>
          </a:bodyPr>
          <a:lstStyle/>
          <a:p>
            <a:r>
              <a:rPr lang="en-US" sz="2250" dirty="0">
                <a:solidFill>
                  <a:srgbClr val="6B6E71"/>
                </a:solidFill>
                <a:latin typeface="Barlow" pitchFamily="34" charset="0"/>
                <a:ea typeface="Barlow" pitchFamily="34" charset="-122"/>
                <a:cs typeface="Barlow" pitchFamily="34" charset="-120"/>
              </a:rPr>
              <a:t>Customer issues Certificate of Recognition for team. Contract monetization drastically accelerates. Methodology transferred other teams.</a:t>
            </a:r>
            <a:endParaRPr lang="en-US" sz="2250" dirty="0"/>
          </a:p>
        </p:txBody>
      </p:sp>
      <p:pic>
        <p:nvPicPr>
          <p:cNvPr id="9" name="Picture 8">
            <a:extLst>
              <a:ext uri="{FF2B5EF4-FFF2-40B4-BE49-F238E27FC236}">
                <a16:creationId xmlns:a16="http://schemas.microsoft.com/office/drawing/2014/main" id="{40B956FF-FF8D-EA21-375B-D970FA8E47E8}"/>
              </a:ext>
            </a:extLst>
          </p:cNvPr>
          <p:cNvPicPr>
            <a:picLocks noChangeAspect="1"/>
          </p:cNvPicPr>
          <p:nvPr/>
        </p:nvPicPr>
        <p:blipFill>
          <a:blip r:embed="rId3" cstate="screen">
            <a:extLst>
              <a:ext uri="{28A0092B-C50C-407E-A947-70E740481C1C}">
                <a14:useLocalDpi xmlns:a14="http://schemas.microsoft.com/office/drawing/2010/main"/>
              </a:ext>
            </a:extLst>
          </a:blip>
          <a:stretch/>
        </p:blipFill>
        <p:spPr>
          <a:xfrm flipH="1">
            <a:off x="10608092" y="1547015"/>
            <a:ext cx="4897693" cy="4897693"/>
          </a:xfrm>
          <a:prstGeom prst="rect">
            <a:avLst/>
          </a:prstGeom>
        </p:spPr>
      </p:pic>
    </p:spTree>
    <p:extLst>
      <p:ext uri="{BB962C8B-B14F-4D97-AF65-F5344CB8AC3E}">
        <p14:creationId xmlns:p14="http://schemas.microsoft.com/office/powerpoint/2010/main" val="1647731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fltVal val="0"/>
                                          </p:val>
                                        </p:tav>
                                        <p:tav tm="100000">
                                          <p:val>
                                            <p:strVal val="#ppt_w"/>
                                          </p:val>
                                        </p:tav>
                                      </p:tavLst>
                                    </p:anim>
                                    <p:anim calcmode="lin" valueType="num">
                                      <p:cBhvr>
                                        <p:cTn id="8" dur="2000" fill="hold"/>
                                        <p:tgtEl>
                                          <p:spTgt spid="9"/>
                                        </p:tgtEl>
                                        <p:attrNameLst>
                                          <p:attrName>ppt_h</p:attrName>
                                        </p:attrNameLst>
                                      </p:cBhvr>
                                      <p:tavLst>
                                        <p:tav tm="0">
                                          <p:val>
                                            <p:fltVal val="0"/>
                                          </p:val>
                                        </p:tav>
                                        <p:tav tm="100000">
                                          <p:val>
                                            <p:strVal val="#ppt_h"/>
                                          </p:val>
                                        </p:tav>
                                      </p:tavLst>
                                    </p:anim>
                                    <p:animEffect transition="in" filter="fade">
                                      <p:cBhvr>
                                        <p:cTn id="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37383A"/>
        </a:solidFill>
        <a:effectLst/>
      </p:bgPr>
    </p:bg>
    <p:spTree>
      <p:nvGrpSpPr>
        <p:cNvPr id="1" name="">
          <a:extLst>
            <a:ext uri="{FF2B5EF4-FFF2-40B4-BE49-F238E27FC236}">
              <a16:creationId xmlns:a16="http://schemas.microsoft.com/office/drawing/2014/main" id="{251A30A4-8038-806E-DDC1-60040125751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49CE59C-3A5C-2E1E-8CD3-781C2CFDFC17}"/>
              </a:ext>
            </a:extLst>
          </p:cNvPr>
          <p:cNvSpPr/>
          <p:nvPr/>
        </p:nvSpPr>
        <p:spPr>
          <a:xfrm>
            <a:off x="1143000" y="2945524"/>
            <a:ext cx="17602200" cy="312420"/>
          </a:xfrm>
          <a:prstGeom prst="rect">
            <a:avLst/>
          </a:prstGeom>
          <a:noFill/>
          <a:ln/>
        </p:spPr>
        <p:txBody>
          <a:bodyPr wrap="square" lIns="25400" tIns="25400" rIns="25400" bIns="25400" rtlCol="0" anchor="t">
            <a:normAutofit lnSpcReduction="10000"/>
          </a:bodyPr>
          <a:lstStyle/>
          <a:p>
            <a:pPr marL="0" indent="0" algn="l">
              <a:buNone/>
            </a:pPr>
            <a:r>
              <a:rPr lang="en-US" sz="1800" b="1" kern="0" spc="263" dirty="0">
                <a:solidFill>
                  <a:srgbClr val="00B0F0"/>
                </a:solidFill>
                <a:latin typeface="Barlow" pitchFamily="34" charset="0"/>
                <a:ea typeface="Barlow" pitchFamily="34" charset="-122"/>
                <a:cs typeface="Barlow" pitchFamily="34" charset="-120"/>
              </a:rPr>
              <a:t>SECTION FIVE</a:t>
            </a:r>
            <a:endParaRPr lang="en-US" sz="1800" dirty="0"/>
          </a:p>
        </p:txBody>
      </p:sp>
      <p:sp>
        <p:nvSpPr>
          <p:cNvPr id="3" name="Text 1">
            <a:extLst>
              <a:ext uri="{FF2B5EF4-FFF2-40B4-BE49-F238E27FC236}">
                <a16:creationId xmlns:a16="http://schemas.microsoft.com/office/drawing/2014/main" id="{25939AA4-6D09-7DFA-ED43-17743A996073}"/>
              </a:ext>
            </a:extLst>
          </p:cNvPr>
          <p:cNvSpPr/>
          <p:nvPr/>
        </p:nvSpPr>
        <p:spPr>
          <a:xfrm>
            <a:off x="1143000" y="3201407"/>
            <a:ext cx="3915697" cy="3486988"/>
          </a:xfrm>
          <a:prstGeom prst="rect">
            <a:avLst/>
          </a:prstGeom>
          <a:noFill/>
          <a:ln/>
        </p:spPr>
        <p:txBody>
          <a:bodyPr wrap="square" lIns="25400" tIns="25400" rIns="25400" bIns="25400" rtlCol="0" anchor="t">
            <a:normAutofit/>
          </a:bodyPr>
          <a:lstStyle/>
          <a:p>
            <a:pPr marL="0" indent="0" algn="l">
              <a:lnSpc>
                <a:spcPct val="82000"/>
              </a:lnSpc>
              <a:buNone/>
            </a:pPr>
            <a:r>
              <a:rPr lang="en-US" sz="25500" b="1" dirty="0">
                <a:solidFill>
                  <a:srgbClr val="00B0F0"/>
                </a:solidFill>
                <a:latin typeface="Barlow Condensed" pitchFamily="34" charset="0"/>
              </a:rPr>
              <a:t>06</a:t>
            </a:r>
            <a:endParaRPr lang="en-US" sz="25500" dirty="0"/>
          </a:p>
        </p:txBody>
      </p:sp>
      <p:sp>
        <p:nvSpPr>
          <p:cNvPr id="4" name="Text 2">
            <a:extLst>
              <a:ext uri="{FF2B5EF4-FFF2-40B4-BE49-F238E27FC236}">
                <a16:creationId xmlns:a16="http://schemas.microsoft.com/office/drawing/2014/main" id="{8FD0A013-F464-FD81-BE3D-AB6B2CB8EB27}"/>
              </a:ext>
            </a:extLst>
          </p:cNvPr>
          <p:cNvSpPr/>
          <p:nvPr/>
        </p:nvSpPr>
        <p:spPr>
          <a:xfrm>
            <a:off x="4562172" y="4091226"/>
            <a:ext cx="10687660" cy="1830229"/>
          </a:xfrm>
          <a:prstGeom prst="rect">
            <a:avLst/>
          </a:prstGeom>
          <a:noFill/>
          <a:ln/>
        </p:spPr>
        <p:txBody>
          <a:bodyPr wrap="square" lIns="25400" tIns="25400" rIns="25400" bIns="25400" rtlCol="0" anchor="t">
            <a:normAutofit fontScale="92500" lnSpcReduction="20000"/>
          </a:bodyPr>
          <a:lstStyle/>
          <a:p>
            <a:pPr marL="0" indent="0" algn="l">
              <a:lnSpc>
                <a:spcPct val="98000"/>
              </a:lnSpc>
              <a:buNone/>
            </a:pPr>
            <a:r>
              <a:rPr lang="en-US" sz="7200" b="1" kern="0" spc="-37" dirty="0">
                <a:solidFill>
                  <a:srgbClr val="FFFFFF"/>
                </a:solidFill>
                <a:latin typeface="Barlow Condensed" pitchFamily="34" charset="0"/>
                <a:ea typeface="Barlow Condensed" pitchFamily="34" charset="-122"/>
                <a:cs typeface="Barlow Condensed" pitchFamily="34" charset="-120"/>
              </a:rPr>
              <a:t>Outcomes &amp;</a:t>
            </a:r>
          </a:p>
          <a:p>
            <a:pPr marL="0" indent="0" algn="l">
              <a:lnSpc>
                <a:spcPct val="98000"/>
              </a:lnSpc>
              <a:buNone/>
            </a:pPr>
            <a:r>
              <a:rPr lang="en-US" sz="7200" b="1" kern="0" spc="-37" dirty="0">
                <a:solidFill>
                  <a:srgbClr val="FFFFFF"/>
                </a:solidFill>
                <a:latin typeface="Barlow Condensed" pitchFamily="34" charset="0"/>
                <a:ea typeface="Barlow Condensed" pitchFamily="34" charset="-122"/>
                <a:cs typeface="Barlow Condensed" pitchFamily="34" charset="-120"/>
              </a:rPr>
              <a:t>Transferable Lessons</a:t>
            </a:r>
            <a:endParaRPr lang="en-US" sz="7200" dirty="0"/>
          </a:p>
        </p:txBody>
      </p:sp>
      <p:sp>
        <p:nvSpPr>
          <p:cNvPr id="5" name="Text 3">
            <a:extLst>
              <a:ext uri="{FF2B5EF4-FFF2-40B4-BE49-F238E27FC236}">
                <a16:creationId xmlns:a16="http://schemas.microsoft.com/office/drawing/2014/main" id="{D40E3019-1B5A-1FEA-1658-34F80E3EE7FD}"/>
              </a:ext>
            </a:extLst>
          </p:cNvPr>
          <p:cNvSpPr/>
          <p:nvPr/>
        </p:nvSpPr>
        <p:spPr>
          <a:xfrm>
            <a:off x="4562172" y="6188154"/>
            <a:ext cx="8044815" cy="815340"/>
          </a:xfrm>
          <a:prstGeom prst="rect">
            <a:avLst/>
          </a:prstGeom>
          <a:noFill/>
          <a:ln/>
        </p:spPr>
        <p:txBody>
          <a:bodyPr wrap="square" lIns="25400" tIns="25400" rIns="25400" bIns="25400" rtlCol="0" anchor="t">
            <a:normAutofit/>
          </a:bodyPr>
          <a:lstStyle/>
          <a:p>
            <a:pPr marL="0" indent="0" algn="l">
              <a:buNone/>
            </a:pPr>
            <a:r>
              <a:rPr lang="en-US" sz="2550" dirty="0">
                <a:solidFill>
                  <a:srgbClr val="C9CBCD"/>
                </a:solidFill>
                <a:latin typeface="Barlow" pitchFamily="34" charset="0"/>
                <a:ea typeface="Barlow" pitchFamily="34" charset="-122"/>
                <a:cs typeface="Barlow" pitchFamily="34" charset="-120"/>
              </a:rPr>
              <a:t>takeaways</a:t>
            </a:r>
            <a:endParaRPr lang="en-US" sz="2550" dirty="0"/>
          </a:p>
        </p:txBody>
      </p:sp>
    </p:spTree>
    <p:extLst>
      <p:ext uri="{BB962C8B-B14F-4D97-AF65-F5344CB8AC3E}">
        <p14:creationId xmlns:p14="http://schemas.microsoft.com/office/powerpoint/2010/main" val="9287123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91440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WORKING PRINCIPLES</a:t>
            </a:r>
            <a:endParaRPr lang="en-US" sz="1500" dirty="0"/>
          </a:p>
        </p:txBody>
      </p:sp>
      <p:sp>
        <p:nvSpPr>
          <p:cNvPr id="3" name="Text 1"/>
          <p:cNvSpPr/>
          <p:nvPr/>
        </p:nvSpPr>
        <p:spPr>
          <a:xfrm>
            <a:off x="1143000" y="1352550"/>
            <a:ext cx="17602200" cy="737592"/>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400" b="1" kern="0" spc="-54" dirty="0">
                <a:solidFill>
                  <a:srgbClr val="37383A"/>
                </a:solidFill>
                <a:latin typeface="Barlow Condensed" pitchFamily="34" charset="0"/>
                <a:ea typeface="Barlow Condensed" pitchFamily="34" charset="-122"/>
                <a:cs typeface="Barlow Condensed" pitchFamily="34" charset="-120"/>
              </a:rPr>
              <a:t>Mantras to live by</a:t>
            </a:r>
            <a:endParaRPr lang="en-US" sz="5400" dirty="0"/>
          </a:p>
        </p:txBody>
      </p:sp>
      <p:sp>
        <p:nvSpPr>
          <p:cNvPr id="4" name="Shape 2"/>
          <p:cNvSpPr/>
          <p:nvPr/>
        </p:nvSpPr>
        <p:spPr>
          <a:xfrm>
            <a:off x="1143000" y="2280642"/>
            <a:ext cx="457200" cy="47625"/>
          </a:xfrm>
          <a:prstGeom prst="rect">
            <a:avLst/>
          </a:prstGeom>
          <a:solidFill>
            <a:srgbClr val="00B0F0"/>
          </a:solidFill>
          <a:ln/>
        </p:spPr>
        <p:txBody>
          <a:bodyPr/>
          <a:lstStyle/>
          <a:p>
            <a:endParaRPr lang="en-US"/>
          </a:p>
        </p:txBody>
      </p:sp>
      <p:sp>
        <p:nvSpPr>
          <p:cNvPr id="5" name="Shape 3"/>
          <p:cNvSpPr/>
          <p:nvPr/>
        </p:nvSpPr>
        <p:spPr>
          <a:xfrm>
            <a:off x="1143000" y="2823567"/>
            <a:ext cx="7543800" cy="9525"/>
          </a:xfrm>
          <a:prstGeom prst="rect">
            <a:avLst/>
          </a:prstGeom>
          <a:solidFill>
            <a:srgbClr val="D7D9DB"/>
          </a:solidFill>
          <a:ln/>
        </p:spPr>
        <p:txBody>
          <a:bodyPr/>
          <a:lstStyle/>
          <a:p>
            <a:endParaRPr lang="en-US"/>
          </a:p>
        </p:txBody>
      </p:sp>
      <p:grpSp>
        <p:nvGrpSpPr>
          <p:cNvPr id="21" name="Group 20">
            <a:extLst>
              <a:ext uri="{FF2B5EF4-FFF2-40B4-BE49-F238E27FC236}">
                <a16:creationId xmlns:a16="http://schemas.microsoft.com/office/drawing/2014/main" id="{BC18B8F0-96D2-910B-4FBB-C7D224393799}"/>
              </a:ext>
            </a:extLst>
          </p:cNvPr>
          <p:cNvGrpSpPr/>
          <p:nvPr/>
        </p:nvGrpSpPr>
        <p:grpSpPr>
          <a:xfrm>
            <a:off x="1143000" y="3116937"/>
            <a:ext cx="8298180" cy="986790"/>
            <a:chOff x="1143000" y="3116937"/>
            <a:chExt cx="8298180" cy="986790"/>
          </a:xfrm>
        </p:grpSpPr>
        <p:sp>
          <p:nvSpPr>
            <p:cNvPr id="6" name="Text 4"/>
            <p:cNvSpPr/>
            <p:nvPr/>
          </p:nvSpPr>
          <p:spPr>
            <a:xfrm>
              <a:off x="1143000" y="3116937"/>
              <a:ext cx="8298180" cy="582930"/>
            </a:xfrm>
            <a:prstGeom prst="rect">
              <a:avLst/>
            </a:prstGeom>
            <a:noFill/>
            <a:ln/>
          </p:spPr>
          <p:txBody>
            <a:bodyPr wrap="square" lIns="25400" tIns="25400" rIns="25400" bIns="25400" rtlCol="0" anchor="t">
              <a:normAutofit lnSpcReduction="10000"/>
            </a:bodyPr>
            <a:lstStyle/>
            <a:p>
              <a:pPr marL="0" indent="0" algn="l">
                <a:lnSpc>
                  <a:spcPct val="91667"/>
                </a:lnSpc>
                <a:buNone/>
              </a:pPr>
              <a:r>
                <a:rPr lang="en-US" sz="3900" b="1" dirty="0">
                  <a:solidFill>
                    <a:srgbClr val="37383A"/>
                  </a:solidFill>
                  <a:latin typeface="Barlow Condensed" pitchFamily="34" charset="0"/>
                  <a:ea typeface="Barlow Condensed" pitchFamily="34" charset="-122"/>
                  <a:cs typeface="Barlow Condensed" pitchFamily="34" charset="-120"/>
                </a:rPr>
                <a:t>Stop starting and start finishing</a:t>
              </a:r>
              <a:endParaRPr lang="en-US" sz="3900" dirty="0"/>
            </a:p>
          </p:txBody>
        </p:sp>
        <p:sp>
          <p:nvSpPr>
            <p:cNvPr id="7" name="Text 5"/>
            <p:cNvSpPr/>
            <p:nvPr/>
          </p:nvSpPr>
          <p:spPr>
            <a:xfrm>
              <a:off x="1143000" y="3814167"/>
              <a:ext cx="8298180" cy="289560"/>
            </a:xfrm>
            <a:prstGeom prst="rect">
              <a:avLst/>
            </a:prstGeom>
            <a:noFill/>
            <a:ln/>
          </p:spPr>
          <p:txBody>
            <a:bodyPr wrap="square" lIns="25400" tIns="25400" rIns="25400" bIns="25400" rtlCol="0" anchor="t">
              <a:normAutofit lnSpcReduction="10000"/>
            </a:bodyPr>
            <a:lstStyle/>
            <a:p>
              <a:pPr marL="0" indent="0" algn="l">
                <a:buNone/>
              </a:pPr>
              <a:r>
                <a:rPr lang="en-US" sz="1650" kern="0" spc="231" dirty="0">
                  <a:solidFill>
                    <a:srgbClr val="00B0F0"/>
                  </a:solidFill>
                  <a:latin typeface="Barlow" pitchFamily="34" charset="0"/>
                  <a:ea typeface="Barlow" pitchFamily="34" charset="-122"/>
                  <a:cs typeface="Barlow" pitchFamily="34" charset="-120"/>
                </a:rPr>
                <a:t>DAVID ANDERSON</a:t>
              </a:r>
              <a:endParaRPr lang="en-US" sz="1650" dirty="0"/>
            </a:p>
          </p:txBody>
        </p:sp>
      </p:grpSp>
      <p:sp>
        <p:nvSpPr>
          <p:cNvPr id="8" name="Shape 6"/>
          <p:cNvSpPr/>
          <p:nvPr/>
        </p:nvSpPr>
        <p:spPr>
          <a:xfrm>
            <a:off x="9601200" y="2823567"/>
            <a:ext cx="7543800" cy="9525"/>
          </a:xfrm>
          <a:prstGeom prst="rect">
            <a:avLst/>
          </a:prstGeom>
          <a:solidFill>
            <a:srgbClr val="D7D9DB"/>
          </a:solidFill>
          <a:ln/>
        </p:spPr>
        <p:txBody>
          <a:bodyPr/>
          <a:lstStyle/>
          <a:p>
            <a:endParaRPr lang="en-US"/>
          </a:p>
        </p:txBody>
      </p:sp>
      <p:grpSp>
        <p:nvGrpSpPr>
          <p:cNvPr id="22" name="Group 21">
            <a:extLst>
              <a:ext uri="{FF2B5EF4-FFF2-40B4-BE49-F238E27FC236}">
                <a16:creationId xmlns:a16="http://schemas.microsoft.com/office/drawing/2014/main" id="{F50C0289-57EC-D878-C9E9-6428D248B2CF}"/>
              </a:ext>
            </a:extLst>
          </p:cNvPr>
          <p:cNvGrpSpPr/>
          <p:nvPr/>
        </p:nvGrpSpPr>
        <p:grpSpPr>
          <a:xfrm>
            <a:off x="9601200" y="3116937"/>
            <a:ext cx="8298180" cy="986790"/>
            <a:chOff x="9601200" y="3116937"/>
            <a:chExt cx="8298180" cy="986790"/>
          </a:xfrm>
        </p:grpSpPr>
        <p:sp>
          <p:nvSpPr>
            <p:cNvPr id="9" name="Text 7"/>
            <p:cNvSpPr/>
            <p:nvPr/>
          </p:nvSpPr>
          <p:spPr>
            <a:xfrm>
              <a:off x="9601200" y="3116937"/>
              <a:ext cx="8298180" cy="582930"/>
            </a:xfrm>
            <a:prstGeom prst="rect">
              <a:avLst/>
            </a:prstGeom>
            <a:noFill/>
            <a:ln/>
          </p:spPr>
          <p:txBody>
            <a:bodyPr wrap="square" lIns="25400" tIns="25400" rIns="25400" bIns="25400" rtlCol="0" anchor="t">
              <a:normAutofit lnSpcReduction="10000"/>
            </a:bodyPr>
            <a:lstStyle/>
            <a:p>
              <a:pPr marL="0" indent="0" algn="l">
                <a:lnSpc>
                  <a:spcPct val="91667"/>
                </a:lnSpc>
                <a:buNone/>
              </a:pPr>
              <a:r>
                <a:rPr lang="en-US" sz="3900" b="1" dirty="0">
                  <a:solidFill>
                    <a:srgbClr val="37383A"/>
                  </a:solidFill>
                  <a:latin typeface="Barlow Condensed" pitchFamily="34" charset="0"/>
                  <a:ea typeface="Barlow Condensed" pitchFamily="34" charset="-122"/>
                  <a:cs typeface="Barlow Condensed" pitchFamily="34" charset="-120"/>
                </a:rPr>
                <a:t>Perfection is the enemy of good enough</a:t>
              </a:r>
              <a:endParaRPr lang="en-US" sz="3900" dirty="0"/>
            </a:p>
          </p:txBody>
        </p:sp>
        <p:sp>
          <p:nvSpPr>
            <p:cNvPr id="10" name="Text 8"/>
            <p:cNvSpPr/>
            <p:nvPr/>
          </p:nvSpPr>
          <p:spPr>
            <a:xfrm>
              <a:off x="9601200" y="3814167"/>
              <a:ext cx="8298180" cy="289560"/>
            </a:xfrm>
            <a:prstGeom prst="rect">
              <a:avLst/>
            </a:prstGeom>
            <a:noFill/>
            <a:ln/>
          </p:spPr>
          <p:txBody>
            <a:bodyPr wrap="square" lIns="25400" tIns="25400" rIns="25400" bIns="25400" rtlCol="0" anchor="t">
              <a:normAutofit lnSpcReduction="10000"/>
            </a:bodyPr>
            <a:lstStyle/>
            <a:p>
              <a:pPr marL="0" indent="0" algn="l">
                <a:buNone/>
              </a:pPr>
              <a:r>
                <a:rPr lang="en-US" sz="1650" kern="0" spc="231" dirty="0">
                  <a:solidFill>
                    <a:srgbClr val="00B0F0"/>
                  </a:solidFill>
                  <a:latin typeface="Barlow" pitchFamily="34" charset="0"/>
                  <a:ea typeface="Barlow" pitchFamily="34" charset="-122"/>
                  <a:cs typeface="Barlow" pitchFamily="34" charset="-120"/>
                </a:rPr>
                <a:t>VOLTAIRE</a:t>
              </a:r>
              <a:endParaRPr lang="en-US" sz="1650" dirty="0"/>
            </a:p>
          </p:txBody>
        </p:sp>
      </p:grpSp>
      <p:sp>
        <p:nvSpPr>
          <p:cNvPr id="11" name="Shape 9"/>
          <p:cNvSpPr/>
          <p:nvPr/>
        </p:nvSpPr>
        <p:spPr>
          <a:xfrm>
            <a:off x="1143000" y="4484727"/>
            <a:ext cx="7543800" cy="9525"/>
          </a:xfrm>
          <a:prstGeom prst="rect">
            <a:avLst/>
          </a:prstGeom>
          <a:solidFill>
            <a:srgbClr val="D7D9DB"/>
          </a:solidFill>
          <a:ln/>
        </p:spPr>
        <p:txBody>
          <a:bodyPr/>
          <a:lstStyle/>
          <a:p>
            <a:endParaRPr lang="en-US"/>
          </a:p>
        </p:txBody>
      </p:sp>
      <p:grpSp>
        <p:nvGrpSpPr>
          <p:cNvPr id="23" name="Group 22">
            <a:extLst>
              <a:ext uri="{FF2B5EF4-FFF2-40B4-BE49-F238E27FC236}">
                <a16:creationId xmlns:a16="http://schemas.microsoft.com/office/drawing/2014/main" id="{DA226477-69CA-5BDB-4ECD-83D36F0E0405}"/>
              </a:ext>
            </a:extLst>
          </p:cNvPr>
          <p:cNvGrpSpPr/>
          <p:nvPr/>
        </p:nvGrpSpPr>
        <p:grpSpPr>
          <a:xfrm>
            <a:off x="1143000" y="4778097"/>
            <a:ext cx="8298180" cy="1531621"/>
            <a:chOff x="1143000" y="4778097"/>
            <a:chExt cx="8298180" cy="1531621"/>
          </a:xfrm>
        </p:grpSpPr>
        <p:sp>
          <p:nvSpPr>
            <p:cNvPr id="12" name="Text 10"/>
            <p:cNvSpPr/>
            <p:nvPr/>
          </p:nvSpPr>
          <p:spPr>
            <a:xfrm>
              <a:off x="1143000" y="4778097"/>
              <a:ext cx="7770114" cy="1127760"/>
            </a:xfrm>
            <a:prstGeom prst="rect">
              <a:avLst/>
            </a:prstGeom>
            <a:noFill/>
            <a:ln/>
          </p:spPr>
          <p:txBody>
            <a:bodyPr wrap="square" lIns="25400" tIns="25400" rIns="25400" bIns="25400" rtlCol="0" anchor="t">
              <a:normAutofit lnSpcReduction="10000"/>
            </a:bodyPr>
            <a:lstStyle/>
            <a:p>
              <a:pPr marL="0" indent="0" algn="l">
                <a:lnSpc>
                  <a:spcPct val="91667"/>
                </a:lnSpc>
                <a:buNone/>
              </a:pPr>
              <a:r>
                <a:rPr lang="en-US" sz="3900" b="1" dirty="0">
                  <a:solidFill>
                    <a:srgbClr val="37383A"/>
                  </a:solidFill>
                  <a:latin typeface="Barlow Condensed" pitchFamily="34" charset="0"/>
                  <a:ea typeface="Barlow Condensed" pitchFamily="34" charset="-122"/>
                  <a:cs typeface="Barlow Condensed" pitchFamily="34" charset="-120"/>
                </a:rPr>
                <a:t>Know when to hold ‘</a:t>
              </a:r>
              <a:r>
                <a:rPr lang="en-US" sz="3900" b="1" dirty="0" err="1">
                  <a:solidFill>
                    <a:srgbClr val="37383A"/>
                  </a:solidFill>
                  <a:latin typeface="Barlow Condensed" pitchFamily="34" charset="0"/>
                  <a:ea typeface="Barlow Condensed" pitchFamily="34" charset="-122"/>
                  <a:cs typeface="Barlow Condensed" pitchFamily="34" charset="-120"/>
                </a:rPr>
                <a:t>em</a:t>
              </a:r>
              <a:r>
                <a:rPr lang="en-US" sz="3900" b="1" dirty="0">
                  <a:solidFill>
                    <a:srgbClr val="37383A"/>
                  </a:solidFill>
                  <a:latin typeface="Barlow Condensed" pitchFamily="34" charset="0"/>
                  <a:ea typeface="Barlow Condensed" pitchFamily="34" charset="-122"/>
                  <a:cs typeface="Barlow Condensed" pitchFamily="34" charset="-120"/>
                </a:rPr>
                <a:t>, when to fold ‘</a:t>
              </a:r>
              <a:r>
                <a:rPr lang="en-US" sz="3900" b="1" dirty="0" err="1">
                  <a:solidFill>
                    <a:srgbClr val="37383A"/>
                  </a:solidFill>
                  <a:latin typeface="Barlow Condensed" pitchFamily="34" charset="0"/>
                  <a:ea typeface="Barlow Condensed" pitchFamily="34" charset="-122"/>
                  <a:cs typeface="Barlow Condensed" pitchFamily="34" charset="-120"/>
                </a:rPr>
                <a:t>em</a:t>
              </a:r>
              <a:r>
                <a:rPr lang="en-US" sz="3900" b="1" dirty="0">
                  <a:solidFill>
                    <a:srgbClr val="37383A"/>
                  </a:solidFill>
                  <a:latin typeface="Barlow Condensed" pitchFamily="34" charset="0"/>
                  <a:ea typeface="Barlow Condensed" pitchFamily="34" charset="-122"/>
                  <a:cs typeface="Barlow Condensed" pitchFamily="34" charset="-120"/>
                </a:rPr>
                <a:t>, know when to walk away, and when to run</a:t>
              </a:r>
              <a:endParaRPr lang="en-US" sz="3900" dirty="0"/>
            </a:p>
          </p:txBody>
        </p:sp>
        <p:sp>
          <p:nvSpPr>
            <p:cNvPr id="13" name="Text 11"/>
            <p:cNvSpPr/>
            <p:nvPr/>
          </p:nvSpPr>
          <p:spPr>
            <a:xfrm>
              <a:off x="1143000" y="6020158"/>
              <a:ext cx="8298180" cy="289560"/>
            </a:xfrm>
            <a:prstGeom prst="rect">
              <a:avLst/>
            </a:prstGeom>
            <a:noFill/>
            <a:ln/>
          </p:spPr>
          <p:txBody>
            <a:bodyPr wrap="square" lIns="25400" tIns="25400" rIns="25400" bIns="25400" rtlCol="0" anchor="t">
              <a:normAutofit lnSpcReduction="10000"/>
            </a:bodyPr>
            <a:lstStyle/>
            <a:p>
              <a:pPr marL="0" indent="0" algn="l">
                <a:buNone/>
              </a:pPr>
              <a:r>
                <a:rPr lang="en-US" sz="1650" kern="0" spc="231" dirty="0">
                  <a:solidFill>
                    <a:srgbClr val="00B0F0"/>
                  </a:solidFill>
                  <a:latin typeface="Barlow" pitchFamily="34" charset="0"/>
                  <a:ea typeface="Barlow" pitchFamily="34" charset="-122"/>
                  <a:cs typeface="Barlow" pitchFamily="34" charset="-120"/>
                </a:rPr>
                <a:t>KENNY ROGERS</a:t>
              </a:r>
              <a:endParaRPr lang="en-US" sz="1650" dirty="0"/>
            </a:p>
          </p:txBody>
        </p:sp>
      </p:grpSp>
      <p:sp>
        <p:nvSpPr>
          <p:cNvPr id="14" name="Shape 12"/>
          <p:cNvSpPr/>
          <p:nvPr/>
        </p:nvSpPr>
        <p:spPr>
          <a:xfrm>
            <a:off x="9601200" y="4484727"/>
            <a:ext cx="7543800" cy="9525"/>
          </a:xfrm>
          <a:prstGeom prst="rect">
            <a:avLst/>
          </a:prstGeom>
          <a:solidFill>
            <a:srgbClr val="D7D9DB"/>
          </a:solidFill>
          <a:ln/>
        </p:spPr>
        <p:txBody>
          <a:bodyPr/>
          <a:lstStyle/>
          <a:p>
            <a:endParaRPr lang="en-US"/>
          </a:p>
        </p:txBody>
      </p:sp>
      <p:grpSp>
        <p:nvGrpSpPr>
          <p:cNvPr id="24" name="Group 23">
            <a:extLst>
              <a:ext uri="{FF2B5EF4-FFF2-40B4-BE49-F238E27FC236}">
                <a16:creationId xmlns:a16="http://schemas.microsoft.com/office/drawing/2014/main" id="{A36D4CA7-E766-16D8-EBB4-86EF28975672}"/>
              </a:ext>
            </a:extLst>
          </p:cNvPr>
          <p:cNvGrpSpPr/>
          <p:nvPr/>
        </p:nvGrpSpPr>
        <p:grpSpPr>
          <a:xfrm>
            <a:off x="9601200" y="4778097"/>
            <a:ext cx="8298180" cy="986790"/>
            <a:chOff x="9601200" y="4778097"/>
            <a:chExt cx="8298180" cy="986790"/>
          </a:xfrm>
        </p:grpSpPr>
        <p:sp>
          <p:nvSpPr>
            <p:cNvPr id="15" name="Text 13"/>
            <p:cNvSpPr/>
            <p:nvPr/>
          </p:nvSpPr>
          <p:spPr>
            <a:xfrm>
              <a:off x="9601200" y="4778097"/>
              <a:ext cx="8298180" cy="582930"/>
            </a:xfrm>
            <a:prstGeom prst="rect">
              <a:avLst/>
            </a:prstGeom>
            <a:noFill/>
            <a:ln/>
          </p:spPr>
          <p:txBody>
            <a:bodyPr wrap="square" lIns="25400" tIns="25400" rIns="25400" bIns="25400" rtlCol="0" anchor="t">
              <a:normAutofit lnSpcReduction="10000"/>
            </a:bodyPr>
            <a:lstStyle/>
            <a:p>
              <a:pPr marL="0" indent="0" algn="l">
                <a:lnSpc>
                  <a:spcPct val="91667"/>
                </a:lnSpc>
                <a:buNone/>
              </a:pPr>
              <a:r>
                <a:rPr lang="en-US" sz="3900" b="1" dirty="0">
                  <a:solidFill>
                    <a:srgbClr val="37383A"/>
                  </a:solidFill>
                  <a:latin typeface="Barlow Condensed" pitchFamily="34" charset="0"/>
                  <a:ea typeface="Barlow Condensed" pitchFamily="34" charset="-122"/>
                  <a:cs typeface="Barlow Condensed" pitchFamily="34" charset="-120"/>
                </a:rPr>
                <a:t>Treat exceptions as exceptions</a:t>
              </a:r>
              <a:endParaRPr lang="en-US" sz="3900" dirty="0"/>
            </a:p>
          </p:txBody>
        </p:sp>
        <p:sp>
          <p:nvSpPr>
            <p:cNvPr id="16" name="Text 14"/>
            <p:cNvSpPr/>
            <p:nvPr/>
          </p:nvSpPr>
          <p:spPr>
            <a:xfrm>
              <a:off x="9601200" y="5475327"/>
              <a:ext cx="8298180" cy="289560"/>
            </a:xfrm>
            <a:prstGeom prst="rect">
              <a:avLst/>
            </a:prstGeom>
            <a:noFill/>
            <a:ln/>
          </p:spPr>
          <p:txBody>
            <a:bodyPr wrap="square" lIns="25400" tIns="25400" rIns="25400" bIns="25400" rtlCol="0" anchor="t">
              <a:normAutofit lnSpcReduction="10000"/>
            </a:bodyPr>
            <a:lstStyle/>
            <a:p>
              <a:pPr marL="0" indent="0" algn="l">
                <a:buNone/>
              </a:pPr>
              <a:r>
                <a:rPr lang="en-US" sz="1650" kern="0" spc="231" dirty="0">
                  <a:solidFill>
                    <a:srgbClr val="00B0F0"/>
                  </a:solidFill>
                  <a:latin typeface="Barlow" pitchFamily="34" charset="0"/>
                  <a:ea typeface="Barlow" pitchFamily="34" charset="-122"/>
                  <a:cs typeface="Barlow" pitchFamily="34" charset="-120"/>
                </a:rPr>
                <a:t>NIEL NICKOLAISEN</a:t>
              </a:r>
              <a:endParaRPr lang="en-US" sz="1650" dirty="0"/>
            </a:p>
          </p:txBody>
        </p:sp>
      </p:grpSp>
      <p:pic>
        <p:nvPicPr>
          <p:cNvPr id="17"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344025"/>
            <a:ext cx="955536" cy="304800"/>
          </a:xfrm>
          <a:prstGeom prst="rect">
            <a:avLst/>
          </a:prstGeom>
        </p:spPr>
      </p:pic>
      <p:sp>
        <p:nvSpPr>
          <p:cNvPr id="18" name="Shape 15"/>
          <p:cNvSpPr/>
          <p:nvPr/>
        </p:nvSpPr>
        <p:spPr>
          <a:xfrm>
            <a:off x="2289036" y="9344025"/>
            <a:ext cx="9525" cy="304800"/>
          </a:xfrm>
          <a:prstGeom prst="rect">
            <a:avLst/>
          </a:prstGeom>
          <a:solidFill>
            <a:srgbClr val="D7D9DB"/>
          </a:solidFill>
          <a:ln/>
        </p:spPr>
        <p:txBody>
          <a:bodyPr/>
          <a:lstStyle/>
          <a:p>
            <a:endParaRPr lang="en-US"/>
          </a:p>
        </p:txBody>
      </p:sp>
      <p:pic>
        <p:nvPicPr>
          <p:cNvPr id="19"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9061" y="9315450"/>
            <a:ext cx="1107519" cy="361950"/>
          </a:xfrm>
          <a:prstGeom prst="rect">
            <a:avLst/>
          </a:prstGeom>
        </p:spPr>
      </p:pic>
      <p:sp>
        <p:nvSpPr>
          <p:cNvPr id="20" name="Text 16"/>
          <p:cNvSpPr/>
          <p:nvPr/>
        </p:nvSpPr>
        <p:spPr>
          <a:xfrm>
            <a:off x="16107906" y="9425940"/>
            <a:ext cx="1113294"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A7AAAD"/>
                </a:solidFill>
                <a:latin typeface="Barlow" pitchFamily="34" charset="0"/>
                <a:ea typeface="Barlow" pitchFamily="34" charset="-122"/>
                <a:cs typeface="Barlow" pitchFamily="34" charset="-120"/>
              </a:rPr>
              <a:t>heuristiq.io</a:t>
            </a:r>
            <a:endParaRPr lang="en-US" sz="16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97155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TRANSFERABLE LESSONS</a:t>
            </a:r>
            <a:endParaRPr lang="en-US" sz="1500" dirty="0"/>
          </a:p>
        </p:txBody>
      </p:sp>
      <p:sp>
        <p:nvSpPr>
          <p:cNvPr id="3" name="Text 1"/>
          <p:cNvSpPr/>
          <p:nvPr/>
        </p:nvSpPr>
        <p:spPr>
          <a:xfrm>
            <a:off x="1143000" y="1409700"/>
            <a:ext cx="17602200" cy="737592"/>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400" b="1" kern="0" spc="-54" dirty="0">
                <a:solidFill>
                  <a:srgbClr val="37383A"/>
                </a:solidFill>
                <a:latin typeface="Barlow Condensed" pitchFamily="34" charset="0"/>
                <a:ea typeface="Barlow Condensed" pitchFamily="34" charset="-122"/>
                <a:cs typeface="Barlow Condensed" pitchFamily="34" charset="-120"/>
              </a:rPr>
              <a:t>Five questions to take back</a:t>
            </a:r>
            <a:endParaRPr lang="en-US" sz="5400" dirty="0"/>
          </a:p>
        </p:txBody>
      </p:sp>
      <p:sp>
        <p:nvSpPr>
          <p:cNvPr id="4" name="Shape 2"/>
          <p:cNvSpPr/>
          <p:nvPr/>
        </p:nvSpPr>
        <p:spPr>
          <a:xfrm>
            <a:off x="1143000" y="2337792"/>
            <a:ext cx="457200" cy="47625"/>
          </a:xfrm>
          <a:prstGeom prst="rect">
            <a:avLst/>
          </a:prstGeom>
          <a:solidFill>
            <a:srgbClr val="00B0F0"/>
          </a:solidFill>
          <a:ln/>
        </p:spPr>
        <p:txBody>
          <a:bodyPr/>
          <a:lstStyle/>
          <a:p>
            <a:endParaRPr lang="en-US"/>
          </a:p>
        </p:txBody>
      </p:sp>
      <p:sp>
        <p:nvSpPr>
          <p:cNvPr id="5" name="Shape 3"/>
          <p:cNvSpPr/>
          <p:nvPr/>
        </p:nvSpPr>
        <p:spPr>
          <a:xfrm>
            <a:off x="1143000" y="3617952"/>
            <a:ext cx="16002000" cy="9525"/>
          </a:xfrm>
          <a:prstGeom prst="rect">
            <a:avLst/>
          </a:prstGeom>
          <a:solidFill>
            <a:srgbClr val="E4E6E8"/>
          </a:solidFill>
          <a:ln/>
        </p:spPr>
        <p:txBody>
          <a:bodyPr/>
          <a:lstStyle/>
          <a:p>
            <a:endParaRPr lang="en-US"/>
          </a:p>
        </p:txBody>
      </p:sp>
      <p:sp>
        <p:nvSpPr>
          <p:cNvPr id="6" name="Text 4"/>
          <p:cNvSpPr/>
          <p:nvPr/>
        </p:nvSpPr>
        <p:spPr>
          <a:xfrm>
            <a:off x="1143000" y="2934057"/>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01</a:t>
            </a:r>
            <a:endParaRPr lang="en-US" sz="2400" dirty="0"/>
          </a:p>
        </p:txBody>
      </p:sp>
      <p:sp>
        <p:nvSpPr>
          <p:cNvPr id="7" name="Text 5"/>
          <p:cNvSpPr/>
          <p:nvPr/>
        </p:nvSpPr>
        <p:spPr>
          <a:xfrm>
            <a:off x="1866900" y="2861667"/>
            <a:ext cx="4939028" cy="508635"/>
          </a:xfrm>
          <a:prstGeom prst="rect">
            <a:avLst/>
          </a:prstGeom>
          <a:noFill/>
          <a:ln/>
        </p:spPr>
        <p:txBody>
          <a:bodyPr wrap="square" lIns="25400" tIns="25400" rIns="25400" bIns="25400" rtlCol="0" anchor="t">
            <a:normAutofit/>
          </a:bodyPr>
          <a:lstStyle/>
          <a:p>
            <a:pPr marL="0" indent="0" algn="l">
              <a:lnSpc>
                <a:spcPct val="108333"/>
              </a:lnSpc>
              <a:buNone/>
            </a:pPr>
            <a:r>
              <a:rPr lang="en-US" sz="2850" dirty="0">
                <a:solidFill>
                  <a:srgbClr val="37383A"/>
                </a:solidFill>
                <a:latin typeface="Barlow" pitchFamily="34" charset="0"/>
                <a:ea typeface="Barlow" pitchFamily="34" charset="-122"/>
                <a:cs typeface="Barlow" pitchFamily="34" charset="-120"/>
              </a:rPr>
              <a:t>What are you suboptimizing?</a:t>
            </a:r>
            <a:endParaRPr lang="en-US" sz="2850" dirty="0"/>
          </a:p>
        </p:txBody>
      </p:sp>
      <p:sp>
        <p:nvSpPr>
          <p:cNvPr id="8" name="Shape 6"/>
          <p:cNvSpPr/>
          <p:nvPr/>
        </p:nvSpPr>
        <p:spPr>
          <a:xfrm>
            <a:off x="1143000" y="4667607"/>
            <a:ext cx="16002000" cy="9525"/>
          </a:xfrm>
          <a:prstGeom prst="rect">
            <a:avLst/>
          </a:prstGeom>
          <a:solidFill>
            <a:srgbClr val="E4E6E8"/>
          </a:solidFill>
          <a:ln/>
        </p:spPr>
        <p:txBody>
          <a:bodyPr/>
          <a:lstStyle/>
          <a:p>
            <a:endParaRPr lang="en-US"/>
          </a:p>
        </p:txBody>
      </p:sp>
      <p:sp>
        <p:nvSpPr>
          <p:cNvPr id="9" name="Text 7"/>
          <p:cNvSpPr/>
          <p:nvPr/>
        </p:nvSpPr>
        <p:spPr>
          <a:xfrm>
            <a:off x="1143000" y="3983712"/>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02</a:t>
            </a:r>
            <a:endParaRPr lang="en-US" sz="2400" dirty="0"/>
          </a:p>
        </p:txBody>
      </p:sp>
      <p:sp>
        <p:nvSpPr>
          <p:cNvPr id="10" name="Text 8"/>
          <p:cNvSpPr/>
          <p:nvPr/>
        </p:nvSpPr>
        <p:spPr>
          <a:xfrm>
            <a:off x="1866900" y="3911322"/>
            <a:ext cx="11886659" cy="508635"/>
          </a:xfrm>
          <a:prstGeom prst="rect">
            <a:avLst/>
          </a:prstGeom>
          <a:noFill/>
          <a:ln/>
        </p:spPr>
        <p:txBody>
          <a:bodyPr wrap="square" lIns="25400" tIns="25400" rIns="25400" bIns="25400" rtlCol="0" anchor="t">
            <a:normAutofit/>
          </a:bodyPr>
          <a:lstStyle/>
          <a:p>
            <a:pPr marL="0" indent="0" algn="l">
              <a:lnSpc>
                <a:spcPct val="108333"/>
              </a:lnSpc>
              <a:buNone/>
            </a:pPr>
            <a:r>
              <a:rPr lang="en-US" sz="2850" dirty="0">
                <a:solidFill>
                  <a:srgbClr val="37383A"/>
                </a:solidFill>
                <a:latin typeface="Barlow" pitchFamily="34" charset="0"/>
                <a:ea typeface="Barlow" pitchFamily="34" charset="-122"/>
                <a:cs typeface="Barlow" pitchFamily="34" charset="-120"/>
              </a:rPr>
              <a:t>Where are you stuck in a prior decision and ignoring new information?</a:t>
            </a:r>
            <a:endParaRPr lang="en-US" sz="2850" dirty="0"/>
          </a:p>
        </p:txBody>
      </p:sp>
      <p:sp>
        <p:nvSpPr>
          <p:cNvPr id="11" name="Shape 9"/>
          <p:cNvSpPr/>
          <p:nvPr/>
        </p:nvSpPr>
        <p:spPr>
          <a:xfrm>
            <a:off x="1143000" y="5717262"/>
            <a:ext cx="16002000" cy="9525"/>
          </a:xfrm>
          <a:prstGeom prst="rect">
            <a:avLst/>
          </a:prstGeom>
          <a:solidFill>
            <a:srgbClr val="E4E6E8"/>
          </a:solidFill>
          <a:ln/>
        </p:spPr>
        <p:txBody>
          <a:bodyPr/>
          <a:lstStyle/>
          <a:p>
            <a:endParaRPr lang="en-US"/>
          </a:p>
        </p:txBody>
      </p:sp>
      <p:sp>
        <p:nvSpPr>
          <p:cNvPr id="12" name="Text 10"/>
          <p:cNvSpPr/>
          <p:nvPr/>
        </p:nvSpPr>
        <p:spPr>
          <a:xfrm>
            <a:off x="1143000" y="5033367"/>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03</a:t>
            </a:r>
            <a:endParaRPr lang="en-US" sz="2400" dirty="0"/>
          </a:p>
        </p:txBody>
      </p:sp>
      <p:sp>
        <p:nvSpPr>
          <p:cNvPr id="13" name="Text 11"/>
          <p:cNvSpPr/>
          <p:nvPr/>
        </p:nvSpPr>
        <p:spPr>
          <a:xfrm>
            <a:off x="1866900" y="4960977"/>
            <a:ext cx="6325332" cy="508635"/>
          </a:xfrm>
          <a:prstGeom prst="rect">
            <a:avLst/>
          </a:prstGeom>
          <a:noFill/>
          <a:ln/>
        </p:spPr>
        <p:txBody>
          <a:bodyPr wrap="square" lIns="25400" tIns="25400" rIns="25400" bIns="25400" rtlCol="0" anchor="t">
            <a:normAutofit/>
          </a:bodyPr>
          <a:lstStyle/>
          <a:p>
            <a:pPr marL="0" indent="0" algn="l">
              <a:lnSpc>
                <a:spcPct val="108333"/>
              </a:lnSpc>
              <a:buNone/>
            </a:pPr>
            <a:r>
              <a:rPr lang="en-US" sz="2850" dirty="0">
                <a:solidFill>
                  <a:srgbClr val="37383A"/>
                </a:solidFill>
                <a:latin typeface="Barlow" pitchFamily="34" charset="0"/>
                <a:ea typeface="Barlow" pitchFamily="34" charset="-122"/>
                <a:cs typeface="Barlow" pitchFamily="34" charset="-120"/>
              </a:rPr>
              <a:t>Are you designed for flow and agility?</a:t>
            </a:r>
            <a:endParaRPr lang="en-US" sz="2850" dirty="0"/>
          </a:p>
        </p:txBody>
      </p:sp>
      <p:sp>
        <p:nvSpPr>
          <p:cNvPr id="14" name="Shape 12"/>
          <p:cNvSpPr/>
          <p:nvPr/>
        </p:nvSpPr>
        <p:spPr>
          <a:xfrm>
            <a:off x="1143000" y="6766918"/>
            <a:ext cx="16002000" cy="9525"/>
          </a:xfrm>
          <a:prstGeom prst="rect">
            <a:avLst/>
          </a:prstGeom>
          <a:solidFill>
            <a:srgbClr val="E4E6E8"/>
          </a:solidFill>
          <a:ln/>
        </p:spPr>
        <p:txBody>
          <a:bodyPr/>
          <a:lstStyle/>
          <a:p>
            <a:endParaRPr lang="en-US"/>
          </a:p>
        </p:txBody>
      </p:sp>
      <p:sp>
        <p:nvSpPr>
          <p:cNvPr id="15" name="Text 13"/>
          <p:cNvSpPr/>
          <p:nvPr/>
        </p:nvSpPr>
        <p:spPr>
          <a:xfrm>
            <a:off x="1143000" y="6083022"/>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04</a:t>
            </a:r>
            <a:endParaRPr lang="en-US" sz="2400" dirty="0"/>
          </a:p>
        </p:txBody>
      </p:sp>
      <p:sp>
        <p:nvSpPr>
          <p:cNvPr id="16" name="Text 14"/>
          <p:cNvSpPr/>
          <p:nvPr/>
        </p:nvSpPr>
        <p:spPr>
          <a:xfrm>
            <a:off x="1866900" y="6010633"/>
            <a:ext cx="14118236" cy="508635"/>
          </a:xfrm>
          <a:prstGeom prst="rect">
            <a:avLst/>
          </a:prstGeom>
          <a:noFill/>
          <a:ln/>
        </p:spPr>
        <p:txBody>
          <a:bodyPr wrap="square" lIns="25400" tIns="25400" rIns="25400" bIns="25400" rtlCol="0" anchor="t">
            <a:normAutofit/>
          </a:bodyPr>
          <a:lstStyle/>
          <a:p>
            <a:pPr marL="0" indent="0" algn="l">
              <a:lnSpc>
                <a:spcPct val="108333"/>
              </a:lnSpc>
              <a:buNone/>
            </a:pPr>
            <a:r>
              <a:rPr lang="en-US" sz="2850" dirty="0">
                <a:solidFill>
                  <a:srgbClr val="37383A"/>
                </a:solidFill>
                <a:latin typeface="Barlow" pitchFamily="34" charset="0"/>
                <a:ea typeface="Barlow" pitchFamily="34" charset="-122"/>
                <a:cs typeface="Barlow" pitchFamily="34" charset="-120"/>
              </a:rPr>
              <a:t>Is there alignment to a common goal, or do individual and team incentives conflict?</a:t>
            </a:r>
            <a:endParaRPr lang="en-US" sz="2850" dirty="0"/>
          </a:p>
        </p:txBody>
      </p:sp>
      <p:sp>
        <p:nvSpPr>
          <p:cNvPr id="17" name="Text 15"/>
          <p:cNvSpPr/>
          <p:nvPr/>
        </p:nvSpPr>
        <p:spPr>
          <a:xfrm>
            <a:off x="1143000" y="7132677"/>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05</a:t>
            </a:r>
            <a:endParaRPr lang="en-US" sz="2400" dirty="0"/>
          </a:p>
        </p:txBody>
      </p:sp>
      <p:sp>
        <p:nvSpPr>
          <p:cNvPr id="18" name="Text 16"/>
          <p:cNvSpPr/>
          <p:nvPr/>
        </p:nvSpPr>
        <p:spPr>
          <a:xfrm>
            <a:off x="1866900" y="7060287"/>
            <a:ext cx="7100929" cy="508635"/>
          </a:xfrm>
          <a:prstGeom prst="rect">
            <a:avLst/>
          </a:prstGeom>
          <a:noFill/>
          <a:ln/>
        </p:spPr>
        <p:txBody>
          <a:bodyPr wrap="square" lIns="25400" tIns="25400" rIns="25400" bIns="25400" rtlCol="0" anchor="t">
            <a:normAutofit/>
          </a:bodyPr>
          <a:lstStyle/>
          <a:p>
            <a:pPr marL="0" indent="0" algn="l">
              <a:lnSpc>
                <a:spcPct val="108333"/>
              </a:lnSpc>
              <a:buNone/>
            </a:pPr>
            <a:r>
              <a:rPr lang="en-US" sz="2850" dirty="0">
                <a:solidFill>
                  <a:srgbClr val="37383A"/>
                </a:solidFill>
                <a:latin typeface="Barlow" pitchFamily="34" charset="0"/>
                <a:ea typeface="Barlow" pitchFamily="34" charset="-122"/>
                <a:cs typeface="Barlow" pitchFamily="34" charset="-120"/>
              </a:rPr>
              <a:t>Do you know where your delays really are?</a:t>
            </a:r>
            <a:endParaRPr lang="en-US" sz="2850" dirty="0"/>
          </a:p>
        </p:txBody>
      </p:sp>
      <p:pic>
        <p:nvPicPr>
          <p:cNvPr id="19"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344025"/>
            <a:ext cx="955536" cy="304800"/>
          </a:xfrm>
          <a:prstGeom prst="rect">
            <a:avLst/>
          </a:prstGeom>
        </p:spPr>
      </p:pic>
      <p:sp>
        <p:nvSpPr>
          <p:cNvPr id="20" name="Shape 17"/>
          <p:cNvSpPr/>
          <p:nvPr/>
        </p:nvSpPr>
        <p:spPr>
          <a:xfrm>
            <a:off x="2289036" y="9344025"/>
            <a:ext cx="9525" cy="304800"/>
          </a:xfrm>
          <a:prstGeom prst="rect">
            <a:avLst/>
          </a:prstGeom>
          <a:solidFill>
            <a:srgbClr val="D7D9DB"/>
          </a:solidFill>
          <a:ln/>
        </p:spPr>
        <p:txBody>
          <a:bodyPr/>
          <a:lstStyle/>
          <a:p>
            <a:endParaRPr lang="en-US"/>
          </a:p>
        </p:txBody>
      </p:sp>
      <p:pic>
        <p:nvPicPr>
          <p:cNvPr id="21"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9061" y="9315450"/>
            <a:ext cx="1107519" cy="361950"/>
          </a:xfrm>
          <a:prstGeom prst="rect">
            <a:avLst/>
          </a:prstGeom>
        </p:spPr>
      </p:pic>
      <p:sp>
        <p:nvSpPr>
          <p:cNvPr id="22" name="Text 18"/>
          <p:cNvSpPr/>
          <p:nvPr/>
        </p:nvSpPr>
        <p:spPr>
          <a:xfrm>
            <a:off x="16107906" y="9425940"/>
            <a:ext cx="1113294"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A7AAAD"/>
                </a:solidFill>
                <a:latin typeface="Barlow" pitchFamily="34" charset="0"/>
                <a:ea typeface="Barlow" pitchFamily="34" charset="-122"/>
                <a:cs typeface="Barlow" pitchFamily="34" charset="-120"/>
              </a:rPr>
              <a:t>heuristiq.io</a:t>
            </a:r>
            <a:endParaRPr lang="en-US" sz="16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143000" y="97155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REGULATED AND COMPLEX ENVIRONMENTS</a:t>
            </a:r>
            <a:endParaRPr lang="en-US" sz="1500" dirty="0"/>
          </a:p>
        </p:txBody>
      </p:sp>
      <p:sp>
        <p:nvSpPr>
          <p:cNvPr id="3" name="Text 1"/>
          <p:cNvSpPr/>
          <p:nvPr/>
        </p:nvSpPr>
        <p:spPr>
          <a:xfrm>
            <a:off x="1143000" y="1409700"/>
            <a:ext cx="17602200" cy="737592"/>
          </a:xfrm>
          <a:prstGeom prst="rect">
            <a:avLst/>
          </a:prstGeom>
          <a:noFill/>
          <a:ln/>
        </p:spPr>
        <p:txBody>
          <a:bodyPr wrap="square" lIns="25400" tIns="25400" rIns="25400" bIns="25400" rtlCol="0" anchor="t">
            <a:normAutofit lnSpcReduction="10000"/>
          </a:bodyPr>
          <a:lstStyle/>
          <a:p>
            <a:pPr marL="0" indent="0" algn="l">
              <a:lnSpc>
                <a:spcPct val="85000"/>
              </a:lnSpc>
              <a:buNone/>
            </a:pPr>
            <a:r>
              <a:rPr lang="en-US" sz="5400" b="1" kern="0" spc="-54" dirty="0">
                <a:solidFill>
                  <a:srgbClr val="37383A"/>
                </a:solidFill>
                <a:latin typeface="Barlow Condensed" pitchFamily="34" charset="0"/>
                <a:ea typeface="Barlow Condensed" pitchFamily="34" charset="-122"/>
                <a:cs typeface="Barlow Condensed" pitchFamily="34" charset="-120"/>
              </a:rPr>
              <a:t>Guiding Principles</a:t>
            </a:r>
            <a:endParaRPr lang="en-US" sz="5400" dirty="0"/>
          </a:p>
        </p:txBody>
      </p:sp>
      <p:sp>
        <p:nvSpPr>
          <p:cNvPr id="4" name="Shape 2"/>
          <p:cNvSpPr/>
          <p:nvPr/>
        </p:nvSpPr>
        <p:spPr>
          <a:xfrm>
            <a:off x="1143000" y="2337792"/>
            <a:ext cx="457200" cy="47625"/>
          </a:xfrm>
          <a:prstGeom prst="rect">
            <a:avLst/>
          </a:prstGeom>
          <a:solidFill>
            <a:srgbClr val="00B0F0"/>
          </a:solidFill>
          <a:ln/>
        </p:spPr>
        <p:txBody>
          <a:bodyPr/>
          <a:lstStyle/>
          <a:p>
            <a:endParaRPr lang="en-US"/>
          </a:p>
        </p:txBody>
      </p:sp>
      <p:sp>
        <p:nvSpPr>
          <p:cNvPr id="5" name="Shape 3"/>
          <p:cNvSpPr/>
          <p:nvPr/>
        </p:nvSpPr>
        <p:spPr>
          <a:xfrm>
            <a:off x="1143000" y="3757017"/>
            <a:ext cx="16002000" cy="9525"/>
          </a:xfrm>
          <a:prstGeom prst="rect">
            <a:avLst/>
          </a:prstGeom>
          <a:solidFill>
            <a:srgbClr val="E4E6E8"/>
          </a:solidFill>
          <a:ln/>
        </p:spPr>
        <p:txBody>
          <a:bodyPr/>
          <a:lstStyle/>
          <a:p>
            <a:endParaRPr lang="en-US"/>
          </a:p>
        </p:txBody>
      </p:sp>
      <p:sp>
        <p:nvSpPr>
          <p:cNvPr id="6" name="Text 4"/>
          <p:cNvSpPr/>
          <p:nvPr/>
        </p:nvSpPr>
        <p:spPr>
          <a:xfrm>
            <a:off x="1143000" y="3033117"/>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01</a:t>
            </a:r>
            <a:endParaRPr lang="en-US" sz="2400" dirty="0"/>
          </a:p>
        </p:txBody>
      </p:sp>
      <p:sp>
        <p:nvSpPr>
          <p:cNvPr id="7" name="Text 5"/>
          <p:cNvSpPr/>
          <p:nvPr/>
        </p:nvSpPr>
        <p:spPr>
          <a:xfrm>
            <a:off x="1866900" y="2937867"/>
            <a:ext cx="11071836" cy="533400"/>
          </a:xfrm>
          <a:prstGeom prst="rect">
            <a:avLst/>
          </a:prstGeom>
          <a:noFill/>
          <a:ln/>
        </p:spPr>
        <p:txBody>
          <a:bodyPr wrap="square" lIns="25400" tIns="25400" rIns="25400" bIns="25400" rtlCol="0" anchor="t">
            <a:normAutofit/>
          </a:bodyPr>
          <a:lstStyle/>
          <a:p>
            <a:pPr marL="0" indent="0" algn="l">
              <a:lnSpc>
                <a:spcPct val="108333"/>
              </a:lnSpc>
              <a:buNone/>
            </a:pPr>
            <a:r>
              <a:rPr lang="en-US" sz="3000" dirty="0">
                <a:solidFill>
                  <a:srgbClr val="37383A"/>
                </a:solidFill>
                <a:latin typeface="Barlow" pitchFamily="34" charset="0"/>
                <a:ea typeface="Barlow" pitchFamily="34" charset="-122"/>
                <a:cs typeface="Barlow" pitchFamily="34" charset="-120"/>
              </a:rPr>
              <a:t>Do you have some safety nets that allow you move with agility?</a:t>
            </a:r>
            <a:endParaRPr lang="en-US" sz="3000" dirty="0"/>
          </a:p>
        </p:txBody>
      </p:sp>
      <p:sp>
        <p:nvSpPr>
          <p:cNvPr id="8" name="Shape 6"/>
          <p:cNvSpPr/>
          <p:nvPr/>
        </p:nvSpPr>
        <p:spPr>
          <a:xfrm>
            <a:off x="1143000" y="4907637"/>
            <a:ext cx="16002000" cy="9525"/>
          </a:xfrm>
          <a:prstGeom prst="rect">
            <a:avLst/>
          </a:prstGeom>
          <a:solidFill>
            <a:srgbClr val="E4E6E8"/>
          </a:solidFill>
          <a:ln/>
        </p:spPr>
        <p:txBody>
          <a:bodyPr/>
          <a:lstStyle/>
          <a:p>
            <a:endParaRPr lang="en-US"/>
          </a:p>
        </p:txBody>
      </p:sp>
      <p:sp>
        <p:nvSpPr>
          <p:cNvPr id="9" name="Text 7"/>
          <p:cNvSpPr/>
          <p:nvPr/>
        </p:nvSpPr>
        <p:spPr>
          <a:xfrm>
            <a:off x="1143000" y="4183737"/>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02</a:t>
            </a:r>
            <a:endParaRPr lang="en-US" sz="2400" dirty="0"/>
          </a:p>
        </p:txBody>
      </p:sp>
      <p:sp>
        <p:nvSpPr>
          <p:cNvPr id="10" name="Text 8"/>
          <p:cNvSpPr/>
          <p:nvPr/>
        </p:nvSpPr>
        <p:spPr>
          <a:xfrm>
            <a:off x="1866899" y="4088487"/>
            <a:ext cx="14086115" cy="533400"/>
          </a:xfrm>
          <a:prstGeom prst="rect">
            <a:avLst/>
          </a:prstGeom>
          <a:noFill/>
          <a:ln/>
        </p:spPr>
        <p:txBody>
          <a:bodyPr wrap="square" lIns="25400" tIns="25400" rIns="25400" bIns="25400" rtlCol="0" anchor="t">
            <a:normAutofit/>
          </a:bodyPr>
          <a:lstStyle/>
          <a:p>
            <a:pPr marL="0" indent="0" algn="l">
              <a:lnSpc>
                <a:spcPct val="108333"/>
              </a:lnSpc>
              <a:buNone/>
            </a:pPr>
            <a:r>
              <a:rPr lang="en-US" sz="3000" dirty="0">
                <a:solidFill>
                  <a:srgbClr val="37383A"/>
                </a:solidFill>
                <a:latin typeface="Barlow" pitchFamily="34" charset="0"/>
                <a:ea typeface="Barlow" pitchFamily="34" charset="-122"/>
                <a:cs typeface="Barlow" pitchFamily="34" charset="-120"/>
              </a:rPr>
              <a:t>Which regulations and rules are real, and which have been added out of fear?</a:t>
            </a:r>
            <a:endParaRPr lang="en-US" sz="3000" dirty="0"/>
          </a:p>
        </p:txBody>
      </p:sp>
      <p:sp>
        <p:nvSpPr>
          <p:cNvPr id="11" name="Shape 9"/>
          <p:cNvSpPr/>
          <p:nvPr/>
        </p:nvSpPr>
        <p:spPr>
          <a:xfrm>
            <a:off x="1143000" y="6058258"/>
            <a:ext cx="16002000" cy="9525"/>
          </a:xfrm>
          <a:prstGeom prst="rect">
            <a:avLst/>
          </a:prstGeom>
          <a:solidFill>
            <a:srgbClr val="E4E6E8"/>
          </a:solidFill>
          <a:ln/>
        </p:spPr>
        <p:txBody>
          <a:bodyPr/>
          <a:lstStyle/>
          <a:p>
            <a:endParaRPr lang="en-US"/>
          </a:p>
        </p:txBody>
      </p:sp>
      <p:sp>
        <p:nvSpPr>
          <p:cNvPr id="12" name="Text 10"/>
          <p:cNvSpPr/>
          <p:nvPr/>
        </p:nvSpPr>
        <p:spPr>
          <a:xfrm>
            <a:off x="1143000" y="5334358"/>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03</a:t>
            </a:r>
            <a:endParaRPr lang="en-US" sz="2400" dirty="0"/>
          </a:p>
        </p:txBody>
      </p:sp>
      <p:sp>
        <p:nvSpPr>
          <p:cNvPr id="13" name="Text 11"/>
          <p:cNvSpPr/>
          <p:nvPr/>
        </p:nvSpPr>
        <p:spPr>
          <a:xfrm>
            <a:off x="1866900" y="5239108"/>
            <a:ext cx="12641036" cy="533400"/>
          </a:xfrm>
          <a:prstGeom prst="rect">
            <a:avLst/>
          </a:prstGeom>
          <a:noFill/>
          <a:ln/>
        </p:spPr>
        <p:txBody>
          <a:bodyPr wrap="square" lIns="25400" tIns="25400" rIns="25400" bIns="25400" rtlCol="0" anchor="t">
            <a:normAutofit/>
          </a:bodyPr>
          <a:lstStyle/>
          <a:p>
            <a:pPr marL="0" indent="0" algn="l">
              <a:lnSpc>
                <a:spcPct val="108333"/>
              </a:lnSpc>
              <a:buNone/>
            </a:pPr>
            <a:r>
              <a:rPr lang="en-US" sz="3000" dirty="0">
                <a:solidFill>
                  <a:srgbClr val="37383A"/>
                </a:solidFill>
                <a:latin typeface="Barlow" pitchFamily="34" charset="0"/>
                <a:ea typeface="Barlow" pitchFamily="34" charset="-122"/>
                <a:cs typeface="Barlow" pitchFamily="34" charset="-120"/>
              </a:rPr>
              <a:t>What heuristics guide you today? Are they actually benefiting you?</a:t>
            </a:r>
            <a:endParaRPr lang="en-US" sz="3000" dirty="0"/>
          </a:p>
        </p:txBody>
      </p:sp>
      <p:sp>
        <p:nvSpPr>
          <p:cNvPr id="14" name="Text 12"/>
          <p:cNvSpPr/>
          <p:nvPr/>
        </p:nvSpPr>
        <p:spPr>
          <a:xfrm>
            <a:off x="1143000" y="6484977"/>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04</a:t>
            </a:r>
            <a:endParaRPr lang="en-US" sz="2400" dirty="0"/>
          </a:p>
        </p:txBody>
      </p:sp>
      <p:sp>
        <p:nvSpPr>
          <p:cNvPr id="15" name="Text 13"/>
          <p:cNvSpPr/>
          <p:nvPr/>
        </p:nvSpPr>
        <p:spPr>
          <a:xfrm>
            <a:off x="1866900" y="6389727"/>
            <a:ext cx="12526736" cy="533400"/>
          </a:xfrm>
          <a:prstGeom prst="rect">
            <a:avLst/>
          </a:prstGeom>
          <a:noFill/>
          <a:ln/>
        </p:spPr>
        <p:txBody>
          <a:bodyPr wrap="square" lIns="25400" tIns="25400" rIns="25400" bIns="25400" rtlCol="0" anchor="t">
            <a:normAutofit/>
          </a:bodyPr>
          <a:lstStyle/>
          <a:p>
            <a:pPr marL="0" indent="0" algn="l">
              <a:lnSpc>
                <a:spcPct val="108333"/>
              </a:lnSpc>
              <a:buNone/>
            </a:pPr>
            <a:r>
              <a:rPr lang="en-US" sz="3000" dirty="0">
                <a:solidFill>
                  <a:srgbClr val="37383A"/>
                </a:solidFill>
                <a:latin typeface="Barlow" pitchFamily="34" charset="0"/>
                <a:ea typeface="Barlow" pitchFamily="34" charset="-122"/>
                <a:cs typeface="Barlow" pitchFamily="34" charset="-120"/>
              </a:rPr>
              <a:t>Are you blindly following heuristic slogans, or “using your brain”?</a:t>
            </a:r>
            <a:endParaRPr lang="en-US" sz="3000" dirty="0"/>
          </a:p>
        </p:txBody>
      </p:sp>
      <p:pic>
        <p:nvPicPr>
          <p:cNvPr id="16" name="Image 0" descr="preencoded.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344025"/>
            <a:ext cx="955536" cy="304800"/>
          </a:xfrm>
          <a:prstGeom prst="rect">
            <a:avLst/>
          </a:prstGeom>
        </p:spPr>
      </p:pic>
      <p:sp>
        <p:nvSpPr>
          <p:cNvPr id="17" name="Shape 14"/>
          <p:cNvSpPr/>
          <p:nvPr/>
        </p:nvSpPr>
        <p:spPr>
          <a:xfrm>
            <a:off x="2289036" y="9344025"/>
            <a:ext cx="9525" cy="304800"/>
          </a:xfrm>
          <a:prstGeom prst="rect">
            <a:avLst/>
          </a:prstGeom>
          <a:solidFill>
            <a:srgbClr val="D7D9DB"/>
          </a:solidFill>
          <a:ln/>
        </p:spPr>
        <p:txBody>
          <a:bodyPr/>
          <a:lstStyle/>
          <a:p>
            <a:endParaRPr lang="en-US"/>
          </a:p>
        </p:txBody>
      </p:sp>
      <p:pic>
        <p:nvPicPr>
          <p:cNvPr id="18"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9061" y="9315450"/>
            <a:ext cx="1107519" cy="361950"/>
          </a:xfrm>
          <a:prstGeom prst="rect">
            <a:avLst/>
          </a:prstGeom>
        </p:spPr>
      </p:pic>
      <p:sp>
        <p:nvSpPr>
          <p:cNvPr id="19" name="Text 15"/>
          <p:cNvSpPr/>
          <p:nvPr/>
        </p:nvSpPr>
        <p:spPr>
          <a:xfrm>
            <a:off x="16107906" y="9425940"/>
            <a:ext cx="1113294"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A7AAAD"/>
                </a:solidFill>
                <a:latin typeface="Barlow" pitchFamily="34" charset="0"/>
                <a:ea typeface="Barlow" pitchFamily="34" charset="-122"/>
                <a:cs typeface="Barlow" pitchFamily="34" charset="-120"/>
              </a:rPr>
              <a:t>heuristiq.io</a:t>
            </a:r>
            <a:endParaRPr lang="en-US" sz="16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56C7-4B86-1290-4B11-3026942F176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EA6D9E1-6B22-9D6E-2EED-64F99C868A76}"/>
              </a:ext>
            </a:extLst>
          </p:cNvPr>
          <p:cNvSpPr/>
          <p:nvPr/>
        </p:nvSpPr>
        <p:spPr>
          <a:xfrm>
            <a:off x="1143000" y="971550"/>
            <a:ext cx="17602200" cy="266700"/>
          </a:xfrm>
          <a:prstGeom prst="rect">
            <a:avLst/>
          </a:prstGeom>
          <a:noFill/>
          <a:ln/>
        </p:spPr>
        <p:txBody>
          <a:bodyPr wrap="square" lIns="25400" tIns="25400" rIns="25400" bIns="25400" rtlCol="0" anchor="t">
            <a:normAutofit lnSpcReduction="10000"/>
          </a:bodyPr>
          <a:lstStyle/>
          <a:p>
            <a:pPr marL="0" indent="0" algn="l">
              <a:buNone/>
            </a:pPr>
            <a:r>
              <a:rPr lang="en-US" sz="1500" b="1" kern="0" spc="210" dirty="0">
                <a:solidFill>
                  <a:srgbClr val="00B0F0"/>
                </a:solidFill>
                <a:latin typeface="Barlow" pitchFamily="34" charset="0"/>
                <a:ea typeface="Barlow" pitchFamily="34" charset="-122"/>
                <a:cs typeface="Barlow" pitchFamily="34" charset="-120"/>
              </a:rPr>
              <a:t>SUBOPTIMIZATION IS A BUILT-IN FORM OF RESISTANCE</a:t>
            </a:r>
            <a:endParaRPr lang="en-US" sz="1500" dirty="0"/>
          </a:p>
        </p:txBody>
      </p:sp>
      <p:sp>
        <p:nvSpPr>
          <p:cNvPr id="3" name="Text 1">
            <a:extLst>
              <a:ext uri="{FF2B5EF4-FFF2-40B4-BE49-F238E27FC236}">
                <a16:creationId xmlns:a16="http://schemas.microsoft.com/office/drawing/2014/main" id="{A814CACF-0802-B63F-96D4-F44F9F34D4C5}"/>
              </a:ext>
            </a:extLst>
          </p:cNvPr>
          <p:cNvSpPr/>
          <p:nvPr/>
        </p:nvSpPr>
        <p:spPr>
          <a:xfrm>
            <a:off x="1143000" y="1409700"/>
            <a:ext cx="17602200" cy="737592"/>
          </a:xfrm>
          <a:prstGeom prst="rect">
            <a:avLst/>
          </a:prstGeom>
          <a:noFill/>
          <a:ln/>
        </p:spPr>
        <p:txBody>
          <a:bodyPr wrap="square" lIns="25400" tIns="25400" rIns="25400" bIns="25400" rtlCol="0" anchor="t">
            <a:normAutofit lnSpcReduction="10000"/>
          </a:bodyPr>
          <a:lstStyle/>
          <a:p>
            <a:pPr>
              <a:lnSpc>
                <a:spcPct val="85000"/>
              </a:lnSpc>
            </a:pPr>
            <a:r>
              <a:rPr lang="en-US" sz="5400" b="1" kern="0" spc="-54" dirty="0">
                <a:solidFill>
                  <a:srgbClr val="37383A"/>
                </a:solidFill>
                <a:latin typeface="Barlow Condensed" pitchFamily="34" charset="0"/>
                <a:ea typeface="Barlow Condensed" pitchFamily="34" charset="-122"/>
                <a:cs typeface="Barlow Condensed" pitchFamily="34" charset="-120"/>
              </a:rPr>
              <a:t>Dealing with resistance</a:t>
            </a:r>
            <a:endParaRPr lang="en-US" sz="5400" dirty="0"/>
          </a:p>
        </p:txBody>
      </p:sp>
      <p:sp>
        <p:nvSpPr>
          <p:cNvPr id="4" name="Shape 2">
            <a:extLst>
              <a:ext uri="{FF2B5EF4-FFF2-40B4-BE49-F238E27FC236}">
                <a16:creationId xmlns:a16="http://schemas.microsoft.com/office/drawing/2014/main" id="{E864F12C-C3F1-908C-68C1-F81C51C02138}"/>
              </a:ext>
            </a:extLst>
          </p:cNvPr>
          <p:cNvSpPr/>
          <p:nvPr/>
        </p:nvSpPr>
        <p:spPr>
          <a:xfrm>
            <a:off x="1143000" y="2337792"/>
            <a:ext cx="457200" cy="47625"/>
          </a:xfrm>
          <a:prstGeom prst="rect">
            <a:avLst/>
          </a:prstGeom>
          <a:solidFill>
            <a:srgbClr val="00B0F0"/>
          </a:solidFill>
          <a:ln/>
        </p:spPr>
        <p:txBody>
          <a:bodyPr/>
          <a:lstStyle/>
          <a:p>
            <a:endParaRPr lang="en-US"/>
          </a:p>
        </p:txBody>
      </p:sp>
      <p:sp>
        <p:nvSpPr>
          <p:cNvPr id="5" name="Shape 3">
            <a:extLst>
              <a:ext uri="{FF2B5EF4-FFF2-40B4-BE49-F238E27FC236}">
                <a16:creationId xmlns:a16="http://schemas.microsoft.com/office/drawing/2014/main" id="{A15288D7-A158-558B-BD30-DDC60BAE730B}"/>
              </a:ext>
            </a:extLst>
          </p:cNvPr>
          <p:cNvSpPr/>
          <p:nvPr/>
        </p:nvSpPr>
        <p:spPr>
          <a:xfrm>
            <a:off x="1143000" y="3757017"/>
            <a:ext cx="16002000" cy="9525"/>
          </a:xfrm>
          <a:prstGeom prst="rect">
            <a:avLst/>
          </a:prstGeom>
          <a:solidFill>
            <a:srgbClr val="E4E6E8"/>
          </a:solidFill>
          <a:ln/>
        </p:spPr>
        <p:txBody>
          <a:bodyPr/>
          <a:lstStyle/>
          <a:p>
            <a:endParaRPr lang="en-US"/>
          </a:p>
        </p:txBody>
      </p:sp>
      <p:sp>
        <p:nvSpPr>
          <p:cNvPr id="6" name="Text 4">
            <a:extLst>
              <a:ext uri="{FF2B5EF4-FFF2-40B4-BE49-F238E27FC236}">
                <a16:creationId xmlns:a16="http://schemas.microsoft.com/office/drawing/2014/main" id="{71E5C0A7-6FA8-2FBE-8A41-FD5A08AD2FF0}"/>
              </a:ext>
            </a:extLst>
          </p:cNvPr>
          <p:cNvSpPr/>
          <p:nvPr/>
        </p:nvSpPr>
        <p:spPr>
          <a:xfrm>
            <a:off x="1143000" y="3800558"/>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02</a:t>
            </a:r>
            <a:endParaRPr lang="en-US" sz="2400" dirty="0"/>
          </a:p>
        </p:txBody>
      </p:sp>
      <p:sp>
        <p:nvSpPr>
          <p:cNvPr id="7" name="Text 5">
            <a:extLst>
              <a:ext uri="{FF2B5EF4-FFF2-40B4-BE49-F238E27FC236}">
                <a16:creationId xmlns:a16="http://schemas.microsoft.com/office/drawing/2014/main" id="{55D3253A-7037-3C32-98DE-0D7C4687710C}"/>
              </a:ext>
            </a:extLst>
          </p:cNvPr>
          <p:cNvSpPr/>
          <p:nvPr/>
        </p:nvSpPr>
        <p:spPr>
          <a:xfrm>
            <a:off x="1866900" y="3705308"/>
            <a:ext cx="9630918" cy="533400"/>
          </a:xfrm>
          <a:prstGeom prst="rect">
            <a:avLst/>
          </a:prstGeom>
          <a:noFill/>
          <a:ln/>
        </p:spPr>
        <p:txBody>
          <a:bodyPr wrap="square" lIns="25400" tIns="25400" rIns="25400" bIns="25400" rtlCol="0" anchor="t">
            <a:normAutofit/>
          </a:bodyPr>
          <a:lstStyle/>
          <a:p>
            <a:pPr marL="0" indent="0" algn="l">
              <a:lnSpc>
                <a:spcPct val="108333"/>
              </a:lnSpc>
              <a:buNone/>
            </a:pPr>
            <a:r>
              <a:rPr lang="en-US" sz="3000" dirty="0">
                <a:solidFill>
                  <a:srgbClr val="37383A"/>
                </a:solidFill>
                <a:latin typeface="Barlow" pitchFamily="34" charset="0"/>
                <a:ea typeface="Barlow" pitchFamily="34" charset="-122"/>
                <a:cs typeface="Barlow" pitchFamily="34" charset="-120"/>
              </a:rPr>
              <a:t>Provide acceptable alternatives</a:t>
            </a:r>
            <a:endParaRPr lang="en-US" sz="3000" dirty="0"/>
          </a:p>
        </p:txBody>
      </p:sp>
      <p:sp>
        <p:nvSpPr>
          <p:cNvPr id="8" name="Shape 6">
            <a:extLst>
              <a:ext uri="{FF2B5EF4-FFF2-40B4-BE49-F238E27FC236}">
                <a16:creationId xmlns:a16="http://schemas.microsoft.com/office/drawing/2014/main" id="{7C56627B-B559-1E51-8828-294157EA0E49}"/>
              </a:ext>
            </a:extLst>
          </p:cNvPr>
          <p:cNvSpPr/>
          <p:nvPr/>
        </p:nvSpPr>
        <p:spPr>
          <a:xfrm>
            <a:off x="1143000" y="4907637"/>
            <a:ext cx="16002000" cy="9525"/>
          </a:xfrm>
          <a:prstGeom prst="rect">
            <a:avLst/>
          </a:prstGeom>
          <a:solidFill>
            <a:srgbClr val="E4E6E8"/>
          </a:solidFill>
          <a:ln/>
        </p:spPr>
        <p:txBody>
          <a:bodyPr/>
          <a:lstStyle/>
          <a:p>
            <a:endParaRPr lang="en-US"/>
          </a:p>
        </p:txBody>
      </p:sp>
      <p:sp>
        <p:nvSpPr>
          <p:cNvPr id="9" name="Text 7">
            <a:extLst>
              <a:ext uri="{FF2B5EF4-FFF2-40B4-BE49-F238E27FC236}">
                <a16:creationId xmlns:a16="http://schemas.microsoft.com/office/drawing/2014/main" id="{2CABDCDD-2FD0-CD7B-85C3-21827E672EE1}"/>
              </a:ext>
            </a:extLst>
          </p:cNvPr>
          <p:cNvSpPr/>
          <p:nvPr/>
        </p:nvSpPr>
        <p:spPr>
          <a:xfrm>
            <a:off x="1143000" y="4951178"/>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03</a:t>
            </a:r>
            <a:endParaRPr lang="en-US" sz="2400" dirty="0"/>
          </a:p>
        </p:txBody>
      </p:sp>
      <p:sp>
        <p:nvSpPr>
          <p:cNvPr id="10" name="Text 8">
            <a:extLst>
              <a:ext uri="{FF2B5EF4-FFF2-40B4-BE49-F238E27FC236}">
                <a16:creationId xmlns:a16="http://schemas.microsoft.com/office/drawing/2014/main" id="{B651E4A1-7E9D-326E-73A1-A776232DFAB3}"/>
              </a:ext>
            </a:extLst>
          </p:cNvPr>
          <p:cNvSpPr/>
          <p:nvPr/>
        </p:nvSpPr>
        <p:spPr>
          <a:xfrm>
            <a:off x="1866900" y="4855928"/>
            <a:ext cx="11071836" cy="533400"/>
          </a:xfrm>
          <a:prstGeom prst="rect">
            <a:avLst/>
          </a:prstGeom>
          <a:noFill/>
          <a:ln/>
        </p:spPr>
        <p:txBody>
          <a:bodyPr wrap="square" lIns="25400" tIns="25400" rIns="25400" bIns="25400" rtlCol="0" anchor="t">
            <a:normAutofit/>
          </a:bodyPr>
          <a:lstStyle/>
          <a:p>
            <a:pPr marL="0" indent="0" algn="l">
              <a:lnSpc>
                <a:spcPct val="108333"/>
              </a:lnSpc>
              <a:buNone/>
            </a:pPr>
            <a:r>
              <a:rPr lang="en-US" sz="3000" dirty="0">
                <a:solidFill>
                  <a:srgbClr val="37383A"/>
                </a:solidFill>
                <a:latin typeface="Barlow" pitchFamily="34" charset="0"/>
                <a:ea typeface="Barlow" pitchFamily="34" charset="-122"/>
                <a:cs typeface="Barlow" pitchFamily="34" charset="-120"/>
              </a:rPr>
              <a:t>Alignment to a higher good</a:t>
            </a:r>
            <a:endParaRPr lang="en-US" sz="3000" dirty="0"/>
          </a:p>
        </p:txBody>
      </p:sp>
      <p:sp>
        <p:nvSpPr>
          <p:cNvPr id="11" name="Shape 9">
            <a:extLst>
              <a:ext uri="{FF2B5EF4-FFF2-40B4-BE49-F238E27FC236}">
                <a16:creationId xmlns:a16="http://schemas.microsoft.com/office/drawing/2014/main" id="{647F4D0F-0321-ED16-56FD-CCC8062B900B}"/>
              </a:ext>
            </a:extLst>
          </p:cNvPr>
          <p:cNvSpPr/>
          <p:nvPr/>
        </p:nvSpPr>
        <p:spPr>
          <a:xfrm>
            <a:off x="1143000" y="6058258"/>
            <a:ext cx="16002000" cy="9525"/>
          </a:xfrm>
          <a:prstGeom prst="rect">
            <a:avLst/>
          </a:prstGeom>
          <a:solidFill>
            <a:srgbClr val="E4E6E8"/>
          </a:solidFill>
          <a:ln/>
        </p:spPr>
        <p:txBody>
          <a:bodyPr/>
          <a:lstStyle/>
          <a:p>
            <a:endParaRPr lang="en-US"/>
          </a:p>
        </p:txBody>
      </p:sp>
      <p:sp>
        <p:nvSpPr>
          <p:cNvPr id="14" name="Text 12">
            <a:extLst>
              <a:ext uri="{FF2B5EF4-FFF2-40B4-BE49-F238E27FC236}">
                <a16:creationId xmlns:a16="http://schemas.microsoft.com/office/drawing/2014/main" id="{98A1E57E-DB0E-35FD-E91C-B1D9ACAA1855}"/>
              </a:ext>
            </a:extLst>
          </p:cNvPr>
          <p:cNvSpPr/>
          <p:nvPr/>
        </p:nvSpPr>
        <p:spPr>
          <a:xfrm>
            <a:off x="1143000" y="6019614"/>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04</a:t>
            </a:r>
            <a:endParaRPr lang="en-US" sz="2400" dirty="0"/>
          </a:p>
        </p:txBody>
      </p:sp>
      <p:sp>
        <p:nvSpPr>
          <p:cNvPr id="15" name="Text 13">
            <a:extLst>
              <a:ext uri="{FF2B5EF4-FFF2-40B4-BE49-F238E27FC236}">
                <a16:creationId xmlns:a16="http://schemas.microsoft.com/office/drawing/2014/main" id="{0E2EF3C6-80CB-94BE-AE6F-659531BFC9CC}"/>
              </a:ext>
            </a:extLst>
          </p:cNvPr>
          <p:cNvSpPr/>
          <p:nvPr/>
        </p:nvSpPr>
        <p:spPr>
          <a:xfrm>
            <a:off x="1866900" y="5924364"/>
            <a:ext cx="9879039" cy="533400"/>
          </a:xfrm>
          <a:prstGeom prst="rect">
            <a:avLst/>
          </a:prstGeom>
          <a:noFill/>
          <a:ln/>
        </p:spPr>
        <p:txBody>
          <a:bodyPr wrap="square" lIns="25400" tIns="25400" rIns="25400" bIns="25400" rtlCol="0" anchor="t">
            <a:normAutofit/>
          </a:bodyPr>
          <a:lstStyle/>
          <a:p>
            <a:pPr marL="0" indent="0" algn="l">
              <a:lnSpc>
                <a:spcPct val="108333"/>
              </a:lnSpc>
              <a:buNone/>
            </a:pPr>
            <a:r>
              <a:rPr lang="en-US" sz="3000" dirty="0">
                <a:solidFill>
                  <a:srgbClr val="37383A"/>
                </a:solidFill>
                <a:latin typeface="Barlow" pitchFamily="34" charset="0"/>
                <a:ea typeface="Barlow" pitchFamily="34" charset="-122"/>
                <a:cs typeface="Barlow" pitchFamily="34" charset="-120"/>
              </a:rPr>
              <a:t>When critical mass is aligned, the friction disappears</a:t>
            </a:r>
            <a:endParaRPr lang="en-US" sz="3000" dirty="0"/>
          </a:p>
        </p:txBody>
      </p:sp>
      <p:pic>
        <p:nvPicPr>
          <p:cNvPr id="16" name="Image 0" descr="preencoded.png">
            <a:extLst>
              <a:ext uri="{FF2B5EF4-FFF2-40B4-BE49-F238E27FC236}">
                <a16:creationId xmlns:a16="http://schemas.microsoft.com/office/drawing/2014/main" id="{F7560315-5687-518D-EB57-4EE2686757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9344025"/>
            <a:ext cx="955536" cy="304800"/>
          </a:xfrm>
          <a:prstGeom prst="rect">
            <a:avLst/>
          </a:prstGeom>
        </p:spPr>
      </p:pic>
      <p:sp>
        <p:nvSpPr>
          <p:cNvPr id="17" name="Shape 14">
            <a:extLst>
              <a:ext uri="{FF2B5EF4-FFF2-40B4-BE49-F238E27FC236}">
                <a16:creationId xmlns:a16="http://schemas.microsoft.com/office/drawing/2014/main" id="{50BE021B-449F-C5C3-79AA-D96E761AB10F}"/>
              </a:ext>
            </a:extLst>
          </p:cNvPr>
          <p:cNvSpPr/>
          <p:nvPr/>
        </p:nvSpPr>
        <p:spPr>
          <a:xfrm>
            <a:off x="2289036" y="9344025"/>
            <a:ext cx="9525" cy="304800"/>
          </a:xfrm>
          <a:prstGeom prst="rect">
            <a:avLst/>
          </a:prstGeom>
          <a:solidFill>
            <a:srgbClr val="D7D9DB"/>
          </a:solidFill>
          <a:ln/>
        </p:spPr>
        <p:txBody>
          <a:bodyPr/>
          <a:lstStyle/>
          <a:p>
            <a:endParaRPr lang="en-US"/>
          </a:p>
        </p:txBody>
      </p:sp>
      <p:pic>
        <p:nvPicPr>
          <p:cNvPr id="18" name="Image 1" descr="preencoded.png">
            <a:extLst>
              <a:ext uri="{FF2B5EF4-FFF2-40B4-BE49-F238E27FC236}">
                <a16:creationId xmlns:a16="http://schemas.microsoft.com/office/drawing/2014/main" id="{83FAAA9B-204F-398C-352D-7630BFC225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89061" y="9315450"/>
            <a:ext cx="1107519" cy="361950"/>
          </a:xfrm>
          <a:prstGeom prst="rect">
            <a:avLst/>
          </a:prstGeom>
        </p:spPr>
      </p:pic>
      <p:sp>
        <p:nvSpPr>
          <p:cNvPr id="19" name="Text 15">
            <a:extLst>
              <a:ext uri="{FF2B5EF4-FFF2-40B4-BE49-F238E27FC236}">
                <a16:creationId xmlns:a16="http://schemas.microsoft.com/office/drawing/2014/main" id="{7D5EEB0F-5FA5-9BF4-8BBB-AD243E23A868}"/>
              </a:ext>
            </a:extLst>
          </p:cNvPr>
          <p:cNvSpPr/>
          <p:nvPr/>
        </p:nvSpPr>
        <p:spPr>
          <a:xfrm>
            <a:off x="16107906" y="9425940"/>
            <a:ext cx="1113294" cy="28956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A7AAAD"/>
                </a:solidFill>
                <a:latin typeface="Barlow" pitchFamily="34" charset="0"/>
                <a:ea typeface="Barlow" pitchFamily="34" charset="-122"/>
                <a:cs typeface="Barlow" pitchFamily="34" charset="-120"/>
              </a:rPr>
              <a:t>heuristiq.io</a:t>
            </a:r>
            <a:endParaRPr lang="en-US" sz="1650" dirty="0"/>
          </a:p>
        </p:txBody>
      </p:sp>
      <p:sp>
        <p:nvSpPr>
          <p:cNvPr id="23" name="Text 4">
            <a:extLst>
              <a:ext uri="{FF2B5EF4-FFF2-40B4-BE49-F238E27FC236}">
                <a16:creationId xmlns:a16="http://schemas.microsoft.com/office/drawing/2014/main" id="{A6B43F45-539C-454C-5B2A-937F284BCC55}"/>
              </a:ext>
            </a:extLst>
          </p:cNvPr>
          <p:cNvSpPr/>
          <p:nvPr/>
        </p:nvSpPr>
        <p:spPr>
          <a:xfrm>
            <a:off x="1140274" y="2875279"/>
            <a:ext cx="533400" cy="40386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00B0F0"/>
                </a:solidFill>
                <a:latin typeface="Barlow Condensed" pitchFamily="34" charset="0"/>
                <a:ea typeface="Barlow Condensed" pitchFamily="34" charset="-122"/>
                <a:cs typeface="Barlow Condensed" pitchFamily="34" charset="-120"/>
              </a:rPr>
              <a:t>01</a:t>
            </a:r>
            <a:endParaRPr lang="en-US" sz="2400" dirty="0"/>
          </a:p>
        </p:txBody>
      </p:sp>
      <p:sp>
        <p:nvSpPr>
          <p:cNvPr id="25" name="Text 5">
            <a:extLst>
              <a:ext uri="{FF2B5EF4-FFF2-40B4-BE49-F238E27FC236}">
                <a16:creationId xmlns:a16="http://schemas.microsoft.com/office/drawing/2014/main" id="{ACF3F087-2DD3-962D-7C73-66813C578714}"/>
              </a:ext>
            </a:extLst>
          </p:cNvPr>
          <p:cNvSpPr/>
          <p:nvPr/>
        </p:nvSpPr>
        <p:spPr>
          <a:xfrm>
            <a:off x="1864174" y="2780029"/>
            <a:ext cx="9630918" cy="533400"/>
          </a:xfrm>
          <a:prstGeom prst="rect">
            <a:avLst/>
          </a:prstGeom>
          <a:noFill/>
          <a:ln/>
        </p:spPr>
        <p:txBody>
          <a:bodyPr wrap="square" lIns="25400" tIns="25400" rIns="25400" bIns="25400" rtlCol="0" anchor="t">
            <a:normAutofit/>
          </a:bodyPr>
          <a:lstStyle/>
          <a:p>
            <a:pPr marL="0" indent="0" algn="l">
              <a:lnSpc>
                <a:spcPct val="108333"/>
              </a:lnSpc>
              <a:buNone/>
            </a:pPr>
            <a:r>
              <a:rPr lang="en-US" sz="3000" dirty="0">
                <a:solidFill>
                  <a:srgbClr val="37383A"/>
                </a:solidFill>
                <a:latin typeface="Barlow" pitchFamily="34" charset="0"/>
                <a:ea typeface="Barlow" pitchFamily="34" charset="-122"/>
                <a:cs typeface="Barlow" pitchFamily="34" charset="-120"/>
              </a:rPr>
              <a:t>Suboptimization is a built-in form of resistance</a:t>
            </a:r>
            <a:endParaRPr lang="en-US" sz="3000" dirty="0"/>
          </a:p>
        </p:txBody>
      </p:sp>
    </p:spTree>
    <p:extLst>
      <p:ext uri="{BB962C8B-B14F-4D97-AF65-F5344CB8AC3E}">
        <p14:creationId xmlns:p14="http://schemas.microsoft.com/office/powerpoint/2010/main" val="21046457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7">
    <p:bg>
      <p:bgPr>
        <a:solidFill>
          <a:srgbClr val="37383A"/>
        </a:solidFill>
        <a:effectLst/>
      </p:bgPr>
    </p:bg>
    <p:spTree>
      <p:nvGrpSpPr>
        <p:cNvPr id="1" name=""/>
        <p:cNvGrpSpPr/>
        <p:nvPr/>
      </p:nvGrpSpPr>
      <p:grpSpPr>
        <a:xfrm>
          <a:off x="0" y="0"/>
          <a:ext cx="0" cy="0"/>
          <a:chOff x="0" y="0"/>
          <a:chExt cx="0" cy="0"/>
        </a:xfrm>
      </p:grpSpPr>
      <p:sp>
        <p:nvSpPr>
          <p:cNvPr id="2" name="Text 0"/>
          <p:cNvSpPr/>
          <p:nvPr/>
        </p:nvSpPr>
        <p:spPr>
          <a:xfrm>
            <a:off x="1524000" y="3494187"/>
            <a:ext cx="16764000" cy="895350"/>
          </a:xfrm>
          <a:prstGeom prst="rect">
            <a:avLst/>
          </a:prstGeom>
          <a:noFill/>
          <a:ln/>
        </p:spPr>
        <p:txBody>
          <a:bodyPr wrap="square" lIns="25400" tIns="25400" rIns="25400" bIns="25400" rtlCol="0" anchor="t">
            <a:normAutofit fontScale="92500" lnSpcReduction="20000"/>
          </a:bodyPr>
          <a:lstStyle/>
          <a:p>
            <a:pPr marL="0" indent="0" algn="l">
              <a:lnSpc>
                <a:spcPct val="50000"/>
              </a:lnSpc>
              <a:buNone/>
            </a:pPr>
            <a:r>
              <a:rPr lang="en-US" sz="13500" b="1" dirty="0">
                <a:solidFill>
                  <a:srgbClr val="00B0F0"/>
                </a:solidFill>
                <a:latin typeface="Barlow Condensed" pitchFamily="34" charset="0"/>
                <a:ea typeface="Barlow Condensed" pitchFamily="34" charset="-122"/>
                <a:cs typeface="Barlow Condensed" pitchFamily="34" charset="-120"/>
              </a:rPr>
              <a:t>“</a:t>
            </a:r>
            <a:endParaRPr lang="en-US" sz="13500" dirty="0"/>
          </a:p>
        </p:txBody>
      </p:sp>
      <p:sp>
        <p:nvSpPr>
          <p:cNvPr id="3" name="Text 1"/>
          <p:cNvSpPr/>
          <p:nvPr/>
        </p:nvSpPr>
        <p:spPr>
          <a:xfrm>
            <a:off x="1524000" y="4351437"/>
            <a:ext cx="14716125" cy="2007030"/>
          </a:xfrm>
          <a:prstGeom prst="rect">
            <a:avLst/>
          </a:prstGeom>
          <a:noFill/>
          <a:ln/>
        </p:spPr>
        <p:txBody>
          <a:bodyPr wrap="square" lIns="25400" tIns="25400" rIns="25400" bIns="25400" rtlCol="0" anchor="t">
            <a:normAutofit/>
          </a:bodyPr>
          <a:lstStyle/>
          <a:p>
            <a:pPr marL="0" indent="0" algn="l">
              <a:lnSpc>
                <a:spcPct val="112000"/>
              </a:lnSpc>
              <a:buNone/>
            </a:pPr>
            <a:r>
              <a:rPr lang="en-US" sz="5850" kern="0" spc="-37" dirty="0">
                <a:solidFill>
                  <a:srgbClr val="FFFFFF"/>
                </a:solidFill>
                <a:latin typeface="Barlow Condensed" pitchFamily="34" charset="0"/>
                <a:ea typeface="Barlow Condensed" pitchFamily="34" charset="-122"/>
                <a:cs typeface="Barlow Condensed" pitchFamily="34" charset="-120"/>
              </a:rPr>
              <a:t>The ability to learn faster than your competitors may be</a:t>
            </a:r>
          </a:p>
          <a:p>
            <a:pPr marL="0" indent="0" algn="l">
              <a:lnSpc>
                <a:spcPct val="112000"/>
              </a:lnSpc>
              <a:buNone/>
            </a:pPr>
            <a:r>
              <a:rPr lang="en-US" sz="5850" kern="0" spc="-37" dirty="0">
                <a:solidFill>
                  <a:srgbClr val="FFFFFF"/>
                </a:solidFill>
                <a:latin typeface="Barlow Condensed" pitchFamily="34" charset="0"/>
                <a:ea typeface="Barlow Condensed" pitchFamily="34" charset="-122"/>
                <a:cs typeface="Barlow Condensed" pitchFamily="34" charset="-120"/>
              </a:rPr>
              <a:t>the only sustainable competitive advantage.</a:t>
            </a:r>
          </a:p>
        </p:txBody>
      </p:sp>
      <p:sp>
        <p:nvSpPr>
          <p:cNvPr id="4" name="Shape 2"/>
          <p:cNvSpPr/>
          <p:nvPr/>
        </p:nvSpPr>
        <p:spPr>
          <a:xfrm>
            <a:off x="1524000" y="6618506"/>
            <a:ext cx="457200" cy="28575"/>
          </a:xfrm>
          <a:prstGeom prst="rect">
            <a:avLst/>
          </a:prstGeom>
          <a:solidFill>
            <a:srgbClr val="00B0F0"/>
          </a:solidFill>
          <a:ln/>
        </p:spPr>
        <p:txBody>
          <a:bodyPr/>
          <a:lstStyle/>
          <a:p>
            <a:endParaRPr lang="en-US"/>
          </a:p>
        </p:txBody>
      </p:sp>
      <p:sp>
        <p:nvSpPr>
          <p:cNvPr id="5" name="Text 3"/>
          <p:cNvSpPr/>
          <p:nvPr/>
        </p:nvSpPr>
        <p:spPr>
          <a:xfrm>
            <a:off x="2171700" y="6472774"/>
            <a:ext cx="7334250" cy="35814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FFFFFF"/>
                </a:solidFill>
                <a:latin typeface="Barlow" pitchFamily="34" charset="0"/>
                <a:ea typeface="Barlow" pitchFamily="34" charset="-122"/>
                <a:cs typeface="Barlow" pitchFamily="34" charset="-120"/>
              </a:rPr>
              <a:t>Aries de Geus </a:t>
            </a:r>
            <a:r>
              <a:rPr lang="en-US" sz="2100" dirty="0">
                <a:solidFill>
                  <a:srgbClr val="C9CBCD"/>
                </a:solidFill>
                <a:latin typeface="Barlow" pitchFamily="34" charset="0"/>
                <a:ea typeface="Barlow" pitchFamily="34" charset="-122"/>
                <a:cs typeface="Barlow" pitchFamily="34" charset="-120"/>
              </a:rPr>
              <a:t>· Former Chairman, Shell</a:t>
            </a:r>
            <a:endParaRPr lang="en-US" sz="21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15">
    <p:bg>
      <p:bgPr>
        <a:solidFill>
          <a:srgbClr val="37383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3000" y="914400"/>
            <a:ext cx="1373624" cy="438150"/>
          </a:xfrm>
          <a:prstGeom prst="rect">
            <a:avLst/>
          </a:prstGeom>
        </p:spPr>
      </p:pic>
      <p:sp>
        <p:nvSpPr>
          <p:cNvPr id="3" name="Shape 0"/>
          <p:cNvSpPr/>
          <p:nvPr/>
        </p:nvSpPr>
        <p:spPr>
          <a:xfrm>
            <a:off x="2745224" y="981075"/>
            <a:ext cx="9525" cy="304800"/>
          </a:xfrm>
          <a:prstGeom prst="rect">
            <a:avLst/>
          </a:prstGeom>
          <a:solidFill>
            <a:srgbClr val="FFFFFF">
              <a:alpha val="25000"/>
            </a:srgbClr>
          </a:solidFill>
          <a:ln/>
        </p:spPr>
        <p:txBody>
          <a:bodyPr/>
          <a:lstStyle/>
          <a:p>
            <a:endParaRPr lang="en-US"/>
          </a:p>
        </p:txBody>
      </p:sp>
      <p:sp>
        <p:nvSpPr>
          <p:cNvPr id="4" name="Shape 1"/>
          <p:cNvSpPr/>
          <p:nvPr/>
        </p:nvSpPr>
        <p:spPr>
          <a:xfrm>
            <a:off x="2983349" y="933450"/>
            <a:ext cx="1004292" cy="400050"/>
          </a:xfrm>
          <a:prstGeom prst="roundRect">
            <a:avLst>
              <a:gd name="adj" fmla="val 19048"/>
            </a:avLst>
          </a:prstGeom>
          <a:solidFill>
            <a:srgbClr val="FFFFFF"/>
          </a:solidFill>
          <a:ln/>
        </p:spPr>
        <p:txBody>
          <a:bodyPr/>
          <a:lstStyle/>
          <a:p>
            <a:endParaRPr lang="en-US"/>
          </a:p>
        </p:txBody>
      </p:sp>
      <p:pic>
        <p:nvPicPr>
          <p:cNvPr id="5" name="Image 1" descr="preencoded.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39587" y="1019175"/>
            <a:ext cx="691815" cy="228600"/>
          </a:xfrm>
          <a:prstGeom prst="rect">
            <a:avLst/>
          </a:prstGeom>
        </p:spPr>
      </p:pic>
      <p:sp>
        <p:nvSpPr>
          <p:cNvPr id="6" name="Shape 2"/>
          <p:cNvSpPr/>
          <p:nvPr/>
        </p:nvSpPr>
        <p:spPr>
          <a:xfrm>
            <a:off x="1143000" y="3207068"/>
            <a:ext cx="685800" cy="47625"/>
          </a:xfrm>
          <a:prstGeom prst="roundRect">
            <a:avLst>
              <a:gd name="adj" fmla="val 40000"/>
            </a:avLst>
          </a:prstGeom>
          <a:solidFill>
            <a:srgbClr val="00B0F0"/>
          </a:solidFill>
          <a:ln/>
        </p:spPr>
        <p:txBody>
          <a:bodyPr/>
          <a:lstStyle/>
          <a:p>
            <a:endParaRPr lang="en-US"/>
          </a:p>
        </p:txBody>
      </p:sp>
      <p:sp>
        <p:nvSpPr>
          <p:cNvPr id="7" name="Text 3"/>
          <p:cNvSpPr/>
          <p:nvPr/>
        </p:nvSpPr>
        <p:spPr>
          <a:xfrm>
            <a:off x="996043" y="1544003"/>
            <a:ext cx="16482060" cy="2091690"/>
          </a:xfrm>
          <a:prstGeom prst="rect">
            <a:avLst/>
          </a:prstGeom>
          <a:noFill/>
          <a:ln/>
        </p:spPr>
        <p:txBody>
          <a:bodyPr wrap="square" lIns="25400" tIns="25400" rIns="25400" bIns="25400" rtlCol="0" anchor="t">
            <a:normAutofit/>
          </a:bodyPr>
          <a:lstStyle/>
          <a:p>
            <a:pPr marL="0" indent="0" algn="l">
              <a:lnSpc>
                <a:spcPct val="98000"/>
              </a:lnSpc>
              <a:buNone/>
            </a:pPr>
            <a:r>
              <a:rPr lang="en-US" sz="8250" b="1" kern="0" spc="-75" dirty="0">
                <a:solidFill>
                  <a:srgbClr val="FFFFFF"/>
                </a:solidFill>
                <a:latin typeface="Barlow Condensed" pitchFamily="34" charset="0"/>
                <a:ea typeface="Barlow Condensed" pitchFamily="34" charset="-122"/>
                <a:cs typeface="Barlow Condensed" pitchFamily="34" charset="-120"/>
              </a:rPr>
              <a:t>Questions </a:t>
            </a:r>
            <a:endParaRPr lang="en-US" sz="8250" dirty="0"/>
          </a:p>
        </p:txBody>
      </p:sp>
      <p:pic>
        <p:nvPicPr>
          <p:cNvPr id="24" name="Picture 23">
            <a:extLst>
              <a:ext uri="{FF2B5EF4-FFF2-40B4-BE49-F238E27FC236}">
                <a16:creationId xmlns:a16="http://schemas.microsoft.com/office/drawing/2014/main" id="{8A2A214D-3C28-9789-3679-EAACFA3D6F08}"/>
              </a:ext>
            </a:extLst>
          </p:cNvPr>
          <p:cNvPicPr>
            <a:picLocks noChangeAspect="1"/>
          </p:cNvPicPr>
          <p:nvPr/>
        </p:nvPicPr>
        <p:blipFill>
          <a:blip r:embed="rId5"/>
          <a:stretch/>
        </p:blipFill>
        <p:spPr>
          <a:xfrm>
            <a:off x="10002927" y="2916011"/>
            <a:ext cx="7395165" cy="6437538"/>
          </a:xfrm>
          <a:prstGeom prst="rect">
            <a:avLst/>
          </a:prstGeom>
        </p:spPr>
      </p:pic>
      <p:pic>
        <p:nvPicPr>
          <p:cNvPr id="31" name="Picture 30">
            <a:extLst>
              <a:ext uri="{FF2B5EF4-FFF2-40B4-BE49-F238E27FC236}">
                <a16:creationId xmlns:a16="http://schemas.microsoft.com/office/drawing/2014/main" id="{F287FA2D-F7FC-E35D-AD54-1083AAA68F8B}"/>
              </a:ext>
            </a:extLst>
          </p:cNvPr>
          <p:cNvPicPr>
            <a:picLocks noChangeAspect="1"/>
          </p:cNvPicPr>
          <p:nvPr/>
        </p:nvPicPr>
        <p:blipFill>
          <a:blip r:embed="rId6"/>
          <a:stretch/>
        </p:blipFill>
        <p:spPr>
          <a:xfrm>
            <a:off x="996043" y="2829323"/>
            <a:ext cx="7696881" cy="652422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heuristIQ-PMIAgile template</Template>
  <TotalTime>16659</TotalTime>
  <Words>5042</Words>
  <Application>Microsoft Office PowerPoint</Application>
  <PresentationFormat>Custom</PresentationFormat>
  <Paragraphs>725</Paragraphs>
  <Slides>49</Slides>
  <Notes>48</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49</vt:i4>
      </vt:variant>
    </vt:vector>
  </HeadingPairs>
  <TitlesOfParts>
    <vt:vector size="57" baseType="lpstr">
      <vt:lpstr>Wingdings</vt:lpstr>
      <vt:lpstr>Barlow</vt:lpstr>
      <vt:lpstr>Aptos</vt:lpstr>
      <vt:lpstr>Arial</vt:lpstr>
      <vt:lpstr>Times New Roman</vt:lpstr>
      <vt:lpstr>Calibri</vt:lpstr>
      <vt:lpstr>Barlow Condensed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PptxGenJS Presentation</dc:subject>
  <dc:creator>Ahsan Rahi</dc:creator>
  <cp:lastModifiedBy>Todd Little</cp:lastModifiedBy>
  <cp:revision>14</cp:revision>
  <dcterms:created xsi:type="dcterms:W3CDTF">2026-07-10T08:27:40Z</dcterms:created>
  <dcterms:modified xsi:type="dcterms:W3CDTF">2026-10-27T02:18:06Z</dcterms:modified>
</cp:coreProperties>
</file>