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5"/>
  </p:notesMasterIdLst>
  <p:handoutMasterIdLst>
    <p:handoutMasterId r:id="rId66"/>
  </p:handoutMasterIdLst>
  <p:sldIdLst>
    <p:sldId id="336" r:id="rId2"/>
    <p:sldId id="505" r:id="rId3"/>
    <p:sldId id="504" r:id="rId4"/>
    <p:sldId id="450" r:id="rId5"/>
    <p:sldId id="515" r:id="rId6"/>
    <p:sldId id="516" r:id="rId7"/>
    <p:sldId id="371" r:id="rId8"/>
    <p:sldId id="340" r:id="rId9"/>
    <p:sldId id="441" r:id="rId10"/>
    <p:sldId id="384" r:id="rId11"/>
    <p:sldId id="385" r:id="rId12"/>
    <p:sldId id="386" r:id="rId13"/>
    <p:sldId id="387" r:id="rId14"/>
    <p:sldId id="388" r:id="rId15"/>
    <p:sldId id="389" r:id="rId16"/>
    <p:sldId id="417" r:id="rId17"/>
    <p:sldId id="506" r:id="rId18"/>
    <p:sldId id="471" r:id="rId19"/>
    <p:sldId id="487" r:id="rId20"/>
    <p:sldId id="507" r:id="rId21"/>
    <p:sldId id="508" r:id="rId22"/>
    <p:sldId id="488" r:id="rId23"/>
    <p:sldId id="489" r:id="rId24"/>
    <p:sldId id="490" r:id="rId25"/>
    <p:sldId id="495" r:id="rId26"/>
    <p:sldId id="496" r:id="rId27"/>
    <p:sldId id="472" r:id="rId28"/>
    <p:sldId id="470" r:id="rId29"/>
    <p:sldId id="491" r:id="rId30"/>
    <p:sldId id="492" r:id="rId31"/>
    <p:sldId id="421" r:id="rId32"/>
    <p:sldId id="469" r:id="rId33"/>
    <p:sldId id="466" r:id="rId34"/>
    <p:sldId id="476" r:id="rId35"/>
    <p:sldId id="481" r:id="rId36"/>
    <p:sldId id="465" r:id="rId37"/>
    <p:sldId id="464" r:id="rId38"/>
    <p:sldId id="463" r:id="rId39"/>
    <p:sldId id="462" r:id="rId40"/>
    <p:sldId id="461" r:id="rId41"/>
    <p:sldId id="459" r:id="rId42"/>
    <p:sldId id="460" r:id="rId43"/>
    <p:sldId id="416" r:id="rId44"/>
    <p:sldId id="3505" r:id="rId45"/>
    <p:sldId id="3506" r:id="rId46"/>
    <p:sldId id="3513" r:id="rId47"/>
    <p:sldId id="3516" r:id="rId48"/>
    <p:sldId id="3514" r:id="rId49"/>
    <p:sldId id="3518" r:id="rId50"/>
    <p:sldId id="3519" r:id="rId51"/>
    <p:sldId id="3515" r:id="rId52"/>
    <p:sldId id="3520" r:id="rId53"/>
    <p:sldId id="3521" r:id="rId54"/>
    <p:sldId id="3523" r:id="rId55"/>
    <p:sldId id="3524" r:id="rId56"/>
    <p:sldId id="412" r:id="rId57"/>
    <p:sldId id="413" r:id="rId58"/>
    <p:sldId id="477" r:id="rId59"/>
    <p:sldId id="334" r:id="rId60"/>
    <p:sldId id="3526" r:id="rId61"/>
    <p:sldId id="3527" r:id="rId62"/>
    <p:sldId id="514" r:id="rId63"/>
    <p:sldId id="365" r:id="rId64"/>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41" autoAdjust="0"/>
    <p:restoredTop sz="95262" autoAdjust="0"/>
  </p:normalViewPr>
  <p:slideViewPr>
    <p:cSldViewPr snapToGrid="0">
      <p:cViewPr varScale="1">
        <p:scale>
          <a:sx n="71" d="100"/>
          <a:sy n="71" d="100"/>
        </p:scale>
        <p:origin x="1325" y="67"/>
      </p:cViewPr>
      <p:guideLst/>
    </p:cSldViewPr>
  </p:slideViewPr>
  <p:outlineViewPr>
    <p:cViewPr>
      <p:scale>
        <a:sx n="33" d="100"/>
        <a:sy n="33" d="100"/>
      </p:scale>
      <p:origin x="0" y="-146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899" cy="3554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317479" y="0"/>
            <a:ext cx="4068899" cy="355484"/>
          </a:xfrm>
          <a:prstGeom prst="rect">
            <a:avLst/>
          </a:prstGeom>
        </p:spPr>
        <p:txBody>
          <a:bodyPr vert="horz" lIns="91440" tIns="45720" rIns="91440" bIns="45720" rtlCol="0"/>
          <a:lstStyle>
            <a:lvl1pPr algn="r">
              <a:defRPr sz="1200"/>
            </a:lvl1pPr>
          </a:lstStyle>
          <a:p>
            <a:fld id="{7DB8E70B-7636-41C2-8606-513A963ECE5B}" type="datetimeFigureOut">
              <a:rPr lang="en-US" smtClean="0"/>
              <a:t>2/20/2020</a:t>
            </a:fld>
            <a:endParaRPr lang="en-US"/>
          </a:p>
        </p:txBody>
      </p:sp>
      <p:sp>
        <p:nvSpPr>
          <p:cNvPr id="4" name="Footer Placeholder 3"/>
          <p:cNvSpPr>
            <a:spLocks noGrp="1"/>
          </p:cNvSpPr>
          <p:nvPr>
            <p:ph type="ftr" sz="quarter" idx="2"/>
          </p:nvPr>
        </p:nvSpPr>
        <p:spPr>
          <a:xfrm>
            <a:off x="1" y="6746991"/>
            <a:ext cx="4068899" cy="3554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317479" y="6746991"/>
            <a:ext cx="4068899" cy="355484"/>
          </a:xfrm>
          <a:prstGeom prst="rect">
            <a:avLst/>
          </a:prstGeom>
        </p:spPr>
        <p:txBody>
          <a:bodyPr vert="horz" lIns="91440" tIns="45720" rIns="91440" bIns="45720" rtlCol="0" anchor="b"/>
          <a:lstStyle>
            <a:lvl1pPr algn="r">
              <a:defRPr sz="1200"/>
            </a:lvl1pPr>
          </a:lstStyle>
          <a:p>
            <a:fld id="{72935830-03F7-4F81-A865-C039370F89C7}" type="slidenum">
              <a:rPr lang="en-US" smtClean="0"/>
              <a:t>‹#›</a:t>
            </a:fld>
            <a:endParaRPr lang="en-US"/>
          </a:p>
        </p:txBody>
      </p:sp>
    </p:spTree>
    <p:extLst>
      <p:ext uri="{BB962C8B-B14F-4D97-AF65-F5344CB8AC3E}">
        <p14:creationId xmlns:p14="http://schemas.microsoft.com/office/powerpoint/2010/main" val="3458615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39" cy="356357"/>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5317964" y="0"/>
            <a:ext cx="4068339" cy="356357"/>
          </a:xfrm>
          <a:prstGeom prst="rect">
            <a:avLst/>
          </a:prstGeom>
        </p:spPr>
        <p:txBody>
          <a:bodyPr vert="horz" lIns="94229" tIns="47114" rIns="94229" bIns="47114" rtlCol="0"/>
          <a:lstStyle>
            <a:lvl1pPr algn="r">
              <a:defRPr sz="1200"/>
            </a:lvl1pPr>
          </a:lstStyle>
          <a:p>
            <a:fld id="{224FE758-00BC-4C5D-BAC9-B0DF6CA916E9}" type="datetimeFigureOut">
              <a:rPr lang="en-US" smtClean="0"/>
              <a:t>2/20/2020</a:t>
            </a:fld>
            <a:endParaRPr lang="en-US"/>
          </a:p>
        </p:txBody>
      </p:sp>
      <p:sp>
        <p:nvSpPr>
          <p:cNvPr id="4" name="Slide Image Placeholder 3"/>
          <p:cNvSpPr>
            <a:spLocks noGrp="1" noRot="1" noChangeAspect="1"/>
          </p:cNvSpPr>
          <p:nvPr>
            <p:ph type="sldImg" idx="2"/>
          </p:nvPr>
        </p:nvSpPr>
        <p:spPr>
          <a:xfrm>
            <a:off x="3095625" y="887413"/>
            <a:ext cx="3197225" cy="2397125"/>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746119"/>
            <a:ext cx="4068339" cy="356356"/>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5317964" y="6746119"/>
            <a:ext cx="4068339" cy="356356"/>
          </a:xfrm>
          <a:prstGeom prst="rect">
            <a:avLst/>
          </a:prstGeom>
        </p:spPr>
        <p:txBody>
          <a:bodyPr vert="horz" lIns="94229" tIns="47114" rIns="94229" bIns="47114" rtlCol="0" anchor="b"/>
          <a:lstStyle>
            <a:lvl1pPr algn="r">
              <a:defRPr sz="1200"/>
            </a:lvl1pPr>
          </a:lstStyle>
          <a:p>
            <a:fld id="{22A4E5EC-1DC5-4063-8E0F-0FFFEE5AF847}" type="slidenum">
              <a:rPr lang="en-US" smtClean="0"/>
              <a:t>‹#›</a:t>
            </a:fld>
            <a:endParaRPr lang="en-US"/>
          </a:p>
        </p:txBody>
      </p:sp>
    </p:spTree>
    <p:extLst>
      <p:ext uri="{BB962C8B-B14F-4D97-AF65-F5344CB8AC3E}">
        <p14:creationId xmlns:p14="http://schemas.microsoft.com/office/powerpoint/2010/main" val="2596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pPr/>
              <a:t>2</a:t>
            </a:fld>
            <a:endParaRPr lang="en-US" dirty="0"/>
          </a:p>
        </p:txBody>
      </p:sp>
    </p:spTree>
    <p:extLst>
      <p:ext uri="{BB962C8B-B14F-4D97-AF65-F5344CB8AC3E}">
        <p14:creationId xmlns:p14="http://schemas.microsoft.com/office/powerpoint/2010/main" val="1941406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en-US" dirty="0"/>
              <a:t>Briefly explain the three agendas with the motivation for the different groups. Use this slide to position the class at service-level.</a:t>
            </a:r>
          </a:p>
          <a:p>
            <a:pPr lvl="0"/>
            <a:endParaRPr lang="en-US" dirty="0"/>
          </a:p>
          <a:p>
            <a:pPr lvl="0"/>
            <a:r>
              <a:rPr lang="en-US" dirty="0"/>
              <a:t>Concerns:</a:t>
            </a:r>
          </a:p>
          <a:p>
            <a:r>
              <a:rPr lang="en-US" sz="2600" dirty="0"/>
              <a:t>SENIOR</a:t>
            </a:r>
            <a:r>
              <a:rPr lang="en-US" sz="2600" baseline="0" dirty="0"/>
              <a:t> --</a:t>
            </a:r>
            <a:r>
              <a:rPr lang="en-US" sz="2600" dirty="0"/>
              <a:t>Mid-level managers lie to me. There is no transparency. Bad news arrives late. Too late to intervene</a:t>
            </a:r>
          </a:p>
          <a:p>
            <a:r>
              <a:rPr lang="en-US" sz="2600" dirty="0"/>
              <a:t>Business failure</a:t>
            </a:r>
          </a:p>
          <a:p>
            <a:endParaRPr lang="en-US" dirty="0"/>
          </a:p>
          <a:p>
            <a:r>
              <a:rPr lang="en-US" sz="2600" dirty="0"/>
              <a:t>MID -- Senior leaders over-react. I don’t trust them with information</a:t>
            </a:r>
          </a:p>
          <a:p>
            <a:r>
              <a:rPr lang="en-US" sz="2600" dirty="0"/>
              <a:t>Line managers &amp; workers can’t be trusted to deliver on their promises</a:t>
            </a:r>
          </a:p>
          <a:p>
            <a:endParaRPr lang="en-US" dirty="0"/>
          </a:p>
          <a:p>
            <a:r>
              <a:rPr lang="en-US" sz="2600" dirty="0"/>
              <a:t>INDIVIDUAL -- Our bosses constantly set us up for failure</a:t>
            </a:r>
          </a:p>
          <a:p>
            <a:r>
              <a:rPr lang="en-US" sz="2600" dirty="0"/>
              <a:t>Burn out</a:t>
            </a:r>
          </a:p>
          <a:p>
            <a:pPr lvl="1"/>
            <a:endParaRPr lang="en-US" dirty="0"/>
          </a:p>
          <a:p>
            <a:endParaRPr lang="de-DE" dirty="0"/>
          </a:p>
        </p:txBody>
      </p:sp>
      <p:sp>
        <p:nvSpPr>
          <p:cNvPr id="4" name="Foliennummernplatzhalter 3"/>
          <p:cNvSpPr>
            <a:spLocks noGrp="1"/>
          </p:cNvSpPr>
          <p:nvPr>
            <p:ph type="sldNum" sz="quarter" idx="10"/>
          </p:nvPr>
        </p:nvSpPr>
        <p:spPr/>
        <p:txBody>
          <a:bodyPr/>
          <a:lstStyle/>
          <a:p>
            <a:pPr>
              <a:defRPr/>
            </a:pPr>
            <a:fld id="{8B953E72-4EE6-499B-9125-A3E491C481D8}" type="slidenum">
              <a:rPr lang="en-US" smtClean="0"/>
              <a:pPr>
                <a:defRPr/>
              </a:pPr>
              <a:t>17</a:t>
            </a:fld>
            <a:endParaRPr lang="en-US"/>
          </a:p>
        </p:txBody>
      </p:sp>
    </p:spTree>
    <p:extLst>
      <p:ext uri="{BB962C8B-B14F-4D97-AF65-F5344CB8AC3E}">
        <p14:creationId xmlns:p14="http://schemas.microsoft.com/office/powerpoint/2010/main" val="262064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25" y="887413"/>
            <a:ext cx="3197225" cy="2397125"/>
          </a:xfrm>
        </p:spPr>
      </p:sp>
      <p:sp>
        <p:nvSpPr>
          <p:cNvPr id="3" name="Notizenplatzhalter 2"/>
          <p:cNvSpPr>
            <a:spLocks noGrp="1"/>
          </p:cNvSpPr>
          <p:nvPr>
            <p:ph type="body" idx="1"/>
          </p:nvPr>
        </p:nvSpPr>
        <p:spPr/>
        <p:txBody>
          <a:bodyPr/>
          <a:lstStyle/>
          <a:p>
            <a:r>
              <a:rPr lang="en-US" dirty="0"/>
              <a:t>What does the Kanban Method consist of?</a:t>
            </a:r>
          </a:p>
          <a:p>
            <a:r>
              <a:rPr lang="en-US" dirty="0"/>
              <a:t>These are the three building blocks defining the Kanban Method. We are going to cover them in this part of the class.</a:t>
            </a:r>
          </a:p>
          <a:p>
            <a:endParaRPr lang="en-US" dirty="0"/>
          </a:p>
          <a:p>
            <a:r>
              <a:rPr lang="en-US" dirty="0"/>
              <a:t>Technically, the Kanban Values are not part of the definition of the method, rather a different way of expressing it. They are not </a:t>
            </a:r>
            <a:r>
              <a:rPr lang="en-US" dirty="0" err="1"/>
              <a:t>explicitely</a:t>
            </a:r>
            <a:r>
              <a:rPr lang="en-US" dirty="0"/>
              <a:t> covered in this class.</a:t>
            </a:r>
          </a:p>
        </p:txBody>
      </p:sp>
      <p:sp>
        <p:nvSpPr>
          <p:cNvPr id="4" name="Foliennummernplatzhalter 3"/>
          <p:cNvSpPr>
            <a:spLocks noGrp="1"/>
          </p:cNvSpPr>
          <p:nvPr>
            <p:ph type="sldNum" sz="quarter" idx="10"/>
          </p:nvPr>
        </p:nvSpPr>
        <p:spPr/>
        <p:txBody>
          <a:bodyPr/>
          <a:lstStyle/>
          <a:p>
            <a:pPr>
              <a:defRPr/>
            </a:pPr>
            <a:fld id="{8B953E72-4EE6-499B-9125-A3E491C481D8}" type="slidenum">
              <a:rPr lang="en-US" smtClean="0"/>
              <a:pPr>
                <a:defRPr/>
              </a:pPr>
              <a:t>18</a:t>
            </a:fld>
            <a:endParaRPr lang="en-US"/>
          </a:p>
        </p:txBody>
      </p:sp>
    </p:spTree>
    <p:extLst>
      <p:ext uri="{BB962C8B-B14F-4D97-AF65-F5344CB8AC3E}">
        <p14:creationId xmlns:p14="http://schemas.microsoft.com/office/powerpoint/2010/main" val="1354364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There</a:t>
            </a:r>
            <a:r>
              <a:rPr lang="en-US" baseline="0" dirty="0"/>
              <a:t> are 3 Change Management Principles designed to frame an evolutionary approach to improvement.  Be aware that the Kanban Method is applied to the way you work now, and it will help you evolve the way you work gradually over time. </a:t>
            </a:r>
          </a:p>
          <a:p>
            <a:r>
              <a:rPr lang="en-US" baseline="0" dirty="0"/>
              <a:t>[Briefly walk through each of the principles.  See David’s blog at http://www.djaa.com/principles-general-practices-kanban-method if you want help with how to explain each.]</a:t>
            </a:r>
            <a:endParaRPr lang="en-US" dirty="0"/>
          </a:p>
        </p:txBody>
      </p:sp>
      <p:sp>
        <p:nvSpPr>
          <p:cNvPr id="4" name="Slide Number Placeholder 3"/>
          <p:cNvSpPr>
            <a:spLocks noGrp="1"/>
          </p:cNvSpPr>
          <p:nvPr>
            <p:ph type="sldNum" sz="quarter" idx="10"/>
          </p:nvPr>
        </p:nvSpPr>
        <p:spPr/>
        <p:txBody>
          <a:bodyPr/>
          <a:lstStyle/>
          <a:p>
            <a:pPr>
              <a:defRPr/>
            </a:pPr>
            <a:fld id="{8B953E72-4EE6-499B-9125-A3E491C481D8}" type="slidenum">
              <a:rPr lang="en-US" smtClean="0"/>
              <a:pPr>
                <a:defRPr/>
              </a:pPr>
              <a:t>19</a:t>
            </a:fld>
            <a:endParaRPr lang="en-US"/>
          </a:p>
        </p:txBody>
      </p:sp>
    </p:spTree>
    <p:extLst>
      <p:ext uri="{BB962C8B-B14F-4D97-AF65-F5344CB8AC3E}">
        <p14:creationId xmlns:p14="http://schemas.microsoft.com/office/powerpoint/2010/main" val="122484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2223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636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a:t>Traditional change management assumes you can plan a specific change goal and jump to it</a:t>
            </a:r>
          </a:p>
          <a:p>
            <a:endParaRPr lang="en-US" dirty="0"/>
          </a:p>
          <a:p>
            <a:r>
              <a:rPr lang="en-US" dirty="0"/>
              <a:t>Traditional change is an A to B process. A is where you are now. B is a destination. B is either defined (from a methodology definition) or designed (by tailoring a framework).</a:t>
            </a:r>
          </a:p>
          <a:p>
            <a:r>
              <a:rPr lang="en-US" dirty="0"/>
              <a:t>To get from A to B, a change agency* will guide a transition initiative to install destination B into the organization.</a:t>
            </a:r>
          </a:p>
          <a:p>
            <a:r>
              <a:rPr lang="en-US" dirty="0"/>
              <a:t>*either an internal SEPG or external consultants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Value stream mapping, ** Theory of Constraints Thinking Processes</a:t>
            </a:r>
          </a:p>
          <a:p>
            <a:endParaRPr lang="en-US" dirty="0"/>
          </a:p>
          <a:p>
            <a:endParaRPr lang="en-US" dirty="0"/>
          </a:p>
        </p:txBody>
      </p:sp>
      <p:sp>
        <p:nvSpPr>
          <p:cNvPr id="4" name="Slide Number Placeholder 3"/>
          <p:cNvSpPr>
            <a:spLocks noGrp="1"/>
          </p:cNvSpPr>
          <p:nvPr>
            <p:ph type="sldNum" sz="quarter" idx="10"/>
          </p:nvPr>
        </p:nvSpPr>
        <p:spPr/>
        <p:txBody>
          <a:bodyPr/>
          <a:lstStyle/>
          <a:p>
            <a:fld id="{508706F5-0F43-43DB-97D3-52E67ABC6ECF}" type="slidenum">
              <a:rPr lang="en-US" smtClean="0"/>
              <a:pPr/>
              <a:t>22</a:t>
            </a:fld>
            <a:endParaRPr lang="en-US"/>
          </a:p>
        </p:txBody>
      </p:sp>
    </p:spTree>
    <p:extLst>
      <p:ext uri="{BB962C8B-B14F-4D97-AF65-F5344CB8AC3E}">
        <p14:creationId xmlns:p14="http://schemas.microsoft.com/office/powerpoint/2010/main" val="2871697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95625" y="887413"/>
            <a:ext cx="3197225" cy="2397125"/>
          </a:xfrm>
        </p:spPr>
      </p:sp>
      <p:sp>
        <p:nvSpPr>
          <p:cNvPr id="3" name="Notes Placeholder 2"/>
          <p:cNvSpPr>
            <a:spLocks noGrp="1"/>
          </p:cNvSpPr>
          <p:nvPr>
            <p:ph type="body" idx="1"/>
          </p:nvPr>
        </p:nvSpPr>
        <p:spPr/>
        <p:txBody>
          <a:bodyPr/>
          <a:lstStyle/>
          <a:p>
            <a:r>
              <a:rPr lang="en-US" b="1" dirty="0"/>
              <a:t>But change initiatives feel like a lot of jarring ups and downs.</a:t>
            </a:r>
          </a:p>
          <a:p>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de-DE" dirty="0"/>
              <a:t>The </a:t>
            </a:r>
            <a:r>
              <a:rPr lang="de-DE" dirty="0" err="1"/>
              <a:t>trauma</a:t>
            </a:r>
            <a:r>
              <a:rPr lang="de-DE" dirty="0"/>
              <a:t> </a:t>
            </a:r>
            <a:r>
              <a:rPr lang="de-DE" dirty="0" err="1"/>
              <a:t>of</a:t>
            </a:r>
            <a:r>
              <a:rPr lang="de-DE" dirty="0"/>
              <a:t> a </a:t>
            </a:r>
            <a:r>
              <a:rPr lang="de-DE" dirty="0" err="1"/>
              <a:t>managed</a:t>
            </a:r>
            <a:r>
              <a:rPr lang="de-DE" dirty="0"/>
              <a:t> </a:t>
            </a:r>
            <a:r>
              <a:rPr lang="de-DE" dirty="0" err="1"/>
              <a:t>change</a:t>
            </a:r>
            <a:r>
              <a:rPr lang="de-DE" dirty="0"/>
              <a:t> initiative </a:t>
            </a:r>
            <a:r>
              <a:rPr lang="de-DE" dirty="0" err="1"/>
              <a:t>can</a:t>
            </a:r>
            <a:r>
              <a:rPr lang="de-DE" dirty="0"/>
              <a:t> </a:t>
            </a:r>
            <a:r>
              <a:rPr lang="de-DE" dirty="0" err="1"/>
              <a:t>feel</a:t>
            </a:r>
            <a:r>
              <a:rPr lang="de-DE" dirty="0"/>
              <a:t> </a:t>
            </a:r>
            <a:r>
              <a:rPr lang="de-DE" dirty="0" err="1"/>
              <a:t>unsafe</a:t>
            </a:r>
            <a:endParaRPr lang="de-DE"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…and require a lot of patience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de-DE" dirty="0"/>
          </a:p>
          <a:p>
            <a:endParaRPr lang="en-US" b="1" dirty="0"/>
          </a:p>
        </p:txBody>
      </p:sp>
      <p:sp>
        <p:nvSpPr>
          <p:cNvPr id="4" name="Slide Number Placeholder 3"/>
          <p:cNvSpPr>
            <a:spLocks noGrp="1"/>
          </p:cNvSpPr>
          <p:nvPr>
            <p:ph type="sldNum" sz="quarter" idx="10"/>
          </p:nvPr>
        </p:nvSpPr>
        <p:spPr/>
        <p:txBody>
          <a:bodyPr/>
          <a:lstStyle/>
          <a:p>
            <a:pPr>
              <a:defRPr/>
            </a:pPr>
            <a:fld id="{8B953E72-4EE6-499B-9125-A3E491C481D8}" type="slidenum">
              <a:rPr lang="en-US" smtClean="0"/>
              <a:pPr>
                <a:defRPr/>
              </a:pPr>
              <a:t>23</a:t>
            </a:fld>
            <a:endParaRPr lang="en-US"/>
          </a:p>
        </p:txBody>
      </p:sp>
    </p:spTree>
    <p:extLst>
      <p:ext uri="{BB962C8B-B14F-4D97-AF65-F5344CB8AC3E}">
        <p14:creationId xmlns:p14="http://schemas.microsoft.com/office/powerpoint/2010/main" val="2811517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43000" y="685800"/>
            <a:ext cx="4572000" cy="3429000"/>
          </a:xfrm>
        </p:spPr>
      </p:sp>
      <p:sp>
        <p:nvSpPr>
          <p:cNvPr id="3" name="Notizenplatzhalter 2"/>
          <p:cNvSpPr>
            <a:spLocks noGrp="1"/>
          </p:cNvSpPr>
          <p:nvPr>
            <p:ph type="body" idx="1"/>
          </p:nvPr>
        </p:nvSpPr>
        <p:spPr/>
        <p:txBody>
          <a:bodyPr/>
          <a:lstStyle/>
          <a:p>
            <a:r>
              <a:rPr lang="en-US" b="1" dirty="0"/>
              <a:t>Kanban uses evolutionary change which makes small steps and evaluates the results. Some changes are rolled back.</a:t>
            </a:r>
          </a:p>
          <a:p>
            <a:endParaRPr lang="en-US" dirty="0"/>
          </a:p>
          <a:p>
            <a:r>
              <a:rPr lang="en-US" dirty="0"/>
              <a:t>Traditional change is an A to B process. A is where you are now. B is a destination. B is either defined (from a methodology definition) or designed (by tailoring a framework).</a:t>
            </a:r>
          </a:p>
          <a:p>
            <a:r>
              <a:rPr lang="en-US" dirty="0"/>
              <a:t>To get from A to B, a change agency* will guide a transition initiative to install destination B into the organization.</a:t>
            </a:r>
          </a:p>
          <a:p>
            <a:r>
              <a:rPr lang="en-US" dirty="0"/>
              <a:t>*either an internal SEPG or external consultants</a:t>
            </a:r>
          </a:p>
          <a:p>
            <a:pPr marL="171450" indent="-171450">
              <a:buFontTx/>
              <a:buChar char="-"/>
            </a:pPr>
            <a:endParaRPr lang="en-US" dirty="0"/>
          </a:p>
          <a:p>
            <a:pPr marL="171450" indent="-171450">
              <a:buFontTx/>
              <a:buChar char="-"/>
            </a:pPr>
            <a:r>
              <a:rPr lang="en-US" dirty="0"/>
              <a:t>Your capability to change is low at the beginning</a:t>
            </a:r>
          </a:p>
          <a:p>
            <a:pPr marL="171450" indent="-171450">
              <a:buFontTx/>
              <a:buChar char="-"/>
            </a:pPr>
            <a:r>
              <a:rPr lang="en-US" dirty="0"/>
              <a:t>As you move forward, your capability improves and you can risk more significant change </a:t>
            </a:r>
          </a:p>
          <a:p>
            <a:pPr marL="171450" indent="-171450">
              <a:buFontTx/>
              <a:buChar char="-"/>
            </a:pPr>
            <a:r>
              <a:rPr lang="en-US" dirty="0"/>
              <a:t>You change management capability improves as you go</a:t>
            </a:r>
          </a:p>
          <a:p>
            <a:pPr marL="171450" indent="-171450">
              <a:buFontTx/>
              <a:buChar char="-"/>
            </a:pPr>
            <a:r>
              <a:rPr lang="en-US" dirty="0"/>
              <a:t>So does your process</a:t>
            </a:r>
          </a:p>
          <a:p>
            <a:pPr marL="171450" indent="-171450">
              <a:buFontTx/>
              <a:buChar char="-"/>
            </a:pPr>
            <a:r>
              <a:rPr lang="en-US" dirty="0"/>
              <a:t>Check out the Kanban Maturity Modell if you want to learn more</a:t>
            </a:r>
          </a:p>
        </p:txBody>
      </p:sp>
      <p:sp>
        <p:nvSpPr>
          <p:cNvPr id="4" name="Foliennummernplatzhalter 3"/>
          <p:cNvSpPr>
            <a:spLocks noGrp="1"/>
          </p:cNvSpPr>
          <p:nvPr>
            <p:ph type="sldNum" sz="quarter" idx="10"/>
          </p:nvPr>
        </p:nvSpPr>
        <p:spPr/>
        <p:txBody>
          <a:bodyPr/>
          <a:lstStyle/>
          <a:p>
            <a:fld id="{1650D405-13B2-924C-98F6-7032234AFB07}" type="slidenum">
              <a:rPr lang="de-DE" smtClean="0"/>
              <a:t>24</a:t>
            </a:fld>
            <a:endParaRPr lang="de-DE"/>
          </a:p>
        </p:txBody>
      </p:sp>
    </p:spTree>
    <p:extLst>
      <p:ext uri="{BB962C8B-B14F-4D97-AF65-F5344CB8AC3E}">
        <p14:creationId xmlns:p14="http://schemas.microsoft.com/office/powerpoint/2010/main" val="526815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teaching</a:t>
            </a:r>
            <a:r>
              <a:rPr lang="en-US" baseline="0" dirty="0"/>
              <a:t> in Bruce Lee’s philosophy adapted from Taoism, is</a:t>
            </a:r>
            <a:r>
              <a:rPr lang="en-US" dirty="0"/>
              <a:t> "to be like water". Water flows around the rock. The rock represents resistance - in fighting, the resistance is from the opponent. In Kanban, the rock</a:t>
            </a:r>
            <a:r>
              <a:rPr lang="en-US" baseline="0" dirty="0"/>
              <a:t> represents resistance to change.</a:t>
            </a:r>
            <a:endParaRPr lang="en-US" dirty="0"/>
          </a:p>
          <a:p>
            <a:endParaRPr lang="en-US" dirty="0"/>
          </a:p>
        </p:txBody>
      </p:sp>
      <p:sp>
        <p:nvSpPr>
          <p:cNvPr id="4" name="Slide Number Placeholder 3"/>
          <p:cNvSpPr>
            <a:spLocks noGrp="1"/>
          </p:cNvSpPr>
          <p:nvPr>
            <p:ph type="sldNum" sz="quarter" idx="10"/>
          </p:nvPr>
        </p:nvSpPr>
        <p:spPr/>
        <p:txBody>
          <a:bodyPr/>
          <a:lstStyle/>
          <a:p>
            <a:fld id="{508706F5-0F43-43DB-97D3-52E67ABC6ECF}" type="slidenum">
              <a:rPr lang="en-US" smtClean="0"/>
              <a:pPr/>
              <a:t>25</a:t>
            </a:fld>
            <a:endParaRPr lang="en-US"/>
          </a:p>
        </p:txBody>
      </p:sp>
    </p:spTree>
    <p:extLst>
      <p:ext uri="{BB962C8B-B14F-4D97-AF65-F5344CB8AC3E}">
        <p14:creationId xmlns:p14="http://schemas.microsoft.com/office/powerpoint/2010/main" val="3539650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95625" y="887413"/>
            <a:ext cx="3197225" cy="2397125"/>
          </a:xfrm>
        </p:spPr>
      </p:sp>
      <p:sp>
        <p:nvSpPr>
          <p:cNvPr id="3" name="Notes Placeholder 2"/>
          <p:cNvSpPr>
            <a:spLocks noGrp="1"/>
          </p:cNvSpPr>
          <p:nvPr>
            <p:ph type="body" idx="1"/>
          </p:nvPr>
        </p:nvSpPr>
        <p:spPr/>
        <p:txBody>
          <a:bodyPr/>
          <a:lstStyle/>
          <a:p>
            <a:r>
              <a:rPr lang="en-US" dirty="0"/>
              <a:t>The Kanban Method helps you manage the work you do now, so that you</a:t>
            </a:r>
            <a:r>
              <a:rPr lang="en-US" baseline="0" dirty="0"/>
              <a:t> can improve the way you deliver and evolve your business to better suit your customers.</a:t>
            </a:r>
          </a:p>
          <a:p>
            <a:endParaRPr lang="en-US" baseline="0" dirty="0"/>
          </a:p>
          <a:p>
            <a:r>
              <a:rPr lang="en-US" b="0" baseline="0" dirty="0"/>
              <a:t>You can easily involve the audience here by asking them to gather correct and wrong statements about Kanban. You might do some myth-busting here ;)</a:t>
            </a:r>
          </a:p>
          <a:p>
            <a:r>
              <a:rPr lang="en-US" b="0" baseline="0" dirty="0"/>
              <a:t>TBR-option: Prepare statements on cards and hand out to groups of students. Let them sort into “true” and “false”, let them discuss. Show the slide as a debrief.</a:t>
            </a:r>
            <a:endParaRPr lang="en-US" b="0" dirty="0"/>
          </a:p>
        </p:txBody>
      </p:sp>
      <p:sp>
        <p:nvSpPr>
          <p:cNvPr id="4" name="Slide Number Placeholder 3"/>
          <p:cNvSpPr>
            <a:spLocks noGrp="1"/>
          </p:cNvSpPr>
          <p:nvPr>
            <p:ph type="sldNum" sz="quarter" idx="10"/>
          </p:nvPr>
        </p:nvSpPr>
        <p:spPr/>
        <p:txBody>
          <a:bodyPr/>
          <a:lstStyle/>
          <a:p>
            <a:pPr>
              <a:defRPr/>
            </a:pPr>
            <a:fld id="{8B953E72-4EE6-499B-9125-A3E491C481D8}" type="slidenum">
              <a:rPr lang="en-US" smtClean="0"/>
              <a:pPr>
                <a:defRPr/>
              </a:pPr>
              <a:t>27</a:t>
            </a:fld>
            <a:endParaRPr lang="en-US"/>
          </a:p>
        </p:txBody>
      </p:sp>
    </p:spTree>
    <p:extLst>
      <p:ext uri="{BB962C8B-B14F-4D97-AF65-F5344CB8AC3E}">
        <p14:creationId xmlns:p14="http://schemas.microsoft.com/office/powerpoint/2010/main" val="2792552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baseline="0" dirty="0"/>
              <a:t>Service delivery is a focus on providing a service for a customer.</a:t>
            </a:r>
          </a:p>
          <a:p>
            <a:endParaRPr lang="en-US" baseline="0" dirty="0"/>
          </a:p>
          <a:p>
            <a:r>
              <a:rPr lang="en-US" baseline="0" dirty="0"/>
              <a:t>Briefly explain the 3 service delivery principles. Reflect on the values embedded in these statements: customer focus; respect; understanding.</a:t>
            </a:r>
          </a:p>
          <a:p>
            <a:endParaRPr lang="en-US" baseline="0" dirty="0"/>
          </a:p>
          <a:p>
            <a:r>
              <a:rPr lang="en-US" dirty="0"/>
              <a:t>The Kanban Method</a:t>
            </a:r>
            <a:r>
              <a:rPr lang="en-US" baseline="0" dirty="0"/>
              <a:t> has 2 sets of principles: the service delivery principles; and the change management principles. </a:t>
            </a:r>
          </a:p>
          <a:p>
            <a:endParaRPr lang="en-US" baseline="0" dirty="0"/>
          </a:p>
          <a:p>
            <a:r>
              <a:rPr lang="en-US" baseline="0" dirty="0"/>
              <a:t>EKC full wording:</a:t>
            </a:r>
          </a:p>
          <a:p>
            <a:r>
              <a:rPr lang="de-DE" sz="1200" b="0" i="0" kern="1200" dirty="0" err="1">
                <a:solidFill>
                  <a:schemeClr val="tx1"/>
                </a:solidFill>
                <a:effectLst/>
                <a:latin typeface="Arial" charset="0"/>
                <a:ea typeface="+mn-ea"/>
                <a:cs typeface="+mn-cs"/>
              </a:rPr>
              <a:t>Any</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sizable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organization</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is</a:t>
            </a:r>
            <a:r>
              <a:rPr lang="de-DE" sz="1200" b="0" i="0" kern="1200" dirty="0">
                <a:solidFill>
                  <a:schemeClr val="tx1"/>
                </a:solidFill>
                <a:effectLst/>
                <a:latin typeface="Arial" charset="0"/>
                <a:ea typeface="+mn-ea"/>
                <a:cs typeface="+mn-cs"/>
              </a:rPr>
              <a:t> a </a:t>
            </a:r>
            <a:r>
              <a:rPr lang="de-DE" sz="1200" b="0" i="0" kern="1200" dirty="0" err="1">
                <a:solidFill>
                  <a:schemeClr val="tx1"/>
                </a:solidFill>
                <a:effectLst/>
                <a:latin typeface="Arial" charset="0"/>
                <a:ea typeface="+mn-ea"/>
                <a:cs typeface="+mn-cs"/>
              </a:rPr>
              <a:t>network</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of</a:t>
            </a:r>
            <a:r>
              <a:rPr lang="de-DE" sz="1200" b="0" i="0" kern="1200" dirty="0">
                <a:solidFill>
                  <a:schemeClr val="tx1"/>
                </a:solidFill>
                <a:effectLst/>
                <a:latin typeface="Arial" charset="0"/>
                <a:ea typeface="+mn-ea"/>
                <a:cs typeface="+mn-cs"/>
              </a:rPr>
              <a:t> interdependent </a:t>
            </a:r>
            <a:r>
              <a:rPr lang="de-DE" sz="1200" b="0" i="0" kern="1200" dirty="0" err="1">
                <a:solidFill>
                  <a:schemeClr val="tx1"/>
                </a:solidFill>
                <a:effectLst/>
                <a:latin typeface="Arial" charset="0"/>
                <a:ea typeface="+mn-ea"/>
                <a:cs typeface="+mn-cs"/>
              </a:rPr>
              <a:t>services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with</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policies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that</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drive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its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behavior</a:t>
            </a:r>
            <a:r>
              <a:rPr lang="de-DE" sz="1200" b="0" i="0" kern="1200" dirty="0">
                <a:solidFill>
                  <a:schemeClr val="tx1"/>
                </a:solidFill>
                <a:effectLst/>
                <a:latin typeface="Arial" charset="0"/>
                <a:ea typeface="+mn-ea"/>
                <a:cs typeface="+mn-cs"/>
              </a:rPr>
              <a:t>. Kanban </a:t>
            </a:r>
            <a:r>
              <a:rPr lang="de-DE" sz="1200" b="0" i="0" kern="1200" dirty="0" err="1">
                <a:solidFill>
                  <a:schemeClr val="tx1"/>
                </a:solidFill>
                <a:effectLst/>
                <a:latin typeface="Arial" charset="0"/>
                <a:ea typeface="+mn-ea"/>
                <a:cs typeface="+mn-cs"/>
              </a:rPr>
              <a:t>acknowledges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this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with</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three</a:t>
            </a:r>
            <a:r>
              <a:rPr lang="de-DE" sz="1200" b="0" i="0"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service</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delivery</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principles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applicable</a:t>
            </a:r>
            <a:r>
              <a:rPr lang="de-DE" sz="1200" b="0" i="0" kern="1200" dirty="0">
                <a:solidFill>
                  <a:schemeClr val="tx1"/>
                </a:solidFill>
                <a:effectLst/>
                <a:latin typeface="Arial" charset="0"/>
                <a:ea typeface="+mn-ea"/>
                <a:cs typeface="+mn-cs"/>
              </a:rPr>
              <a:t> not just </a:t>
            </a:r>
            <a:r>
              <a:rPr lang="de-DE" sz="1200" b="0" i="0" kern="1200" dirty="0" err="1">
                <a:solidFill>
                  <a:schemeClr val="tx1"/>
                </a:solidFill>
                <a:effectLst/>
                <a:latin typeface="Arial" charset="0"/>
                <a:ea typeface="+mn-ea"/>
                <a:cs typeface="+mn-cs"/>
              </a:rPr>
              <a:t>to</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one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service</a:t>
            </a:r>
            <a:r>
              <a:rPr lang="de-DE" sz="1200" b="0" i="0" kern="1200" dirty="0">
                <a:solidFill>
                  <a:schemeClr val="tx1"/>
                </a:solidFill>
                <a:effectLst/>
                <a:latin typeface="Arial" charset="0"/>
                <a:ea typeface="+mn-ea"/>
                <a:cs typeface="+mn-cs"/>
              </a:rPr>
              <a:t> but </a:t>
            </a:r>
            <a:r>
              <a:rPr lang="de-DE" sz="1200" b="0" i="0" kern="1200" dirty="0" err="1">
                <a:solidFill>
                  <a:schemeClr val="tx1"/>
                </a:solidFill>
                <a:effectLst/>
                <a:latin typeface="Arial" charset="0"/>
                <a:ea typeface="+mn-ea"/>
                <a:cs typeface="+mn-cs"/>
              </a:rPr>
              <a:t>to</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the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whole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network</a:t>
            </a:r>
            <a:r>
              <a:rPr lang="de-DE" sz="1200" b="0" i="0" kern="1200" dirty="0">
                <a:solidFill>
                  <a:schemeClr val="tx1"/>
                </a:solidFill>
                <a:effectLst/>
                <a:latin typeface="Arial" charset="0"/>
                <a:ea typeface="+mn-ea"/>
                <a:cs typeface="+mn-cs"/>
              </a:rPr>
              <a:t>:</a:t>
            </a:r>
          </a:p>
          <a:p>
            <a:r>
              <a:rPr lang="de-DE" sz="1200" b="0" i="0" kern="1200" dirty="0" err="1">
                <a:solidFill>
                  <a:schemeClr val="tx1"/>
                </a:solidFill>
                <a:effectLst/>
                <a:latin typeface="Arial" charset="0"/>
                <a:ea typeface="+mn-ea"/>
                <a:cs typeface="+mn-cs"/>
              </a:rPr>
              <a:t>Understand</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and</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focus</a:t>
            </a:r>
            <a:r>
              <a:rPr lang="de-DE" sz="1200" b="0" i="0" kern="1200" dirty="0">
                <a:solidFill>
                  <a:schemeClr val="tx1"/>
                </a:solidFill>
                <a:effectLst/>
                <a:latin typeface="Arial" charset="0"/>
                <a:ea typeface="+mn-ea"/>
                <a:cs typeface="+mn-cs"/>
              </a:rPr>
              <a:t> on </a:t>
            </a:r>
            <a:r>
              <a:rPr lang="de-DE" sz="1200" b="0" i="0" kern="1200" dirty="0" err="1">
                <a:solidFill>
                  <a:schemeClr val="tx1"/>
                </a:solidFill>
                <a:effectLst/>
                <a:latin typeface="Arial" charset="0"/>
                <a:ea typeface="+mn-ea"/>
                <a:cs typeface="+mn-cs"/>
              </a:rPr>
              <a:t>your</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customers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needs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and</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expectations</a:t>
            </a:r>
            <a:r>
              <a:rPr lang="de-DE" sz="1200" b="0" i="0" kern="1200" dirty="0">
                <a:solidFill>
                  <a:schemeClr val="tx1"/>
                </a:solidFill>
                <a:effectLst/>
                <a:latin typeface="Arial" charset="0"/>
                <a:ea typeface="+mn-ea"/>
                <a:cs typeface="+mn-cs"/>
              </a:rPr>
              <a:t>.</a:t>
            </a:r>
          </a:p>
          <a:p>
            <a:r>
              <a:rPr lang="de-DE" sz="1200" b="0" i="0" kern="1200" dirty="0">
                <a:solidFill>
                  <a:schemeClr val="tx1"/>
                </a:solidFill>
                <a:effectLst/>
                <a:latin typeface="Arial" charset="0"/>
                <a:ea typeface="+mn-ea"/>
                <a:cs typeface="+mn-cs"/>
              </a:rPr>
              <a:t>Manage </a:t>
            </a:r>
            <a:r>
              <a:rPr lang="de-DE" sz="1200" b="0" i="0" kern="1200" dirty="0" err="1">
                <a:solidFill>
                  <a:schemeClr val="tx1"/>
                </a:solidFill>
                <a:effectLst/>
                <a:latin typeface="Arial" charset="0"/>
                <a:ea typeface="+mn-ea"/>
                <a:cs typeface="+mn-cs"/>
              </a:rPr>
              <a:t>the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work</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let</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people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self-organize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around</a:t>
            </a:r>
            <a:r>
              <a:rPr lang="de-DE" sz="1200" b="0" i="0" kern="1200" dirty="0">
                <a:solidFill>
                  <a:schemeClr val="tx1"/>
                </a:solidFill>
                <a:effectLst/>
                <a:latin typeface="Arial" charset="0"/>
                <a:ea typeface="+mn-ea"/>
                <a:cs typeface="+mn-cs"/>
              </a:rPr>
              <a:t> it. </a:t>
            </a:r>
            <a:r>
              <a:rPr lang="de-DE" sz="1200" b="0" i="1" kern="1200" dirty="0">
                <a:solidFill>
                  <a:schemeClr val="tx1"/>
                </a:solidFill>
                <a:effectLst/>
                <a:latin typeface="Arial" charset="0"/>
                <a:ea typeface="+mn-ea"/>
                <a:cs typeface="+mn-cs"/>
              </a:rPr>
              <a:t>(</a:t>
            </a:r>
            <a:r>
              <a:rPr lang="de-DE" sz="1200" b="0" i="1" kern="1200" dirty="0" err="1">
                <a:solidFill>
                  <a:schemeClr val="tx1"/>
                </a:solidFill>
                <a:effectLst/>
                <a:latin typeface="Arial" charset="0"/>
                <a:ea typeface="+mn-ea"/>
                <a:cs typeface="+mn-cs"/>
              </a:rPr>
              <a:t>or</a:t>
            </a:r>
            <a:r>
              <a:rPr lang="de-DE" sz="1200" b="0" i="1" kern="1200" dirty="0">
                <a:solidFill>
                  <a:schemeClr val="tx1"/>
                </a:solidFill>
                <a:effectLst/>
                <a:latin typeface="Arial" charset="0"/>
                <a:ea typeface="+mn-ea"/>
                <a:cs typeface="+mn-cs"/>
              </a:rPr>
              <a:t> "Manage </a:t>
            </a:r>
            <a:r>
              <a:rPr lang="de-DE" sz="1200" b="0" i="1" kern="1200" dirty="0" err="1">
                <a:solidFill>
                  <a:schemeClr val="tx1"/>
                </a:solidFill>
                <a:effectLst/>
                <a:latin typeface="Arial" charset="0"/>
                <a:ea typeface="+mn-ea"/>
                <a:cs typeface="+mn-cs"/>
              </a:rPr>
              <a:t>the</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work</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let</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the</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workers</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self-organize</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around</a:t>
            </a:r>
            <a:r>
              <a:rPr lang="de-DE" sz="1200" b="0" i="1" kern="1200" dirty="0">
                <a:solidFill>
                  <a:schemeClr val="tx1"/>
                </a:solidFill>
                <a:effectLst/>
                <a:latin typeface="Arial" charset="0"/>
                <a:ea typeface="+mn-ea"/>
                <a:cs typeface="+mn-cs"/>
              </a:rPr>
              <a:t> it.")</a:t>
            </a:r>
            <a:endParaRPr lang="de-DE" sz="1200" b="0" i="0" kern="1200" dirty="0">
              <a:solidFill>
                <a:schemeClr val="tx1"/>
              </a:solidFill>
              <a:effectLst/>
              <a:latin typeface="Arial" charset="0"/>
              <a:ea typeface="+mn-ea"/>
              <a:cs typeface="+mn-cs"/>
            </a:endParaRPr>
          </a:p>
          <a:p>
            <a:r>
              <a:rPr lang="de-DE" sz="1200" b="0" i="0" kern="1200" dirty="0" err="1">
                <a:solidFill>
                  <a:schemeClr val="tx1"/>
                </a:solidFill>
                <a:effectLst/>
                <a:latin typeface="Arial" charset="0"/>
                <a:ea typeface="+mn-ea"/>
                <a:cs typeface="+mn-cs"/>
              </a:rPr>
              <a:t>Regularly</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review</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the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network</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and</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its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policies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to</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improve</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customer</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and</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business</a:t>
            </a:r>
            <a:r>
              <a:rPr lang="de-DE" sz="1200" b="0" i="0" kern="1200" dirty="0">
                <a:solidFill>
                  <a:schemeClr val="tx1"/>
                </a:solidFill>
                <a:effectLst/>
                <a:latin typeface="Arial" charset="0"/>
                <a:ea typeface="+mn-ea"/>
                <a:cs typeface="+mn-cs"/>
              </a:rPr>
              <a:t> </a:t>
            </a:r>
            <a:r>
              <a:rPr lang="de-DE" sz="1200" b="0" i="0" kern="1200" dirty="0" err="1">
                <a:solidFill>
                  <a:schemeClr val="tx1"/>
                </a:solidFill>
                <a:effectLst/>
                <a:latin typeface="Arial" charset="0"/>
                <a:ea typeface="+mn-ea"/>
                <a:cs typeface="+mn-cs"/>
              </a:rPr>
              <a:t>outcomes</a:t>
            </a:r>
            <a:r>
              <a:rPr lang="de-DE" sz="1200" b="0" i="0" kern="1200" dirty="0">
                <a:solidFill>
                  <a:schemeClr val="tx1"/>
                </a:solidFill>
                <a:effectLst/>
                <a:latin typeface="Arial" charset="0"/>
                <a:ea typeface="+mn-ea"/>
                <a:cs typeface="+mn-cs"/>
              </a:rPr>
              <a:t>. </a:t>
            </a:r>
            <a:r>
              <a:rPr lang="de-DE" sz="1200" b="0" i="1" kern="1200" dirty="0">
                <a:solidFill>
                  <a:schemeClr val="tx1"/>
                </a:solidFill>
                <a:effectLst/>
                <a:latin typeface="Arial" charset="0"/>
                <a:ea typeface="+mn-ea"/>
                <a:cs typeface="+mn-cs"/>
              </a:rPr>
              <a:t>(</a:t>
            </a:r>
            <a:r>
              <a:rPr lang="de-DE" sz="1200" b="0" i="1" kern="1200" dirty="0" err="1">
                <a:solidFill>
                  <a:schemeClr val="tx1"/>
                </a:solidFill>
                <a:effectLst/>
                <a:latin typeface="Arial" charset="0"/>
                <a:ea typeface="+mn-ea"/>
                <a:cs typeface="+mn-cs"/>
              </a:rPr>
              <a:t>or</a:t>
            </a:r>
            <a:r>
              <a:rPr lang="de-DE" sz="1200" b="0" i="1" kern="1200" dirty="0">
                <a:solidFill>
                  <a:schemeClr val="tx1"/>
                </a:solidFill>
                <a:effectLst/>
                <a:latin typeface="Arial" charset="0"/>
                <a:ea typeface="+mn-ea"/>
                <a:cs typeface="+mn-cs"/>
              </a:rPr>
              <a:t> "</a:t>
            </a:r>
            <a:r>
              <a:rPr lang="de-DE" sz="1200" b="0" i="1" kern="1200" dirty="0" err="1">
                <a:solidFill>
                  <a:schemeClr val="tx1"/>
                </a:solidFill>
                <a:effectLst/>
                <a:latin typeface="Arial" charset="0"/>
                <a:ea typeface="+mn-ea"/>
                <a:cs typeface="+mn-cs"/>
              </a:rPr>
              <a:t>effectiveness</a:t>
            </a:r>
            <a:r>
              <a:rPr lang="de-DE" sz="1200" b="0" i="1" kern="1200" dirty="0">
                <a:solidFill>
                  <a:schemeClr val="tx1"/>
                </a:solidFill>
                <a:effectLst/>
                <a:latin typeface="Arial" charset="0"/>
                <a:ea typeface="+mn-ea"/>
                <a:cs typeface="+mn-cs"/>
              </a:rPr>
              <a:t>")</a:t>
            </a:r>
            <a:endParaRPr lang="de-DE" sz="1200" b="0" i="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B953E72-4EE6-499B-9125-A3E491C481D8}" type="slidenum">
              <a:rPr lang="en-US" smtClean="0"/>
              <a:pPr>
                <a:defRPr/>
              </a:pPr>
              <a:t>28</a:t>
            </a:fld>
            <a:endParaRPr lang="en-US"/>
          </a:p>
        </p:txBody>
      </p:sp>
    </p:spTree>
    <p:extLst>
      <p:ext uri="{BB962C8B-B14F-4D97-AF65-F5344CB8AC3E}">
        <p14:creationId xmlns:p14="http://schemas.microsoft.com/office/powerpoint/2010/main" val="313117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43000" y="685800"/>
            <a:ext cx="4572000" cy="3429000"/>
          </a:xfrm>
        </p:spPr>
      </p:sp>
      <p:sp>
        <p:nvSpPr>
          <p:cNvPr id="3" name="Notizenplatzhalter 2"/>
          <p:cNvSpPr>
            <a:spLocks noGrp="1"/>
          </p:cNvSpPr>
          <p:nvPr>
            <p:ph type="body" idx="1"/>
          </p:nvPr>
        </p:nvSpPr>
        <p:spPr/>
        <p:txBody>
          <a:bodyPr/>
          <a:lstStyle/>
          <a:p>
            <a:r>
              <a:rPr lang="de-DE" b="1" dirty="0"/>
              <a:t>A service fulfills the request of a customer</a:t>
            </a:r>
          </a:p>
          <a:p>
            <a:endParaRPr lang="de-DE" dirty="0"/>
          </a:p>
          <a:p>
            <a:r>
              <a:rPr lang="en-US" noProof="0" dirty="0"/>
              <a:t>Source: Travis Birch‘s Twitter Feed: https://</a:t>
            </a:r>
            <a:r>
              <a:rPr lang="en-US" noProof="0" dirty="0" err="1"/>
              <a:t>twitter.com</a:t>
            </a:r>
            <a:r>
              <a:rPr lang="en-US" noProof="0" dirty="0"/>
              <a:t>/</a:t>
            </a:r>
            <a:r>
              <a:rPr lang="en-US" noProof="0" dirty="0" err="1"/>
              <a:t>xroadstree</a:t>
            </a:r>
            <a:endParaRPr lang="en-US" noProof="0" dirty="0"/>
          </a:p>
          <a:p>
            <a:r>
              <a:rPr lang="en-US" noProof="0" dirty="0"/>
              <a:t>https://</a:t>
            </a:r>
            <a:r>
              <a:rPr lang="en-US" noProof="0" dirty="0" err="1"/>
              <a:t>twitter.com</a:t>
            </a:r>
            <a:r>
              <a:rPr lang="en-US" noProof="0" dirty="0"/>
              <a:t>/</a:t>
            </a:r>
            <a:r>
              <a:rPr lang="en-US" noProof="0" dirty="0" err="1"/>
              <a:t>xroadstree</a:t>
            </a:r>
            <a:r>
              <a:rPr lang="en-US" noProof="0" dirty="0"/>
              <a:t>/status/971740384626913280</a:t>
            </a:r>
          </a:p>
          <a:p>
            <a:endParaRPr lang="en-US" noProof="0" dirty="0"/>
          </a:p>
          <a:p>
            <a:r>
              <a:rPr lang="en-US" noProof="0" dirty="0"/>
              <a:t>Gather examples here from attendees, both real-life services as well as services from corporate life.</a:t>
            </a: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8B953E72-4EE6-499B-9125-A3E491C481D8}" type="slidenum">
              <a:rPr lang="en-US" smtClean="0"/>
              <a:pPr>
                <a:defRPr/>
              </a:pPr>
              <a:t>29</a:t>
            </a:fld>
            <a:endParaRPr lang="en-US"/>
          </a:p>
        </p:txBody>
      </p:sp>
    </p:spTree>
    <p:extLst>
      <p:ext uri="{BB962C8B-B14F-4D97-AF65-F5344CB8AC3E}">
        <p14:creationId xmlns:p14="http://schemas.microsoft.com/office/powerpoint/2010/main" val="1639784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25" y="887413"/>
            <a:ext cx="3197225" cy="2397125"/>
          </a:xfrm>
        </p:spPr>
      </p:sp>
      <p:sp>
        <p:nvSpPr>
          <p:cNvPr id="3" name="Notizenplatzhalter 2"/>
          <p:cNvSpPr>
            <a:spLocks noGrp="1"/>
          </p:cNvSpPr>
          <p:nvPr>
            <p:ph type="body" idx="1"/>
          </p:nvPr>
        </p:nvSpPr>
        <p:spPr/>
        <p:txBody>
          <a:bodyPr/>
          <a:lstStyle/>
          <a:p>
            <a:r>
              <a:rPr lang="en-US" dirty="0"/>
              <a:t>Walk the class through the Kanban practices.</a:t>
            </a:r>
          </a:p>
          <a:p>
            <a:endParaRPr lang="en-US" dirty="0"/>
          </a:p>
          <a:p>
            <a:pPr defTabSz="942289" eaLnBrk="0" fontAlgn="base" hangingPunct="0">
              <a:spcBef>
                <a:spcPct val="30000"/>
              </a:spcBef>
              <a:spcAft>
                <a:spcPct val="0"/>
              </a:spcAft>
              <a:defRPr/>
            </a:pPr>
            <a:r>
              <a:rPr lang="en-US" dirty="0"/>
              <a:t>There are 6 General Practices in the Kanban Method. [Walk</a:t>
            </a:r>
            <a:r>
              <a:rPr lang="en-US" baseline="0" dirty="0"/>
              <a:t> briefly through each of the 6 Practices. See David Anderson’s blog at http://</a:t>
            </a:r>
            <a:r>
              <a:rPr lang="en-US" baseline="0" dirty="0" err="1"/>
              <a:t>www.djaa.com</a:t>
            </a:r>
            <a:r>
              <a:rPr lang="en-US" baseline="0" dirty="0"/>
              <a:t>/principles-general-practices-</a:t>
            </a:r>
            <a:r>
              <a:rPr lang="en-US" baseline="0" dirty="0" err="1"/>
              <a:t>kanban</a:t>
            </a:r>
            <a:r>
              <a:rPr lang="en-US" baseline="0" dirty="0"/>
              <a:t>-method if you want help with how to explain]</a:t>
            </a:r>
            <a:endParaRPr lang="en-US" dirty="0"/>
          </a:p>
          <a:p>
            <a:endParaRPr lang="en-US" dirty="0"/>
          </a:p>
          <a:p>
            <a:r>
              <a:rPr lang="en-US" dirty="0"/>
              <a:t>Instead of using this slide, you can also create a flipchart with similar info etc.</a:t>
            </a:r>
          </a:p>
          <a:p>
            <a:r>
              <a:rPr lang="en-US" dirty="0"/>
              <a:t>You might revise this after the simulation.</a:t>
            </a:r>
          </a:p>
          <a:p>
            <a:endParaRPr lang="en-US" dirty="0"/>
          </a:p>
          <a:p>
            <a:endParaRPr lang="en-US" dirty="0"/>
          </a:p>
        </p:txBody>
      </p:sp>
      <p:sp>
        <p:nvSpPr>
          <p:cNvPr id="4" name="Foliennummernplatzhalter 3"/>
          <p:cNvSpPr>
            <a:spLocks noGrp="1"/>
          </p:cNvSpPr>
          <p:nvPr>
            <p:ph type="sldNum" sz="quarter" idx="10"/>
          </p:nvPr>
        </p:nvSpPr>
        <p:spPr/>
        <p:txBody>
          <a:bodyPr/>
          <a:lstStyle/>
          <a:p>
            <a:pPr>
              <a:defRPr/>
            </a:pPr>
            <a:fld id="{8B953E72-4EE6-499B-9125-A3E491C481D8}" type="slidenum">
              <a:rPr lang="en-US" smtClean="0"/>
              <a:pPr>
                <a:defRPr/>
              </a:pPr>
              <a:t>31</a:t>
            </a:fld>
            <a:endParaRPr lang="en-US"/>
          </a:p>
        </p:txBody>
      </p:sp>
    </p:spTree>
    <p:extLst>
      <p:ext uri="{BB962C8B-B14F-4D97-AF65-F5344CB8AC3E}">
        <p14:creationId xmlns:p14="http://schemas.microsoft.com/office/powerpoint/2010/main" val="303690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We</a:t>
            </a:r>
            <a:r>
              <a:rPr lang="en-US" baseline="0" dirty="0"/>
              <a:t> develop a Kanban system </a:t>
            </a:r>
            <a:r>
              <a:rPr lang="en-US" u="sng" baseline="0" dirty="0"/>
              <a:t>for each service</a:t>
            </a:r>
            <a:r>
              <a:rPr lang="en-US" u="none" baseline="0" dirty="0"/>
              <a:t> </a:t>
            </a:r>
            <a:r>
              <a:rPr lang="en-US" baseline="0" dirty="0"/>
              <a:t>using STATIK.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With STATIK, we consider the unique needs of the customer and our capability to fulfill that need. The Kanban system we design is unique to match that customer demand and our capability.</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 </a:t>
            </a:r>
            <a:endParaRPr lang="en-US" dirty="0"/>
          </a:p>
          <a:p>
            <a:r>
              <a:rPr lang="en-US" dirty="0"/>
              <a:t>We</a:t>
            </a:r>
            <a:r>
              <a:rPr lang="en-US" baseline="0" dirty="0"/>
              <a:t> have walked through the Systems Thinking Approach to Introducing Kanban (in Kanban System Design class).  This process tends to be iterative. Don’t be afraid to go back and adjust your Kanban system as new information emerges or your needs change.</a:t>
            </a:r>
          </a:p>
          <a:p>
            <a:endParaRPr lang="en-US" dirty="0"/>
          </a:p>
          <a:p>
            <a:r>
              <a:rPr lang="en-US" dirty="0"/>
              <a:t>8. Covered in this class as well!</a:t>
            </a:r>
          </a:p>
        </p:txBody>
      </p:sp>
      <p:sp>
        <p:nvSpPr>
          <p:cNvPr id="4" name="Slide Number Placeholder 3"/>
          <p:cNvSpPr>
            <a:spLocks noGrp="1"/>
          </p:cNvSpPr>
          <p:nvPr>
            <p:ph type="sldNum" sz="quarter" idx="10"/>
          </p:nvPr>
        </p:nvSpPr>
        <p:spPr/>
        <p:txBody>
          <a:bodyPr/>
          <a:lstStyle/>
          <a:p>
            <a:pPr>
              <a:defRPr/>
            </a:pPr>
            <a:fld id="{5C00AC79-FB51-4473-A7BF-AD80ECF201D5}" type="slidenum">
              <a:rPr lang="en-US" smtClean="0">
                <a:solidFill>
                  <a:prstClr val="black"/>
                </a:solidFill>
              </a:rPr>
              <a:pPr>
                <a:defRPr/>
              </a:pPr>
              <a:t>34</a:t>
            </a:fld>
            <a:endParaRPr lang="en-US" dirty="0">
              <a:solidFill>
                <a:prstClr val="black"/>
              </a:solidFill>
            </a:endParaRPr>
          </a:p>
        </p:txBody>
      </p:sp>
    </p:spTree>
    <p:extLst>
      <p:ext uri="{BB962C8B-B14F-4D97-AF65-F5344CB8AC3E}">
        <p14:creationId xmlns:p14="http://schemas.microsoft.com/office/powerpoint/2010/main" val="2099063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787647-E234-483B-8620-3E04EA288C9C}" type="slidenum">
              <a:rPr lang="en-US" smtClean="0"/>
              <a:pPr>
                <a:defRPr/>
              </a:pPr>
              <a:t>62</a:t>
            </a:fld>
            <a:endParaRPr lang="en-US"/>
          </a:p>
        </p:txBody>
      </p:sp>
    </p:spTree>
    <p:extLst>
      <p:ext uri="{BB962C8B-B14F-4D97-AF65-F5344CB8AC3E}">
        <p14:creationId xmlns:p14="http://schemas.microsoft.com/office/powerpoint/2010/main" val="1004358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2606722" y="1065155"/>
            <a:ext cx="6315501" cy="1799796"/>
          </a:xfrm>
        </p:spPr>
        <p:txBody>
          <a:bodyPr/>
          <a:lstStyle>
            <a:lvl1pPr algn="l">
              <a:defRPr>
                <a:solidFill>
                  <a:srgbClr val="714989"/>
                </a:solidFill>
              </a:defRPr>
            </a:lvl1pPr>
          </a:lstStyle>
          <a:p>
            <a:r>
              <a:rPr lang="pl-PL" dirty="0"/>
              <a:t>Kliknij, aby edytować styl</a:t>
            </a:r>
          </a:p>
        </p:txBody>
      </p:sp>
      <p:sp>
        <p:nvSpPr>
          <p:cNvPr id="3" name="Podtytuł 2"/>
          <p:cNvSpPr>
            <a:spLocks noGrp="1"/>
          </p:cNvSpPr>
          <p:nvPr>
            <p:ph type="subTitle" idx="1"/>
          </p:nvPr>
        </p:nvSpPr>
        <p:spPr>
          <a:xfrm>
            <a:off x="615595" y="4268337"/>
            <a:ext cx="8337336"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a:t>Kliknij, aby edytować styl wzorca podtytułu</a:t>
            </a:r>
          </a:p>
        </p:txBody>
      </p:sp>
      <p:sp>
        <p:nvSpPr>
          <p:cNvPr id="6" name="TextBox 5"/>
          <p:cNvSpPr txBox="1"/>
          <p:nvPr userDrawn="1"/>
        </p:nvSpPr>
        <p:spPr>
          <a:xfrm>
            <a:off x="651165" y="2678250"/>
            <a:ext cx="1708312" cy="276999"/>
          </a:xfrm>
          <a:prstGeom prst="rect">
            <a:avLst/>
          </a:prstGeom>
          <a:noFill/>
        </p:spPr>
        <p:txBody>
          <a:bodyPr wrap="square" rtlCol="0">
            <a:spAutoFit/>
          </a:bodyPr>
          <a:lstStyle/>
          <a:p>
            <a:pPr algn="ctr"/>
            <a:r>
              <a:rPr lang="en-US" sz="1200" b="1" dirty="0">
                <a:latin typeface="Calibri" panose="020F0502020204030204" pitchFamily="34" charset="0"/>
              </a:rPr>
              <a:t>Certified Training</a:t>
            </a:r>
          </a:p>
        </p:txBody>
      </p:sp>
      <p:pic>
        <p:nvPicPr>
          <p:cNvPr id="7" name="Picture 6">
            <a:extLst>
              <a:ext uri="{FF2B5EF4-FFF2-40B4-BE49-F238E27FC236}">
                <a16:creationId xmlns:a16="http://schemas.microsoft.com/office/drawing/2014/main" id="{151CC4CA-F706-483C-8B79-5858EF211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069" y="5475888"/>
            <a:ext cx="1277390" cy="1277007"/>
          </a:xfrm>
          <a:prstGeom prst="rect">
            <a:avLst/>
          </a:prstGeom>
        </p:spPr>
      </p:pic>
    </p:spTree>
    <p:extLst>
      <p:ext uri="{BB962C8B-B14F-4D97-AF65-F5344CB8AC3E}">
        <p14:creationId xmlns:p14="http://schemas.microsoft.com/office/powerpoint/2010/main" val="241122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y Heading">
    <p:spTree>
      <p:nvGrpSpPr>
        <p:cNvPr id="1" name=""/>
        <p:cNvGrpSpPr/>
        <p:nvPr/>
      </p:nvGrpSpPr>
      <p:grpSpPr>
        <a:xfrm>
          <a:off x="0" y="0"/>
          <a:ext cx="0" cy="0"/>
          <a:chOff x="0" y="0"/>
          <a:chExt cx="0" cy="0"/>
        </a:xfrm>
      </p:grpSpPr>
      <p:sp>
        <p:nvSpPr>
          <p:cNvPr id="4" name="Rectangle 3"/>
          <p:cNvSpPr/>
          <p:nvPr userDrawn="1"/>
        </p:nvSpPr>
        <p:spPr>
          <a:xfrm>
            <a:off x="682390" y="2183643"/>
            <a:ext cx="7738280" cy="2429300"/>
          </a:xfrm>
          <a:prstGeom prst="rect">
            <a:avLst/>
          </a:prstGeom>
          <a:gradFill flip="none" rotWithShape="1">
            <a:gsLst>
              <a:gs pos="0">
                <a:srgbClr val="714989"/>
              </a:gs>
              <a:gs pos="50000">
                <a:srgbClr val="9966FF"/>
              </a:gs>
              <a:gs pos="100000">
                <a:srgbClr val="BA97F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350">
              <a:solidFill>
                <a:prstClr val="white"/>
              </a:solidFill>
            </a:endParaRPr>
          </a:p>
        </p:txBody>
      </p:sp>
      <p:sp>
        <p:nvSpPr>
          <p:cNvPr id="2" name="Tytuł 1"/>
          <p:cNvSpPr>
            <a:spLocks noGrp="1"/>
          </p:cNvSpPr>
          <p:nvPr>
            <p:ph type="title" hasCustomPrompt="1"/>
          </p:nvPr>
        </p:nvSpPr>
        <p:spPr>
          <a:xfrm>
            <a:off x="651061" y="2186216"/>
            <a:ext cx="7772400" cy="2426729"/>
          </a:xfrm>
        </p:spPr>
        <p:txBody>
          <a:bodyPr anchor="ctr"/>
          <a:lstStyle>
            <a:lvl1pPr algn="ctr">
              <a:defRPr sz="3000" b="1" cap="none" baseline="0">
                <a:solidFill>
                  <a:schemeClr val="bg1"/>
                </a:solidFill>
              </a:defRPr>
            </a:lvl1pPr>
          </a:lstStyle>
          <a:p>
            <a:r>
              <a:rPr lang="en-US" dirty="0"/>
              <a:t>Click to insert day heading</a:t>
            </a:r>
            <a:endParaRPr lang="pl-PL" dirty="0"/>
          </a:p>
        </p:txBody>
      </p:sp>
      <p:sp>
        <p:nvSpPr>
          <p:cNvPr id="5" name="Freeform 439"/>
          <p:cNvSpPr>
            <a:spLocks/>
          </p:cNvSpPr>
          <p:nvPr userDrawn="1"/>
        </p:nvSpPr>
        <p:spPr bwMode="auto">
          <a:xfrm>
            <a:off x="436729" y="2101755"/>
            <a:ext cx="8202305"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pPr eaLnBrk="1" fontAlgn="auto" hangingPunct="1">
              <a:spcBef>
                <a:spcPts val="0"/>
              </a:spcBef>
              <a:spcAft>
                <a:spcPts val="0"/>
              </a:spcAft>
            </a:pPr>
            <a:endParaRPr lang="pl-PL" sz="900" b="1" u="sng" dirty="0">
              <a:solidFill>
                <a:prstClr val="black"/>
              </a:solidFill>
              <a:latin typeface="Segoe Print" pitchFamily="2" charset="0"/>
              <a:cs typeface="+mn-cs"/>
            </a:endParaRPr>
          </a:p>
        </p:txBody>
      </p:sp>
    </p:spTree>
    <p:extLst>
      <p:ext uri="{BB962C8B-B14F-4D97-AF65-F5344CB8AC3E}">
        <p14:creationId xmlns:p14="http://schemas.microsoft.com/office/powerpoint/2010/main" val="2655585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3" name="Rectangle 2"/>
          <p:cNvSpPr/>
          <p:nvPr userDrawn="1"/>
        </p:nvSpPr>
        <p:spPr>
          <a:xfrm>
            <a:off x="682390" y="2183643"/>
            <a:ext cx="7738280" cy="24293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350">
              <a:solidFill>
                <a:schemeClr val="bg1"/>
              </a:solidFill>
            </a:endParaRPr>
          </a:p>
        </p:txBody>
      </p:sp>
      <p:sp>
        <p:nvSpPr>
          <p:cNvPr id="2" name="Title 1"/>
          <p:cNvSpPr>
            <a:spLocks noGrp="1"/>
          </p:cNvSpPr>
          <p:nvPr>
            <p:ph type="title"/>
          </p:nvPr>
        </p:nvSpPr>
        <p:spPr>
          <a:xfrm>
            <a:off x="682390" y="2183643"/>
            <a:ext cx="7738280" cy="2429300"/>
          </a:xfrm>
        </p:spPr>
        <p:txBody>
          <a:bodyPr/>
          <a:lstStyle>
            <a:lvl1pPr>
              <a:defRPr>
                <a:solidFill>
                  <a:schemeClr val="bg1"/>
                </a:solidFill>
              </a:defRPr>
            </a:lvl1pPr>
          </a:lstStyle>
          <a:p>
            <a:r>
              <a:rPr lang="en-US" dirty="0"/>
              <a:t>Click to edit Master title style</a:t>
            </a:r>
          </a:p>
        </p:txBody>
      </p:sp>
      <p:sp>
        <p:nvSpPr>
          <p:cNvPr id="4" name="Freeform 439"/>
          <p:cNvSpPr>
            <a:spLocks/>
          </p:cNvSpPr>
          <p:nvPr userDrawn="1"/>
        </p:nvSpPr>
        <p:spPr bwMode="auto">
          <a:xfrm>
            <a:off x="436729" y="2101755"/>
            <a:ext cx="8202305"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pPr eaLnBrk="1" fontAlgn="auto" hangingPunct="1">
              <a:spcBef>
                <a:spcPts val="0"/>
              </a:spcBef>
              <a:spcAft>
                <a:spcPts val="0"/>
              </a:spcAft>
            </a:pPr>
            <a:endParaRPr lang="pl-PL" sz="900" b="1" u="sng" dirty="0">
              <a:solidFill>
                <a:prstClr val="black"/>
              </a:solidFill>
              <a:latin typeface="Segoe Print" pitchFamily="2" charset="0"/>
              <a:cs typeface="+mn-cs"/>
            </a:endParaRPr>
          </a:p>
        </p:txBody>
      </p:sp>
    </p:spTree>
    <p:extLst>
      <p:ext uri="{BB962C8B-B14F-4D97-AF65-F5344CB8AC3E}">
        <p14:creationId xmlns:p14="http://schemas.microsoft.com/office/powerpoint/2010/main" val="2801141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solidFill>
                  <a:srgbClr val="714989"/>
                </a:solidFill>
              </a:defRPr>
            </a:lvl1pPr>
          </a:lstStyle>
          <a:p>
            <a:r>
              <a:rPr lang="pl-PL" dirty="0"/>
              <a:t>Kliknij, aby edytować styl</a:t>
            </a:r>
          </a:p>
        </p:txBody>
      </p:sp>
      <p:sp>
        <p:nvSpPr>
          <p:cNvPr id="3" name="Symbol zastępczy zawartości 2"/>
          <p:cNvSpPr>
            <a:spLocks noGrp="1"/>
          </p:cNvSpPr>
          <p:nvPr>
            <p:ph idx="1"/>
          </p:nvPr>
        </p:nvSpPr>
        <p:spPr/>
        <p:txBody>
          <a:bodyPr/>
          <a:lstStyle>
            <a:lvl1pPr marL="257175" indent="-257175">
              <a:buClr>
                <a:srgbClr val="7030A0"/>
              </a:buClr>
              <a:buFontTx/>
              <a:buBlip>
                <a:blip r:embed="rId2"/>
              </a:buBlip>
              <a:defRPr>
                <a:latin typeface="+mn-lt"/>
              </a:defRPr>
            </a:lvl1pPr>
            <a:lvl2pPr marL="557213" indent="-214313">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4093578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Kliknij, aby edytować styl</a:t>
            </a:r>
          </a:p>
        </p:txBody>
      </p:sp>
      <p:sp>
        <p:nvSpPr>
          <p:cNvPr id="3" name="Symbol zastępczy zawartości 2"/>
          <p:cNvSpPr>
            <a:spLocks noGrp="1"/>
          </p:cNvSpPr>
          <p:nvPr>
            <p:ph sz="half" idx="1"/>
          </p:nvPr>
        </p:nvSpPr>
        <p:spPr>
          <a:xfrm>
            <a:off x="457200" y="1600202"/>
            <a:ext cx="4038600" cy="4525963"/>
          </a:xfrm>
        </p:spPr>
        <p:txBody>
          <a:bodyPr/>
          <a:lstStyle>
            <a:lvl1pPr>
              <a:defRPr sz="210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p:cNvSpPr>
            <a:spLocks noGrp="1"/>
          </p:cNvSpPr>
          <p:nvPr>
            <p:ph sz="half" idx="2"/>
          </p:nvPr>
        </p:nvSpPr>
        <p:spPr>
          <a:xfrm>
            <a:off x="4648200" y="1600202"/>
            <a:ext cx="4038600" cy="4525963"/>
          </a:xfrm>
        </p:spPr>
        <p:txBody>
          <a:bodyPr/>
          <a:lstStyle>
            <a:lvl1pPr>
              <a:defRPr sz="210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103839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18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p:cNvSpPr>
            <a:spLocks noGrp="1"/>
          </p:cNvSpPr>
          <p:nvPr>
            <p:ph type="body" sz="quarter" idx="3"/>
          </p:nvPr>
        </p:nvSpPr>
        <p:spPr>
          <a:xfrm>
            <a:off x="4645026" y="1535113"/>
            <a:ext cx="4041775" cy="639762"/>
          </a:xfrm>
        </p:spPr>
        <p:txBody>
          <a:bodyPr anchor="b"/>
          <a:lstStyle>
            <a:lvl1pPr marL="0" indent="0">
              <a:buNone/>
              <a:defRPr sz="18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6" name="Symbol zastępczy zawartości 5"/>
          <p:cNvSpPr>
            <a:spLocks noGrp="1"/>
          </p:cNvSpPr>
          <p:nvPr>
            <p:ph sz="quarter" idx="4"/>
          </p:nvPr>
        </p:nvSpPr>
        <p:spPr>
          <a:xfrm>
            <a:off x="4645026" y="2174875"/>
            <a:ext cx="4041775" cy="3951288"/>
          </a:xfr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51929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Tree>
    <p:extLst>
      <p:ext uri="{BB962C8B-B14F-4D97-AF65-F5344CB8AC3E}">
        <p14:creationId xmlns:p14="http://schemas.microsoft.com/office/powerpoint/2010/main" val="3336445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09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73050"/>
            <a:ext cx="3008313" cy="1162050"/>
          </a:xfrm>
        </p:spPr>
        <p:txBody>
          <a:bodyPr anchor="b"/>
          <a:lstStyle>
            <a:lvl1pPr algn="l">
              <a:defRPr sz="1500" b="1"/>
            </a:lvl1pPr>
          </a:lstStyle>
          <a:p>
            <a:r>
              <a:rPr lang="pl-PL" dirty="0"/>
              <a:t>Kliknij, aby edytować styl</a:t>
            </a:r>
          </a:p>
        </p:txBody>
      </p:sp>
      <p:sp>
        <p:nvSpPr>
          <p:cNvPr id="3" name="Symbol zastępczy zawartości 2"/>
          <p:cNvSpPr>
            <a:spLocks noGrp="1"/>
          </p:cNvSpPr>
          <p:nvPr>
            <p:ph idx="1"/>
          </p:nvPr>
        </p:nvSpPr>
        <p:spPr>
          <a:xfrm>
            <a:off x="3575050" y="273052"/>
            <a:ext cx="5111750" cy="5853113"/>
          </a:xfrm>
        </p:spPr>
        <p:txBody>
          <a:bodyPr/>
          <a:lstStyle>
            <a:lvl1pPr>
              <a:defRPr sz="2400">
                <a:latin typeface="+mn-lt"/>
              </a:defRPr>
            </a:lvl1pPr>
            <a:lvl2pPr>
              <a:defRPr sz="2100">
                <a:latin typeface="+mn-lt"/>
              </a:defRPr>
            </a:lvl2pPr>
            <a:lvl3pPr>
              <a:defRPr sz="1800">
                <a:latin typeface="+mn-lt"/>
              </a:defRPr>
            </a:lvl3pPr>
            <a:lvl4pPr>
              <a:defRPr sz="1500">
                <a:latin typeface="+mn-lt"/>
              </a:defRPr>
            </a:lvl4pPr>
            <a:lvl5pPr>
              <a:defRPr sz="1500">
                <a:latin typeface="+mn-lt"/>
              </a:defRPr>
            </a:lvl5pPr>
            <a:lvl6pPr>
              <a:defRPr sz="1500"/>
            </a:lvl6pPr>
            <a:lvl7pPr>
              <a:defRPr sz="1500"/>
            </a:lvl7pPr>
            <a:lvl8pPr>
              <a:defRPr sz="1500"/>
            </a:lvl8pPr>
            <a:lvl9pPr>
              <a:defRPr sz="15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457201" y="1435102"/>
            <a:ext cx="3008313" cy="4691063"/>
          </a:xfrm>
        </p:spPr>
        <p:txBody>
          <a:bodyPr/>
          <a:lstStyle>
            <a:lvl1pPr marL="0" indent="0">
              <a:buNone/>
              <a:defRPr sz="1050">
                <a:latin typeface="+mn-lt"/>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dirty="0"/>
              <a:t>Kliknij, aby edytować style wzorca tekstu</a:t>
            </a:r>
          </a:p>
        </p:txBody>
      </p:sp>
    </p:spTree>
    <p:extLst>
      <p:ext uri="{BB962C8B-B14F-4D97-AF65-F5344CB8AC3E}">
        <p14:creationId xmlns:p14="http://schemas.microsoft.com/office/powerpoint/2010/main" val="346536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1500" b="1"/>
            </a:lvl1pPr>
          </a:lstStyle>
          <a:p>
            <a:r>
              <a:rPr lang="pl-PL"/>
              <a:t>Kliknij, aby edytować styl</a:t>
            </a:r>
          </a:p>
        </p:txBody>
      </p:sp>
      <p:sp>
        <p:nvSpPr>
          <p:cNvPr id="3" name="Symbol zastępczy obrazu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l-PL" dirty="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a:t>Kliknij, aby edytować style wzorca tekstu</a:t>
            </a:r>
          </a:p>
        </p:txBody>
      </p:sp>
    </p:spTree>
    <p:extLst>
      <p:ext uri="{BB962C8B-B14F-4D97-AF65-F5344CB8AC3E}">
        <p14:creationId xmlns:p14="http://schemas.microsoft.com/office/powerpoint/2010/main" val="2231767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288588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40"/>
            <a:ext cx="20574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457200" y="274640"/>
            <a:ext cx="60198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126054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a:xfrm>
            <a:off x="1524001" y="1295400"/>
            <a:ext cx="5986352" cy="48006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350">
              <a:solidFill>
                <a:schemeClr val="bg1"/>
              </a:solidFill>
            </a:endParaRPr>
          </a:p>
        </p:txBody>
      </p:sp>
      <p:sp>
        <p:nvSpPr>
          <p:cNvPr id="5" name="Freeform 439"/>
          <p:cNvSpPr>
            <a:spLocks/>
          </p:cNvSpPr>
          <p:nvPr userDrawn="1"/>
        </p:nvSpPr>
        <p:spPr bwMode="auto">
          <a:xfrm>
            <a:off x="1371601" y="1143000"/>
            <a:ext cx="6324600" cy="5204116"/>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pPr eaLnBrk="1" fontAlgn="auto" hangingPunct="1">
              <a:spcBef>
                <a:spcPts val="0"/>
              </a:spcBef>
              <a:spcAft>
                <a:spcPts val="0"/>
              </a:spcAft>
            </a:pPr>
            <a:endParaRPr lang="pl-PL" sz="900" b="1" u="sng" dirty="0">
              <a:solidFill>
                <a:prstClr val="black"/>
              </a:solidFill>
              <a:latin typeface="Segoe Print" pitchFamily="2" charset="0"/>
              <a:cs typeface="+mn-cs"/>
            </a:endParaRPr>
          </a:p>
        </p:txBody>
      </p:sp>
      <p:pic>
        <p:nvPicPr>
          <p:cNvPr id="6" name="Picture 5"/>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9977" b="98376" l="9937" r="89958">
                        <a14:foregroundMark x1="14059" y1="96404" x2="14059" y2="96404"/>
                        <a14:foregroundMark x1="42178" y1="98376" x2="42178" y2="98376"/>
                        <a14:foregroundMark x1="83510" y1="86891" x2="83510" y2="8689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59437" r="68521"/>
          <a:stretch/>
        </p:blipFill>
        <p:spPr bwMode="auto">
          <a:xfrm>
            <a:off x="-291541" y="4215684"/>
            <a:ext cx="1815541" cy="2131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9977" b="98376" l="9937" r="89958">
                        <a14:foregroundMark x1="14059" y1="96404" x2="14059" y2="96404"/>
                        <a14:foregroundMark x1="42178" y1="98376" x2="42178" y2="98376"/>
                        <a14:foregroundMark x1="83510" y1="86891" x2="83510" y2="8689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l="69032" t="57517"/>
          <a:stretch/>
        </p:blipFill>
        <p:spPr bwMode="auto">
          <a:xfrm>
            <a:off x="7510352" y="4114800"/>
            <a:ext cx="1786049" cy="223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ymbol zastępczy zawartości 2"/>
          <p:cNvSpPr>
            <a:spLocks noGrp="1"/>
          </p:cNvSpPr>
          <p:nvPr>
            <p:ph idx="1"/>
          </p:nvPr>
        </p:nvSpPr>
        <p:spPr>
          <a:xfrm>
            <a:off x="1600201" y="1447801"/>
            <a:ext cx="5791200" cy="4495800"/>
          </a:xfrm>
        </p:spPr>
        <p:txBody>
          <a:bodyPr/>
          <a:lstStyle>
            <a:lvl1pPr marL="257175" indent="-257175">
              <a:buClr>
                <a:schemeClr val="bg1"/>
              </a:buClr>
              <a:buFont typeface="Wingdings" panose="05000000000000000000" pitchFamily="2" charset="2"/>
              <a:buChar char="§"/>
              <a:defRPr>
                <a:solidFill>
                  <a:schemeClr val="bg1"/>
                </a:solidFill>
              </a:defRPr>
            </a:lvl1pPr>
            <a:lvl2pPr>
              <a:defRPr>
                <a:solidFill>
                  <a:schemeClr val="bg1"/>
                </a:solidFill>
              </a:defRPr>
            </a:lvl2pPr>
            <a:lvl3pPr marL="857250" indent="-171450">
              <a:buClr>
                <a:schemeClr val="bg1"/>
              </a:buClr>
              <a:buFont typeface="Wingdings" panose="05000000000000000000" pitchFamily="2" charset="2"/>
              <a:buChar char="§"/>
              <a:defRPr>
                <a:solidFill>
                  <a:schemeClr val="bg1"/>
                </a:solidFill>
              </a:defRPr>
            </a:lvl3pPr>
            <a:lvl4pPr>
              <a:defRPr>
                <a:solidFill>
                  <a:schemeClr val="bg1"/>
                </a:solidFill>
              </a:defRPr>
            </a:lvl4pPr>
            <a:lvl5pPr>
              <a:defRPr>
                <a:solidFill>
                  <a:schemeClr val="bg1"/>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36419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parts">
    <p:spTree>
      <p:nvGrpSpPr>
        <p:cNvPr id="1" name=""/>
        <p:cNvGrpSpPr/>
        <p:nvPr/>
      </p:nvGrpSpPr>
      <p:grpSpPr>
        <a:xfrm>
          <a:off x="0" y="0"/>
          <a:ext cx="0" cy="0"/>
          <a:chOff x="0" y="0"/>
          <a:chExt cx="0" cy="0"/>
        </a:xfrm>
      </p:grpSpPr>
      <p:sp>
        <p:nvSpPr>
          <p:cNvPr id="2" name="Tytuł 1"/>
          <p:cNvSpPr>
            <a:spLocks noGrp="1"/>
          </p:cNvSpPr>
          <p:nvPr>
            <p:ph type="title" hasCustomPrompt="1"/>
          </p:nvPr>
        </p:nvSpPr>
        <p:spPr>
          <a:xfrm>
            <a:off x="457200" y="162232"/>
            <a:ext cx="8229601" cy="837876"/>
          </a:xfrm>
        </p:spPr>
        <p:txBody>
          <a:bodyPr/>
          <a:lstStyle>
            <a:lvl1pPr>
              <a:defRPr/>
            </a:lvl1pPr>
          </a:lstStyle>
          <a:p>
            <a:r>
              <a:rPr lang="pl-PL" dirty="0" err="1"/>
              <a:t>Heading</a:t>
            </a:r>
            <a:endParaRPr lang="pl-PL" dirty="0"/>
          </a:p>
        </p:txBody>
      </p:sp>
      <p:sp>
        <p:nvSpPr>
          <p:cNvPr id="7" name="Symbol zastępczy zawartości 2">
            <a:extLst>
              <a:ext uri="{FF2B5EF4-FFF2-40B4-BE49-F238E27FC236}">
                <a16:creationId xmlns:a16="http://schemas.microsoft.com/office/drawing/2014/main" id="{683F59FF-E8F2-8942-88CF-F231C6758641}"/>
              </a:ext>
            </a:extLst>
          </p:cNvPr>
          <p:cNvSpPr>
            <a:spLocks noGrp="1"/>
          </p:cNvSpPr>
          <p:nvPr>
            <p:ph idx="10"/>
          </p:nvPr>
        </p:nvSpPr>
        <p:spPr>
          <a:xfrm>
            <a:off x="457201" y="1535113"/>
            <a:ext cx="2645627" cy="4591052"/>
          </a:xfrm>
        </p:spPr>
        <p:txBody>
          <a:bodyPr/>
          <a:lstStyle>
            <a:lvl1pPr marL="392175" indent="-392175">
              <a:spcBef>
                <a:spcPts val="900"/>
              </a:spcBef>
              <a:buClr>
                <a:srgbClr val="7030A0"/>
              </a:buClr>
              <a:buSzPct val="90000"/>
              <a:buFontTx/>
              <a:buBlip>
                <a:blip r:embed="rId2"/>
              </a:buBlip>
              <a:defRPr sz="1800">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zawartości 2">
            <a:extLst>
              <a:ext uri="{FF2B5EF4-FFF2-40B4-BE49-F238E27FC236}">
                <a16:creationId xmlns:a16="http://schemas.microsoft.com/office/drawing/2014/main" id="{B4CD2B63-3025-F74C-855C-B1F3616363B5}"/>
              </a:ext>
            </a:extLst>
          </p:cNvPr>
          <p:cNvSpPr>
            <a:spLocks noGrp="1"/>
          </p:cNvSpPr>
          <p:nvPr>
            <p:ph idx="11"/>
          </p:nvPr>
        </p:nvSpPr>
        <p:spPr>
          <a:xfrm>
            <a:off x="3249187" y="1535113"/>
            <a:ext cx="2645627" cy="4591052"/>
          </a:xfrm>
        </p:spPr>
        <p:txBody>
          <a:bodyPr/>
          <a:lstStyle>
            <a:lvl1pPr marL="392175" indent="-392175">
              <a:spcBef>
                <a:spcPts val="900"/>
              </a:spcBef>
              <a:buClr>
                <a:srgbClr val="7030A0"/>
              </a:buClr>
              <a:buSzPct val="90000"/>
              <a:buFontTx/>
              <a:buBlip>
                <a:blip r:embed="rId2"/>
              </a:buBlip>
              <a:defRPr sz="1800">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zawartości 2">
            <a:extLst>
              <a:ext uri="{FF2B5EF4-FFF2-40B4-BE49-F238E27FC236}">
                <a16:creationId xmlns:a16="http://schemas.microsoft.com/office/drawing/2014/main" id="{FDC28CCD-A1C2-8E41-9436-4232435C5287}"/>
              </a:ext>
            </a:extLst>
          </p:cNvPr>
          <p:cNvSpPr>
            <a:spLocks noGrp="1"/>
          </p:cNvSpPr>
          <p:nvPr>
            <p:ph idx="12"/>
          </p:nvPr>
        </p:nvSpPr>
        <p:spPr>
          <a:xfrm>
            <a:off x="6041173" y="1535113"/>
            <a:ext cx="2645627" cy="4591052"/>
          </a:xfrm>
        </p:spPr>
        <p:txBody>
          <a:bodyPr/>
          <a:lstStyle>
            <a:lvl1pPr marL="392175" indent="-392175">
              <a:spcBef>
                <a:spcPts val="900"/>
              </a:spcBef>
              <a:buClr>
                <a:srgbClr val="7030A0"/>
              </a:buClr>
              <a:buSzPct val="90000"/>
              <a:buFontTx/>
              <a:buBlip>
                <a:blip r:embed="rId2"/>
              </a:buBlip>
              <a:defRPr sz="1800">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1770846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 Key Points">
    <p:spTree>
      <p:nvGrpSpPr>
        <p:cNvPr id="1" name=""/>
        <p:cNvGrpSpPr/>
        <p:nvPr/>
      </p:nvGrpSpPr>
      <p:grpSpPr>
        <a:xfrm>
          <a:off x="0" y="0"/>
          <a:ext cx="0" cy="0"/>
          <a:chOff x="0" y="0"/>
          <a:chExt cx="0" cy="0"/>
        </a:xfrm>
      </p:grpSpPr>
      <p:sp>
        <p:nvSpPr>
          <p:cNvPr id="2" name="Tytuł 1"/>
          <p:cNvSpPr>
            <a:spLocks noGrp="1"/>
          </p:cNvSpPr>
          <p:nvPr>
            <p:ph type="title"/>
          </p:nvPr>
        </p:nvSpPr>
        <p:spPr>
          <a:xfrm>
            <a:off x="457200" y="162233"/>
            <a:ext cx="8229600" cy="837875"/>
          </a:xfrm>
        </p:spPr>
        <p:txBody>
          <a:bodyPr/>
          <a:lstStyle>
            <a:lvl1pPr>
              <a:defRPr>
                <a:solidFill>
                  <a:srgbClr val="714989"/>
                </a:solidFill>
              </a:defRPr>
            </a:lvl1pPr>
          </a:lstStyle>
          <a:p>
            <a:r>
              <a:rPr lang="pl-PL" dirty="0"/>
              <a:t>Kliknij, aby edytować styl</a:t>
            </a:r>
          </a:p>
        </p:txBody>
      </p:sp>
      <p:sp>
        <p:nvSpPr>
          <p:cNvPr id="3" name="Symbol zastępczy zawartości 2"/>
          <p:cNvSpPr>
            <a:spLocks noGrp="1"/>
          </p:cNvSpPr>
          <p:nvPr>
            <p:ph idx="1"/>
          </p:nvPr>
        </p:nvSpPr>
        <p:spPr>
          <a:xfrm>
            <a:off x="457201" y="3730701"/>
            <a:ext cx="3949700" cy="2395463"/>
          </a:xfrm>
        </p:spPr>
        <p:txBody>
          <a:bodyPr/>
          <a:lstStyle>
            <a:lvl1pPr marL="392175" indent="-392175">
              <a:spcBef>
                <a:spcPts val="900"/>
              </a:spcBef>
              <a:buClr>
                <a:srgbClr val="7030A0"/>
              </a:buClr>
              <a:buSzPct val="90000"/>
              <a:buFontTx/>
              <a:buBlip>
                <a:blip r:embed="rId2"/>
              </a:buBlip>
              <a:defRPr>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Textplatzhalter 4">
            <a:extLst>
              <a:ext uri="{FF2B5EF4-FFF2-40B4-BE49-F238E27FC236}">
                <a16:creationId xmlns:a16="http://schemas.microsoft.com/office/drawing/2014/main" id="{F5BAF030-083C-384F-ABD0-1446E9FBAA87}"/>
              </a:ext>
            </a:extLst>
          </p:cNvPr>
          <p:cNvSpPr>
            <a:spLocks noGrp="1"/>
          </p:cNvSpPr>
          <p:nvPr>
            <p:ph type="body" sz="quarter" idx="10" hasCustomPrompt="1"/>
          </p:nvPr>
        </p:nvSpPr>
        <p:spPr>
          <a:xfrm>
            <a:off x="457201" y="1445742"/>
            <a:ext cx="3949700" cy="1703859"/>
          </a:xfrm>
          <a:solidFill>
            <a:srgbClr val="5C3575"/>
          </a:solidFill>
        </p:spPr>
        <p:txBody>
          <a:bodyPr lIns="180000" rIns="180000" anchor="ctr" anchorCtr="1">
            <a:noAutofit/>
          </a:bodyPr>
          <a:lstStyle>
            <a:lvl1pPr marL="0" indent="0">
              <a:buFontTx/>
              <a:buNone/>
              <a:defRPr sz="2100">
                <a:solidFill>
                  <a:schemeClr val="bg1"/>
                </a:solidFill>
                <a:latin typeface="+mn-lt"/>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de-DE" dirty="0"/>
              <a:t>Key Point </a:t>
            </a:r>
            <a:r>
              <a:rPr lang="de-DE" dirty="0" err="1"/>
              <a:t>here</a:t>
            </a:r>
            <a:endParaRPr lang="de-DE" dirty="0"/>
          </a:p>
        </p:txBody>
      </p:sp>
      <p:sp>
        <p:nvSpPr>
          <p:cNvPr id="6" name="Textplatzhalter 4">
            <a:extLst>
              <a:ext uri="{FF2B5EF4-FFF2-40B4-BE49-F238E27FC236}">
                <a16:creationId xmlns:a16="http://schemas.microsoft.com/office/drawing/2014/main" id="{D4E7A6DB-112D-D147-AE12-7EDAA1D4F3AC}"/>
              </a:ext>
            </a:extLst>
          </p:cNvPr>
          <p:cNvSpPr>
            <a:spLocks noGrp="1"/>
          </p:cNvSpPr>
          <p:nvPr>
            <p:ph type="body" sz="quarter" idx="11" hasCustomPrompt="1"/>
          </p:nvPr>
        </p:nvSpPr>
        <p:spPr>
          <a:xfrm>
            <a:off x="4737100" y="1445742"/>
            <a:ext cx="3949700" cy="1703859"/>
          </a:xfrm>
          <a:solidFill>
            <a:srgbClr val="5C3575"/>
          </a:solidFill>
        </p:spPr>
        <p:txBody>
          <a:bodyPr lIns="180000" rIns="180000" anchor="ctr" anchorCtr="1">
            <a:noAutofit/>
          </a:bodyPr>
          <a:lstStyle>
            <a:lvl1pPr marL="0" indent="0">
              <a:buFontTx/>
              <a:buNone/>
              <a:defRPr sz="2100">
                <a:solidFill>
                  <a:schemeClr val="bg1"/>
                </a:solidFill>
                <a:latin typeface="+mn-lt"/>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de-DE" dirty="0"/>
              <a:t>Key Point </a:t>
            </a:r>
            <a:r>
              <a:rPr lang="de-DE" dirty="0" err="1"/>
              <a:t>here</a:t>
            </a:r>
            <a:endParaRPr lang="de-DE" dirty="0"/>
          </a:p>
        </p:txBody>
      </p:sp>
      <p:sp>
        <p:nvSpPr>
          <p:cNvPr id="7" name="Symbol zastępczy zawartości 2">
            <a:extLst>
              <a:ext uri="{FF2B5EF4-FFF2-40B4-BE49-F238E27FC236}">
                <a16:creationId xmlns:a16="http://schemas.microsoft.com/office/drawing/2014/main" id="{1F5B99F4-E357-6E43-BEAA-638A525BE17F}"/>
              </a:ext>
            </a:extLst>
          </p:cNvPr>
          <p:cNvSpPr>
            <a:spLocks noGrp="1"/>
          </p:cNvSpPr>
          <p:nvPr>
            <p:ph idx="12"/>
          </p:nvPr>
        </p:nvSpPr>
        <p:spPr>
          <a:xfrm>
            <a:off x="4737100" y="3730701"/>
            <a:ext cx="3949700" cy="2395463"/>
          </a:xfrm>
        </p:spPr>
        <p:txBody>
          <a:bodyPr/>
          <a:lstStyle>
            <a:lvl1pPr marL="392175" indent="-392175">
              <a:spcBef>
                <a:spcPts val="900"/>
              </a:spcBef>
              <a:buClr>
                <a:srgbClr val="7030A0"/>
              </a:buClr>
              <a:buSzPct val="90000"/>
              <a:buFontTx/>
              <a:buBlip>
                <a:blip r:embed="rId2"/>
              </a:buBlip>
              <a:defRPr>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3815210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17" cstate="print"/>
          <a:srcRect/>
          <a:stretch>
            <a:fillRect/>
          </a:stretch>
        </p:blipFill>
        <p:spPr bwMode="auto">
          <a:xfrm>
            <a:off x="-20050" y="-21478"/>
            <a:ext cx="9164082" cy="6879502"/>
          </a:xfrm>
          <a:prstGeom prst="rect">
            <a:avLst/>
          </a:prstGeom>
          <a:noFill/>
          <a:ln w="9525">
            <a:noFill/>
            <a:miter lim="800000"/>
            <a:headEnd/>
            <a:tailEnd/>
          </a:ln>
        </p:spPr>
      </p:pic>
      <p:sp>
        <p:nvSpPr>
          <p:cNvPr id="2" name="Symbol zastępczy tytułu 1"/>
          <p:cNvSpPr>
            <a:spLocks noGrp="1"/>
          </p:cNvSpPr>
          <p:nvPr>
            <p:ph type="title"/>
          </p:nvPr>
        </p:nvSpPr>
        <p:spPr>
          <a:xfrm>
            <a:off x="251520" y="71414"/>
            <a:ext cx="8640960" cy="928694"/>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hidden="1"/>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Rectangle 4"/>
          <p:cNvSpPr/>
          <p:nvPr/>
        </p:nvSpPr>
        <p:spPr>
          <a:xfrm>
            <a:off x="-20050" y="-21478"/>
            <a:ext cx="9164082" cy="104605"/>
          </a:xfrm>
          <a:prstGeom prst="rect">
            <a:avLst/>
          </a:prstGeom>
          <a:gradFill flip="none" rotWithShape="1">
            <a:gsLst>
              <a:gs pos="0">
                <a:srgbClr val="442A58"/>
              </a:gs>
              <a:gs pos="17000">
                <a:srgbClr val="714989"/>
              </a:gs>
              <a:gs pos="100000">
                <a:srgbClr val="BA97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10E8E5FE-2A43-44D3-A041-0E235A908498}"/>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7713406" y="6387427"/>
            <a:ext cx="1430594" cy="470573"/>
          </a:xfrm>
          <a:prstGeom prst="rect">
            <a:avLst/>
          </a:prstGeom>
        </p:spPr>
      </p:pic>
    </p:spTree>
    <p:extLst>
      <p:ext uri="{BB962C8B-B14F-4D97-AF65-F5344CB8AC3E}">
        <p14:creationId xmlns:p14="http://schemas.microsoft.com/office/powerpoint/2010/main" val="41334492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defTabSz="685800" rtl="0" eaLnBrk="1" latinLnBrk="0" hangingPunct="1">
        <a:spcBef>
          <a:spcPct val="0"/>
        </a:spcBef>
        <a:buNone/>
        <a:defRPr lang="pl-PL" sz="2700" b="1" kern="1200" dirty="0">
          <a:solidFill>
            <a:srgbClr val="714989"/>
          </a:solidFill>
          <a:latin typeface="+mj-lt"/>
          <a:ea typeface="+mj-ea"/>
          <a:cs typeface="Arial" pitchFamily="34" charset="0"/>
        </a:defRPr>
      </a:lvl1pPr>
    </p:titleStyle>
    <p:bodyStyle>
      <a:lvl1pPr marL="257175" indent="-257175" algn="l" defTabSz="685800" rtl="0" eaLnBrk="1" latinLnBrk="0" hangingPunct="1">
        <a:spcBef>
          <a:spcPct val="20000"/>
        </a:spcBef>
        <a:buClr>
          <a:srgbClr val="F0A000"/>
        </a:buClr>
        <a:buFont typeface="Arial" pitchFamily="34" charset="0"/>
        <a:buChar char="•"/>
        <a:defRPr sz="2100" kern="1200">
          <a:solidFill>
            <a:schemeClr val="tx1"/>
          </a:solidFill>
          <a:latin typeface="Arial" pitchFamily="34" charset="0"/>
          <a:ea typeface="+mn-ea"/>
          <a:cs typeface="Arial" pitchFamily="34" charset="0"/>
        </a:defRPr>
      </a:lvl1pPr>
      <a:lvl2pPr marL="557213" indent="-214313" algn="l" defTabSz="685800" rtl="0" eaLnBrk="1" latinLnBrk="0" hangingPunct="1">
        <a:spcBef>
          <a:spcPct val="20000"/>
        </a:spcBef>
        <a:buClr>
          <a:srgbClr val="0070C0"/>
        </a:buClr>
        <a:buFont typeface="Arial" pitchFamily="34" charset="0"/>
        <a:buChar char="•"/>
        <a:defRPr sz="1800" kern="1200">
          <a:solidFill>
            <a:schemeClr val="tx1"/>
          </a:solidFill>
          <a:latin typeface="Arial" pitchFamily="34" charset="0"/>
          <a:ea typeface="+mn-ea"/>
          <a:cs typeface="Arial" pitchFamily="34" charset="0"/>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pl-P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0.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jpeg"/><Relationship Id="rId1" Type="http://schemas.openxmlformats.org/officeDocument/2006/relationships/slideLayout" Target="../slideLayouts/slideLayout8.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jpeg"/><Relationship Id="rId1" Type="http://schemas.openxmlformats.org/officeDocument/2006/relationships/slideLayout" Target="../slideLayouts/slideLayout8.xml"/><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jpeg"/><Relationship Id="rId1" Type="http://schemas.openxmlformats.org/officeDocument/2006/relationships/slideLayout" Target="../slideLayouts/slideLayout8.xml"/><Relationship Id="rId4" Type="http://schemas.openxmlformats.org/officeDocument/2006/relationships/image" Target="../media/image47.jpe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jpeg"/><Relationship Id="rId1" Type="http://schemas.openxmlformats.org/officeDocument/2006/relationships/slideLayout" Target="../slideLayouts/slideLayout8.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6.jpeg"/><Relationship Id="rId1" Type="http://schemas.openxmlformats.org/officeDocument/2006/relationships/slideLayout" Target="../slideLayouts/slideLayout8.xml"/><Relationship Id="rId5" Type="http://schemas.openxmlformats.org/officeDocument/2006/relationships/image" Target="../media/image47.jpeg"/><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6.jpeg"/><Relationship Id="rId1" Type="http://schemas.openxmlformats.org/officeDocument/2006/relationships/slideLayout" Target="../slideLayouts/slideLayout8.xml"/><Relationship Id="rId5" Type="http://schemas.openxmlformats.org/officeDocument/2006/relationships/image" Target="../media/image47.jpe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8.xml"/><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8.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8.xml"/><Relationship Id="rId4" Type="http://schemas.openxmlformats.org/officeDocument/2006/relationships/image" Target="../media/image67.png"/></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hyperlink" Target="mailto:todd@Kanban.university" TargetMode="External"/><Relationship Id="rId7"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http://www.toddlittleweb.com/Downloads/books/StandBackAndDeliver.pdf" TargetMode="External"/><Relationship Id="rId5" Type="http://schemas.openxmlformats.org/officeDocument/2006/relationships/hyperlink" Target="http://www.linkedin.com/in/toddelittle/" TargetMode="External"/><Relationship Id="rId4" Type="http://schemas.openxmlformats.org/officeDocument/2006/relationships/hyperlink" Target="http://www.toddlittleweb.com/"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D56312B-ED1B-418D-986F-4F75890D0DCD}"/>
              </a:ext>
            </a:extLst>
          </p:cNvPr>
          <p:cNvSpPr>
            <a:spLocks noGrp="1"/>
          </p:cNvSpPr>
          <p:nvPr>
            <p:ph type="title"/>
          </p:nvPr>
        </p:nvSpPr>
        <p:spPr>
          <a:xfrm>
            <a:off x="837853" y="3748368"/>
            <a:ext cx="3820308" cy="860677"/>
          </a:xfrm>
        </p:spPr>
        <p:txBody>
          <a:bodyPr>
            <a:normAutofit fontScale="90000"/>
          </a:bodyPr>
          <a:lstStyle/>
          <a:p>
            <a:pPr algn="ctr"/>
            <a:r>
              <a:rPr lang="en-US" sz="3000" dirty="0">
                <a:latin typeface="Arial" panose="020B0604020202020204" pitchFamily="34" charset="0"/>
              </a:rPr>
              <a:t>Discovering The Kanban Mindset</a:t>
            </a:r>
          </a:p>
        </p:txBody>
      </p:sp>
      <p:sp>
        <p:nvSpPr>
          <p:cNvPr id="9" name="Text Placeholder 8">
            <a:extLst>
              <a:ext uri="{FF2B5EF4-FFF2-40B4-BE49-F238E27FC236}">
                <a16:creationId xmlns:a16="http://schemas.microsoft.com/office/drawing/2014/main" id="{CDA20A52-FF95-4BA1-B741-FF8B97138BF5}"/>
              </a:ext>
            </a:extLst>
          </p:cNvPr>
          <p:cNvSpPr>
            <a:spLocks noGrp="1"/>
          </p:cNvSpPr>
          <p:nvPr>
            <p:ph type="body" sz="half" idx="2"/>
          </p:nvPr>
        </p:nvSpPr>
        <p:spPr>
          <a:xfrm>
            <a:off x="365761" y="5406719"/>
            <a:ext cx="5001576" cy="804862"/>
          </a:xfrm>
        </p:spPr>
        <p:txBody>
          <a:bodyPr>
            <a:noAutofit/>
          </a:bodyPr>
          <a:lstStyle/>
          <a:p>
            <a:r>
              <a:rPr lang="en-US" sz="2000" dirty="0"/>
              <a:t>Todd Little, Chairman Kanban University</a:t>
            </a:r>
          </a:p>
        </p:txBody>
      </p:sp>
      <p:pic>
        <p:nvPicPr>
          <p:cNvPr id="5" name="Picture 4" descr="http://www.healthtechnica.com/blogsphere/wp-content/uploads/2010/10/brainm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7337" y="1306116"/>
            <a:ext cx="3662363"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madbricks.co/wp-content/uploads/2016/10/kanban-board-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1150" y="1914356"/>
            <a:ext cx="2162175" cy="1065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6F73D50-8184-41FB-B057-85F943FCA2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0716" y="754683"/>
            <a:ext cx="2994583" cy="2993685"/>
          </a:xfrm>
          <a:prstGeom prst="rect">
            <a:avLst/>
          </a:prstGeom>
        </p:spPr>
      </p:pic>
    </p:spTree>
    <p:extLst>
      <p:ext uri="{BB962C8B-B14F-4D97-AF65-F5344CB8AC3E}">
        <p14:creationId xmlns:p14="http://schemas.microsoft.com/office/powerpoint/2010/main" val="3313198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Todd</a:t>
            </a:r>
          </a:p>
        </p:txBody>
      </p:sp>
      <p:sp>
        <p:nvSpPr>
          <p:cNvPr id="3" name="Content Placeholder 2"/>
          <p:cNvSpPr>
            <a:spLocks noGrp="1"/>
          </p:cNvSpPr>
          <p:nvPr>
            <p:ph idx="1"/>
          </p:nvPr>
        </p:nvSpPr>
        <p:spPr>
          <a:xfrm>
            <a:off x="1880314" y="1143000"/>
            <a:ext cx="6349286" cy="5377393"/>
          </a:xfrm>
        </p:spPr>
        <p:txBody>
          <a:bodyPr>
            <a:normAutofit/>
          </a:bodyPr>
          <a:lstStyle/>
          <a:p>
            <a:pPr marL="0" indent="0">
              <a:buNone/>
            </a:pPr>
            <a:r>
              <a:rPr lang="en-US" sz="1800" b="1" dirty="0"/>
              <a:t>Chairman Kanban University</a:t>
            </a:r>
          </a:p>
          <a:p>
            <a:pPr marL="0" indent="0">
              <a:buNone/>
            </a:pPr>
            <a:r>
              <a:rPr lang="en-US" sz="1800" dirty="0"/>
              <a:t>Executive roles as VP Product Development, Director of Software &amp; Technology</a:t>
            </a:r>
          </a:p>
          <a:p>
            <a:pPr marL="0" indent="0">
              <a:buNone/>
            </a:pPr>
            <a:r>
              <a:rPr lang="en-US" sz="1800" b="1" dirty="0"/>
              <a:t>@toddelittle</a:t>
            </a:r>
          </a:p>
        </p:txBody>
      </p:sp>
      <p:pic>
        <p:nvPicPr>
          <p:cNvPr id="5" name="Picture 4" descr="Pollyanna 102"/>
          <p:cNvPicPr>
            <a:picLocks noChangeAspect="1"/>
          </p:cNvPicPr>
          <p:nvPr/>
        </p:nvPicPr>
        <p:blipFill>
          <a:blip r:embed="rId3" cstate="print"/>
          <a:srcRect/>
          <a:stretch>
            <a:fillRect/>
          </a:stretch>
        </p:blipFill>
        <p:spPr bwMode="auto">
          <a:xfrm>
            <a:off x="203914" y="1219200"/>
            <a:ext cx="1633451" cy="2238202"/>
          </a:xfrm>
          <a:prstGeom prst="rect">
            <a:avLst/>
          </a:prstGeom>
          <a:noFill/>
          <a:ln w="9525">
            <a:noFill/>
            <a:miter lim="800000"/>
            <a:headEnd/>
            <a:tailEnd/>
          </a:ln>
        </p:spPr>
      </p:pic>
      <p:pic>
        <p:nvPicPr>
          <p:cNvPr id="6" name="Picture 5" descr="51sOIwJFqRL"/>
          <p:cNvPicPr>
            <a:picLocks noChangeAspect="1" noChangeArrowheads="1"/>
          </p:cNvPicPr>
          <p:nvPr/>
        </p:nvPicPr>
        <p:blipFill>
          <a:blip r:embed="rId4" cstate="print"/>
          <a:srcRect l="12202" r="12228"/>
          <a:stretch>
            <a:fillRect/>
          </a:stretch>
        </p:blipFill>
        <p:spPr bwMode="auto">
          <a:xfrm>
            <a:off x="167949" y="3815352"/>
            <a:ext cx="1658039" cy="2194140"/>
          </a:xfrm>
          <a:prstGeom prst="rect">
            <a:avLst/>
          </a:prstGeom>
          <a:noFill/>
          <a:ln w="9525">
            <a:solidFill>
              <a:schemeClr val="tx1"/>
            </a:solidFill>
            <a:miter lim="800000"/>
            <a:headEnd/>
            <a:tailEnd/>
          </a:ln>
        </p:spPr>
      </p:pic>
      <p:pic>
        <p:nvPicPr>
          <p:cNvPr id="4" name="Picture 3"/>
          <p:cNvPicPr>
            <a:picLocks noChangeAspect="1"/>
          </p:cNvPicPr>
          <p:nvPr/>
        </p:nvPicPr>
        <p:blipFill>
          <a:blip r:embed="rId5" cstate="print">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4572000" y="4297854"/>
            <a:ext cx="1727202" cy="655146"/>
          </a:xfrm>
          <a:prstGeom prst="rect">
            <a:avLst/>
          </a:prstGeom>
        </p:spPr>
      </p:pic>
      <p:pic>
        <p:nvPicPr>
          <p:cNvPr id="9" name="Picture 8"/>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14600" y="5022315"/>
            <a:ext cx="1739113" cy="1191173"/>
          </a:xfrm>
          <a:prstGeom prst="rect">
            <a:avLst/>
          </a:prstGeom>
        </p:spPr>
      </p:pic>
      <p:pic>
        <p:nvPicPr>
          <p:cNvPr id="10" name="Picture 9"/>
          <p:cNvPicPr>
            <a:picLocks noChangeAspect="1"/>
          </p:cNvPicPr>
          <p:nvPr/>
        </p:nvPicPr>
        <p:blipFill>
          <a:blip r:embed="rId7" cstate="print">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6149372" y="5095892"/>
            <a:ext cx="2352538" cy="1156665"/>
          </a:xfrm>
          <a:prstGeom prst="rect">
            <a:avLst/>
          </a:prstGeom>
        </p:spPr>
      </p:pic>
      <p:pic>
        <p:nvPicPr>
          <p:cNvPr id="13" name="Picture 12"/>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34695" y="2619271"/>
            <a:ext cx="1744442" cy="1308332"/>
          </a:xfrm>
          <a:prstGeom prst="rect">
            <a:avLst/>
          </a:prstGeom>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61869" y="2841634"/>
            <a:ext cx="1045864" cy="1045864"/>
          </a:xfrm>
          <a:prstGeom prst="rect">
            <a:avLst/>
          </a:prstGeom>
        </p:spPr>
      </p:pic>
      <p:pic>
        <p:nvPicPr>
          <p:cNvPr id="7" name="Picture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31208" y="2731261"/>
            <a:ext cx="1452718" cy="1452282"/>
          </a:xfrm>
          <a:prstGeom prst="rect">
            <a:avLst/>
          </a:prstGeom>
        </p:spPr>
      </p:pic>
    </p:spTree>
    <p:extLst>
      <p:ext uri="{BB962C8B-B14F-4D97-AF65-F5344CB8AC3E}">
        <p14:creationId xmlns:p14="http://schemas.microsoft.com/office/powerpoint/2010/main" val="649670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9E73B2-03D7-4F23-B830-8618F42920FA}"/>
              </a:ext>
            </a:extLst>
          </p:cNvPr>
          <p:cNvSpPr>
            <a:spLocks noGrp="1"/>
          </p:cNvSpPr>
          <p:nvPr>
            <p:ph type="title"/>
          </p:nvPr>
        </p:nvSpPr>
        <p:spPr/>
        <p:txBody>
          <a:bodyPr/>
          <a:lstStyle/>
          <a:p>
            <a:r>
              <a:rPr lang="en-US" dirty="0"/>
              <a:t>Lean Kanban University is now Kanban University</a:t>
            </a:r>
          </a:p>
        </p:txBody>
      </p:sp>
      <p:pic>
        <p:nvPicPr>
          <p:cNvPr id="9" name="Picture 8">
            <a:extLst>
              <a:ext uri="{FF2B5EF4-FFF2-40B4-BE49-F238E27FC236}">
                <a16:creationId xmlns:a16="http://schemas.microsoft.com/office/drawing/2014/main" id="{CF3F0D33-ACBE-429F-9C68-92A719A5A4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1460" y="3705872"/>
            <a:ext cx="2994583" cy="2993685"/>
          </a:xfrm>
          <a:prstGeom prst="rect">
            <a:avLst/>
          </a:prstGeom>
        </p:spPr>
      </p:pic>
      <p:pic>
        <p:nvPicPr>
          <p:cNvPr id="10" name="Picture 2" descr="David J Anderson School of Management">
            <a:extLst>
              <a:ext uri="{FF2B5EF4-FFF2-40B4-BE49-F238E27FC236}">
                <a16:creationId xmlns:a16="http://schemas.microsoft.com/office/drawing/2014/main" id="{FD5F1641-91F3-430E-BAEC-B9CF04840E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698" y="4941457"/>
            <a:ext cx="4096124" cy="914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97F2E37-7F82-4A04-9746-550CD52FBA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1460" y="884208"/>
            <a:ext cx="2854597" cy="2626437"/>
          </a:xfrm>
          <a:prstGeom prst="rect">
            <a:avLst/>
          </a:prstGeom>
        </p:spPr>
      </p:pic>
    </p:spTree>
    <p:extLst>
      <p:ext uri="{BB962C8B-B14F-4D97-AF65-F5344CB8AC3E}">
        <p14:creationId xmlns:p14="http://schemas.microsoft.com/office/powerpoint/2010/main" val="994454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85265" y="2544261"/>
            <a:ext cx="8640960" cy="696521"/>
          </a:xfrm>
        </p:spPr>
        <p:txBody>
          <a:bodyPr>
            <a:noAutofit/>
          </a:bodyPr>
          <a:lstStyle/>
          <a:p>
            <a:r>
              <a:rPr lang="en-US" sz="5400" dirty="0">
                <a:latin typeface="Arial" panose="020B0604020202020204" pitchFamily="34" charset="0"/>
              </a:rPr>
              <a:t>Why Kanban?</a:t>
            </a:r>
          </a:p>
        </p:txBody>
      </p:sp>
    </p:spTree>
    <p:extLst>
      <p:ext uri="{BB962C8B-B14F-4D97-AF65-F5344CB8AC3E}">
        <p14:creationId xmlns:p14="http://schemas.microsoft.com/office/powerpoint/2010/main" val="2637715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 Scrum Master Trends (Scrum.org)</a:t>
            </a:r>
          </a:p>
        </p:txBody>
      </p:sp>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1264813" y="2081894"/>
            <a:ext cx="6553038" cy="3086100"/>
          </a:xfrm>
          <a:prstGeom prst="rect">
            <a:avLst/>
          </a:prstGeom>
        </p:spPr>
      </p:pic>
      <p:sp>
        <p:nvSpPr>
          <p:cNvPr id="3" name="Oval 2">
            <a:extLst>
              <a:ext uri="{FF2B5EF4-FFF2-40B4-BE49-F238E27FC236}">
                <a16:creationId xmlns:a16="http://schemas.microsoft.com/office/drawing/2014/main" id="{22C6369C-53EA-4510-B75E-E90DD84A76EB}"/>
              </a:ext>
            </a:extLst>
          </p:cNvPr>
          <p:cNvSpPr/>
          <p:nvPr/>
        </p:nvSpPr>
        <p:spPr>
          <a:xfrm>
            <a:off x="3641270" y="2804433"/>
            <a:ext cx="1334861" cy="58782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84922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3E749C5-3813-4AC6-9C88-86107C36314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23313" y="1067643"/>
            <a:ext cx="6497375" cy="4737002"/>
          </a:xfrm>
          <a:prstGeom prst="rect">
            <a:avLst/>
          </a:prstGeom>
        </p:spPr>
      </p:pic>
      <p:sp>
        <p:nvSpPr>
          <p:cNvPr id="8" name="TextBox 7">
            <a:extLst>
              <a:ext uri="{FF2B5EF4-FFF2-40B4-BE49-F238E27FC236}">
                <a16:creationId xmlns:a16="http://schemas.microsoft.com/office/drawing/2014/main" id="{BCA47B5B-DF48-423C-AA8B-96ADBC6129EB}"/>
              </a:ext>
            </a:extLst>
          </p:cNvPr>
          <p:cNvSpPr txBox="1"/>
          <p:nvPr/>
        </p:nvSpPr>
        <p:spPr>
          <a:xfrm>
            <a:off x="4152452" y="1708433"/>
            <a:ext cx="2668851" cy="369332"/>
          </a:xfrm>
          <a:prstGeom prst="rect">
            <a:avLst/>
          </a:prstGeom>
          <a:noFill/>
        </p:spPr>
        <p:txBody>
          <a:bodyPr wrap="square" rtlCol="0">
            <a:spAutoFit/>
          </a:bodyPr>
          <a:lstStyle/>
          <a:p>
            <a:r>
              <a:rPr lang="en-US" dirty="0"/>
              <a:t>Over 50000 through 2019</a:t>
            </a:r>
          </a:p>
        </p:txBody>
      </p:sp>
    </p:spTree>
    <p:extLst>
      <p:ext uri="{BB962C8B-B14F-4D97-AF65-F5344CB8AC3E}">
        <p14:creationId xmlns:p14="http://schemas.microsoft.com/office/powerpoint/2010/main" val="1527528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85265" y="2544261"/>
            <a:ext cx="8640960" cy="696521"/>
          </a:xfrm>
        </p:spPr>
        <p:txBody>
          <a:bodyPr>
            <a:noAutofit/>
          </a:bodyPr>
          <a:lstStyle/>
          <a:p>
            <a:r>
              <a:rPr lang="en-US" sz="5400" dirty="0"/>
              <a:t>But Why Kanban?</a:t>
            </a:r>
          </a:p>
        </p:txBody>
      </p:sp>
    </p:spTree>
    <p:extLst>
      <p:ext uri="{BB962C8B-B14F-4D97-AF65-F5344CB8AC3E}">
        <p14:creationId xmlns:p14="http://schemas.microsoft.com/office/powerpoint/2010/main" val="4231085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D376F-E655-4ECC-9364-91EDAE86F4B9}"/>
              </a:ext>
            </a:extLst>
          </p:cNvPr>
          <p:cNvSpPr>
            <a:spLocks noGrp="1"/>
          </p:cNvSpPr>
          <p:nvPr>
            <p:ph type="title"/>
          </p:nvPr>
        </p:nvSpPr>
        <p:spPr/>
        <p:txBody>
          <a:bodyPr/>
          <a:lstStyle/>
          <a:p>
            <a:r>
              <a:rPr lang="en-US" dirty="0"/>
              <a:t>Business Problems Persist</a:t>
            </a:r>
          </a:p>
        </p:txBody>
      </p:sp>
      <p:sp>
        <p:nvSpPr>
          <p:cNvPr id="3" name="Content Placeholder 2">
            <a:extLst>
              <a:ext uri="{FF2B5EF4-FFF2-40B4-BE49-F238E27FC236}">
                <a16:creationId xmlns:a16="http://schemas.microsoft.com/office/drawing/2014/main" id="{1EC24C8F-5637-49FE-973C-4E40E154D06C}"/>
              </a:ext>
            </a:extLst>
          </p:cNvPr>
          <p:cNvSpPr>
            <a:spLocks noGrp="1"/>
          </p:cNvSpPr>
          <p:nvPr>
            <p:ph idx="1"/>
          </p:nvPr>
        </p:nvSpPr>
        <p:spPr/>
        <p:txBody>
          <a:bodyPr/>
          <a:lstStyle/>
          <a:p>
            <a:r>
              <a:rPr lang="en-US" dirty="0"/>
              <a:t>Business agility</a:t>
            </a:r>
          </a:p>
          <a:p>
            <a:r>
              <a:rPr lang="en-US" dirty="0"/>
              <a:t>Predictability</a:t>
            </a:r>
          </a:p>
          <a:p>
            <a:r>
              <a:rPr lang="en-US" dirty="0"/>
              <a:t>Efficiency</a:t>
            </a:r>
          </a:p>
          <a:p>
            <a:r>
              <a:rPr lang="en-US" dirty="0"/>
              <a:t>Scale</a:t>
            </a:r>
          </a:p>
          <a:p>
            <a:r>
              <a:rPr lang="en-US" dirty="0"/>
              <a:t>Continuous Improvement</a:t>
            </a:r>
          </a:p>
        </p:txBody>
      </p:sp>
    </p:spTree>
    <p:extLst>
      <p:ext uri="{BB962C8B-B14F-4D97-AF65-F5344CB8AC3E}">
        <p14:creationId xmlns:p14="http://schemas.microsoft.com/office/powerpoint/2010/main" val="2219380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85266" y="2544261"/>
            <a:ext cx="4937756" cy="696521"/>
          </a:xfrm>
        </p:spPr>
        <p:txBody>
          <a:bodyPr>
            <a:noAutofit/>
          </a:bodyPr>
          <a:lstStyle/>
          <a:p>
            <a:r>
              <a:rPr lang="en-US" sz="5400" dirty="0">
                <a:latin typeface="Arial" panose="020B0604020202020204" pitchFamily="34" charset="0"/>
              </a:rPr>
              <a:t>What is the Kanban Mindset?</a:t>
            </a:r>
          </a:p>
        </p:txBody>
      </p:sp>
      <p:pic>
        <p:nvPicPr>
          <p:cNvPr id="3" name="Picture 2" descr="http://www.healthtechnica.com/blogsphere/wp-content/uploads/2010/10/brainm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7337" y="1306116"/>
            <a:ext cx="3662363"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http://madbricks.co/wp-content/uploads/2016/10/kanban-board-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1150" y="1914356"/>
            <a:ext cx="2162175" cy="106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43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85265" y="2544261"/>
            <a:ext cx="8640960" cy="696521"/>
          </a:xfrm>
        </p:spPr>
        <p:txBody>
          <a:bodyPr>
            <a:noAutofit/>
          </a:bodyPr>
          <a:lstStyle/>
          <a:p>
            <a:r>
              <a:rPr lang="en-US" sz="5400" dirty="0">
                <a:latin typeface="Arial" panose="020B0604020202020204" pitchFamily="34" charset="0"/>
              </a:rPr>
              <a:t>What is Kanban?</a:t>
            </a:r>
          </a:p>
        </p:txBody>
      </p:sp>
    </p:spTree>
    <p:extLst>
      <p:ext uri="{BB962C8B-B14F-4D97-AF65-F5344CB8AC3E}">
        <p14:creationId xmlns:p14="http://schemas.microsoft.com/office/powerpoint/2010/main" val="4294390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5D967C1-E665-4E1E-94E2-FA095847DBF8}"/>
              </a:ext>
            </a:extLst>
          </p:cNvPr>
          <p:cNvGrpSpPr/>
          <p:nvPr/>
        </p:nvGrpSpPr>
        <p:grpSpPr>
          <a:xfrm>
            <a:off x="1718497" y="1837936"/>
            <a:ext cx="5633502" cy="3278591"/>
            <a:chOff x="2062729" y="2076508"/>
            <a:chExt cx="7511336" cy="4371455"/>
          </a:xfrm>
        </p:grpSpPr>
        <p:cxnSp>
          <p:nvCxnSpPr>
            <p:cNvPr id="4" name="Straight Connector 3">
              <a:extLst>
                <a:ext uri="{FF2B5EF4-FFF2-40B4-BE49-F238E27FC236}">
                  <a16:creationId xmlns:a16="http://schemas.microsoft.com/office/drawing/2014/main" id="{CD822E4C-A38C-41C0-8800-3998A9F1697E}"/>
                </a:ext>
              </a:extLst>
            </p:cNvPr>
            <p:cNvCxnSpPr/>
            <p:nvPr/>
          </p:nvCxnSpPr>
          <p:spPr>
            <a:xfrm rot="5400000">
              <a:off x="2081910" y="4254573"/>
              <a:ext cx="4357718" cy="1588"/>
            </a:xfrm>
            <a:prstGeom prst="line">
              <a:avLst/>
            </a:prstGeom>
            <a:ln w="38100" cmpd="sng">
              <a:solidFill>
                <a:srgbClr val="002060"/>
              </a:solidFill>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2D94773-6CE1-4DE1-9B06-E283B846DFE9}"/>
                </a:ext>
              </a:extLst>
            </p:cNvPr>
            <p:cNvCxnSpPr/>
            <p:nvPr/>
          </p:nvCxnSpPr>
          <p:spPr>
            <a:xfrm rot="5400000">
              <a:off x="5131006" y="4268310"/>
              <a:ext cx="4357718" cy="1588"/>
            </a:xfrm>
            <a:prstGeom prst="line">
              <a:avLst/>
            </a:prstGeom>
            <a:ln w="38100" cmpd="sng">
              <a:solidFill>
                <a:srgbClr val="002060"/>
              </a:solidFill>
            </a:ln>
            <a:effectLst>
              <a:softEdge rad="12700"/>
            </a:effectLst>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97A8396-553E-4785-81DB-BFB93EB6D770}"/>
                </a:ext>
              </a:extLst>
            </p:cNvPr>
            <p:cNvSpPr/>
            <p:nvPr/>
          </p:nvSpPr>
          <p:spPr>
            <a:xfrm>
              <a:off x="2379849"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7" name="Rectangle 6">
              <a:extLst>
                <a:ext uri="{FF2B5EF4-FFF2-40B4-BE49-F238E27FC236}">
                  <a16:creationId xmlns:a16="http://schemas.microsoft.com/office/drawing/2014/main" id="{29CFBFCE-E3C1-4CDA-9353-05A82C71A3B1}"/>
                </a:ext>
              </a:extLst>
            </p:cNvPr>
            <p:cNvSpPr/>
            <p:nvPr/>
          </p:nvSpPr>
          <p:spPr>
            <a:xfrm>
              <a:off x="3022791" y="4091327"/>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8" name="Rectangle 7">
              <a:extLst>
                <a:ext uri="{FF2B5EF4-FFF2-40B4-BE49-F238E27FC236}">
                  <a16:creationId xmlns:a16="http://schemas.microsoft.com/office/drawing/2014/main" id="{10AC159E-7BB7-4B73-9CB7-80F1EBA5D3B3}"/>
                </a:ext>
              </a:extLst>
            </p:cNvPr>
            <p:cNvSpPr/>
            <p:nvPr/>
          </p:nvSpPr>
          <p:spPr>
            <a:xfrm>
              <a:off x="3022791" y="35198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9" name="Rectangle 8">
              <a:extLst>
                <a:ext uri="{FF2B5EF4-FFF2-40B4-BE49-F238E27FC236}">
                  <a16:creationId xmlns:a16="http://schemas.microsoft.com/office/drawing/2014/main" id="{7D715338-2BD5-441D-B67D-8F4B31CCC3BF}"/>
                </a:ext>
              </a:extLst>
            </p:cNvPr>
            <p:cNvSpPr/>
            <p:nvPr/>
          </p:nvSpPr>
          <p:spPr>
            <a:xfrm>
              <a:off x="3022791" y="280544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0" name="Rectangle 9">
              <a:extLst>
                <a:ext uri="{FF2B5EF4-FFF2-40B4-BE49-F238E27FC236}">
                  <a16:creationId xmlns:a16="http://schemas.microsoft.com/office/drawing/2014/main" id="{E2A18A6E-6E71-4220-B760-486857185323}"/>
                </a:ext>
              </a:extLst>
            </p:cNvPr>
            <p:cNvSpPr/>
            <p:nvPr/>
          </p:nvSpPr>
          <p:spPr>
            <a:xfrm>
              <a:off x="2379849" y="35198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1" name="Rectangle 10">
              <a:extLst>
                <a:ext uri="{FF2B5EF4-FFF2-40B4-BE49-F238E27FC236}">
                  <a16:creationId xmlns:a16="http://schemas.microsoft.com/office/drawing/2014/main" id="{FA2FD406-0294-4B63-9819-C0542244552D}"/>
                </a:ext>
              </a:extLst>
            </p:cNvPr>
            <p:cNvSpPr/>
            <p:nvPr/>
          </p:nvSpPr>
          <p:spPr>
            <a:xfrm>
              <a:off x="5308807" y="4091327"/>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2" name="Rectangle 11">
              <a:extLst>
                <a:ext uri="{FF2B5EF4-FFF2-40B4-BE49-F238E27FC236}">
                  <a16:creationId xmlns:a16="http://schemas.microsoft.com/office/drawing/2014/main" id="{753FB317-0317-41A6-9147-0DD839DF1D16}"/>
                </a:ext>
              </a:extLst>
            </p:cNvPr>
            <p:cNvSpPr/>
            <p:nvPr/>
          </p:nvSpPr>
          <p:spPr>
            <a:xfrm>
              <a:off x="5308807" y="35198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3" name="Rectangle 12">
              <a:extLst>
                <a:ext uri="{FF2B5EF4-FFF2-40B4-BE49-F238E27FC236}">
                  <a16:creationId xmlns:a16="http://schemas.microsoft.com/office/drawing/2014/main" id="{CFAF610C-3D38-41B5-B7A6-49CF8020F8E7}"/>
                </a:ext>
              </a:extLst>
            </p:cNvPr>
            <p:cNvSpPr/>
            <p:nvPr/>
          </p:nvSpPr>
          <p:spPr>
            <a:xfrm>
              <a:off x="5308807"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4" name="Rectangle 13">
              <a:extLst>
                <a:ext uri="{FF2B5EF4-FFF2-40B4-BE49-F238E27FC236}">
                  <a16:creationId xmlns:a16="http://schemas.microsoft.com/office/drawing/2014/main" id="{C78A1B99-E982-4DAE-9DCF-DF6E16294620}"/>
                </a:ext>
              </a:extLst>
            </p:cNvPr>
            <p:cNvSpPr/>
            <p:nvPr/>
          </p:nvSpPr>
          <p:spPr>
            <a:xfrm>
              <a:off x="6737567"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5" name="Rectangle 14">
              <a:extLst>
                <a:ext uri="{FF2B5EF4-FFF2-40B4-BE49-F238E27FC236}">
                  <a16:creationId xmlns:a16="http://schemas.microsoft.com/office/drawing/2014/main" id="{0E5AF44E-E04F-4C23-90AD-4D707652B6C8}"/>
                </a:ext>
              </a:extLst>
            </p:cNvPr>
            <p:cNvSpPr/>
            <p:nvPr/>
          </p:nvSpPr>
          <p:spPr>
            <a:xfrm>
              <a:off x="4525505" y="441279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6" name="Rectangle 15">
              <a:extLst>
                <a:ext uri="{FF2B5EF4-FFF2-40B4-BE49-F238E27FC236}">
                  <a16:creationId xmlns:a16="http://schemas.microsoft.com/office/drawing/2014/main" id="{9744EF27-7F13-425F-913C-E9078DA20B87}"/>
                </a:ext>
              </a:extLst>
            </p:cNvPr>
            <p:cNvSpPr/>
            <p:nvPr/>
          </p:nvSpPr>
          <p:spPr>
            <a:xfrm>
              <a:off x="8112917" y="334122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7" name="Rectangle 16">
              <a:extLst>
                <a:ext uri="{FF2B5EF4-FFF2-40B4-BE49-F238E27FC236}">
                  <a16:creationId xmlns:a16="http://schemas.microsoft.com/office/drawing/2014/main" id="{27424169-70CF-4CE7-B480-83E14640C6A6}"/>
                </a:ext>
              </a:extLst>
            </p:cNvPr>
            <p:cNvSpPr/>
            <p:nvPr/>
          </p:nvSpPr>
          <p:spPr>
            <a:xfrm>
              <a:off x="7639730" y="323407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8" name="Rectangle 17">
              <a:extLst>
                <a:ext uri="{FF2B5EF4-FFF2-40B4-BE49-F238E27FC236}">
                  <a16:creationId xmlns:a16="http://schemas.microsoft.com/office/drawing/2014/main" id="{1309F2EA-2D7D-47B0-A2CC-1E27678D0BB9}"/>
                </a:ext>
              </a:extLst>
            </p:cNvPr>
            <p:cNvSpPr/>
            <p:nvPr/>
          </p:nvSpPr>
          <p:spPr>
            <a:xfrm>
              <a:off x="8166327"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9" name="Rectangle 18">
              <a:extLst>
                <a:ext uri="{FF2B5EF4-FFF2-40B4-BE49-F238E27FC236}">
                  <a16:creationId xmlns:a16="http://schemas.microsoft.com/office/drawing/2014/main" id="{41B37834-3EE4-4D50-946E-2D2E64A5869F}"/>
                </a:ext>
              </a:extLst>
            </p:cNvPr>
            <p:cNvSpPr/>
            <p:nvPr/>
          </p:nvSpPr>
          <p:spPr>
            <a:xfrm>
              <a:off x="2379849" y="3305509"/>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0" name="Rectangle 19">
              <a:extLst>
                <a:ext uri="{FF2B5EF4-FFF2-40B4-BE49-F238E27FC236}">
                  <a16:creationId xmlns:a16="http://schemas.microsoft.com/office/drawing/2014/main" id="{7A055FB3-5D66-4FA4-8092-A09F668EF6D4}"/>
                </a:ext>
              </a:extLst>
            </p:cNvPr>
            <p:cNvSpPr/>
            <p:nvPr/>
          </p:nvSpPr>
          <p:spPr>
            <a:xfrm>
              <a:off x="2379849" y="394845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1" name="Rectangle 20">
              <a:extLst>
                <a:ext uri="{FF2B5EF4-FFF2-40B4-BE49-F238E27FC236}">
                  <a16:creationId xmlns:a16="http://schemas.microsoft.com/office/drawing/2014/main" id="{E085DDC5-95E6-429A-AE61-9DB57A8A95E2}"/>
                </a:ext>
              </a:extLst>
            </p:cNvPr>
            <p:cNvSpPr/>
            <p:nvPr/>
          </p:nvSpPr>
          <p:spPr>
            <a:xfrm>
              <a:off x="2379849" y="4519955"/>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2" name="Rectangle 21">
              <a:extLst>
                <a:ext uri="{FF2B5EF4-FFF2-40B4-BE49-F238E27FC236}">
                  <a16:creationId xmlns:a16="http://schemas.microsoft.com/office/drawing/2014/main" id="{907EFDEC-776C-4DBF-8F69-C32B4F929414}"/>
                </a:ext>
              </a:extLst>
            </p:cNvPr>
            <p:cNvSpPr/>
            <p:nvPr/>
          </p:nvSpPr>
          <p:spPr>
            <a:xfrm>
              <a:off x="2379849" y="5162897"/>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3" name="TextBox 22">
              <a:extLst>
                <a:ext uri="{FF2B5EF4-FFF2-40B4-BE49-F238E27FC236}">
                  <a16:creationId xmlns:a16="http://schemas.microsoft.com/office/drawing/2014/main" id="{99FFCAAE-923A-4CA2-9AC6-100154CA1CEB}"/>
                </a:ext>
              </a:extLst>
            </p:cNvPr>
            <p:cNvSpPr txBox="1"/>
            <p:nvPr/>
          </p:nvSpPr>
          <p:spPr>
            <a:xfrm>
              <a:off x="2796732" y="2088455"/>
              <a:ext cx="752771" cy="338555"/>
            </a:xfrm>
            <a:prstGeom prst="rect">
              <a:avLst/>
            </a:prstGeom>
            <a:noFill/>
            <a:effectLst>
              <a:softEdge rad="31750"/>
            </a:effectLst>
          </p:spPr>
          <p:txBody>
            <a:bodyPr wrap="none" rtlCol="0">
              <a:spAutoFit/>
            </a:bodyPr>
            <a:lstStyle/>
            <a:p>
              <a:pPr algn="ctr"/>
              <a:r>
                <a:rPr lang="nl-NL" sz="1050" b="1" dirty="0">
                  <a:solidFill>
                    <a:prstClr val="black"/>
                  </a:solidFill>
                  <a:latin typeface="Arial" panose="020B0604020202020204" pitchFamily="34" charset="0"/>
                  <a:cs typeface="Arial" panose="020B0604020202020204" pitchFamily="34" charset="0"/>
                </a:rPr>
                <a:t>To Do</a:t>
              </a:r>
            </a:p>
          </p:txBody>
        </p:sp>
        <p:sp>
          <p:nvSpPr>
            <p:cNvPr id="24" name="TextBox 23">
              <a:extLst>
                <a:ext uri="{FF2B5EF4-FFF2-40B4-BE49-F238E27FC236}">
                  <a16:creationId xmlns:a16="http://schemas.microsoft.com/office/drawing/2014/main" id="{C9D77080-D4F4-42E4-B6E0-4A71D8B8B433}"/>
                </a:ext>
              </a:extLst>
            </p:cNvPr>
            <p:cNvSpPr txBox="1"/>
            <p:nvPr/>
          </p:nvSpPr>
          <p:spPr>
            <a:xfrm>
              <a:off x="7955405" y="2100420"/>
              <a:ext cx="695064" cy="338555"/>
            </a:xfrm>
            <a:prstGeom prst="rect">
              <a:avLst/>
            </a:prstGeom>
            <a:noFill/>
            <a:effectLst>
              <a:softEdge rad="31750"/>
            </a:effectLst>
          </p:spPr>
          <p:txBody>
            <a:bodyPr wrap="none" rtlCol="0">
              <a:spAutoFit/>
            </a:bodyPr>
            <a:lstStyle/>
            <a:p>
              <a:pPr algn="ctr"/>
              <a:r>
                <a:rPr lang="nl-NL" sz="1050" b="1" dirty="0">
                  <a:solidFill>
                    <a:prstClr val="black"/>
                  </a:solidFill>
                  <a:latin typeface="Arial" panose="020B0604020202020204" pitchFamily="34" charset="0"/>
                  <a:cs typeface="Arial" panose="020B0604020202020204" pitchFamily="34" charset="0"/>
                </a:rPr>
                <a:t>Done</a:t>
              </a:r>
            </a:p>
          </p:txBody>
        </p:sp>
        <p:sp>
          <p:nvSpPr>
            <p:cNvPr id="25" name="TextBox 24">
              <a:extLst>
                <a:ext uri="{FF2B5EF4-FFF2-40B4-BE49-F238E27FC236}">
                  <a16:creationId xmlns:a16="http://schemas.microsoft.com/office/drawing/2014/main" id="{EEB10FF8-933A-4C36-8CF8-9BD83EBD03ED}"/>
                </a:ext>
              </a:extLst>
            </p:cNvPr>
            <p:cNvSpPr txBox="1"/>
            <p:nvPr/>
          </p:nvSpPr>
          <p:spPr>
            <a:xfrm>
              <a:off x="5209316" y="2112197"/>
              <a:ext cx="1233671" cy="338555"/>
            </a:xfrm>
            <a:prstGeom prst="rect">
              <a:avLst/>
            </a:prstGeom>
            <a:noFill/>
            <a:effectLst>
              <a:softEdge rad="31750"/>
            </a:effectLst>
          </p:spPr>
          <p:txBody>
            <a:bodyPr wrap="none" rtlCol="0">
              <a:spAutoFit/>
            </a:bodyPr>
            <a:lstStyle/>
            <a:p>
              <a:pPr algn="ctr"/>
              <a:r>
                <a:rPr lang="nl-NL" sz="1050" b="1" dirty="0">
                  <a:solidFill>
                    <a:prstClr val="black"/>
                  </a:solidFill>
                  <a:latin typeface="Arial" panose="020B0604020202020204" pitchFamily="34" charset="0"/>
                  <a:cs typeface="Arial" panose="020B0604020202020204" pitchFamily="34" charset="0"/>
                </a:rPr>
                <a:t>In Progress</a:t>
              </a:r>
            </a:p>
          </p:txBody>
        </p:sp>
        <p:sp>
          <p:nvSpPr>
            <p:cNvPr id="26" name="Rectangle 25">
              <a:extLst>
                <a:ext uri="{FF2B5EF4-FFF2-40B4-BE49-F238E27FC236}">
                  <a16:creationId xmlns:a16="http://schemas.microsoft.com/office/drawing/2014/main" id="{933A44FF-CC87-4994-9E8E-A05D8F144D7E}"/>
                </a:ext>
              </a:extLst>
            </p:cNvPr>
            <p:cNvSpPr/>
            <p:nvPr/>
          </p:nvSpPr>
          <p:spPr>
            <a:xfrm>
              <a:off x="4692110" y="3091195"/>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7" name="Rectangle 26">
              <a:extLst>
                <a:ext uri="{FF2B5EF4-FFF2-40B4-BE49-F238E27FC236}">
                  <a16:creationId xmlns:a16="http://schemas.microsoft.com/office/drawing/2014/main" id="{7055BB2F-021D-4667-9360-73A1B8D2EE44}"/>
                </a:ext>
              </a:extLst>
            </p:cNvPr>
            <p:cNvSpPr/>
            <p:nvPr/>
          </p:nvSpPr>
          <p:spPr>
            <a:xfrm>
              <a:off x="5739812" y="3204102"/>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8" name="Rectangle 27">
              <a:extLst>
                <a:ext uri="{FF2B5EF4-FFF2-40B4-BE49-F238E27FC236}">
                  <a16:creationId xmlns:a16="http://schemas.microsoft.com/office/drawing/2014/main" id="{04B99BF4-9483-4CE0-AEA9-5C8E376587E5}"/>
                </a:ext>
              </a:extLst>
            </p:cNvPr>
            <p:cNvSpPr/>
            <p:nvPr/>
          </p:nvSpPr>
          <p:spPr>
            <a:xfrm>
              <a:off x="5865505" y="3561292"/>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9" name="Rectangle 28">
              <a:extLst>
                <a:ext uri="{FF2B5EF4-FFF2-40B4-BE49-F238E27FC236}">
                  <a16:creationId xmlns:a16="http://schemas.microsoft.com/office/drawing/2014/main" id="{6F55C194-4675-4AE2-B90D-A8C9E91193D8}"/>
                </a:ext>
              </a:extLst>
            </p:cNvPr>
            <p:cNvSpPr/>
            <p:nvPr/>
          </p:nvSpPr>
          <p:spPr>
            <a:xfrm>
              <a:off x="5918407" y="41294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0" name="Rectangle 29">
              <a:extLst>
                <a:ext uri="{FF2B5EF4-FFF2-40B4-BE49-F238E27FC236}">
                  <a16:creationId xmlns:a16="http://schemas.microsoft.com/office/drawing/2014/main" id="{519A0332-B8AD-4F2E-8053-DD2E88B65940}"/>
                </a:ext>
              </a:extLst>
            </p:cNvPr>
            <p:cNvSpPr/>
            <p:nvPr/>
          </p:nvSpPr>
          <p:spPr>
            <a:xfrm>
              <a:off x="6501300" y="359126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1" name="Rectangle 30">
              <a:extLst>
                <a:ext uri="{FF2B5EF4-FFF2-40B4-BE49-F238E27FC236}">
                  <a16:creationId xmlns:a16="http://schemas.microsoft.com/office/drawing/2014/main" id="{A201CFFF-5FE0-490F-AACB-7DA42B699700}"/>
                </a:ext>
              </a:extLst>
            </p:cNvPr>
            <p:cNvSpPr/>
            <p:nvPr/>
          </p:nvSpPr>
          <p:spPr>
            <a:xfrm>
              <a:off x="6223207" y="44342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2" name="Rectangle 31">
              <a:extLst>
                <a:ext uri="{FF2B5EF4-FFF2-40B4-BE49-F238E27FC236}">
                  <a16:creationId xmlns:a16="http://schemas.microsoft.com/office/drawing/2014/main" id="{1CB2556A-D7EA-41C3-9D79-B573EB6D7BCF}"/>
                </a:ext>
              </a:extLst>
            </p:cNvPr>
            <p:cNvSpPr/>
            <p:nvPr/>
          </p:nvSpPr>
          <p:spPr>
            <a:xfrm>
              <a:off x="6041072" y="505574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3" name="Rectangle 32">
              <a:extLst>
                <a:ext uri="{FF2B5EF4-FFF2-40B4-BE49-F238E27FC236}">
                  <a16:creationId xmlns:a16="http://schemas.microsoft.com/office/drawing/2014/main" id="{977E3111-DEF6-4072-A86E-5F90358BE25E}"/>
                </a:ext>
              </a:extLst>
            </p:cNvPr>
            <p:cNvSpPr/>
            <p:nvPr/>
          </p:nvSpPr>
          <p:spPr>
            <a:xfrm>
              <a:off x="6528007" y="47390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4" name="Rectangle 33">
              <a:extLst>
                <a:ext uri="{FF2B5EF4-FFF2-40B4-BE49-F238E27FC236}">
                  <a16:creationId xmlns:a16="http://schemas.microsoft.com/office/drawing/2014/main" id="{8F6C506F-1046-4B55-8997-D0D03B34DF33}"/>
                </a:ext>
              </a:extLst>
            </p:cNvPr>
            <p:cNvSpPr/>
            <p:nvPr/>
          </p:nvSpPr>
          <p:spPr>
            <a:xfrm>
              <a:off x="6751912" y="431052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5" name="Rectangle 34">
              <a:extLst>
                <a:ext uri="{FF2B5EF4-FFF2-40B4-BE49-F238E27FC236}">
                  <a16:creationId xmlns:a16="http://schemas.microsoft.com/office/drawing/2014/main" id="{D89BABB9-4936-48AA-83B3-EFFB6B18FF20}"/>
                </a:ext>
              </a:extLst>
            </p:cNvPr>
            <p:cNvSpPr/>
            <p:nvPr/>
          </p:nvSpPr>
          <p:spPr>
            <a:xfrm>
              <a:off x="4525505" y="4990915"/>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6" name="Rectangle 35">
              <a:extLst>
                <a:ext uri="{FF2B5EF4-FFF2-40B4-BE49-F238E27FC236}">
                  <a16:creationId xmlns:a16="http://schemas.microsoft.com/office/drawing/2014/main" id="{BF369257-1CA3-4D21-A26D-98CFFAEC0142}"/>
                </a:ext>
              </a:extLst>
            </p:cNvPr>
            <p:cNvSpPr/>
            <p:nvPr/>
          </p:nvSpPr>
          <p:spPr>
            <a:xfrm>
              <a:off x="6223207" y="316263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7" name="Rectangle 36">
              <a:extLst>
                <a:ext uri="{FF2B5EF4-FFF2-40B4-BE49-F238E27FC236}">
                  <a16:creationId xmlns:a16="http://schemas.microsoft.com/office/drawing/2014/main" id="{E44FD5A8-74F9-4B27-B8F0-DB8B2B3CCC1B}"/>
                </a:ext>
              </a:extLst>
            </p:cNvPr>
            <p:cNvSpPr/>
            <p:nvPr/>
          </p:nvSpPr>
          <p:spPr>
            <a:xfrm>
              <a:off x="5373800" y="476998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8" name="Rectangle 37">
              <a:extLst>
                <a:ext uri="{FF2B5EF4-FFF2-40B4-BE49-F238E27FC236}">
                  <a16:creationId xmlns:a16="http://schemas.microsoft.com/office/drawing/2014/main" id="{D7CAE113-1BEF-4CD1-816D-FB230FA1DEA8}"/>
                </a:ext>
              </a:extLst>
            </p:cNvPr>
            <p:cNvSpPr/>
            <p:nvPr/>
          </p:nvSpPr>
          <p:spPr>
            <a:xfrm>
              <a:off x="4870705" y="373339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9" name="Rectangle 38">
              <a:extLst>
                <a:ext uri="{FF2B5EF4-FFF2-40B4-BE49-F238E27FC236}">
                  <a16:creationId xmlns:a16="http://schemas.microsoft.com/office/drawing/2014/main" id="{043684A0-6530-4956-AFAE-E7711AA1396D}"/>
                </a:ext>
              </a:extLst>
            </p:cNvPr>
            <p:cNvSpPr/>
            <p:nvPr/>
          </p:nvSpPr>
          <p:spPr>
            <a:xfrm>
              <a:off x="3563608" y="274560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0" name="Rectangle 39">
              <a:extLst>
                <a:ext uri="{FF2B5EF4-FFF2-40B4-BE49-F238E27FC236}">
                  <a16:creationId xmlns:a16="http://schemas.microsoft.com/office/drawing/2014/main" id="{068DE97E-4E6B-4A50-BE77-4DEFD76C0196}"/>
                </a:ext>
              </a:extLst>
            </p:cNvPr>
            <p:cNvSpPr/>
            <p:nvPr/>
          </p:nvSpPr>
          <p:spPr>
            <a:xfrm>
              <a:off x="3022791" y="469855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1" name="Rectangle 40">
              <a:extLst>
                <a:ext uri="{FF2B5EF4-FFF2-40B4-BE49-F238E27FC236}">
                  <a16:creationId xmlns:a16="http://schemas.microsoft.com/office/drawing/2014/main" id="{8641E2C2-9604-47FD-8D24-00411B9D3DA4}"/>
                </a:ext>
              </a:extLst>
            </p:cNvPr>
            <p:cNvSpPr/>
            <p:nvPr/>
          </p:nvSpPr>
          <p:spPr>
            <a:xfrm>
              <a:off x="5461207" y="36722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2" name="Rectangle 41">
              <a:extLst>
                <a:ext uri="{FF2B5EF4-FFF2-40B4-BE49-F238E27FC236}">
                  <a16:creationId xmlns:a16="http://schemas.microsoft.com/office/drawing/2014/main" id="{08397FB0-3D9B-4E02-A524-28A4BAB64454}"/>
                </a:ext>
              </a:extLst>
            </p:cNvPr>
            <p:cNvSpPr/>
            <p:nvPr/>
          </p:nvSpPr>
          <p:spPr>
            <a:xfrm>
              <a:off x="5508315" y="505574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3" name="Rectangle 42">
              <a:extLst>
                <a:ext uri="{FF2B5EF4-FFF2-40B4-BE49-F238E27FC236}">
                  <a16:creationId xmlns:a16="http://schemas.microsoft.com/office/drawing/2014/main" id="{6960CBE5-83D2-4A3B-A69A-71EA51830DBA}"/>
                </a:ext>
              </a:extLst>
            </p:cNvPr>
            <p:cNvSpPr/>
            <p:nvPr/>
          </p:nvSpPr>
          <p:spPr>
            <a:xfrm>
              <a:off x="5104017" y="441279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4" name="Rectangle 43">
              <a:extLst>
                <a:ext uri="{FF2B5EF4-FFF2-40B4-BE49-F238E27FC236}">
                  <a16:creationId xmlns:a16="http://schemas.microsoft.com/office/drawing/2014/main" id="{07956B59-7381-40F7-8329-0C1C95480DD6}"/>
                </a:ext>
              </a:extLst>
            </p:cNvPr>
            <p:cNvSpPr/>
            <p:nvPr/>
          </p:nvSpPr>
          <p:spPr>
            <a:xfrm>
              <a:off x="8654613" y="360502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5" name="Rectangle 44">
              <a:extLst>
                <a:ext uri="{FF2B5EF4-FFF2-40B4-BE49-F238E27FC236}">
                  <a16:creationId xmlns:a16="http://schemas.microsoft.com/office/drawing/2014/main" id="{DA27AE46-35EA-42BE-A176-F90CEEC51091}"/>
                </a:ext>
              </a:extLst>
            </p:cNvPr>
            <p:cNvSpPr/>
            <p:nvPr/>
          </p:nvSpPr>
          <p:spPr>
            <a:xfrm>
              <a:off x="7772098" y="3662699"/>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6" name="Rectangle 45">
              <a:extLst>
                <a:ext uri="{FF2B5EF4-FFF2-40B4-BE49-F238E27FC236}">
                  <a16:creationId xmlns:a16="http://schemas.microsoft.com/office/drawing/2014/main" id="{CF0FA96C-2E5B-407C-918D-CB988C197234}"/>
                </a:ext>
              </a:extLst>
            </p:cNvPr>
            <p:cNvSpPr/>
            <p:nvPr/>
          </p:nvSpPr>
          <p:spPr>
            <a:xfrm>
              <a:off x="7537545" y="402941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7" name="Rectangle 46">
              <a:extLst>
                <a:ext uri="{FF2B5EF4-FFF2-40B4-BE49-F238E27FC236}">
                  <a16:creationId xmlns:a16="http://schemas.microsoft.com/office/drawing/2014/main" id="{73DBF13F-45D5-44F0-99BE-1F9254C0C281}"/>
                </a:ext>
              </a:extLst>
            </p:cNvPr>
            <p:cNvSpPr/>
            <p:nvPr/>
          </p:nvSpPr>
          <p:spPr>
            <a:xfrm>
              <a:off x="2062729" y="2076508"/>
              <a:ext cx="7511336" cy="433079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dirty="0">
                <a:solidFill>
                  <a:prstClr val="black"/>
                </a:solidFill>
              </a:endParaRPr>
            </a:p>
          </p:txBody>
        </p:sp>
      </p:grpSp>
      <p:sp>
        <p:nvSpPr>
          <p:cNvPr id="48" name="Title 1">
            <a:extLst>
              <a:ext uri="{FF2B5EF4-FFF2-40B4-BE49-F238E27FC236}">
                <a16:creationId xmlns:a16="http://schemas.microsoft.com/office/drawing/2014/main" id="{230E5655-8019-492E-B2EC-8C0B4A4A591F}"/>
              </a:ext>
            </a:extLst>
          </p:cNvPr>
          <p:cNvSpPr txBox="1">
            <a:spLocks/>
          </p:cNvSpPr>
          <p:nvPr/>
        </p:nvSpPr>
        <p:spPr>
          <a:xfrm>
            <a:off x="628650" y="1131094"/>
            <a:ext cx="7886700" cy="465179"/>
          </a:xfrm>
          <a:prstGeom prst="rect">
            <a:avLst/>
          </a:prstGeom>
        </p:spPr>
        <p:txBody>
          <a:bodyPr vert="horz" lIns="68580" tIns="34290" rIns="68580" bIns="34290" rtlCol="0" anchor="ctr">
            <a:normAutofit lnSpcReduction="10000"/>
          </a:bodyPr>
          <a:lstStyle>
            <a:lvl1pPr algn="ctr" defTabSz="914400" rtl="0" eaLnBrk="1" latinLnBrk="0" hangingPunct="1">
              <a:spcBef>
                <a:spcPct val="0"/>
              </a:spcBef>
              <a:buNone/>
              <a:defRPr lang="pl-PL" sz="3600" b="1" kern="1200" dirty="0">
                <a:solidFill>
                  <a:srgbClr val="714989"/>
                </a:solidFill>
                <a:latin typeface="+mj-lt"/>
                <a:ea typeface="+mj-ea"/>
                <a:cs typeface="Arial" pitchFamily="34" charset="0"/>
              </a:defRPr>
            </a:lvl1pPr>
          </a:lstStyle>
          <a:p>
            <a:r>
              <a:rPr lang="en-US" sz="2700" dirty="0">
                <a:latin typeface="Arial" panose="020B0604020202020204" pitchFamily="34" charset="0"/>
              </a:rPr>
              <a:t>What people think Kanban is</a:t>
            </a:r>
          </a:p>
        </p:txBody>
      </p:sp>
    </p:spTree>
    <p:extLst>
      <p:ext uri="{BB962C8B-B14F-4D97-AF65-F5344CB8AC3E}">
        <p14:creationId xmlns:p14="http://schemas.microsoft.com/office/powerpoint/2010/main" val="3916935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53594-3C73-46A7-A087-117B3CF4E77E}"/>
              </a:ext>
            </a:extLst>
          </p:cNvPr>
          <p:cNvSpPr>
            <a:spLocks noGrp="1"/>
          </p:cNvSpPr>
          <p:nvPr>
            <p:ph type="title"/>
          </p:nvPr>
        </p:nvSpPr>
        <p:spPr/>
        <p:txBody>
          <a:bodyPr/>
          <a:lstStyle/>
          <a:p>
            <a:r>
              <a:rPr lang="en-US" dirty="0">
                <a:latin typeface="Arial" panose="020B0604020202020204" pitchFamily="34" charset="0"/>
              </a:rPr>
              <a:t>What is Kanban?</a:t>
            </a:r>
          </a:p>
        </p:txBody>
      </p:sp>
      <p:sp>
        <p:nvSpPr>
          <p:cNvPr id="3" name="Content Placeholder 2">
            <a:extLst>
              <a:ext uri="{FF2B5EF4-FFF2-40B4-BE49-F238E27FC236}">
                <a16:creationId xmlns:a16="http://schemas.microsoft.com/office/drawing/2014/main" id="{16308F6E-6801-43F5-9CCA-5D1F4536496D}"/>
              </a:ext>
            </a:extLst>
          </p:cNvPr>
          <p:cNvSpPr>
            <a:spLocks noGrp="1"/>
          </p:cNvSpPr>
          <p:nvPr>
            <p:ph idx="1"/>
          </p:nvPr>
        </p:nvSpPr>
        <p:spPr/>
        <p:txBody>
          <a:bodyPr/>
          <a:lstStyle/>
          <a:p>
            <a:r>
              <a:rPr lang="en-US" dirty="0">
                <a:latin typeface="Arial" panose="020B0604020202020204" pitchFamily="34" charset="0"/>
              </a:rPr>
              <a:t>The </a:t>
            </a:r>
            <a:r>
              <a:rPr lang="en-US" b="1" u="sng" dirty="0">
                <a:latin typeface="Arial" panose="020B0604020202020204" pitchFamily="34" charset="0"/>
              </a:rPr>
              <a:t>Kanban Method </a:t>
            </a:r>
            <a:r>
              <a:rPr lang="en-US" dirty="0">
                <a:latin typeface="Arial" panose="020B0604020202020204" pitchFamily="34" charset="0"/>
              </a:rPr>
              <a:t>teaches organizations how to understand, </a:t>
            </a:r>
            <a:r>
              <a:rPr lang="en-US" b="1" dirty="0">
                <a:latin typeface="Arial" panose="020B0604020202020204" pitchFamily="34" charset="0"/>
              </a:rPr>
              <a:t>visualize </a:t>
            </a:r>
            <a:r>
              <a:rPr lang="en-US" dirty="0">
                <a:latin typeface="Arial" panose="020B0604020202020204" pitchFamily="34" charset="0"/>
              </a:rPr>
              <a:t>and </a:t>
            </a:r>
            <a:r>
              <a:rPr lang="en-US" b="1" dirty="0">
                <a:latin typeface="Arial" panose="020B0604020202020204" pitchFamily="34" charset="0"/>
              </a:rPr>
              <a:t>measure </a:t>
            </a:r>
            <a:r>
              <a:rPr lang="en-US" dirty="0">
                <a:latin typeface="Arial" panose="020B0604020202020204" pitchFamily="34" charset="0"/>
              </a:rPr>
              <a:t>systems of work to continually </a:t>
            </a:r>
            <a:r>
              <a:rPr lang="en-US" b="1" dirty="0">
                <a:latin typeface="Arial" panose="020B0604020202020204" pitchFamily="34" charset="0"/>
              </a:rPr>
              <a:t>improve</a:t>
            </a:r>
            <a:r>
              <a:rPr lang="en-US" dirty="0">
                <a:latin typeface="Arial" panose="020B0604020202020204" pitchFamily="34" charset="0"/>
              </a:rPr>
              <a:t> and </a:t>
            </a:r>
            <a:r>
              <a:rPr lang="en-US" b="1" dirty="0">
                <a:latin typeface="Arial" panose="020B0604020202020204" pitchFamily="34" charset="0"/>
              </a:rPr>
              <a:t>consistently</a:t>
            </a:r>
            <a:r>
              <a:rPr lang="en-US" dirty="0">
                <a:latin typeface="Arial" panose="020B0604020202020204" pitchFamily="34" charset="0"/>
              </a:rPr>
              <a:t> deliver </a:t>
            </a:r>
            <a:r>
              <a:rPr lang="en-US" b="1" dirty="0">
                <a:latin typeface="Arial" panose="020B0604020202020204" pitchFamily="34" charset="0"/>
              </a:rPr>
              <a:t>results</a:t>
            </a:r>
            <a:r>
              <a:rPr lang="en-US" dirty="0">
                <a:latin typeface="Arial" panose="020B0604020202020204" pitchFamily="34" charset="0"/>
              </a:rPr>
              <a:t>.</a:t>
            </a:r>
          </a:p>
          <a:p>
            <a:r>
              <a:rPr lang="en-US" dirty="0">
                <a:latin typeface="Arial" panose="020B0604020202020204" pitchFamily="34" charset="0"/>
              </a:rPr>
              <a:t>The Kanban Method provides a set of </a:t>
            </a:r>
            <a:r>
              <a:rPr lang="en-US" b="1" u="sng" dirty="0">
                <a:latin typeface="Arial" panose="020B0604020202020204" pitchFamily="34" charset="0"/>
              </a:rPr>
              <a:t>proven practices </a:t>
            </a:r>
            <a:r>
              <a:rPr lang="en-US" dirty="0">
                <a:latin typeface="Arial" panose="020B0604020202020204" pitchFamily="34" charset="0"/>
              </a:rPr>
              <a:t>and approaches that </a:t>
            </a:r>
            <a:r>
              <a:rPr lang="en-US" b="1" dirty="0">
                <a:latin typeface="Arial" panose="020B0604020202020204" pitchFamily="34" charset="0"/>
              </a:rPr>
              <a:t>scale</a:t>
            </a:r>
            <a:r>
              <a:rPr lang="en-US" dirty="0">
                <a:latin typeface="Arial" panose="020B0604020202020204" pitchFamily="34" charset="0"/>
              </a:rPr>
              <a:t> from individuals and</a:t>
            </a:r>
            <a:r>
              <a:rPr lang="en-US" i="1" dirty="0">
                <a:latin typeface="Arial" panose="020B0604020202020204" pitchFamily="34" charset="0"/>
              </a:rPr>
              <a:t> teams </a:t>
            </a:r>
            <a:r>
              <a:rPr lang="en-US" dirty="0">
                <a:latin typeface="Arial" panose="020B0604020202020204" pitchFamily="34" charset="0"/>
              </a:rPr>
              <a:t>to the </a:t>
            </a:r>
            <a:r>
              <a:rPr lang="en-US" i="1" dirty="0">
                <a:latin typeface="Arial" panose="020B0604020202020204" pitchFamily="34" charset="0"/>
              </a:rPr>
              <a:t>enterprise</a:t>
            </a:r>
            <a:r>
              <a:rPr lang="en-US" dirty="0"/>
              <a:t>.</a:t>
            </a:r>
          </a:p>
          <a:p>
            <a:pPr marL="0" indent="0">
              <a:buNone/>
            </a:pPr>
            <a:endParaRPr lang="en-US" dirty="0"/>
          </a:p>
        </p:txBody>
      </p:sp>
      <p:pic>
        <p:nvPicPr>
          <p:cNvPr id="4" name="Picture 3">
            <a:extLst>
              <a:ext uri="{FF2B5EF4-FFF2-40B4-BE49-F238E27FC236}">
                <a16:creationId xmlns:a16="http://schemas.microsoft.com/office/drawing/2014/main" id="{7F70D8A0-B276-4392-B6B6-330D0DD6E48D}"/>
              </a:ext>
            </a:extLst>
          </p:cNvPr>
          <p:cNvPicPr>
            <a:picLocks noChangeAspect="1"/>
          </p:cNvPicPr>
          <p:nvPr/>
        </p:nvPicPr>
        <p:blipFill>
          <a:blip r:embed="rId2"/>
          <a:stretch>
            <a:fillRect/>
          </a:stretch>
        </p:blipFill>
        <p:spPr>
          <a:xfrm>
            <a:off x="1940672" y="4074787"/>
            <a:ext cx="4766831" cy="1564183"/>
          </a:xfrm>
          <a:prstGeom prst="rect">
            <a:avLst/>
          </a:prstGeom>
        </p:spPr>
      </p:pic>
    </p:spTree>
    <p:extLst>
      <p:ext uri="{BB962C8B-B14F-4D97-AF65-F5344CB8AC3E}">
        <p14:creationId xmlns:p14="http://schemas.microsoft.com/office/powerpoint/2010/main" val="102079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3A9E162-1EDC-460A-8B6F-23CA50650AC3}"/>
              </a:ext>
            </a:extLst>
          </p:cNvPr>
          <p:cNvSpPr/>
          <p:nvPr/>
        </p:nvSpPr>
        <p:spPr>
          <a:xfrm>
            <a:off x="1027280" y="2648399"/>
            <a:ext cx="4744122" cy="30336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latin typeface="Arial" panose="020B0604020202020204" pitchFamily="34" charset="0"/>
                <a:cs typeface="Arial" panose="020B0604020202020204" pitchFamily="34" charset="0"/>
              </a:rPr>
              <a:t>Agile</a:t>
            </a: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p:txBody>
      </p:sp>
      <p:sp>
        <p:nvSpPr>
          <p:cNvPr id="3" name="Oval 2">
            <a:extLst>
              <a:ext uri="{FF2B5EF4-FFF2-40B4-BE49-F238E27FC236}">
                <a16:creationId xmlns:a16="http://schemas.microsoft.com/office/drawing/2014/main" id="{4F9863CA-1428-467F-835F-3786F2061D06}"/>
              </a:ext>
            </a:extLst>
          </p:cNvPr>
          <p:cNvSpPr/>
          <p:nvPr/>
        </p:nvSpPr>
        <p:spPr>
          <a:xfrm>
            <a:off x="1230406" y="3168449"/>
            <a:ext cx="2872293" cy="22973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dirty="0" err="1">
                <a:solidFill>
                  <a:prstClr val="white"/>
                </a:solidFill>
                <a:latin typeface="Arial" panose="020B0604020202020204" pitchFamily="34" charset="0"/>
                <a:cs typeface="Arial" panose="020B0604020202020204" pitchFamily="34" charset="0"/>
              </a:rPr>
              <a:t>SAFe</a:t>
            </a:r>
            <a:endParaRPr lang="en-US" sz="1350" dirty="0">
              <a:solidFill>
                <a:prstClr val="white"/>
              </a:solidFill>
              <a:latin typeface="Arial" panose="020B0604020202020204" pitchFamily="34" charset="0"/>
              <a:cs typeface="Arial" panose="020B0604020202020204" pitchFamily="34" charset="0"/>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p:txBody>
      </p:sp>
      <p:sp>
        <p:nvSpPr>
          <p:cNvPr id="4" name="Oval 3">
            <a:extLst>
              <a:ext uri="{FF2B5EF4-FFF2-40B4-BE49-F238E27FC236}">
                <a16:creationId xmlns:a16="http://schemas.microsoft.com/office/drawing/2014/main" id="{CE7CC35F-ADF0-4EB7-B6FB-848747E75554}"/>
              </a:ext>
            </a:extLst>
          </p:cNvPr>
          <p:cNvSpPr/>
          <p:nvPr/>
        </p:nvSpPr>
        <p:spPr>
          <a:xfrm>
            <a:off x="2707871" y="3111181"/>
            <a:ext cx="1589442" cy="151682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latin typeface="Arial" panose="020B0604020202020204" pitchFamily="34" charset="0"/>
                <a:cs typeface="Arial" panose="020B0604020202020204" pitchFamily="34" charset="0"/>
              </a:rPr>
              <a:t>Scrum</a:t>
            </a:r>
          </a:p>
        </p:txBody>
      </p:sp>
      <p:sp>
        <p:nvSpPr>
          <p:cNvPr id="5" name="TextBox 4">
            <a:extLst>
              <a:ext uri="{FF2B5EF4-FFF2-40B4-BE49-F238E27FC236}">
                <a16:creationId xmlns:a16="http://schemas.microsoft.com/office/drawing/2014/main" id="{39E14460-3F68-42AE-AE74-E6D7C796D18B}"/>
              </a:ext>
            </a:extLst>
          </p:cNvPr>
          <p:cNvSpPr txBox="1"/>
          <p:nvPr/>
        </p:nvSpPr>
        <p:spPr>
          <a:xfrm>
            <a:off x="3216738" y="4254188"/>
            <a:ext cx="894797" cy="300082"/>
          </a:xfrm>
          <a:prstGeom prst="rect">
            <a:avLst/>
          </a:prstGeom>
          <a:noFill/>
        </p:spPr>
        <p:txBody>
          <a:bodyPr wrap="none" rtlCol="0">
            <a:spAutoFit/>
          </a:bodyPr>
          <a:lstStyle/>
          <a:p>
            <a:r>
              <a:rPr lang="en-US" sz="1350" dirty="0" err="1">
                <a:solidFill>
                  <a:prstClr val="white"/>
                </a:solidFill>
              </a:rPr>
              <a:t>Scrumban</a:t>
            </a:r>
            <a:endParaRPr lang="en-US" sz="1350" dirty="0">
              <a:solidFill>
                <a:prstClr val="white"/>
              </a:solidFill>
            </a:endParaRPr>
          </a:p>
        </p:txBody>
      </p:sp>
      <p:sp>
        <p:nvSpPr>
          <p:cNvPr id="6" name="Oval 5">
            <a:extLst>
              <a:ext uri="{FF2B5EF4-FFF2-40B4-BE49-F238E27FC236}">
                <a16:creationId xmlns:a16="http://schemas.microsoft.com/office/drawing/2014/main" id="{C4FA0218-A916-4D5E-84DC-2EE39112E53E}"/>
              </a:ext>
            </a:extLst>
          </p:cNvPr>
          <p:cNvSpPr/>
          <p:nvPr/>
        </p:nvSpPr>
        <p:spPr>
          <a:xfrm>
            <a:off x="2958691" y="4085240"/>
            <a:ext cx="1605428" cy="1253359"/>
          </a:xfrm>
          <a:prstGeom prst="ellipse">
            <a:avLst/>
          </a:prstGeom>
          <a:solidFill>
            <a:srgbClr val="8EB4E3">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a:p>
            <a:pPr algn="ctr"/>
            <a:endParaRPr lang="en-US" sz="1350" dirty="0">
              <a:solidFill>
                <a:prstClr val="white"/>
              </a:solidFill>
            </a:endParaRPr>
          </a:p>
          <a:p>
            <a:pPr algn="ctr"/>
            <a:r>
              <a:rPr lang="en-US" sz="1350" dirty="0">
                <a:solidFill>
                  <a:prstClr val="black"/>
                </a:solidFill>
                <a:latin typeface="Arial" panose="020B0604020202020204" pitchFamily="34" charset="0"/>
                <a:cs typeface="Arial" panose="020B0604020202020204" pitchFamily="34" charset="0"/>
              </a:rPr>
              <a:t>Kanban</a:t>
            </a:r>
          </a:p>
        </p:txBody>
      </p:sp>
      <p:sp>
        <p:nvSpPr>
          <p:cNvPr id="7" name="Title 1">
            <a:extLst>
              <a:ext uri="{FF2B5EF4-FFF2-40B4-BE49-F238E27FC236}">
                <a16:creationId xmlns:a16="http://schemas.microsoft.com/office/drawing/2014/main" id="{10187FF2-5B6D-4D66-93D7-658D9B7BB532}"/>
              </a:ext>
            </a:extLst>
          </p:cNvPr>
          <p:cNvSpPr txBox="1">
            <a:spLocks/>
          </p:cNvSpPr>
          <p:nvPr/>
        </p:nvSpPr>
        <p:spPr>
          <a:xfrm>
            <a:off x="628650" y="1131094"/>
            <a:ext cx="7886700" cy="994172"/>
          </a:xfrm>
          <a:prstGeom prst="rect">
            <a:avLst/>
          </a:prstGeom>
        </p:spPr>
        <p:txBody>
          <a:bodyPr/>
          <a:lstStyle>
            <a:lvl1pPr algn="ctr" defTabSz="914400" rtl="0" eaLnBrk="1" latinLnBrk="0" hangingPunct="1">
              <a:spcBef>
                <a:spcPct val="0"/>
              </a:spcBef>
              <a:buNone/>
              <a:defRPr lang="pl-PL" sz="3600" b="1" kern="1200" dirty="0">
                <a:solidFill>
                  <a:srgbClr val="714989"/>
                </a:solidFill>
                <a:latin typeface="+mj-lt"/>
                <a:ea typeface="+mj-ea"/>
                <a:cs typeface="Arial" pitchFamily="34" charset="0"/>
              </a:defRPr>
            </a:lvl1pPr>
          </a:lstStyle>
          <a:p>
            <a:r>
              <a:rPr lang="en-US" sz="2700" dirty="0">
                <a:latin typeface="Arial" panose="020B0604020202020204" pitchFamily="34" charset="0"/>
              </a:rPr>
              <a:t>How Many People See Kanban</a:t>
            </a:r>
          </a:p>
        </p:txBody>
      </p:sp>
    </p:spTree>
    <p:extLst>
      <p:ext uri="{BB962C8B-B14F-4D97-AF65-F5344CB8AC3E}">
        <p14:creationId xmlns:p14="http://schemas.microsoft.com/office/powerpoint/2010/main" val="4122121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3A9E162-1EDC-460A-8B6F-23CA50650AC3}"/>
              </a:ext>
            </a:extLst>
          </p:cNvPr>
          <p:cNvSpPr/>
          <p:nvPr/>
        </p:nvSpPr>
        <p:spPr>
          <a:xfrm>
            <a:off x="1027280" y="2648399"/>
            <a:ext cx="4744122" cy="30336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Agile</a:t>
            </a: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a:p>
            <a:pPr algn="ctr"/>
            <a:endParaRPr lang="en-US" sz="1350" dirty="0">
              <a:solidFill>
                <a:prstClr val="white"/>
              </a:solidFill>
            </a:endParaRPr>
          </a:p>
        </p:txBody>
      </p:sp>
      <p:sp>
        <p:nvSpPr>
          <p:cNvPr id="3" name="Oval 2">
            <a:extLst>
              <a:ext uri="{FF2B5EF4-FFF2-40B4-BE49-F238E27FC236}">
                <a16:creationId xmlns:a16="http://schemas.microsoft.com/office/drawing/2014/main" id="{4F9863CA-1428-467F-835F-3786F2061D06}"/>
              </a:ext>
            </a:extLst>
          </p:cNvPr>
          <p:cNvSpPr/>
          <p:nvPr/>
        </p:nvSpPr>
        <p:spPr>
          <a:xfrm>
            <a:off x="1230406" y="3168449"/>
            <a:ext cx="2872293" cy="22973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dirty="0" err="1">
                <a:solidFill>
                  <a:prstClr val="white"/>
                </a:solidFill>
                <a:latin typeface="Arial" panose="020B0604020202020204" pitchFamily="34" charset="0"/>
                <a:cs typeface="Arial" panose="020B0604020202020204" pitchFamily="34" charset="0"/>
              </a:rPr>
              <a:t>SAFe</a:t>
            </a:r>
            <a:endParaRPr lang="en-US" sz="1350" dirty="0">
              <a:solidFill>
                <a:prstClr val="white"/>
              </a:solidFill>
              <a:latin typeface="Arial" panose="020B0604020202020204" pitchFamily="34" charset="0"/>
              <a:cs typeface="Arial" panose="020B0604020202020204" pitchFamily="34" charset="0"/>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a:p>
            <a:endParaRPr lang="en-US" sz="1350" dirty="0">
              <a:solidFill>
                <a:prstClr val="white"/>
              </a:solidFill>
            </a:endParaRPr>
          </a:p>
        </p:txBody>
      </p:sp>
      <p:sp>
        <p:nvSpPr>
          <p:cNvPr id="4" name="Oval 3">
            <a:extLst>
              <a:ext uri="{FF2B5EF4-FFF2-40B4-BE49-F238E27FC236}">
                <a16:creationId xmlns:a16="http://schemas.microsoft.com/office/drawing/2014/main" id="{CE7CC35F-ADF0-4EB7-B6FB-848747E75554}"/>
              </a:ext>
            </a:extLst>
          </p:cNvPr>
          <p:cNvSpPr/>
          <p:nvPr/>
        </p:nvSpPr>
        <p:spPr>
          <a:xfrm>
            <a:off x="2707871" y="3111181"/>
            <a:ext cx="1589442" cy="151682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prstClr val="white"/>
                </a:solidFill>
              </a:rPr>
              <a:t>Scrum</a:t>
            </a:r>
          </a:p>
        </p:txBody>
      </p:sp>
      <p:sp>
        <p:nvSpPr>
          <p:cNvPr id="5" name="TextBox 4">
            <a:extLst>
              <a:ext uri="{FF2B5EF4-FFF2-40B4-BE49-F238E27FC236}">
                <a16:creationId xmlns:a16="http://schemas.microsoft.com/office/drawing/2014/main" id="{39E14460-3F68-42AE-AE74-E6D7C796D18B}"/>
              </a:ext>
            </a:extLst>
          </p:cNvPr>
          <p:cNvSpPr txBox="1"/>
          <p:nvPr/>
        </p:nvSpPr>
        <p:spPr>
          <a:xfrm>
            <a:off x="3216738" y="4351010"/>
            <a:ext cx="894797" cy="300082"/>
          </a:xfrm>
          <a:prstGeom prst="rect">
            <a:avLst/>
          </a:prstGeom>
          <a:noFill/>
        </p:spPr>
        <p:txBody>
          <a:bodyPr wrap="none" rtlCol="0">
            <a:spAutoFit/>
          </a:bodyPr>
          <a:lstStyle/>
          <a:p>
            <a:r>
              <a:rPr lang="en-US" sz="1350" dirty="0" err="1">
                <a:solidFill>
                  <a:prstClr val="white"/>
                </a:solidFill>
              </a:rPr>
              <a:t>Scrumban</a:t>
            </a:r>
            <a:endParaRPr lang="en-US" sz="1350" dirty="0">
              <a:solidFill>
                <a:prstClr val="white"/>
              </a:solidFill>
            </a:endParaRPr>
          </a:p>
        </p:txBody>
      </p:sp>
      <p:sp>
        <p:nvSpPr>
          <p:cNvPr id="6" name="Oval 5">
            <a:extLst>
              <a:ext uri="{FF2B5EF4-FFF2-40B4-BE49-F238E27FC236}">
                <a16:creationId xmlns:a16="http://schemas.microsoft.com/office/drawing/2014/main" id="{C4FA0218-A916-4D5E-84DC-2EE39112E53E}"/>
              </a:ext>
            </a:extLst>
          </p:cNvPr>
          <p:cNvSpPr/>
          <p:nvPr/>
        </p:nvSpPr>
        <p:spPr>
          <a:xfrm>
            <a:off x="2958690" y="2648399"/>
            <a:ext cx="6031676" cy="3046536"/>
          </a:xfrm>
          <a:prstGeom prst="ellipse">
            <a:avLst/>
          </a:prstGeom>
          <a:solidFill>
            <a:srgbClr val="8EB4E3">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dirty="0">
              <a:solidFill>
                <a:prstClr val="white"/>
              </a:solidFill>
            </a:endParaRPr>
          </a:p>
          <a:p>
            <a:pPr algn="r"/>
            <a:endParaRPr lang="en-US" sz="1350" dirty="0">
              <a:solidFill>
                <a:prstClr val="white"/>
              </a:solidFill>
            </a:endParaRPr>
          </a:p>
          <a:p>
            <a:pPr algn="r"/>
            <a:endParaRPr lang="en-US" sz="1350" dirty="0">
              <a:solidFill>
                <a:prstClr val="white"/>
              </a:solidFill>
            </a:endParaRPr>
          </a:p>
          <a:p>
            <a:pPr algn="r"/>
            <a:endParaRPr lang="en-US" sz="1350" dirty="0">
              <a:solidFill>
                <a:prstClr val="white"/>
              </a:solidFill>
            </a:endParaRPr>
          </a:p>
          <a:p>
            <a:pPr algn="r"/>
            <a:endParaRPr lang="en-US" sz="1350" dirty="0">
              <a:solidFill>
                <a:prstClr val="white"/>
              </a:solidFill>
            </a:endParaRPr>
          </a:p>
          <a:p>
            <a:pPr algn="r"/>
            <a:r>
              <a:rPr lang="en-US" sz="1500" b="1" dirty="0">
                <a:solidFill>
                  <a:prstClr val="black"/>
                </a:solidFill>
                <a:latin typeface="Arial" panose="020B0604020202020204" pitchFamily="34" charset="0"/>
                <a:cs typeface="Arial" panose="020B0604020202020204" pitchFamily="34" charset="0"/>
              </a:rPr>
              <a:t>Kanban</a:t>
            </a:r>
          </a:p>
        </p:txBody>
      </p:sp>
      <p:sp>
        <p:nvSpPr>
          <p:cNvPr id="7" name="Title 1">
            <a:extLst>
              <a:ext uri="{FF2B5EF4-FFF2-40B4-BE49-F238E27FC236}">
                <a16:creationId xmlns:a16="http://schemas.microsoft.com/office/drawing/2014/main" id="{10187FF2-5B6D-4D66-93D7-658D9B7BB532}"/>
              </a:ext>
            </a:extLst>
          </p:cNvPr>
          <p:cNvSpPr txBox="1">
            <a:spLocks/>
          </p:cNvSpPr>
          <p:nvPr/>
        </p:nvSpPr>
        <p:spPr>
          <a:xfrm>
            <a:off x="628650" y="1131094"/>
            <a:ext cx="7886700" cy="994172"/>
          </a:xfrm>
          <a:prstGeom prst="rect">
            <a:avLst/>
          </a:prstGeom>
        </p:spPr>
        <p:txBody>
          <a:bodyPr/>
          <a:lstStyle>
            <a:lvl1pPr algn="ctr" defTabSz="914400" rtl="0" eaLnBrk="1" latinLnBrk="0" hangingPunct="1">
              <a:spcBef>
                <a:spcPct val="0"/>
              </a:spcBef>
              <a:buNone/>
              <a:defRPr lang="pl-PL" sz="3600" b="1" kern="1200" dirty="0">
                <a:solidFill>
                  <a:srgbClr val="714989"/>
                </a:solidFill>
                <a:latin typeface="+mj-lt"/>
                <a:ea typeface="+mj-ea"/>
                <a:cs typeface="Arial" pitchFamily="34" charset="0"/>
              </a:defRPr>
            </a:lvl1pPr>
          </a:lstStyle>
          <a:p>
            <a:r>
              <a:rPr lang="en-US" sz="2700" dirty="0">
                <a:latin typeface="Arial" panose="020B0604020202020204" pitchFamily="34" charset="0"/>
              </a:rPr>
              <a:t>How Kanban University sees Kanban</a:t>
            </a:r>
          </a:p>
        </p:txBody>
      </p:sp>
    </p:spTree>
    <p:extLst>
      <p:ext uri="{BB962C8B-B14F-4D97-AF65-F5344CB8AC3E}">
        <p14:creationId xmlns:p14="http://schemas.microsoft.com/office/powerpoint/2010/main" val="298875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9DDE1-BF1A-462E-B055-DD3A55A94A89}"/>
              </a:ext>
            </a:extLst>
          </p:cNvPr>
          <p:cNvSpPr txBox="1">
            <a:spLocks/>
          </p:cNvSpPr>
          <p:nvPr/>
        </p:nvSpPr>
        <p:spPr>
          <a:xfrm>
            <a:off x="713558" y="628694"/>
            <a:ext cx="7886700" cy="994172"/>
          </a:xfrm>
          <a:prstGeom prst="rect">
            <a:avLst/>
          </a:prstGeom>
        </p:spPr>
        <p:txBody>
          <a:bodyPr/>
          <a:lstStyle>
            <a:lvl1pPr algn="ctr" defTabSz="914400" rtl="0" eaLnBrk="1" latinLnBrk="0" hangingPunct="1">
              <a:spcBef>
                <a:spcPct val="0"/>
              </a:spcBef>
              <a:buNone/>
              <a:defRPr lang="pl-PL" sz="3600" b="1" kern="1200" dirty="0">
                <a:solidFill>
                  <a:srgbClr val="714989"/>
                </a:solidFill>
                <a:latin typeface="+mj-lt"/>
                <a:ea typeface="+mj-ea"/>
                <a:cs typeface="Arial" pitchFamily="34" charset="0"/>
              </a:defRPr>
            </a:lvl1pPr>
          </a:lstStyle>
          <a:p>
            <a:r>
              <a:rPr lang="en-US" sz="2700" dirty="0">
                <a:latin typeface="Arial" panose="020B0604020202020204" pitchFamily="34" charset="0"/>
              </a:rPr>
              <a:t>Kanban: The Great Unifier – </a:t>
            </a:r>
          </a:p>
          <a:p>
            <a:r>
              <a:rPr lang="en-US" sz="2700" dirty="0">
                <a:latin typeface="Arial" panose="020B0604020202020204" pitchFamily="34" charset="0"/>
              </a:rPr>
              <a:t>Start where you are now</a:t>
            </a:r>
          </a:p>
        </p:txBody>
      </p:sp>
      <p:sp>
        <p:nvSpPr>
          <p:cNvPr id="3" name="Oval 2">
            <a:extLst>
              <a:ext uri="{FF2B5EF4-FFF2-40B4-BE49-F238E27FC236}">
                <a16:creationId xmlns:a16="http://schemas.microsoft.com/office/drawing/2014/main" id="{FE342501-8D23-40D6-A49D-CA4D88B32C80}"/>
              </a:ext>
            </a:extLst>
          </p:cNvPr>
          <p:cNvSpPr/>
          <p:nvPr/>
        </p:nvSpPr>
        <p:spPr>
          <a:xfrm>
            <a:off x="1556162" y="2544639"/>
            <a:ext cx="6031676" cy="3046536"/>
          </a:xfrm>
          <a:prstGeom prst="ellipse">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b="1" dirty="0">
                <a:solidFill>
                  <a:prstClr val="white"/>
                </a:solidFill>
                <a:latin typeface="Arial" panose="020B0604020202020204" pitchFamily="34" charset="0"/>
                <a:cs typeface="Arial" panose="020B0604020202020204" pitchFamily="34" charset="0"/>
              </a:rPr>
              <a:t>Kanban</a:t>
            </a:r>
          </a:p>
        </p:txBody>
      </p:sp>
      <p:sp>
        <p:nvSpPr>
          <p:cNvPr id="4" name="Oval 3">
            <a:extLst>
              <a:ext uri="{FF2B5EF4-FFF2-40B4-BE49-F238E27FC236}">
                <a16:creationId xmlns:a16="http://schemas.microsoft.com/office/drawing/2014/main" id="{2D23216D-6350-4C7A-97BF-F29562CE5DD1}"/>
              </a:ext>
            </a:extLst>
          </p:cNvPr>
          <p:cNvSpPr/>
          <p:nvPr/>
        </p:nvSpPr>
        <p:spPr>
          <a:xfrm>
            <a:off x="1009650" y="3034880"/>
            <a:ext cx="2263363" cy="636711"/>
          </a:xfrm>
          <a:prstGeom prst="ellipse">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err="1">
                <a:solidFill>
                  <a:prstClr val="white"/>
                </a:solidFill>
                <a:latin typeface="Arial" panose="020B0604020202020204" pitchFamily="34" charset="0"/>
                <a:cs typeface="Arial" panose="020B0604020202020204" pitchFamily="34" charset="0"/>
              </a:rPr>
              <a:t>SAFe</a:t>
            </a:r>
            <a:endParaRPr lang="en-US" sz="2700" dirty="0">
              <a:solidFill>
                <a:prstClr val="white"/>
              </a:solidFill>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4EDB5B69-7FDF-4E0F-B980-E410113C08BE}"/>
              </a:ext>
            </a:extLst>
          </p:cNvPr>
          <p:cNvSpPr/>
          <p:nvPr/>
        </p:nvSpPr>
        <p:spPr>
          <a:xfrm>
            <a:off x="1009651" y="4480001"/>
            <a:ext cx="2263363" cy="636711"/>
          </a:xfrm>
          <a:prstGeom prst="ellipse">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prstClr val="white"/>
                </a:solidFill>
                <a:latin typeface="Arial" panose="020B0604020202020204" pitchFamily="34" charset="0"/>
                <a:cs typeface="Arial" panose="020B0604020202020204" pitchFamily="34" charset="0"/>
              </a:rPr>
              <a:t>Waterfall</a:t>
            </a:r>
          </a:p>
        </p:txBody>
      </p:sp>
      <p:sp>
        <p:nvSpPr>
          <p:cNvPr id="6" name="Oval 5">
            <a:extLst>
              <a:ext uri="{FF2B5EF4-FFF2-40B4-BE49-F238E27FC236}">
                <a16:creationId xmlns:a16="http://schemas.microsoft.com/office/drawing/2014/main" id="{7D0A685E-E001-4639-96D4-A8DC316DF14F}"/>
              </a:ext>
            </a:extLst>
          </p:cNvPr>
          <p:cNvSpPr/>
          <p:nvPr/>
        </p:nvSpPr>
        <p:spPr>
          <a:xfrm>
            <a:off x="5870987" y="3087633"/>
            <a:ext cx="2263363" cy="636711"/>
          </a:xfrm>
          <a:prstGeom prst="ellipse">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prstClr val="white"/>
                </a:solidFill>
                <a:latin typeface="Arial" panose="020B0604020202020204" pitchFamily="34" charset="0"/>
                <a:cs typeface="Arial" panose="020B0604020202020204" pitchFamily="34" charset="0"/>
              </a:rPr>
              <a:t>Scrum</a:t>
            </a:r>
          </a:p>
        </p:txBody>
      </p:sp>
      <p:sp>
        <p:nvSpPr>
          <p:cNvPr id="7" name="Oval 6">
            <a:extLst>
              <a:ext uri="{FF2B5EF4-FFF2-40B4-BE49-F238E27FC236}">
                <a16:creationId xmlns:a16="http://schemas.microsoft.com/office/drawing/2014/main" id="{06FF41B0-5745-47EF-AB3C-5A685C3F2B4B}"/>
              </a:ext>
            </a:extLst>
          </p:cNvPr>
          <p:cNvSpPr/>
          <p:nvPr/>
        </p:nvSpPr>
        <p:spPr>
          <a:xfrm>
            <a:off x="3440319" y="2226469"/>
            <a:ext cx="2263363" cy="636711"/>
          </a:xfrm>
          <a:prstGeom prst="ellipse">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prstClr val="white"/>
                </a:solidFill>
                <a:latin typeface="Arial" panose="020B0604020202020204" pitchFamily="34" charset="0"/>
                <a:cs typeface="Arial" panose="020B0604020202020204" pitchFamily="34" charset="0"/>
              </a:rPr>
              <a:t>Chaos</a:t>
            </a:r>
          </a:p>
        </p:txBody>
      </p:sp>
      <p:sp>
        <p:nvSpPr>
          <p:cNvPr id="8" name="Oval 7">
            <a:extLst>
              <a:ext uri="{FF2B5EF4-FFF2-40B4-BE49-F238E27FC236}">
                <a16:creationId xmlns:a16="http://schemas.microsoft.com/office/drawing/2014/main" id="{9FED7D0C-A137-4F29-BB1D-7869F35F6874}"/>
              </a:ext>
            </a:extLst>
          </p:cNvPr>
          <p:cNvSpPr/>
          <p:nvPr/>
        </p:nvSpPr>
        <p:spPr>
          <a:xfrm>
            <a:off x="5950156" y="4480733"/>
            <a:ext cx="2263363" cy="636711"/>
          </a:xfrm>
          <a:prstGeom prst="ellipse">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err="1">
                <a:solidFill>
                  <a:prstClr val="white"/>
                </a:solidFill>
                <a:latin typeface="Arial" panose="020B0604020202020204" pitchFamily="34" charset="0"/>
                <a:cs typeface="Arial" panose="020B0604020202020204" pitchFamily="34" charset="0"/>
              </a:rPr>
              <a:t>CMMi</a:t>
            </a:r>
            <a:endParaRPr lang="en-US" sz="27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586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85265" y="2544261"/>
            <a:ext cx="8640960" cy="696521"/>
          </a:xfrm>
        </p:spPr>
        <p:txBody>
          <a:bodyPr>
            <a:noAutofit/>
          </a:bodyPr>
          <a:lstStyle/>
          <a:p>
            <a:r>
              <a:rPr lang="en-US" sz="5400"/>
              <a:t>Foundations </a:t>
            </a:r>
            <a:r>
              <a:rPr lang="en-US" sz="5400" dirty="0"/>
              <a:t>of Kanban</a:t>
            </a:r>
          </a:p>
        </p:txBody>
      </p:sp>
    </p:spTree>
    <p:extLst>
      <p:ext uri="{BB962C8B-B14F-4D97-AF65-F5344CB8AC3E}">
        <p14:creationId xmlns:p14="http://schemas.microsoft.com/office/powerpoint/2010/main" val="3607699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latin typeface="+mn-lt"/>
              </a:rPr>
              <a:t>Motivation for the Kanban Method (Agendas)</a:t>
            </a:r>
          </a:p>
        </p:txBody>
      </p:sp>
      <p:grpSp>
        <p:nvGrpSpPr>
          <p:cNvPr id="6" name="Gruppieren 5">
            <a:extLst>
              <a:ext uri="{FF2B5EF4-FFF2-40B4-BE49-F238E27FC236}">
                <a16:creationId xmlns:a16="http://schemas.microsoft.com/office/drawing/2014/main" id="{26543458-63BB-754B-8B0F-D5E8F163335E}"/>
              </a:ext>
            </a:extLst>
          </p:cNvPr>
          <p:cNvGrpSpPr/>
          <p:nvPr/>
        </p:nvGrpSpPr>
        <p:grpSpPr>
          <a:xfrm>
            <a:off x="600075" y="1696045"/>
            <a:ext cx="2688949" cy="3653692"/>
            <a:chOff x="800100" y="1118393"/>
            <a:chExt cx="3585265" cy="4871589"/>
          </a:xfrm>
        </p:grpSpPr>
        <p:sp>
          <p:nvSpPr>
            <p:cNvPr id="17" name="Rechteck 16"/>
            <p:cNvSpPr/>
            <p:nvPr/>
          </p:nvSpPr>
          <p:spPr>
            <a:xfrm>
              <a:off x="800100" y="1118393"/>
              <a:ext cx="3585265" cy="9340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714988"/>
                  </a:solidFill>
                  <a:ea typeface="Work Sans" charset="0"/>
                  <a:cs typeface="Work Sans" charset="0"/>
                </a:rPr>
                <a:t>Line-Level, Individual Contributors             </a:t>
              </a:r>
            </a:p>
          </p:txBody>
        </p:sp>
        <p:sp>
          <p:nvSpPr>
            <p:cNvPr id="20" name="Rechteck 19"/>
            <p:cNvSpPr/>
            <p:nvPr/>
          </p:nvSpPr>
          <p:spPr>
            <a:xfrm>
              <a:off x="800100" y="5055902"/>
              <a:ext cx="3585265" cy="934080"/>
            </a:xfrm>
            <a:prstGeom prst="rect">
              <a:avLst/>
            </a:prstGeom>
            <a:solidFill>
              <a:srgbClr val="7149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ea typeface="Work Sans" charset="0"/>
                  <a:cs typeface="Work Sans" charset="0"/>
                </a:rPr>
                <a:t>SUSTAINABILITY</a:t>
              </a:r>
            </a:p>
          </p:txBody>
        </p:sp>
        <p:sp>
          <p:nvSpPr>
            <p:cNvPr id="23" name="Pfeil nach unten 22"/>
            <p:cNvSpPr/>
            <p:nvPr/>
          </p:nvSpPr>
          <p:spPr>
            <a:xfrm>
              <a:off x="1886022" y="2181808"/>
              <a:ext cx="1413422" cy="2773501"/>
            </a:xfrm>
            <a:prstGeom prst="downArrow">
              <a:avLst/>
            </a:prstGeom>
            <a:gradFill flip="none" rotWithShape="1">
              <a:gsLst>
                <a:gs pos="0">
                  <a:schemeClr val="bg1">
                    <a:lumMod val="95000"/>
                  </a:schemeClr>
                </a:gs>
                <a:gs pos="66000">
                  <a:schemeClr val="bg1">
                    <a:lumMod val="85000"/>
                  </a:schemeClr>
                </a:gs>
                <a:gs pos="100000">
                  <a:srgbClr val="714988"/>
                </a:gs>
              </a:gsLst>
              <a:lin ang="54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ea typeface="Work Sans" charset="0"/>
                <a:cs typeface="Work Sans" charset="0"/>
              </a:endParaRPr>
            </a:p>
          </p:txBody>
        </p:sp>
        <p:sp>
          <p:nvSpPr>
            <p:cNvPr id="26" name="Textfeld 25"/>
            <p:cNvSpPr txBox="1"/>
            <p:nvPr/>
          </p:nvSpPr>
          <p:spPr>
            <a:xfrm>
              <a:off x="800101" y="2052473"/>
              <a:ext cx="3504054" cy="1661993"/>
            </a:xfrm>
            <a:prstGeom prst="rect">
              <a:avLst/>
            </a:prstGeom>
            <a:noFill/>
          </p:spPr>
          <p:txBody>
            <a:bodyPr wrap="square" rtlCol="0">
              <a:spAutoFit/>
            </a:bodyPr>
            <a:lstStyle/>
            <a:p>
              <a:pPr marL="257175" indent="-257175">
                <a:buFont typeface="Arial" panose="020B0604020202020204" pitchFamily="34" charset="0"/>
                <a:buChar char="•"/>
              </a:pPr>
              <a:r>
                <a:rPr lang="en-US" sz="1500" dirty="0">
                  <a:latin typeface="+mj-lt"/>
                </a:rPr>
                <a:t>Relief from overburdening</a:t>
              </a:r>
            </a:p>
            <a:p>
              <a:pPr marL="257175" indent="-257175">
                <a:buFont typeface="Arial" panose="020B0604020202020204" pitchFamily="34" charset="0"/>
                <a:buChar char="•"/>
              </a:pPr>
              <a:r>
                <a:rPr lang="en-US" sz="1500" dirty="0">
                  <a:latin typeface="+mj-lt"/>
                </a:rPr>
                <a:t>Produce better quality</a:t>
              </a:r>
            </a:p>
            <a:p>
              <a:pPr marL="257175" indent="-257175">
                <a:buFont typeface="Arial" panose="020B0604020202020204" pitchFamily="34" charset="0"/>
                <a:buChar char="•"/>
              </a:pPr>
              <a:r>
                <a:rPr lang="en-US" sz="1500" dirty="0">
                  <a:latin typeface="+mj-lt"/>
                </a:rPr>
                <a:t>Take a professional pride in their work &amp; customer satisfaction</a:t>
              </a:r>
            </a:p>
          </p:txBody>
        </p:sp>
      </p:grpSp>
      <p:grpSp>
        <p:nvGrpSpPr>
          <p:cNvPr id="7" name="Gruppieren 6">
            <a:extLst>
              <a:ext uri="{FF2B5EF4-FFF2-40B4-BE49-F238E27FC236}">
                <a16:creationId xmlns:a16="http://schemas.microsoft.com/office/drawing/2014/main" id="{D8A4E55F-DB99-F94B-8230-2C216C93F15A}"/>
              </a:ext>
            </a:extLst>
          </p:cNvPr>
          <p:cNvGrpSpPr/>
          <p:nvPr/>
        </p:nvGrpSpPr>
        <p:grpSpPr>
          <a:xfrm>
            <a:off x="3424765" y="1696045"/>
            <a:ext cx="2463176" cy="3653692"/>
            <a:chOff x="4566352" y="1118393"/>
            <a:chExt cx="3284235" cy="4871589"/>
          </a:xfrm>
        </p:grpSpPr>
        <p:sp>
          <p:nvSpPr>
            <p:cNvPr id="18" name="Rechteck 17"/>
            <p:cNvSpPr/>
            <p:nvPr/>
          </p:nvSpPr>
          <p:spPr>
            <a:xfrm>
              <a:off x="4699938" y="1118393"/>
              <a:ext cx="2956120" cy="9340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714988"/>
                  </a:solidFill>
                  <a:ea typeface="Work Sans" charset="0"/>
                  <a:cs typeface="Work Sans" charset="0"/>
                </a:rPr>
                <a:t>Mid-Level Management</a:t>
              </a:r>
            </a:p>
          </p:txBody>
        </p:sp>
        <p:sp>
          <p:nvSpPr>
            <p:cNvPr id="21" name="Rechteck 20"/>
            <p:cNvSpPr/>
            <p:nvPr/>
          </p:nvSpPr>
          <p:spPr>
            <a:xfrm>
              <a:off x="4566352" y="5055902"/>
              <a:ext cx="3223291" cy="934080"/>
            </a:xfrm>
            <a:prstGeom prst="rect">
              <a:avLst/>
            </a:prstGeom>
            <a:solidFill>
              <a:srgbClr val="7149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ea typeface="Work Sans" charset="0"/>
                  <a:cs typeface="Work Sans" charset="0"/>
                </a:rPr>
                <a:t>SERVICE ORIENTATION</a:t>
              </a:r>
            </a:p>
          </p:txBody>
        </p:sp>
        <p:sp>
          <p:nvSpPr>
            <p:cNvPr id="24" name="Pfeil nach unten 23"/>
            <p:cNvSpPr/>
            <p:nvPr/>
          </p:nvSpPr>
          <p:spPr>
            <a:xfrm>
              <a:off x="5471287" y="2181808"/>
              <a:ext cx="1413422" cy="2802241"/>
            </a:xfrm>
            <a:prstGeom prst="downArrow">
              <a:avLst/>
            </a:prstGeom>
            <a:gradFill flip="none" rotWithShape="1">
              <a:gsLst>
                <a:gs pos="0">
                  <a:schemeClr val="bg1">
                    <a:lumMod val="95000"/>
                  </a:schemeClr>
                </a:gs>
                <a:gs pos="66000">
                  <a:schemeClr val="bg1">
                    <a:lumMod val="85000"/>
                  </a:schemeClr>
                </a:gs>
                <a:gs pos="100000">
                  <a:srgbClr val="714988"/>
                </a:gs>
              </a:gsLst>
              <a:lin ang="54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ea typeface="Work Sans" charset="0"/>
                <a:cs typeface="Work Sans" charset="0"/>
              </a:endParaRPr>
            </a:p>
          </p:txBody>
        </p:sp>
        <p:sp>
          <p:nvSpPr>
            <p:cNvPr id="27" name="Rechteck 26"/>
            <p:cNvSpPr/>
            <p:nvPr/>
          </p:nvSpPr>
          <p:spPr>
            <a:xfrm>
              <a:off x="4627296" y="2052473"/>
              <a:ext cx="3223291" cy="2585322"/>
            </a:xfrm>
            <a:prstGeom prst="rect">
              <a:avLst/>
            </a:prstGeom>
          </p:spPr>
          <p:txBody>
            <a:bodyPr wrap="square">
              <a:spAutoFit/>
            </a:bodyPr>
            <a:lstStyle/>
            <a:p>
              <a:pPr marL="257175" indent="-257175">
                <a:buFont typeface="Arial" panose="020B0604020202020204" pitchFamily="34" charset="0"/>
                <a:buChar char="•"/>
              </a:pPr>
              <a:r>
                <a:rPr lang="en-US" sz="1500" dirty="0">
                  <a:latin typeface="+mj-lt"/>
                </a:rPr>
                <a:t>Up-managing – answer the hard questions with confidence</a:t>
              </a:r>
            </a:p>
            <a:p>
              <a:pPr marL="257175" indent="-257175">
                <a:buFont typeface="Arial" panose="020B0604020202020204" pitchFamily="34" charset="0"/>
                <a:buChar char="•"/>
              </a:pPr>
              <a:r>
                <a:rPr lang="en-US" sz="1500" dirty="0">
                  <a:latin typeface="+mj-lt"/>
                </a:rPr>
                <a:t>Down-managing – make difficult decisions with confidence</a:t>
              </a:r>
            </a:p>
            <a:p>
              <a:pPr marL="257175" indent="-257175">
                <a:buFont typeface="Arial" panose="020B0604020202020204" pitchFamily="34" charset="0"/>
                <a:buChar char="•"/>
              </a:pPr>
              <a:r>
                <a:rPr lang="en-US" sz="1500" dirty="0">
                  <a:latin typeface="+mj-lt"/>
                </a:rPr>
                <a:t>Reliable, predictable, faster service delivery</a:t>
              </a:r>
            </a:p>
          </p:txBody>
        </p:sp>
      </p:grpSp>
      <p:grpSp>
        <p:nvGrpSpPr>
          <p:cNvPr id="8" name="Gruppieren 7">
            <a:extLst>
              <a:ext uri="{FF2B5EF4-FFF2-40B4-BE49-F238E27FC236}">
                <a16:creationId xmlns:a16="http://schemas.microsoft.com/office/drawing/2014/main" id="{65CEB365-05D6-C648-83D1-F0A4D1171726}"/>
              </a:ext>
            </a:extLst>
          </p:cNvPr>
          <p:cNvGrpSpPr/>
          <p:nvPr/>
        </p:nvGrpSpPr>
        <p:grpSpPr>
          <a:xfrm>
            <a:off x="5977974" y="1698241"/>
            <a:ext cx="2688949" cy="3651496"/>
            <a:chOff x="7970631" y="1121321"/>
            <a:chExt cx="3585265" cy="4868661"/>
          </a:xfrm>
        </p:grpSpPr>
        <p:sp>
          <p:nvSpPr>
            <p:cNvPr id="19" name="Rechteck 18"/>
            <p:cNvSpPr/>
            <p:nvPr/>
          </p:nvSpPr>
          <p:spPr>
            <a:xfrm>
              <a:off x="8293771" y="1121321"/>
              <a:ext cx="2938984" cy="9340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714988"/>
                  </a:solidFill>
                  <a:ea typeface="Work Sans" charset="0"/>
                  <a:cs typeface="Work Sans" charset="0"/>
                </a:rPr>
                <a:t>Senior-Level</a:t>
              </a:r>
              <a:br>
                <a:rPr lang="en-US" b="1" dirty="0">
                  <a:solidFill>
                    <a:srgbClr val="714988"/>
                  </a:solidFill>
                  <a:ea typeface="Work Sans" charset="0"/>
                  <a:cs typeface="Work Sans" charset="0"/>
                </a:rPr>
              </a:br>
              <a:r>
                <a:rPr lang="en-US" b="1" dirty="0">
                  <a:solidFill>
                    <a:srgbClr val="714988"/>
                  </a:solidFill>
                  <a:ea typeface="Work Sans" charset="0"/>
                  <a:cs typeface="Work Sans" charset="0"/>
                </a:rPr>
                <a:t>Management</a:t>
              </a:r>
            </a:p>
          </p:txBody>
        </p:sp>
        <p:sp>
          <p:nvSpPr>
            <p:cNvPr id="22" name="Rechteck 21"/>
            <p:cNvSpPr/>
            <p:nvPr/>
          </p:nvSpPr>
          <p:spPr>
            <a:xfrm>
              <a:off x="7970631" y="5055902"/>
              <a:ext cx="3585265" cy="934080"/>
            </a:xfrm>
            <a:prstGeom prst="rect">
              <a:avLst/>
            </a:prstGeom>
            <a:solidFill>
              <a:srgbClr val="7149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chemeClr val="bg1"/>
                  </a:solidFill>
                  <a:ea typeface="Work Sans" charset="0"/>
                  <a:cs typeface="Work Sans" charset="0"/>
                </a:rPr>
                <a:t>SURVIVABILITY</a:t>
              </a:r>
            </a:p>
          </p:txBody>
        </p:sp>
        <p:sp>
          <p:nvSpPr>
            <p:cNvPr id="25" name="Pfeil nach unten 24"/>
            <p:cNvSpPr/>
            <p:nvPr/>
          </p:nvSpPr>
          <p:spPr>
            <a:xfrm>
              <a:off x="9056552" y="2181808"/>
              <a:ext cx="1413422" cy="2802241"/>
            </a:xfrm>
            <a:prstGeom prst="downArrow">
              <a:avLst/>
            </a:prstGeom>
            <a:gradFill flip="none" rotWithShape="1">
              <a:gsLst>
                <a:gs pos="0">
                  <a:schemeClr val="bg1">
                    <a:lumMod val="95000"/>
                  </a:schemeClr>
                </a:gs>
                <a:gs pos="66000">
                  <a:schemeClr val="bg1">
                    <a:lumMod val="85000"/>
                  </a:schemeClr>
                </a:gs>
                <a:gs pos="100000">
                  <a:srgbClr val="714988"/>
                </a:gs>
              </a:gsLst>
              <a:lin ang="5400000" scaled="0"/>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ea typeface="Work Sans" charset="0"/>
                <a:cs typeface="Work Sans" charset="0"/>
              </a:endParaRPr>
            </a:p>
          </p:txBody>
        </p:sp>
        <p:sp>
          <p:nvSpPr>
            <p:cNvPr id="28" name="Textfeld 27"/>
            <p:cNvSpPr txBox="1"/>
            <p:nvPr/>
          </p:nvSpPr>
          <p:spPr>
            <a:xfrm>
              <a:off x="7970631" y="2052473"/>
              <a:ext cx="3585265" cy="1046440"/>
            </a:xfrm>
            <a:prstGeom prst="rect">
              <a:avLst/>
            </a:prstGeom>
            <a:noFill/>
          </p:spPr>
          <p:txBody>
            <a:bodyPr wrap="square" rtlCol="0">
              <a:spAutoFit/>
            </a:bodyPr>
            <a:lstStyle/>
            <a:p>
              <a:pPr marL="257175" indent="-257175">
                <a:buFont typeface="Arial" panose="020B0604020202020204" pitchFamily="34" charset="0"/>
                <a:buChar char="•"/>
              </a:pPr>
              <a:r>
                <a:rPr lang="en-US" sz="1500" dirty="0">
                  <a:latin typeface="+mj-lt"/>
                </a:rPr>
                <a:t>Make promises we can keep</a:t>
              </a:r>
            </a:p>
            <a:p>
              <a:pPr marL="257175" indent="-257175">
                <a:buFont typeface="Arial" panose="020B0604020202020204" pitchFamily="34" charset="0"/>
                <a:buChar char="•"/>
              </a:pPr>
              <a:r>
                <a:rPr lang="en-US" sz="1500" dirty="0">
                  <a:latin typeface="+mj-lt"/>
                </a:rPr>
                <a:t>Lead the business (strategy, positioning)</a:t>
              </a:r>
              <a:endParaRPr lang="en-US" sz="1500" dirty="0">
                <a:latin typeface="+mj-lt"/>
                <a:ea typeface="Work Sans" charset="0"/>
                <a:cs typeface="Work Sans" charset="0"/>
              </a:endParaRPr>
            </a:p>
          </p:txBody>
        </p:sp>
      </p:grpSp>
      <p:sp>
        <p:nvSpPr>
          <p:cNvPr id="29" name="Rechteck 28">
            <a:extLst>
              <a:ext uri="{FF2B5EF4-FFF2-40B4-BE49-F238E27FC236}">
                <a16:creationId xmlns:a16="http://schemas.microsoft.com/office/drawing/2014/main" id="{C9D9A8EC-BA9E-164B-BF5F-BF677E6F46B0}"/>
              </a:ext>
            </a:extLst>
          </p:cNvPr>
          <p:cNvSpPr/>
          <p:nvPr/>
        </p:nvSpPr>
        <p:spPr>
          <a:xfrm>
            <a:off x="3424765" y="4648610"/>
            <a:ext cx="2417468" cy="700560"/>
          </a:xfrm>
          <a:prstGeom prst="rect">
            <a:avLst/>
          </a:prstGeom>
          <a:solidFill>
            <a:srgbClr val="E975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ea typeface="Work Sans" charset="0"/>
                <a:cs typeface="Work Sans" charset="0"/>
              </a:rPr>
              <a:t>SERVICE ORIENTATION</a:t>
            </a:r>
          </a:p>
        </p:txBody>
      </p:sp>
    </p:spTree>
    <p:extLst>
      <p:ext uri="{BB962C8B-B14F-4D97-AF65-F5344CB8AC3E}">
        <p14:creationId xmlns:p14="http://schemas.microsoft.com/office/powerpoint/2010/main" val="216187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EABDD6DB-6FB3-B542-BFD1-BFC37330F2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6681" y="1607331"/>
            <a:ext cx="3970639" cy="3984871"/>
          </a:xfrm>
          <a:prstGeom prst="rect">
            <a:avLst/>
          </a:prstGeom>
        </p:spPr>
      </p:pic>
      <p:sp>
        <p:nvSpPr>
          <p:cNvPr id="5" name="Titel 4">
            <a:extLst>
              <a:ext uri="{FF2B5EF4-FFF2-40B4-BE49-F238E27FC236}">
                <a16:creationId xmlns:a16="http://schemas.microsoft.com/office/drawing/2014/main" id="{4B7C8D91-DAE4-B54C-A1D8-5F478A712FB9}"/>
              </a:ext>
            </a:extLst>
          </p:cNvPr>
          <p:cNvSpPr>
            <a:spLocks noGrp="1"/>
          </p:cNvSpPr>
          <p:nvPr>
            <p:ph type="title"/>
          </p:nvPr>
        </p:nvSpPr>
        <p:spPr/>
        <p:txBody>
          <a:bodyPr/>
          <a:lstStyle/>
          <a:p>
            <a:r>
              <a:rPr lang="en-US" dirty="0"/>
              <a:t>Elements of the Kanban Method</a:t>
            </a:r>
          </a:p>
        </p:txBody>
      </p:sp>
      <p:pic>
        <p:nvPicPr>
          <p:cNvPr id="13" name="Grafik 12">
            <a:extLst>
              <a:ext uri="{FF2B5EF4-FFF2-40B4-BE49-F238E27FC236}">
                <a16:creationId xmlns:a16="http://schemas.microsoft.com/office/drawing/2014/main" id="{43471D05-6C17-0D44-B7A1-F56673FFA7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6681" y="1607331"/>
            <a:ext cx="3970639" cy="3984871"/>
          </a:xfrm>
          <a:prstGeom prst="rect">
            <a:avLst/>
          </a:prstGeom>
        </p:spPr>
      </p:pic>
      <p:pic>
        <p:nvPicPr>
          <p:cNvPr id="15" name="Grafik 14">
            <a:extLst>
              <a:ext uri="{FF2B5EF4-FFF2-40B4-BE49-F238E27FC236}">
                <a16:creationId xmlns:a16="http://schemas.microsoft.com/office/drawing/2014/main" id="{629788F1-ABEE-3E43-8016-7746B87E45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6681" y="1607331"/>
            <a:ext cx="3970639" cy="3984871"/>
          </a:xfrm>
          <a:prstGeom prst="rect">
            <a:avLst/>
          </a:prstGeom>
        </p:spPr>
      </p:pic>
      <p:pic>
        <p:nvPicPr>
          <p:cNvPr id="17" name="Grafik 16">
            <a:extLst>
              <a:ext uri="{FF2B5EF4-FFF2-40B4-BE49-F238E27FC236}">
                <a16:creationId xmlns:a16="http://schemas.microsoft.com/office/drawing/2014/main" id="{BCCA6685-D0C9-1641-B777-0AB386CEF3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86681" y="1607331"/>
            <a:ext cx="3970639" cy="3984871"/>
          </a:xfrm>
          <a:prstGeom prst="rect">
            <a:avLst/>
          </a:prstGeom>
        </p:spPr>
      </p:pic>
    </p:spTree>
    <p:extLst>
      <p:ext uri="{BB962C8B-B14F-4D97-AF65-F5344CB8AC3E}">
        <p14:creationId xmlns:p14="http://schemas.microsoft.com/office/powerpoint/2010/main" val="27281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E619E2F-A441-184E-82C1-AA808328BF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359" t="40159" r="17906"/>
          <a:stretch/>
        </p:blipFill>
        <p:spPr>
          <a:xfrm>
            <a:off x="284356" y="1729004"/>
            <a:ext cx="3763537" cy="3915400"/>
          </a:xfrm>
          <a:prstGeom prst="rect">
            <a:avLst/>
          </a:prstGeom>
        </p:spPr>
      </p:pic>
      <p:sp>
        <p:nvSpPr>
          <p:cNvPr id="2" name="Title 1"/>
          <p:cNvSpPr>
            <a:spLocks noGrp="1"/>
          </p:cNvSpPr>
          <p:nvPr>
            <p:ph type="title"/>
          </p:nvPr>
        </p:nvSpPr>
        <p:spPr/>
        <p:txBody>
          <a:bodyPr>
            <a:normAutofit/>
          </a:bodyPr>
          <a:lstStyle/>
          <a:p>
            <a:r>
              <a:rPr lang="en-US" dirty="0"/>
              <a:t>Kanban Method: Change Management Principles</a:t>
            </a:r>
          </a:p>
        </p:txBody>
      </p:sp>
      <p:sp>
        <p:nvSpPr>
          <p:cNvPr id="4" name="Inhaltsplatzhalter 3">
            <a:extLst>
              <a:ext uri="{FF2B5EF4-FFF2-40B4-BE49-F238E27FC236}">
                <a16:creationId xmlns:a16="http://schemas.microsoft.com/office/drawing/2014/main" id="{F8FECE49-6F35-4E40-BB52-A82357FB4AA3}"/>
              </a:ext>
            </a:extLst>
          </p:cNvPr>
          <p:cNvSpPr>
            <a:spLocks noGrp="1"/>
          </p:cNvSpPr>
          <p:nvPr>
            <p:ph idx="1"/>
          </p:nvPr>
        </p:nvSpPr>
        <p:spPr>
          <a:xfrm>
            <a:off x="4572000" y="1729004"/>
            <a:ext cx="4114800" cy="3915399"/>
          </a:xfrm>
        </p:spPr>
        <p:txBody>
          <a:bodyPr>
            <a:normAutofit fontScale="92500"/>
          </a:bodyPr>
          <a:lstStyle/>
          <a:p>
            <a:pPr>
              <a:buClr>
                <a:srgbClr val="5C3575"/>
              </a:buClr>
              <a:buSzPct val="100000"/>
              <a:buFont typeface="+mj-lt"/>
              <a:buAutoNum type="arabicParenR"/>
            </a:pPr>
            <a:r>
              <a:rPr lang="en-US" sz="2400" dirty="0"/>
              <a:t>Start with what you do now.</a:t>
            </a:r>
          </a:p>
          <a:p>
            <a:pPr lvl="2">
              <a:buClr>
                <a:srgbClr val="5C3575"/>
              </a:buClr>
              <a:buSzPct val="120000"/>
              <a:buFont typeface="Wingdings" pitchFamily="2" charset="2"/>
              <a:buChar char="§"/>
            </a:pPr>
            <a:r>
              <a:rPr lang="en-US" sz="1950" dirty="0"/>
              <a:t>Understanding current processes, as actually practiced</a:t>
            </a:r>
          </a:p>
          <a:p>
            <a:pPr lvl="2">
              <a:buClr>
                <a:srgbClr val="5C3575"/>
              </a:buClr>
              <a:buSzPct val="120000"/>
              <a:buFont typeface="Wingdings" pitchFamily="2" charset="2"/>
              <a:buChar char="§"/>
            </a:pPr>
            <a:r>
              <a:rPr lang="en-US" sz="1950" dirty="0"/>
              <a:t>Respecting existing roles, responsibilities, and </a:t>
            </a:r>
            <a:br>
              <a:rPr lang="en-US" sz="1950" dirty="0"/>
            </a:br>
            <a:r>
              <a:rPr lang="en-US" sz="1950" dirty="0"/>
              <a:t>job titles</a:t>
            </a:r>
          </a:p>
          <a:p>
            <a:pPr>
              <a:buClr>
                <a:srgbClr val="5C3575"/>
              </a:buClr>
              <a:buSzPct val="100000"/>
              <a:buFont typeface="+mj-lt"/>
              <a:buAutoNum type="arabicParenR"/>
            </a:pPr>
            <a:r>
              <a:rPr lang="en-US" sz="2400" dirty="0"/>
              <a:t>Gain agreement to pursue </a:t>
            </a:r>
            <a:br>
              <a:rPr lang="en-US" sz="2400" dirty="0"/>
            </a:br>
            <a:r>
              <a:rPr lang="en-US" sz="2400" dirty="0"/>
              <a:t>improvement through </a:t>
            </a:r>
            <a:br>
              <a:rPr lang="en-US" sz="2400" dirty="0"/>
            </a:br>
            <a:r>
              <a:rPr lang="en-US" sz="2400" dirty="0"/>
              <a:t>evolutionary change.</a:t>
            </a:r>
          </a:p>
          <a:p>
            <a:pPr>
              <a:buClr>
                <a:srgbClr val="5C3575"/>
              </a:buClr>
              <a:buSzPct val="100000"/>
              <a:buFont typeface="+mj-lt"/>
              <a:buAutoNum type="arabicParenR"/>
            </a:pPr>
            <a:r>
              <a:rPr lang="en-US" sz="2400" dirty="0"/>
              <a:t>Encourage acts of leadership at all levels.</a:t>
            </a:r>
          </a:p>
          <a:p>
            <a:pPr marL="0" indent="0">
              <a:buNone/>
            </a:pPr>
            <a:endParaRPr lang="en-US" dirty="0"/>
          </a:p>
        </p:txBody>
      </p:sp>
    </p:spTree>
    <p:extLst>
      <p:ext uri="{BB962C8B-B14F-4D97-AF65-F5344CB8AC3E}">
        <p14:creationId xmlns:p14="http://schemas.microsoft.com/office/powerpoint/2010/main" val="344810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Evolutionary Change in Action</a:t>
            </a:r>
          </a:p>
        </p:txBody>
      </p:sp>
      <p:pic>
        <p:nvPicPr>
          <p:cNvPr id="4" name="Content Placeholder 3" descr="kanban031710sm.jpg"/>
          <p:cNvPicPr>
            <a:picLocks noGrp="1" noChangeAspect="1"/>
          </p:cNvPicPr>
          <p:nvPr>
            <p:ph idx="4294967295"/>
          </p:nvPr>
        </p:nvPicPr>
        <p:blipFill>
          <a:blip r:embed="rId3" cstate="print"/>
          <a:stretch>
            <a:fillRect/>
          </a:stretch>
        </p:blipFill>
        <p:spPr>
          <a:xfrm>
            <a:off x="1951627" y="1563099"/>
            <a:ext cx="5190521" cy="4002149"/>
          </a:xfrm>
        </p:spPr>
      </p:pic>
    </p:spTree>
    <p:extLst>
      <p:ext uri="{BB962C8B-B14F-4D97-AF65-F5344CB8AC3E}">
        <p14:creationId xmlns:p14="http://schemas.microsoft.com/office/powerpoint/2010/main" val="20744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Evolutionary Change in Action</a:t>
            </a:r>
          </a:p>
        </p:txBody>
      </p:sp>
      <p:pic>
        <p:nvPicPr>
          <p:cNvPr id="4" name="Content Placeholder 3" descr="kanban031710sm.jpg"/>
          <p:cNvPicPr>
            <a:picLocks noGrp="1" noChangeAspect="1"/>
          </p:cNvPicPr>
          <p:nvPr>
            <p:ph idx="4294967295"/>
          </p:nvPr>
        </p:nvPicPr>
        <p:blipFill>
          <a:blip r:embed="rId3" cstate="print"/>
          <a:stretch>
            <a:fillRect/>
          </a:stretch>
        </p:blipFill>
        <p:spPr>
          <a:xfrm>
            <a:off x="3816258" y="1377767"/>
            <a:ext cx="5190521" cy="4002149"/>
          </a:xfrm>
        </p:spPr>
      </p:pic>
      <p:grpSp>
        <p:nvGrpSpPr>
          <p:cNvPr id="2" name="Group 1">
            <a:extLst>
              <a:ext uri="{FF2B5EF4-FFF2-40B4-BE49-F238E27FC236}">
                <a16:creationId xmlns:a16="http://schemas.microsoft.com/office/drawing/2014/main" id="{6270AA05-3FA8-490B-AAF4-981A647D027A}"/>
              </a:ext>
            </a:extLst>
          </p:cNvPr>
          <p:cNvGrpSpPr/>
          <p:nvPr/>
        </p:nvGrpSpPr>
        <p:grpSpPr>
          <a:xfrm>
            <a:off x="251520" y="2835103"/>
            <a:ext cx="4152229" cy="2738804"/>
            <a:chOff x="2989386" y="1717427"/>
            <a:chExt cx="5536305" cy="3651738"/>
          </a:xfrm>
        </p:grpSpPr>
        <p:sp>
          <p:nvSpPr>
            <p:cNvPr id="6" name="Rectangle 5">
              <a:extLst>
                <a:ext uri="{FF2B5EF4-FFF2-40B4-BE49-F238E27FC236}">
                  <a16:creationId xmlns:a16="http://schemas.microsoft.com/office/drawing/2014/main" id="{F97FE542-3F1F-4796-96E0-2B6B0729CFBF}"/>
                </a:ext>
              </a:extLst>
            </p:cNvPr>
            <p:cNvSpPr/>
            <p:nvPr/>
          </p:nvSpPr>
          <p:spPr>
            <a:xfrm>
              <a:off x="3141784" y="1869827"/>
              <a:ext cx="5240216" cy="336859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7" name="Freeform 439">
              <a:extLst>
                <a:ext uri="{FF2B5EF4-FFF2-40B4-BE49-F238E27FC236}">
                  <a16:creationId xmlns:a16="http://schemas.microsoft.com/office/drawing/2014/main" id="{3766D578-4560-4C61-910C-DDFD7722E082}"/>
                </a:ext>
              </a:extLst>
            </p:cNvPr>
            <p:cNvSpPr>
              <a:spLocks/>
            </p:cNvSpPr>
            <p:nvPr/>
          </p:nvSpPr>
          <p:spPr bwMode="auto">
            <a:xfrm>
              <a:off x="2989386" y="1717427"/>
              <a:ext cx="5536305" cy="3651738"/>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endParaRPr lang="pl-PL" sz="900" b="1" u="sng" dirty="0">
                <a:solidFill>
                  <a:prstClr val="black"/>
                </a:solidFill>
                <a:latin typeface="Segoe Print" pitchFamily="2" charset="0"/>
              </a:endParaRPr>
            </a:p>
          </p:txBody>
        </p:sp>
        <p:sp>
          <p:nvSpPr>
            <p:cNvPr id="8" name="TextBox 7">
              <a:extLst>
                <a:ext uri="{FF2B5EF4-FFF2-40B4-BE49-F238E27FC236}">
                  <a16:creationId xmlns:a16="http://schemas.microsoft.com/office/drawing/2014/main" id="{98200AD0-D234-4ACC-86DB-EE891CDA7721}"/>
                </a:ext>
              </a:extLst>
            </p:cNvPr>
            <p:cNvSpPr txBox="1"/>
            <p:nvPr/>
          </p:nvSpPr>
          <p:spPr>
            <a:xfrm>
              <a:off x="3476793" y="2359700"/>
              <a:ext cx="4905208" cy="861775"/>
            </a:xfrm>
            <a:prstGeom prst="rect">
              <a:avLst/>
            </a:prstGeom>
            <a:noFill/>
          </p:spPr>
          <p:txBody>
            <a:bodyPr wrap="square" rtlCol="0">
              <a:spAutoFit/>
            </a:bodyPr>
            <a:lstStyle/>
            <a:p>
              <a:r>
                <a:rPr lang="en-US" b="1" dirty="0">
                  <a:solidFill>
                    <a:srgbClr val="FFFFFF"/>
                  </a:solidFill>
                  <a:latin typeface="Segoe Print" panose="02000600000000000000" pitchFamily="2" charset="0"/>
                </a:rPr>
                <a:t>Formula for evolutionary change …</a:t>
              </a:r>
            </a:p>
          </p:txBody>
        </p:sp>
        <p:sp>
          <p:nvSpPr>
            <p:cNvPr id="9" name="TextBox 8">
              <a:extLst>
                <a:ext uri="{FF2B5EF4-FFF2-40B4-BE49-F238E27FC236}">
                  <a16:creationId xmlns:a16="http://schemas.microsoft.com/office/drawing/2014/main" id="{4CC0828C-E307-4BD8-A7CF-6E637CC99C1F}"/>
                </a:ext>
              </a:extLst>
            </p:cNvPr>
            <p:cNvSpPr txBox="1"/>
            <p:nvPr/>
          </p:nvSpPr>
          <p:spPr>
            <a:xfrm>
              <a:off x="3976201" y="3546228"/>
              <a:ext cx="4218230" cy="1231106"/>
            </a:xfrm>
            <a:prstGeom prst="rect">
              <a:avLst/>
            </a:prstGeom>
            <a:noFill/>
          </p:spPr>
          <p:txBody>
            <a:bodyPr wrap="square" rtlCol="0">
              <a:spAutoFit/>
            </a:bodyPr>
            <a:lstStyle/>
            <a:p>
              <a:pPr marL="257175" indent="-257175">
                <a:buFont typeface="Wingdings" panose="05000000000000000000" pitchFamily="2" charset="2"/>
                <a:buChar char="§"/>
              </a:pPr>
              <a:r>
                <a:rPr lang="en-US" b="1" dirty="0">
                  <a:solidFill>
                    <a:srgbClr val="FFFFFF"/>
                  </a:solidFill>
                  <a:latin typeface="Segoe Print" panose="02000600000000000000" pitchFamily="2" charset="0"/>
                </a:rPr>
                <a:t>Stressor</a:t>
              </a:r>
            </a:p>
            <a:p>
              <a:pPr marL="257175" indent="-257175">
                <a:buFont typeface="Wingdings" panose="05000000000000000000" pitchFamily="2" charset="2"/>
                <a:buChar char="§"/>
              </a:pPr>
              <a:r>
                <a:rPr lang="en-US" b="1" dirty="0">
                  <a:solidFill>
                    <a:srgbClr val="FFFFFF"/>
                  </a:solidFill>
                  <a:latin typeface="Segoe Print" panose="02000600000000000000" pitchFamily="2" charset="0"/>
                </a:rPr>
                <a:t>Reflection Mechanism</a:t>
              </a:r>
            </a:p>
            <a:p>
              <a:pPr marL="257175" indent="-257175">
                <a:buFont typeface="Wingdings" panose="05000000000000000000" pitchFamily="2" charset="2"/>
                <a:buChar char="§"/>
              </a:pPr>
              <a:r>
                <a:rPr lang="en-US" b="1" dirty="0">
                  <a:solidFill>
                    <a:srgbClr val="FFFFFF"/>
                  </a:solidFill>
                  <a:latin typeface="Segoe Print" panose="02000600000000000000" pitchFamily="2" charset="0"/>
                </a:rPr>
                <a:t>Leadership</a:t>
              </a:r>
            </a:p>
          </p:txBody>
        </p:sp>
      </p:grpSp>
    </p:spTree>
    <p:extLst>
      <p:ext uri="{BB962C8B-B14F-4D97-AF65-F5344CB8AC3E}">
        <p14:creationId xmlns:p14="http://schemas.microsoft.com/office/powerpoint/2010/main" val="4169175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Traditional Change is an A to B Process</a:t>
            </a:r>
          </a:p>
        </p:txBody>
      </p:sp>
      <p:pic>
        <p:nvPicPr>
          <p:cNvPr id="38" name="Grafik 37">
            <a:extLst>
              <a:ext uri="{FF2B5EF4-FFF2-40B4-BE49-F238E27FC236}">
                <a16:creationId xmlns:a16="http://schemas.microsoft.com/office/drawing/2014/main" id="{FEAC5332-2283-A74C-8F9E-E4737BB242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12" t="45186" r="88" b="17464"/>
          <a:stretch/>
        </p:blipFill>
        <p:spPr>
          <a:xfrm>
            <a:off x="521941" y="3476574"/>
            <a:ext cx="7960659" cy="2128990"/>
          </a:xfrm>
          <a:prstGeom prst="rect">
            <a:avLst/>
          </a:prstGeom>
        </p:spPr>
      </p:pic>
      <p:grpSp>
        <p:nvGrpSpPr>
          <p:cNvPr id="3" name="Gruppieren 2">
            <a:extLst>
              <a:ext uri="{FF2B5EF4-FFF2-40B4-BE49-F238E27FC236}">
                <a16:creationId xmlns:a16="http://schemas.microsoft.com/office/drawing/2014/main" id="{D154F326-7C47-5D4F-88A2-8F6DC855076E}"/>
              </a:ext>
            </a:extLst>
          </p:cNvPr>
          <p:cNvGrpSpPr/>
          <p:nvPr/>
        </p:nvGrpSpPr>
        <p:grpSpPr>
          <a:xfrm>
            <a:off x="956360" y="2405568"/>
            <a:ext cx="1804806" cy="646331"/>
            <a:chOff x="1275146" y="2064423"/>
            <a:chExt cx="2406408" cy="861775"/>
          </a:xfrm>
        </p:grpSpPr>
        <p:sp>
          <p:nvSpPr>
            <p:cNvPr id="5" name="TextBox 4"/>
            <p:cNvSpPr txBox="1"/>
            <p:nvPr/>
          </p:nvSpPr>
          <p:spPr>
            <a:xfrm>
              <a:off x="1275146" y="2064423"/>
              <a:ext cx="2363463" cy="861775"/>
            </a:xfrm>
            <a:prstGeom prst="rect">
              <a:avLst/>
            </a:prstGeom>
            <a:noFill/>
          </p:spPr>
          <p:txBody>
            <a:bodyPr wrap="square" rtlCol="0">
              <a:spAutoFit/>
            </a:bodyPr>
            <a:lstStyle/>
            <a:p>
              <a:pPr algn="ctr"/>
              <a:r>
                <a:rPr lang="en-US" b="1" dirty="0">
                  <a:solidFill>
                    <a:srgbClr val="5C3575"/>
                  </a:solidFill>
                </a:rPr>
                <a:t>Current</a:t>
              </a:r>
            </a:p>
            <a:p>
              <a:pPr algn="ctr"/>
              <a:r>
                <a:rPr lang="en-US" b="1" dirty="0">
                  <a:solidFill>
                    <a:srgbClr val="5C3575"/>
                  </a:solidFill>
                </a:rPr>
                <a:t>Process</a:t>
              </a:r>
            </a:p>
          </p:txBody>
        </p:sp>
        <p:sp>
          <p:nvSpPr>
            <p:cNvPr id="9" name="Oval 8"/>
            <p:cNvSpPr/>
            <p:nvPr/>
          </p:nvSpPr>
          <p:spPr>
            <a:xfrm>
              <a:off x="3321554" y="2273664"/>
              <a:ext cx="360000" cy="360000"/>
            </a:xfrm>
            <a:prstGeom prst="ellipse">
              <a:avLst/>
            </a:prstGeom>
            <a:solidFill>
              <a:srgbClr val="5C35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50" name="Gruppieren 49">
            <a:extLst>
              <a:ext uri="{FF2B5EF4-FFF2-40B4-BE49-F238E27FC236}">
                <a16:creationId xmlns:a16="http://schemas.microsoft.com/office/drawing/2014/main" id="{719E770B-0CFC-5D45-85BE-3EE96767CA28}"/>
              </a:ext>
            </a:extLst>
          </p:cNvPr>
          <p:cNvGrpSpPr/>
          <p:nvPr/>
        </p:nvGrpSpPr>
        <p:grpSpPr>
          <a:xfrm>
            <a:off x="5960069" y="2503296"/>
            <a:ext cx="1846790" cy="646331"/>
            <a:chOff x="7946758" y="2194727"/>
            <a:chExt cx="2462387" cy="861775"/>
          </a:xfrm>
        </p:grpSpPr>
        <p:sp>
          <p:nvSpPr>
            <p:cNvPr id="45" name="Oval 44">
              <a:extLst>
                <a:ext uri="{FF2B5EF4-FFF2-40B4-BE49-F238E27FC236}">
                  <a16:creationId xmlns:a16="http://schemas.microsoft.com/office/drawing/2014/main" id="{B0EB1E91-7D64-AE4F-B4B0-3AEC6B501361}"/>
                </a:ext>
              </a:extLst>
            </p:cNvPr>
            <p:cNvSpPr/>
            <p:nvPr/>
          </p:nvSpPr>
          <p:spPr>
            <a:xfrm>
              <a:off x="7946758" y="2448674"/>
              <a:ext cx="360000" cy="360000"/>
            </a:xfrm>
            <a:prstGeom prst="ellipse">
              <a:avLst/>
            </a:prstGeom>
            <a:solidFill>
              <a:srgbClr val="F25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6" name="TextBox 4">
              <a:extLst>
                <a:ext uri="{FF2B5EF4-FFF2-40B4-BE49-F238E27FC236}">
                  <a16:creationId xmlns:a16="http://schemas.microsoft.com/office/drawing/2014/main" id="{7DDB6560-A533-714E-A19D-8D86162BE2F3}"/>
                </a:ext>
              </a:extLst>
            </p:cNvPr>
            <p:cNvSpPr txBox="1"/>
            <p:nvPr/>
          </p:nvSpPr>
          <p:spPr>
            <a:xfrm>
              <a:off x="8045682" y="2194727"/>
              <a:ext cx="2363463" cy="861775"/>
            </a:xfrm>
            <a:prstGeom prst="rect">
              <a:avLst/>
            </a:prstGeom>
            <a:noFill/>
          </p:spPr>
          <p:txBody>
            <a:bodyPr wrap="square" rtlCol="0">
              <a:spAutoFit/>
            </a:bodyPr>
            <a:lstStyle/>
            <a:p>
              <a:pPr algn="ctr"/>
              <a:r>
                <a:rPr lang="en-US" b="1" dirty="0">
                  <a:solidFill>
                    <a:srgbClr val="F25A23"/>
                  </a:solidFill>
                </a:rPr>
                <a:t>Future</a:t>
              </a:r>
              <a:br>
                <a:rPr lang="en-US" b="1" dirty="0">
                  <a:solidFill>
                    <a:srgbClr val="F25A23"/>
                  </a:solidFill>
                </a:rPr>
              </a:br>
              <a:r>
                <a:rPr lang="en-US" b="1" dirty="0">
                  <a:solidFill>
                    <a:srgbClr val="F25A23"/>
                  </a:solidFill>
                </a:rPr>
                <a:t>Process</a:t>
              </a:r>
            </a:p>
          </p:txBody>
        </p:sp>
      </p:grpSp>
      <p:grpSp>
        <p:nvGrpSpPr>
          <p:cNvPr id="4" name="Gruppieren 3">
            <a:extLst>
              <a:ext uri="{FF2B5EF4-FFF2-40B4-BE49-F238E27FC236}">
                <a16:creationId xmlns:a16="http://schemas.microsoft.com/office/drawing/2014/main" id="{255C5601-3422-6D40-A67A-C59D7C93A2E5}"/>
              </a:ext>
            </a:extLst>
          </p:cNvPr>
          <p:cNvGrpSpPr/>
          <p:nvPr/>
        </p:nvGrpSpPr>
        <p:grpSpPr>
          <a:xfrm>
            <a:off x="2880819" y="1792856"/>
            <a:ext cx="3123989" cy="849353"/>
            <a:chOff x="3841091" y="1247474"/>
            <a:chExt cx="4165319" cy="1132471"/>
          </a:xfrm>
        </p:grpSpPr>
        <p:sp>
          <p:nvSpPr>
            <p:cNvPr id="35" name="TextBox 34"/>
            <p:cNvSpPr txBox="1"/>
            <p:nvPr/>
          </p:nvSpPr>
          <p:spPr>
            <a:xfrm>
              <a:off x="4575422" y="1742975"/>
              <a:ext cx="2363463" cy="492443"/>
            </a:xfrm>
            <a:prstGeom prst="rect">
              <a:avLst/>
            </a:prstGeom>
            <a:noFill/>
          </p:spPr>
          <p:txBody>
            <a:bodyPr wrap="square" rtlCol="0">
              <a:spAutoFit/>
            </a:bodyPr>
            <a:lstStyle/>
            <a:p>
              <a:pPr algn="ctr"/>
              <a:r>
                <a:rPr lang="en-US" b="1" dirty="0">
                  <a:solidFill>
                    <a:srgbClr val="0B5729"/>
                  </a:solidFill>
                </a:rPr>
                <a:t>Transformation</a:t>
              </a:r>
            </a:p>
          </p:txBody>
        </p:sp>
        <p:sp>
          <p:nvSpPr>
            <p:cNvPr id="41" name="Freihandform 40">
              <a:extLst>
                <a:ext uri="{FF2B5EF4-FFF2-40B4-BE49-F238E27FC236}">
                  <a16:creationId xmlns:a16="http://schemas.microsoft.com/office/drawing/2014/main" id="{52CB9291-922F-1F42-8220-4FCCB2D31957}"/>
                </a:ext>
              </a:extLst>
            </p:cNvPr>
            <p:cNvSpPr/>
            <p:nvPr/>
          </p:nvSpPr>
          <p:spPr>
            <a:xfrm rot="12388035" flipH="1" flipV="1">
              <a:off x="3841091" y="1520514"/>
              <a:ext cx="528900" cy="859431"/>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42" name="Freihandform 41">
              <a:extLst>
                <a:ext uri="{FF2B5EF4-FFF2-40B4-BE49-F238E27FC236}">
                  <a16:creationId xmlns:a16="http://schemas.microsoft.com/office/drawing/2014/main" id="{F2DFCC5B-A67F-A143-9B5C-D7AFC4E231D1}"/>
                </a:ext>
              </a:extLst>
            </p:cNvPr>
            <p:cNvSpPr/>
            <p:nvPr/>
          </p:nvSpPr>
          <p:spPr>
            <a:xfrm rot="14477783" flipH="1" flipV="1">
              <a:off x="4998131" y="1050715"/>
              <a:ext cx="331036" cy="946161"/>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43" name="Freihandform 42">
              <a:extLst>
                <a:ext uri="{FF2B5EF4-FFF2-40B4-BE49-F238E27FC236}">
                  <a16:creationId xmlns:a16="http://schemas.microsoft.com/office/drawing/2014/main" id="{F548774D-07AF-314F-B3F0-A2280EA91B9A}"/>
                </a:ext>
              </a:extLst>
            </p:cNvPr>
            <p:cNvSpPr/>
            <p:nvPr/>
          </p:nvSpPr>
          <p:spPr>
            <a:xfrm rot="15399821" flipH="1" flipV="1">
              <a:off x="6126809" y="955047"/>
              <a:ext cx="478772" cy="1063626"/>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48" name="Freihandform 47">
              <a:extLst>
                <a:ext uri="{FF2B5EF4-FFF2-40B4-BE49-F238E27FC236}">
                  <a16:creationId xmlns:a16="http://schemas.microsoft.com/office/drawing/2014/main" id="{50758BCB-1B3F-144C-A6E2-E486C01D3C81}"/>
                </a:ext>
              </a:extLst>
            </p:cNvPr>
            <p:cNvSpPr/>
            <p:nvPr/>
          </p:nvSpPr>
          <p:spPr>
            <a:xfrm rot="16004961" flipH="1" flipV="1">
              <a:off x="7190309" y="1546994"/>
              <a:ext cx="719765" cy="912437"/>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grpSp>
      <p:sp>
        <p:nvSpPr>
          <p:cNvPr id="49" name="Abgerundete rechteckige Legende 4">
            <a:extLst>
              <a:ext uri="{FF2B5EF4-FFF2-40B4-BE49-F238E27FC236}">
                <a16:creationId xmlns:a16="http://schemas.microsoft.com/office/drawing/2014/main" id="{10AF300D-D1C2-C44E-ACB9-96CAD361D7D5}"/>
              </a:ext>
            </a:extLst>
          </p:cNvPr>
          <p:cNvSpPr/>
          <p:nvPr/>
        </p:nvSpPr>
        <p:spPr>
          <a:xfrm>
            <a:off x="6855844" y="1429651"/>
            <a:ext cx="2059556" cy="1143524"/>
          </a:xfrm>
          <a:prstGeom prst="wedgeRoundRectCallout">
            <a:avLst>
              <a:gd name="adj1" fmla="val -59280"/>
              <a:gd name="adj2" fmla="val 38099"/>
              <a:gd name="adj3" fmla="val 16667"/>
            </a:avLst>
          </a:prstGeom>
          <a:solidFill>
            <a:srgbClr val="F25A23">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latin typeface="Segoe Print" panose="02000800000000000000" pitchFamily="2" charset="0"/>
              </a:rPr>
              <a:t>Future process is defined / designed in advance</a:t>
            </a:r>
            <a:endParaRPr lang="en-US" sz="1500" dirty="0">
              <a:solidFill>
                <a:schemeClr val="bg1"/>
              </a:solidFill>
              <a:latin typeface="Segoe Print" panose="02000800000000000000" pitchFamily="2" charset="0"/>
            </a:endParaRPr>
          </a:p>
        </p:txBody>
      </p:sp>
    </p:spTree>
    <p:extLst>
      <p:ext uri="{BB962C8B-B14F-4D97-AF65-F5344CB8AC3E}">
        <p14:creationId xmlns:p14="http://schemas.microsoft.com/office/powerpoint/2010/main" val="156589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06DB9BF-F4E2-954B-B896-B7D117EB4F9C}"/>
              </a:ext>
            </a:extLst>
          </p:cNvPr>
          <p:cNvSpPr>
            <a:spLocks noGrp="1"/>
          </p:cNvSpPr>
          <p:nvPr>
            <p:ph type="title"/>
          </p:nvPr>
        </p:nvSpPr>
        <p:spPr/>
        <p:txBody>
          <a:bodyPr>
            <a:normAutofit/>
          </a:bodyPr>
          <a:lstStyle/>
          <a:p>
            <a:r>
              <a:rPr lang="en-US" dirty="0"/>
              <a:t>What Change Really Feels Like: The J Curve</a:t>
            </a:r>
          </a:p>
        </p:txBody>
      </p:sp>
      <p:grpSp>
        <p:nvGrpSpPr>
          <p:cNvPr id="2" name="Gruppieren 1">
            <a:extLst>
              <a:ext uri="{FF2B5EF4-FFF2-40B4-BE49-F238E27FC236}">
                <a16:creationId xmlns:a16="http://schemas.microsoft.com/office/drawing/2014/main" id="{7296A5B0-E10B-3247-87D9-CC23716FB128}"/>
              </a:ext>
            </a:extLst>
          </p:cNvPr>
          <p:cNvGrpSpPr/>
          <p:nvPr/>
        </p:nvGrpSpPr>
        <p:grpSpPr>
          <a:xfrm>
            <a:off x="1274071" y="3864221"/>
            <a:ext cx="387519" cy="1291731"/>
            <a:chOff x="2940842" y="3965046"/>
            <a:chExt cx="516691" cy="1722308"/>
          </a:xfrm>
        </p:grpSpPr>
        <p:cxnSp>
          <p:nvCxnSpPr>
            <p:cNvPr id="4" name="Straight Arrow Connector 2">
              <a:extLst>
                <a:ext uri="{FF2B5EF4-FFF2-40B4-BE49-F238E27FC236}">
                  <a16:creationId xmlns:a16="http://schemas.microsoft.com/office/drawing/2014/main" id="{7562C78E-BBF0-3841-8539-9F6F60D8508A}"/>
                </a:ext>
              </a:extLst>
            </p:cNvPr>
            <p:cNvCxnSpPr>
              <a:cxnSpLocks/>
            </p:cNvCxnSpPr>
            <p:nvPr/>
          </p:nvCxnSpPr>
          <p:spPr bwMode="auto">
            <a:xfrm>
              <a:off x="3457533" y="3965046"/>
              <a:ext cx="0" cy="1722308"/>
            </a:xfrm>
            <a:prstGeom prst="straightConnector1">
              <a:avLst/>
            </a:prstGeom>
            <a:solidFill>
              <a:schemeClr val="accent1"/>
            </a:solidFill>
            <a:ln w="57150" cap="flat" cmpd="sng" algn="ctr">
              <a:solidFill>
                <a:srgbClr val="F25A23"/>
              </a:solidFill>
              <a:prstDash val="solid"/>
              <a:miter lim="800000"/>
              <a:headEnd type="arrow" w="med" len="sm"/>
              <a:tailEnd type="arrow" w="med" len="sm"/>
            </a:ln>
            <a:effectLst/>
          </p:spPr>
        </p:cxnSp>
        <p:sp>
          <p:nvSpPr>
            <p:cNvPr id="6" name="TextBox 4">
              <a:extLst>
                <a:ext uri="{FF2B5EF4-FFF2-40B4-BE49-F238E27FC236}">
                  <a16:creationId xmlns:a16="http://schemas.microsoft.com/office/drawing/2014/main" id="{AD19D34B-F80A-084F-B33B-5F3E1361E80B}"/>
                </a:ext>
              </a:extLst>
            </p:cNvPr>
            <p:cNvSpPr txBox="1"/>
            <p:nvPr/>
          </p:nvSpPr>
          <p:spPr>
            <a:xfrm rot="16200000">
              <a:off x="2621895" y="4579978"/>
              <a:ext cx="1130336" cy="492442"/>
            </a:xfrm>
            <a:prstGeom prst="rect">
              <a:avLst/>
            </a:prstGeom>
            <a:noFill/>
          </p:spPr>
          <p:txBody>
            <a:bodyPr wrap="square" rtlCol="0">
              <a:spAutoFit/>
            </a:bodyPr>
            <a:lstStyle/>
            <a:p>
              <a:r>
                <a:rPr lang="en-US" b="1" dirty="0">
                  <a:solidFill>
                    <a:srgbClr val="F25A23"/>
                  </a:solidFill>
                </a:rPr>
                <a:t>Safety!</a:t>
              </a:r>
            </a:p>
          </p:txBody>
        </p:sp>
      </p:grpSp>
      <p:pic>
        <p:nvPicPr>
          <p:cNvPr id="27" name="Grafik 26">
            <a:extLst>
              <a:ext uri="{FF2B5EF4-FFF2-40B4-BE49-F238E27FC236}">
                <a16:creationId xmlns:a16="http://schemas.microsoft.com/office/drawing/2014/main" id="{1B674C01-935E-C848-8EAA-50DB2620D7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8376" y="2206293"/>
            <a:ext cx="5247248" cy="2945230"/>
          </a:xfrm>
          <a:prstGeom prst="rect">
            <a:avLst/>
          </a:prstGeom>
        </p:spPr>
      </p:pic>
      <p:grpSp>
        <p:nvGrpSpPr>
          <p:cNvPr id="34" name="Gruppieren 33">
            <a:extLst>
              <a:ext uri="{FF2B5EF4-FFF2-40B4-BE49-F238E27FC236}">
                <a16:creationId xmlns:a16="http://schemas.microsoft.com/office/drawing/2014/main" id="{A9A52898-3529-B74B-A27A-35503D5397A1}"/>
              </a:ext>
            </a:extLst>
          </p:cNvPr>
          <p:cNvGrpSpPr/>
          <p:nvPr/>
        </p:nvGrpSpPr>
        <p:grpSpPr>
          <a:xfrm>
            <a:off x="3020158" y="5270249"/>
            <a:ext cx="2215661" cy="369332"/>
            <a:chOff x="4026877" y="5567477"/>
            <a:chExt cx="2954215" cy="492443"/>
          </a:xfrm>
        </p:grpSpPr>
        <p:sp>
          <p:nvSpPr>
            <p:cNvPr id="16" name="TextBox 1">
              <a:extLst>
                <a:ext uri="{FF2B5EF4-FFF2-40B4-BE49-F238E27FC236}">
                  <a16:creationId xmlns:a16="http://schemas.microsoft.com/office/drawing/2014/main" id="{8EBD45EC-CA02-C844-8EAF-BBDB62FE4981}"/>
                </a:ext>
              </a:extLst>
            </p:cNvPr>
            <p:cNvSpPr txBox="1"/>
            <p:nvPr/>
          </p:nvSpPr>
          <p:spPr>
            <a:xfrm>
              <a:off x="4814180" y="5567477"/>
              <a:ext cx="1436461" cy="492443"/>
            </a:xfrm>
            <a:prstGeom prst="rect">
              <a:avLst/>
            </a:prstGeom>
            <a:noFill/>
          </p:spPr>
          <p:txBody>
            <a:bodyPr wrap="none" rtlCol="0">
              <a:spAutoFit/>
            </a:bodyPr>
            <a:lstStyle/>
            <a:p>
              <a:r>
                <a:rPr lang="en-US" b="1" dirty="0">
                  <a:solidFill>
                    <a:srgbClr val="F25A23"/>
                  </a:solidFill>
                </a:rPr>
                <a:t>Patience!</a:t>
              </a:r>
            </a:p>
          </p:txBody>
        </p:sp>
        <p:cxnSp>
          <p:nvCxnSpPr>
            <p:cNvPr id="29" name="Straight Arrow Connector 2">
              <a:extLst>
                <a:ext uri="{FF2B5EF4-FFF2-40B4-BE49-F238E27FC236}">
                  <a16:creationId xmlns:a16="http://schemas.microsoft.com/office/drawing/2014/main" id="{F957AA38-1FDD-D148-8FF2-16F9953F19EE}"/>
                </a:ext>
              </a:extLst>
            </p:cNvPr>
            <p:cNvCxnSpPr>
              <a:cxnSpLocks/>
            </p:cNvCxnSpPr>
            <p:nvPr/>
          </p:nvCxnSpPr>
          <p:spPr bwMode="auto">
            <a:xfrm flipH="1">
              <a:off x="4026877" y="5567477"/>
              <a:ext cx="2954215" cy="0"/>
            </a:xfrm>
            <a:prstGeom prst="straightConnector1">
              <a:avLst/>
            </a:prstGeom>
            <a:solidFill>
              <a:schemeClr val="accent1"/>
            </a:solidFill>
            <a:ln w="57150" cap="flat" cmpd="sng" algn="ctr">
              <a:solidFill>
                <a:srgbClr val="F25A23"/>
              </a:solidFill>
              <a:prstDash val="solid"/>
              <a:miter lim="800000"/>
              <a:headEnd type="arrow" w="med" len="sm"/>
              <a:tailEnd type="arrow" w="med" len="sm"/>
            </a:ln>
            <a:effectLst/>
          </p:spPr>
        </p:cxnSp>
      </p:grpSp>
      <p:sp>
        <p:nvSpPr>
          <p:cNvPr id="32" name="Textfeld 31">
            <a:extLst>
              <a:ext uri="{FF2B5EF4-FFF2-40B4-BE49-F238E27FC236}">
                <a16:creationId xmlns:a16="http://schemas.microsoft.com/office/drawing/2014/main" id="{66C448CC-9A13-254E-BD06-A9501BC754FE}"/>
              </a:ext>
            </a:extLst>
          </p:cNvPr>
          <p:cNvSpPr txBox="1"/>
          <p:nvPr/>
        </p:nvSpPr>
        <p:spPr>
          <a:xfrm>
            <a:off x="6575766" y="3864221"/>
            <a:ext cx="1239715" cy="300082"/>
          </a:xfrm>
          <a:prstGeom prst="rect">
            <a:avLst/>
          </a:prstGeom>
          <a:noFill/>
        </p:spPr>
        <p:txBody>
          <a:bodyPr wrap="square" rtlCol="0">
            <a:spAutoFit/>
          </a:bodyPr>
          <a:lstStyle/>
          <a:p>
            <a:r>
              <a:rPr lang="en-US" sz="1350" dirty="0">
                <a:latin typeface="+mj-lt"/>
              </a:rPr>
              <a:t>time</a:t>
            </a:r>
          </a:p>
        </p:txBody>
      </p:sp>
      <p:sp>
        <p:nvSpPr>
          <p:cNvPr id="33" name="Textfeld 32">
            <a:extLst>
              <a:ext uri="{FF2B5EF4-FFF2-40B4-BE49-F238E27FC236}">
                <a16:creationId xmlns:a16="http://schemas.microsoft.com/office/drawing/2014/main" id="{0A4F7B2B-8EB1-4D41-9DF8-12FB4C4DDBC7}"/>
              </a:ext>
            </a:extLst>
          </p:cNvPr>
          <p:cNvSpPr txBox="1"/>
          <p:nvPr/>
        </p:nvSpPr>
        <p:spPr>
          <a:xfrm rot="16200000">
            <a:off x="1190019" y="2557378"/>
            <a:ext cx="1239715" cy="300082"/>
          </a:xfrm>
          <a:prstGeom prst="rect">
            <a:avLst/>
          </a:prstGeom>
          <a:noFill/>
        </p:spPr>
        <p:txBody>
          <a:bodyPr wrap="square" rtlCol="0">
            <a:spAutoFit/>
          </a:bodyPr>
          <a:lstStyle/>
          <a:p>
            <a:r>
              <a:rPr lang="en-US" sz="1350" dirty="0">
                <a:latin typeface="+mj-lt"/>
              </a:rPr>
              <a:t>performance</a:t>
            </a:r>
          </a:p>
        </p:txBody>
      </p:sp>
    </p:spTree>
    <p:extLst>
      <p:ext uri="{BB962C8B-B14F-4D97-AF65-F5344CB8AC3E}">
        <p14:creationId xmlns:p14="http://schemas.microsoft.com/office/powerpoint/2010/main" val="158251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 name="Gruppieren 162">
            <a:extLst>
              <a:ext uri="{FF2B5EF4-FFF2-40B4-BE49-F238E27FC236}">
                <a16:creationId xmlns:a16="http://schemas.microsoft.com/office/drawing/2014/main" id="{4CC8BC82-0EA0-E742-B3E3-6FA726B4337F}"/>
              </a:ext>
            </a:extLst>
          </p:cNvPr>
          <p:cNvGrpSpPr/>
          <p:nvPr/>
        </p:nvGrpSpPr>
        <p:grpSpPr>
          <a:xfrm>
            <a:off x="2180788" y="4395958"/>
            <a:ext cx="1826615" cy="517064"/>
            <a:chOff x="2344630" y="4869200"/>
            <a:chExt cx="3247314" cy="919225"/>
          </a:xfrm>
        </p:grpSpPr>
        <p:sp>
          <p:nvSpPr>
            <p:cNvPr id="80" name="Oval 79">
              <a:extLst>
                <a:ext uri="{FF2B5EF4-FFF2-40B4-BE49-F238E27FC236}">
                  <a16:creationId xmlns:a16="http://schemas.microsoft.com/office/drawing/2014/main" id="{5510CF48-496D-BC44-9E1C-6D8E9ACF8582}"/>
                </a:ext>
              </a:extLst>
            </p:cNvPr>
            <p:cNvSpPr>
              <a:spLocks noChangeAspect="1"/>
            </p:cNvSpPr>
            <p:nvPr/>
          </p:nvSpPr>
          <p:spPr>
            <a:xfrm>
              <a:off x="5231944" y="4869200"/>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89" name="Freihandform 88">
              <a:extLst>
                <a:ext uri="{FF2B5EF4-FFF2-40B4-BE49-F238E27FC236}">
                  <a16:creationId xmlns:a16="http://schemas.microsoft.com/office/drawing/2014/main" id="{217CF256-70F0-2D4C-881C-6877093E4804}"/>
                </a:ext>
              </a:extLst>
            </p:cNvPr>
            <p:cNvSpPr/>
            <p:nvPr/>
          </p:nvSpPr>
          <p:spPr>
            <a:xfrm rot="5089358">
              <a:off x="3555274" y="4165227"/>
              <a:ext cx="412554" cy="2833842"/>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Lst>
              <a:ahLst/>
              <a:cxnLst>
                <a:cxn ang="0">
                  <a:pos x="connsiteX0" y="connsiteY0"/>
                </a:cxn>
                <a:cxn ang="0">
                  <a:pos x="connsiteX1" y="connsiteY1"/>
                </a:cxn>
              </a:cxnLst>
              <a:rect l="l" t="t" r="r" b="b"/>
              <a:pathLst>
                <a:path w="777435" h="1911761">
                  <a:moveTo>
                    <a:pt x="350216" y="1911761"/>
                  </a:moveTo>
                  <a:cubicBezTo>
                    <a:pt x="1257998" y="1494195"/>
                    <a:pt x="514673" y="644954"/>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grpSp>
        <p:nvGrpSpPr>
          <p:cNvPr id="164" name="Gruppieren 163">
            <a:extLst>
              <a:ext uri="{FF2B5EF4-FFF2-40B4-BE49-F238E27FC236}">
                <a16:creationId xmlns:a16="http://schemas.microsoft.com/office/drawing/2014/main" id="{648C05B4-B761-A646-90EC-35460A65341A}"/>
              </a:ext>
            </a:extLst>
          </p:cNvPr>
          <p:cNvGrpSpPr/>
          <p:nvPr/>
        </p:nvGrpSpPr>
        <p:grpSpPr>
          <a:xfrm>
            <a:off x="4052928" y="3990890"/>
            <a:ext cx="1169633" cy="656393"/>
            <a:chOff x="5672878" y="4149080"/>
            <a:chExt cx="2079346" cy="1166921"/>
          </a:xfrm>
        </p:grpSpPr>
        <p:sp>
          <p:nvSpPr>
            <p:cNvPr id="78" name="Oval 77">
              <a:extLst>
                <a:ext uri="{FF2B5EF4-FFF2-40B4-BE49-F238E27FC236}">
                  <a16:creationId xmlns:a16="http://schemas.microsoft.com/office/drawing/2014/main" id="{F6C77309-FD36-0E40-9060-1C1154453D4B}"/>
                </a:ext>
              </a:extLst>
            </p:cNvPr>
            <p:cNvSpPr>
              <a:spLocks noChangeAspect="1"/>
            </p:cNvSpPr>
            <p:nvPr/>
          </p:nvSpPr>
          <p:spPr>
            <a:xfrm>
              <a:off x="7392224" y="4149080"/>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90" name="Freihandform 89">
              <a:extLst>
                <a:ext uri="{FF2B5EF4-FFF2-40B4-BE49-F238E27FC236}">
                  <a16:creationId xmlns:a16="http://schemas.microsoft.com/office/drawing/2014/main" id="{9C885F5F-C722-B24D-BCFC-068BEED4AF31}"/>
                </a:ext>
              </a:extLst>
            </p:cNvPr>
            <p:cNvSpPr/>
            <p:nvPr/>
          </p:nvSpPr>
          <p:spPr>
            <a:xfrm rot="4595260">
              <a:off x="6360023" y="4102939"/>
              <a:ext cx="525917" cy="190020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Lst>
              <a:ahLst/>
              <a:cxnLst>
                <a:cxn ang="0">
                  <a:pos x="connsiteX0" y="connsiteY0"/>
                </a:cxn>
                <a:cxn ang="0">
                  <a:pos x="connsiteX1" y="connsiteY1"/>
                </a:cxn>
              </a:cxnLst>
              <a:rect l="l" t="t" r="r" b="b"/>
              <a:pathLst>
                <a:path w="690971" h="1928812">
                  <a:moveTo>
                    <a:pt x="228600" y="1928812"/>
                  </a:moveTo>
                  <a:cubicBezTo>
                    <a:pt x="1136382" y="1511246"/>
                    <a:pt x="514673" y="644954"/>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sp>
        <p:nvSpPr>
          <p:cNvPr id="81" name="Oval 80">
            <a:extLst>
              <a:ext uri="{FF2B5EF4-FFF2-40B4-BE49-F238E27FC236}">
                <a16:creationId xmlns:a16="http://schemas.microsoft.com/office/drawing/2014/main" id="{E563D6BC-6634-604D-9D73-8C2C47210480}"/>
              </a:ext>
            </a:extLst>
          </p:cNvPr>
          <p:cNvSpPr>
            <a:spLocks noChangeAspect="1"/>
          </p:cNvSpPr>
          <p:nvPr/>
        </p:nvSpPr>
        <p:spPr>
          <a:xfrm>
            <a:off x="5830128" y="3383344"/>
            <a:ext cx="202500" cy="2025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nvGrpSpPr>
          <p:cNvPr id="166" name="Gruppieren 165">
            <a:extLst>
              <a:ext uri="{FF2B5EF4-FFF2-40B4-BE49-F238E27FC236}">
                <a16:creationId xmlns:a16="http://schemas.microsoft.com/office/drawing/2014/main" id="{D557B773-CD8C-8943-BEA9-B38E307EE4AA}"/>
              </a:ext>
            </a:extLst>
          </p:cNvPr>
          <p:cNvGrpSpPr/>
          <p:nvPr/>
        </p:nvGrpSpPr>
        <p:grpSpPr>
          <a:xfrm>
            <a:off x="5971140" y="2370733"/>
            <a:ext cx="742634" cy="1554770"/>
            <a:chOff x="9083029" y="1268800"/>
            <a:chExt cx="1320239" cy="2764036"/>
          </a:xfrm>
        </p:grpSpPr>
        <p:sp>
          <p:nvSpPr>
            <p:cNvPr id="83" name="Oval 82">
              <a:extLst>
                <a:ext uri="{FF2B5EF4-FFF2-40B4-BE49-F238E27FC236}">
                  <a16:creationId xmlns:a16="http://schemas.microsoft.com/office/drawing/2014/main" id="{5AF99EBC-6E96-F349-9B40-5C51B7F7E489}"/>
                </a:ext>
              </a:extLst>
            </p:cNvPr>
            <p:cNvSpPr>
              <a:spLocks noChangeAspect="1"/>
            </p:cNvSpPr>
            <p:nvPr/>
          </p:nvSpPr>
          <p:spPr>
            <a:xfrm>
              <a:off x="9912464" y="1268800"/>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94" name="Freihandform 93">
              <a:extLst>
                <a:ext uri="{FF2B5EF4-FFF2-40B4-BE49-F238E27FC236}">
                  <a16:creationId xmlns:a16="http://schemas.microsoft.com/office/drawing/2014/main" id="{1B3DACB1-9488-9A42-895A-B30EC44D3691}"/>
                </a:ext>
              </a:extLst>
            </p:cNvPr>
            <p:cNvSpPr/>
            <p:nvPr/>
          </p:nvSpPr>
          <p:spPr>
            <a:xfrm rot="4554796">
              <a:off x="8680144" y="2309712"/>
              <a:ext cx="2126009" cy="1320239"/>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475610 w 871236"/>
                <a:gd name="connsiteY0" fmla="*/ 1208180 h 1208180"/>
                <a:gd name="connsiteX1" fmla="*/ 0 w 871236"/>
                <a:gd name="connsiteY1" fmla="*/ 0 h 1208180"/>
                <a:gd name="connsiteX0" fmla="*/ 475610 w 894594"/>
                <a:gd name="connsiteY0" fmla="*/ 1208180 h 1208180"/>
                <a:gd name="connsiteX1" fmla="*/ 0 w 894594"/>
                <a:gd name="connsiteY1" fmla="*/ 0 h 1208180"/>
                <a:gd name="connsiteX0" fmla="*/ 636238 w 1017217"/>
                <a:gd name="connsiteY0" fmla="*/ 1039551 h 1039551"/>
                <a:gd name="connsiteX1" fmla="*/ 0 w 1017217"/>
                <a:gd name="connsiteY1" fmla="*/ 0 h 1039551"/>
                <a:gd name="connsiteX0" fmla="*/ 661820 w 1037312"/>
                <a:gd name="connsiteY0" fmla="*/ 1119260 h 1119260"/>
                <a:gd name="connsiteX1" fmla="*/ 0 w 1037312"/>
                <a:gd name="connsiteY1" fmla="*/ 0 h 1119260"/>
                <a:gd name="connsiteX0" fmla="*/ 661820 w 966013"/>
                <a:gd name="connsiteY0" fmla="*/ 1119260 h 1119260"/>
                <a:gd name="connsiteX1" fmla="*/ 0 w 966013"/>
                <a:gd name="connsiteY1" fmla="*/ 0 h 1119260"/>
              </a:gdLst>
              <a:ahLst/>
              <a:cxnLst>
                <a:cxn ang="0">
                  <a:pos x="connsiteX0" y="connsiteY0"/>
                </a:cxn>
                <a:cxn ang="0">
                  <a:pos x="connsiteX1" y="connsiteY1"/>
                </a:cxn>
              </a:cxnLst>
              <a:rect l="l" t="t" r="r" b="b"/>
              <a:pathLst>
                <a:path w="966013" h="1119260">
                  <a:moveTo>
                    <a:pt x="661820" y="1119260"/>
                  </a:moveTo>
                  <a:cubicBezTo>
                    <a:pt x="1407387" y="612200"/>
                    <a:pt x="624713" y="353501"/>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grpSp>
        <p:nvGrpSpPr>
          <p:cNvPr id="173" name="Gruppieren 172">
            <a:extLst>
              <a:ext uri="{FF2B5EF4-FFF2-40B4-BE49-F238E27FC236}">
                <a16:creationId xmlns:a16="http://schemas.microsoft.com/office/drawing/2014/main" id="{7771DB1D-8ED4-5949-9C52-C0E22655A61C}"/>
              </a:ext>
            </a:extLst>
          </p:cNvPr>
          <p:cNvGrpSpPr/>
          <p:nvPr/>
        </p:nvGrpSpPr>
        <p:grpSpPr>
          <a:xfrm>
            <a:off x="2062567" y="2608859"/>
            <a:ext cx="4970141" cy="2999477"/>
            <a:chOff x="2134457" y="1692137"/>
            <a:chExt cx="8835805" cy="5332402"/>
          </a:xfrm>
        </p:grpSpPr>
        <p:sp>
          <p:nvSpPr>
            <p:cNvPr id="97" name="Textfeld 96">
              <a:extLst>
                <a:ext uri="{FF2B5EF4-FFF2-40B4-BE49-F238E27FC236}">
                  <a16:creationId xmlns:a16="http://schemas.microsoft.com/office/drawing/2014/main" id="{B37E1006-E5BB-B94F-8599-74E1978E63C3}"/>
                </a:ext>
              </a:extLst>
            </p:cNvPr>
            <p:cNvSpPr txBox="1"/>
            <p:nvPr/>
          </p:nvSpPr>
          <p:spPr>
            <a:xfrm>
              <a:off x="8328246" y="6121728"/>
              <a:ext cx="1683203" cy="902811"/>
            </a:xfrm>
            <a:prstGeom prst="rect">
              <a:avLst/>
            </a:prstGeom>
            <a:noFill/>
          </p:spPr>
          <p:txBody>
            <a:bodyPr wrap="square" rtlCol="0">
              <a:spAutoFit/>
            </a:bodyPr>
            <a:lstStyle/>
            <a:p>
              <a:pPr algn="ctr"/>
              <a:r>
                <a:rPr lang="en-US" sz="1350" b="1" dirty="0">
                  <a:solidFill>
                    <a:srgbClr val="5C3575"/>
                  </a:solidFill>
                </a:rPr>
                <a:t>Evolving Process</a:t>
              </a:r>
            </a:p>
          </p:txBody>
        </p:sp>
        <p:sp>
          <p:nvSpPr>
            <p:cNvPr id="125" name="Freihandform 124">
              <a:extLst>
                <a:ext uri="{FF2B5EF4-FFF2-40B4-BE49-F238E27FC236}">
                  <a16:creationId xmlns:a16="http://schemas.microsoft.com/office/drawing/2014/main" id="{7D5E7563-0FA8-6D43-999A-E7CD9FFE13AF}"/>
                </a:ext>
              </a:extLst>
            </p:cNvPr>
            <p:cNvSpPr/>
            <p:nvPr/>
          </p:nvSpPr>
          <p:spPr>
            <a:xfrm>
              <a:off x="2134457" y="5701574"/>
              <a:ext cx="6193791" cy="1036249"/>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Lst>
              <a:ahLst/>
              <a:cxnLst>
                <a:cxn ang="0">
                  <a:pos x="connsiteX0" y="connsiteY0"/>
                </a:cxn>
                <a:cxn ang="0">
                  <a:pos x="connsiteX1" y="connsiteY1"/>
                </a:cxn>
              </a:cxnLst>
              <a:rect l="l" t="t" r="r" b="b"/>
              <a:pathLst>
                <a:path w="6017265" h="1690614">
                  <a:moveTo>
                    <a:pt x="0" y="0"/>
                  </a:moveTo>
                  <a:cubicBezTo>
                    <a:pt x="449217" y="1775082"/>
                    <a:pt x="3073121" y="1889797"/>
                    <a:pt x="6017265" y="1519230"/>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5C3575"/>
                </a:solidFill>
              </a:endParaRPr>
            </a:p>
          </p:txBody>
        </p:sp>
        <p:sp>
          <p:nvSpPr>
            <p:cNvPr id="127" name="Freihandform 126">
              <a:extLst>
                <a:ext uri="{FF2B5EF4-FFF2-40B4-BE49-F238E27FC236}">
                  <a16:creationId xmlns:a16="http://schemas.microsoft.com/office/drawing/2014/main" id="{F95C41EF-DF85-1A4B-842D-5DDFCDF5CA12}"/>
                </a:ext>
              </a:extLst>
            </p:cNvPr>
            <p:cNvSpPr/>
            <p:nvPr/>
          </p:nvSpPr>
          <p:spPr>
            <a:xfrm>
              <a:off x="5454807" y="5362155"/>
              <a:ext cx="2873441" cy="1180783"/>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0 w 6017265"/>
                <a:gd name="connsiteY0" fmla="*/ 0 h 1646610"/>
                <a:gd name="connsiteX1" fmla="*/ 6017265 w 6017265"/>
                <a:gd name="connsiteY1" fmla="*/ 1519230 h 1646610"/>
                <a:gd name="connsiteX0" fmla="*/ 0 w 5516112"/>
                <a:gd name="connsiteY0" fmla="*/ 0 h 1188443"/>
                <a:gd name="connsiteX1" fmla="*/ 5516112 w 5516112"/>
                <a:gd name="connsiteY1" fmla="*/ 932083 h 1188443"/>
                <a:gd name="connsiteX0" fmla="*/ 0 w 5928828"/>
                <a:gd name="connsiteY0" fmla="*/ 0 h 1565304"/>
                <a:gd name="connsiteX1" fmla="*/ 5928828 w 5928828"/>
                <a:gd name="connsiteY1" fmla="*/ 1424528 h 1565304"/>
              </a:gdLst>
              <a:ahLst/>
              <a:cxnLst>
                <a:cxn ang="0">
                  <a:pos x="connsiteX0" y="connsiteY0"/>
                </a:cxn>
                <a:cxn ang="0">
                  <a:pos x="connsiteX1" y="connsiteY1"/>
                </a:cxn>
              </a:cxnLst>
              <a:rect l="l" t="t" r="r" b="b"/>
              <a:pathLst>
                <a:path w="5928828" h="1565304">
                  <a:moveTo>
                    <a:pt x="0" y="0"/>
                  </a:moveTo>
                  <a:cubicBezTo>
                    <a:pt x="1009333" y="1472038"/>
                    <a:pt x="2984684" y="1795095"/>
                    <a:pt x="5928828" y="1424528"/>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5C3575"/>
                </a:solidFill>
              </a:endParaRPr>
            </a:p>
          </p:txBody>
        </p:sp>
        <p:sp>
          <p:nvSpPr>
            <p:cNvPr id="128" name="Freihandform 127">
              <a:extLst>
                <a:ext uri="{FF2B5EF4-FFF2-40B4-BE49-F238E27FC236}">
                  <a16:creationId xmlns:a16="http://schemas.microsoft.com/office/drawing/2014/main" id="{845A5F78-4D4A-B14B-AE68-1093090FCE01}"/>
                </a:ext>
              </a:extLst>
            </p:cNvPr>
            <p:cNvSpPr/>
            <p:nvPr/>
          </p:nvSpPr>
          <p:spPr>
            <a:xfrm>
              <a:off x="7575983" y="4588951"/>
              <a:ext cx="752264" cy="1647999"/>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64852 w 6082117"/>
                <a:gd name="connsiteY0" fmla="*/ 0 h 1597541"/>
                <a:gd name="connsiteX1" fmla="*/ 6082117 w 6082117"/>
                <a:gd name="connsiteY1" fmla="*/ 1519230 h 1597541"/>
                <a:gd name="connsiteX0" fmla="*/ 115454 w 6132719"/>
                <a:gd name="connsiteY0" fmla="*/ 0 h 1554435"/>
                <a:gd name="connsiteX1" fmla="*/ 6132719 w 6132719"/>
                <a:gd name="connsiteY1" fmla="*/ 1519230 h 1554435"/>
              </a:gdLst>
              <a:ahLst/>
              <a:cxnLst>
                <a:cxn ang="0">
                  <a:pos x="connsiteX0" y="connsiteY0"/>
                </a:cxn>
                <a:cxn ang="0">
                  <a:pos x="connsiteX1" y="connsiteY1"/>
                </a:cxn>
              </a:cxnLst>
              <a:rect l="l" t="t" r="r" b="b"/>
              <a:pathLst>
                <a:path w="6132719" h="1554435">
                  <a:moveTo>
                    <a:pt x="115454" y="0"/>
                  </a:moveTo>
                  <a:cubicBezTo>
                    <a:pt x="-483613" y="872167"/>
                    <a:pt x="1208464" y="1741558"/>
                    <a:pt x="6132719" y="1519230"/>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5C3575"/>
                </a:solidFill>
              </a:endParaRPr>
            </a:p>
          </p:txBody>
        </p:sp>
        <p:sp>
          <p:nvSpPr>
            <p:cNvPr id="130" name="Freihandform 129">
              <a:extLst>
                <a:ext uri="{FF2B5EF4-FFF2-40B4-BE49-F238E27FC236}">
                  <a16:creationId xmlns:a16="http://schemas.microsoft.com/office/drawing/2014/main" id="{8A68E572-15BC-6444-9753-38AF6754A67D}"/>
                </a:ext>
              </a:extLst>
            </p:cNvPr>
            <p:cNvSpPr/>
            <p:nvPr/>
          </p:nvSpPr>
          <p:spPr>
            <a:xfrm flipH="1">
              <a:off x="9765874" y="1692137"/>
              <a:ext cx="1204388" cy="4674753"/>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0 w 6017265"/>
                <a:gd name="connsiteY0" fmla="*/ 0 h 1623671"/>
                <a:gd name="connsiteX1" fmla="*/ 6017265 w 6017265"/>
                <a:gd name="connsiteY1" fmla="*/ 1519230 h 1623671"/>
                <a:gd name="connsiteX0" fmla="*/ 0 w 5891064"/>
                <a:gd name="connsiteY0" fmla="*/ 0 h 1707072"/>
                <a:gd name="connsiteX1" fmla="*/ 5891064 w 5891064"/>
                <a:gd name="connsiteY1" fmla="*/ 1618857 h 1707072"/>
                <a:gd name="connsiteX0" fmla="*/ 0 w 5891064"/>
                <a:gd name="connsiteY0" fmla="*/ 0 h 1625111"/>
                <a:gd name="connsiteX1" fmla="*/ 5891064 w 5891064"/>
                <a:gd name="connsiteY1" fmla="*/ 1618857 h 1625111"/>
                <a:gd name="connsiteX0" fmla="*/ 0 w 5891064"/>
                <a:gd name="connsiteY0" fmla="*/ 0 h 1619074"/>
                <a:gd name="connsiteX1" fmla="*/ 5891064 w 5891064"/>
                <a:gd name="connsiteY1" fmla="*/ 1618857 h 1619074"/>
                <a:gd name="connsiteX0" fmla="*/ 2373326 w 2477015"/>
                <a:gd name="connsiteY0" fmla="*/ 0 h 2696677"/>
                <a:gd name="connsiteX1" fmla="*/ 1541587 w 2477015"/>
                <a:gd name="connsiteY1" fmla="*/ 2696638 h 2696677"/>
                <a:gd name="connsiteX0" fmla="*/ 3905915 w 3905914"/>
                <a:gd name="connsiteY0" fmla="*/ 0 h 2696677"/>
                <a:gd name="connsiteX1" fmla="*/ 3074176 w 3905914"/>
                <a:gd name="connsiteY1" fmla="*/ 2696638 h 2696677"/>
                <a:gd name="connsiteX0" fmla="*/ 4845965 w 4845964"/>
                <a:gd name="connsiteY0" fmla="*/ 0 h 2732904"/>
                <a:gd name="connsiteX1" fmla="*/ 2443474 w 4845964"/>
                <a:gd name="connsiteY1" fmla="*/ 2732866 h 2732904"/>
                <a:gd name="connsiteX0" fmla="*/ 4683102 w 4683101"/>
                <a:gd name="connsiteY0" fmla="*/ 0 h 2751018"/>
                <a:gd name="connsiteX1" fmla="*/ 2531931 w 4683101"/>
                <a:gd name="connsiteY1" fmla="*/ 2750980 h 2751018"/>
                <a:gd name="connsiteX0" fmla="*/ 5494375 w 5494374"/>
                <a:gd name="connsiteY0" fmla="*/ 0 h 2769131"/>
                <a:gd name="connsiteX1" fmla="*/ 2149433 w 5494374"/>
                <a:gd name="connsiteY1" fmla="*/ 2769094 h 2769131"/>
                <a:gd name="connsiteX0" fmla="*/ 2638432 w 4822526"/>
                <a:gd name="connsiteY0" fmla="*/ 0 h 2965530"/>
                <a:gd name="connsiteX1" fmla="*/ 4822525 w 4822526"/>
                <a:gd name="connsiteY1" fmla="*/ 2965497 h 2965530"/>
                <a:gd name="connsiteX0" fmla="*/ 2032498 w 4216592"/>
                <a:gd name="connsiteY0" fmla="*/ 0 h 2965611"/>
                <a:gd name="connsiteX1" fmla="*/ 4216591 w 4216592"/>
                <a:gd name="connsiteY1" fmla="*/ 2965497 h 2965611"/>
                <a:gd name="connsiteX0" fmla="*/ 2132673 w 4025365"/>
                <a:gd name="connsiteY0" fmla="*/ 0 h 2920987"/>
                <a:gd name="connsiteX1" fmla="*/ 4025364 w 4025365"/>
                <a:gd name="connsiteY1" fmla="*/ 2920860 h 2920987"/>
                <a:gd name="connsiteX0" fmla="*/ 3020206 w 4912898"/>
                <a:gd name="connsiteY0" fmla="*/ 0 h 2920968"/>
                <a:gd name="connsiteX1" fmla="*/ 4912897 w 4912898"/>
                <a:gd name="connsiteY1" fmla="*/ 2920860 h 2920968"/>
              </a:gdLst>
              <a:ahLst/>
              <a:cxnLst>
                <a:cxn ang="0">
                  <a:pos x="connsiteX0" y="connsiteY0"/>
                </a:cxn>
                <a:cxn ang="0">
                  <a:pos x="connsiteX1" y="connsiteY1"/>
                </a:cxn>
              </a:cxnLst>
              <a:rect l="l" t="t" r="r" b="b"/>
              <a:pathLst>
                <a:path w="4912898" h="2920968">
                  <a:moveTo>
                    <a:pt x="3020206" y="0"/>
                  </a:moveTo>
                  <a:cubicBezTo>
                    <a:pt x="-2652203" y="2466364"/>
                    <a:pt x="643645" y="2929148"/>
                    <a:pt x="4912897" y="2920860"/>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5C3575"/>
                </a:solidFill>
              </a:endParaRPr>
            </a:p>
          </p:txBody>
        </p:sp>
        <p:sp>
          <p:nvSpPr>
            <p:cNvPr id="131" name="Freihandform 130">
              <a:extLst>
                <a:ext uri="{FF2B5EF4-FFF2-40B4-BE49-F238E27FC236}">
                  <a16:creationId xmlns:a16="http://schemas.microsoft.com/office/drawing/2014/main" id="{A1FC992E-0B49-1B45-BBB9-2708F93C3C61}"/>
                </a:ext>
              </a:extLst>
            </p:cNvPr>
            <p:cNvSpPr/>
            <p:nvPr/>
          </p:nvSpPr>
          <p:spPr>
            <a:xfrm flipH="1">
              <a:off x="9065521" y="3555162"/>
              <a:ext cx="1098053" cy="2650816"/>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0 w 6017265"/>
                <a:gd name="connsiteY0" fmla="*/ 0 h 1623671"/>
                <a:gd name="connsiteX1" fmla="*/ 6017265 w 6017265"/>
                <a:gd name="connsiteY1" fmla="*/ 1519230 h 1623671"/>
                <a:gd name="connsiteX0" fmla="*/ 0 w 5891064"/>
                <a:gd name="connsiteY0" fmla="*/ 0 h 1707072"/>
                <a:gd name="connsiteX1" fmla="*/ 5891064 w 5891064"/>
                <a:gd name="connsiteY1" fmla="*/ 1618857 h 1707072"/>
                <a:gd name="connsiteX0" fmla="*/ 0 w 5891064"/>
                <a:gd name="connsiteY0" fmla="*/ 0 h 1625111"/>
                <a:gd name="connsiteX1" fmla="*/ 5891064 w 5891064"/>
                <a:gd name="connsiteY1" fmla="*/ 1618857 h 1625111"/>
                <a:gd name="connsiteX0" fmla="*/ 0 w 5891064"/>
                <a:gd name="connsiteY0" fmla="*/ 0 h 1619074"/>
                <a:gd name="connsiteX1" fmla="*/ 5891064 w 5891064"/>
                <a:gd name="connsiteY1" fmla="*/ 1618857 h 1619074"/>
                <a:gd name="connsiteX0" fmla="*/ 2373326 w 2477015"/>
                <a:gd name="connsiteY0" fmla="*/ 0 h 2696677"/>
                <a:gd name="connsiteX1" fmla="*/ 1541587 w 2477015"/>
                <a:gd name="connsiteY1" fmla="*/ 2696638 h 2696677"/>
                <a:gd name="connsiteX0" fmla="*/ 3905915 w 3905914"/>
                <a:gd name="connsiteY0" fmla="*/ 0 h 2696677"/>
                <a:gd name="connsiteX1" fmla="*/ 3074176 w 3905914"/>
                <a:gd name="connsiteY1" fmla="*/ 2696638 h 2696677"/>
                <a:gd name="connsiteX0" fmla="*/ 4845965 w 4845964"/>
                <a:gd name="connsiteY0" fmla="*/ 0 h 2732904"/>
                <a:gd name="connsiteX1" fmla="*/ 2443474 w 4845964"/>
                <a:gd name="connsiteY1" fmla="*/ 2732866 h 2732904"/>
                <a:gd name="connsiteX0" fmla="*/ 4683102 w 4683101"/>
                <a:gd name="connsiteY0" fmla="*/ 0 h 2751018"/>
                <a:gd name="connsiteX1" fmla="*/ 2531931 w 4683101"/>
                <a:gd name="connsiteY1" fmla="*/ 2750980 h 2751018"/>
                <a:gd name="connsiteX0" fmla="*/ 5494375 w 5494374"/>
                <a:gd name="connsiteY0" fmla="*/ 0 h 2769131"/>
                <a:gd name="connsiteX1" fmla="*/ 2149433 w 5494374"/>
                <a:gd name="connsiteY1" fmla="*/ 2769094 h 2769131"/>
                <a:gd name="connsiteX0" fmla="*/ 7787637 w 7787636"/>
                <a:gd name="connsiteY0" fmla="*/ 0 h 3200599"/>
                <a:gd name="connsiteX1" fmla="*/ 1528329 w 7787636"/>
                <a:gd name="connsiteY1" fmla="*/ 3200571 h 3200599"/>
                <a:gd name="connsiteX0" fmla="*/ 5599527 w 5599526"/>
                <a:gd name="connsiteY0" fmla="*/ 0 h 2682838"/>
                <a:gd name="connsiteX1" fmla="*/ 2108870 w 5599526"/>
                <a:gd name="connsiteY1" fmla="*/ 2682798 h 2682838"/>
                <a:gd name="connsiteX0" fmla="*/ 4939272 w 4939273"/>
                <a:gd name="connsiteY0" fmla="*/ 0 h 1661833"/>
                <a:gd name="connsiteX1" fmla="*/ 2395783 w 4939273"/>
                <a:gd name="connsiteY1" fmla="*/ 1661636 h 1661833"/>
                <a:gd name="connsiteX0" fmla="*/ 5599527 w 5599526"/>
                <a:gd name="connsiteY0" fmla="*/ 0 h 2668457"/>
                <a:gd name="connsiteX1" fmla="*/ 2108870 w 5599526"/>
                <a:gd name="connsiteY1" fmla="*/ 2668417 h 2668457"/>
              </a:gdLst>
              <a:ahLst/>
              <a:cxnLst>
                <a:cxn ang="0">
                  <a:pos x="connsiteX0" y="connsiteY0"/>
                </a:cxn>
                <a:cxn ang="0">
                  <a:pos x="connsiteX1" y="connsiteY1"/>
                </a:cxn>
              </a:cxnLst>
              <a:rect l="l" t="t" r="r" b="b"/>
              <a:pathLst>
                <a:path w="5599526" h="2668457">
                  <a:moveTo>
                    <a:pt x="5599527" y="0"/>
                  </a:moveTo>
                  <a:cubicBezTo>
                    <a:pt x="584700" y="1421860"/>
                    <a:pt x="-2160382" y="2676705"/>
                    <a:pt x="2108870" y="2668417"/>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5C3575"/>
                </a:solidFill>
              </a:endParaRPr>
            </a:p>
          </p:txBody>
        </p:sp>
      </p:grpSp>
      <p:grpSp>
        <p:nvGrpSpPr>
          <p:cNvPr id="162" name="Gruppieren 161">
            <a:extLst>
              <a:ext uri="{FF2B5EF4-FFF2-40B4-BE49-F238E27FC236}">
                <a16:creationId xmlns:a16="http://schemas.microsoft.com/office/drawing/2014/main" id="{3B6B6C61-127D-7743-BD27-D93DFFCAB190}"/>
              </a:ext>
            </a:extLst>
          </p:cNvPr>
          <p:cNvGrpSpPr/>
          <p:nvPr/>
        </p:nvGrpSpPr>
        <p:grpSpPr>
          <a:xfrm>
            <a:off x="1242805" y="4544388"/>
            <a:ext cx="897083" cy="507831"/>
            <a:chOff x="-786932" y="8845775"/>
            <a:chExt cx="1594813" cy="902811"/>
          </a:xfrm>
        </p:grpSpPr>
        <p:sp>
          <p:nvSpPr>
            <p:cNvPr id="79" name="Oval 78">
              <a:extLst>
                <a:ext uri="{FF2B5EF4-FFF2-40B4-BE49-F238E27FC236}">
                  <a16:creationId xmlns:a16="http://schemas.microsoft.com/office/drawing/2014/main" id="{CF6A0104-BB0C-B54E-A5C7-B31DD1F7CA56}"/>
                </a:ext>
              </a:extLst>
            </p:cNvPr>
            <p:cNvSpPr>
              <a:spLocks noChangeAspect="1"/>
            </p:cNvSpPr>
            <p:nvPr/>
          </p:nvSpPr>
          <p:spPr>
            <a:xfrm>
              <a:off x="447881" y="8968096"/>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36" name="Textfeld 135">
              <a:extLst>
                <a:ext uri="{FF2B5EF4-FFF2-40B4-BE49-F238E27FC236}">
                  <a16:creationId xmlns:a16="http://schemas.microsoft.com/office/drawing/2014/main" id="{54E3BDB4-6080-5C45-85EA-D4B69E3E2432}"/>
                </a:ext>
              </a:extLst>
            </p:cNvPr>
            <p:cNvSpPr txBox="1"/>
            <p:nvPr/>
          </p:nvSpPr>
          <p:spPr>
            <a:xfrm>
              <a:off x="-786932" y="8845775"/>
              <a:ext cx="1314443" cy="902811"/>
            </a:xfrm>
            <a:prstGeom prst="rect">
              <a:avLst/>
            </a:prstGeom>
            <a:noFill/>
          </p:spPr>
          <p:txBody>
            <a:bodyPr wrap="square" rtlCol="0">
              <a:spAutoFit/>
            </a:bodyPr>
            <a:lstStyle/>
            <a:p>
              <a:pPr algn="ctr"/>
              <a:r>
                <a:rPr lang="en-US" sz="1350" b="1" dirty="0">
                  <a:solidFill>
                    <a:srgbClr val="5C3575"/>
                  </a:solidFill>
                </a:rPr>
                <a:t>Initial Process</a:t>
              </a:r>
            </a:p>
          </p:txBody>
        </p:sp>
      </p:grpSp>
      <p:grpSp>
        <p:nvGrpSpPr>
          <p:cNvPr id="172" name="Gruppieren 171">
            <a:extLst>
              <a:ext uri="{FF2B5EF4-FFF2-40B4-BE49-F238E27FC236}">
                <a16:creationId xmlns:a16="http://schemas.microsoft.com/office/drawing/2014/main" id="{705E705A-D0BB-184E-BB64-3E571156023D}"/>
              </a:ext>
            </a:extLst>
          </p:cNvPr>
          <p:cNvGrpSpPr/>
          <p:nvPr/>
        </p:nvGrpSpPr>
        <p:grpSpPr>
          <a:xfrm>
            <a:off x="6481252" y="1242557"/>
            <a:ext cx="1393763" cy="1787735"/>
            <a:chOff x="9989898" y="-736846"/>
            <a:chExt cx="2477800" cy="3178196"/>
          </a:xfrm>
        </p:grpSpPr>
        <p:sp>
          <p:nvSpPr>
            <p:cNvPr id="132" name="Freihandform 131">
              <a:extLst>
                <a:ext uri="{FF2B5EF4-FFF2-40B4-BE49-F238E27FC236}">
                  <a16:creationId xmlns:a16="http://schemas.microsoft.com/office/drawing/2014/main" id="{6085C3D6-DCE0-7540-B69F-80B517DA05CF}"/>
                </a:ext>
              </a:extLst>
            </p:cNvPr>
            <p:cNvSpPr/>
            <p:nvPr/>
          </p:nvSpPr>
          <p:spPr>
            <a:xfrm rot="4554796">
              <a:off x="9756626" y="-269722"/>
              <a:ext cx="3178196" cy="224394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475610 w 871236"/>
                <a:gd name="connsiteY0" fmla="*/ 1208180 h 1208180"/>
                <a:gd name="connsiteX1" fmla="*/ 0 w 871236"/>
                <a:gd name="connsiteY1" fmla="*/ 0 h 1208180"/>
                <a:gd name="connsiteX0" fmla="*/ 475610 w 894594"/>
                <a:gd name="connsiteY0" fmla="*/ 1208180 h 1208180"/>
                <a:gd name="connsiteX1" fmla="*/ 0 w 894594"/>
                <a:gd name="connsiteY1" fmla="*/ 0 h 1208180"/>
                <a:gd name="connsiteX0" fmla="*/ 636238 w 1017217"/>
                <a:gd name="connsiteY0" fmla="*/ 1039551 h 1039551"/>
                <a:gd name="connsiteX1" fmla="*/ 0 w 1017217"/>
                <a:gd name="connsiteY1" fmla="*/ 0 h 1039551"/>
                <a:gd name="connsiteX0" fmla="*/ 661820 w 1037312"/>
                <a:gd name="connsiteY0" fmla="*/ 1119260 h 1119260"/>
                <a:gd name="connsiteX1" fmla="*/ 0 w 1037312"/>
                <a:gd name="connsiteY1" fmla="*/ 0 h 1119260"/>
                <a:gd name="connsiteX0" fmla="*/ 661820 w 966013"/>
                <a:gd name="connsiteY0" fmla="*/ 1119260 h 1119260"/>
                <a:gd name="connsiteX1" fmla="*/ 0 w 966013"/>
                <a:gd name="connsiteY1" fmla="*/ 0 h 1119260"/>
              </a:gdLst>
              <a:ahLst/>
              <a:cxnLst>
                <a:cxn ang="0">
                  <a:pos x="connsiteX0" y="connsiteY0"/>
                </a:cxn>
                <a:cxn ang="0">
                  <a:pos x="connsiteX1" y="connsiteY1"/>
                </a:cxn>
              </a:cxnLst>
              <a:rect l="l" t="t" r="r" b="b"/>
              <a:pathLst>
                <a:path w="966013" h="1119260">
                  <a:moveTo>
                    <a:pt x="661820" y="1119260"/>
                  </a:moveTo>
                  <a:cubicBezTo>
                    <a:pt x="1407387" y="612200"/>
                    <a:pt x="624713" y="353501"/>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37" name="Textfeld 136">
              <a:extLst>
                <a:ext uri="{FF2B5EF4-FFF2-40B4-BE49-F238E27FC236}">
                  <a16:creationId xmlns:a16="http://schemas.microsoft.com/office/drawing/2014/main" id="{BA45CFCB-9857-BF49-8651-06B2D6BDFD27}"/>
                </a:ext>
              </a:extLst>
            </p:cNvPr>
            <p:cNvSpPr txBox="1"/>
            <p:nvPr/>
          </p:nvSpPr>
          <p:spPr>
            <a:xfrm>
              <a:off x="9989898" y="-580268"/>
              <a:ext cx="1902300" cy="1272144"/>
            </a:xfrm>
            <a:prstGeom prst="rect">
              <a:avLst/>
            </a:prstGeom>
            <a:noFill/>
            <a:ln>
              <a:noFill/>
            </a:ln>
          </p:spPr>
          <p:txBody>
            <a:bodyPr vert="horz" wrap="square" rtlCol="0">
              <a:spAutoFit/>
            </a:bodyPr>
            <a:lstStyle/>
            <a:p>
              <a:pPr algn="ctr"/>
              <a:r>
                <a:rPr lang="en-US" sz="1350" b="1" dirty="0">
                  <a:solidFill>
                    <a:srgbClr val="5C3575"/>
                  </a:solidFill>
                </a:rPr>
                <a:t>Future process</a:t>
              </a:r>
            </a:p>
            <a:p>
              <a:pPr algn="ctr"/>
              <a:r>
                <a:rPr lang="en-US" sz="1350" b="1" dirty="0">
                  <a:solidFill>
                    <a:srgbClr val="5C3575"/>
                  </a:solidFill>
                </a:rPr>
                <a:t>is emergent</a:t>
              </a:r>
            </a:p>
          </p:txBody>
        </p:sp>
      </p:grpSp>
      <p:grpSp>
        <p:nvGrpSpPr>
          <p:cNvPr id="167" name="Gruppieren 166">
            <a:extLst>
              <a:ext uri="{FF2B5EF4-FFF2-40B4-BE49-F238E27FC236}">
                <a16:creationId xmlns:a16="http://schemas.microsoft.com/office/drawing/2014/main" id="{4DCE7B4D-1895-C343-A094-0A6241C1987C}"/>
              </a:ext>
            </a:extLst>
          </p:cNvPr>
          <p:cNvGrpSpPr/>
          <p:nvPr/>
        </p:nvGrpSpPr>
        <p:grpSpPr>
          <a:xfrm>
            <a:off x="1573583" y="3743076"/>
            <a:ext cx="739375" cy="780853"/>
            <a:chOff x="1265150" y="3708520"/>
            <a:chExt cx="1314444" cy="1388183"/>
          </a:xfrm>
        </p:grpSpPr>
        <p:sp>
          <p:nvSpPr>
            <p:cNvPr id="139" name="Textfeld 138">
              <a:extLst>
                <a:ext uri="{FF2B5EF4-FFF2-40B4-BE49-F238E27FC236}">
                  <a16:creationId xmlns:a16="http://schemas.microsoft.com/office/drawing/2014/main" id="{5262D7E0-32B5-904B-9032-9233C8C54025}"/>
                </a:ext>
              </a:extLst>
            </p:cNvPr>
            <p:cNvSpPr txBox="1"/>
            <p:nvPr/>
          </p:nvSpPr>
          <p:spPr>
            <a:xfrm>
              <a:off x="1265150" y="3708520"/>
              <a:ext cx="1314444" cy="738663"/>
            </a:xfrm>
            <a:prstGeom prst="rect">
              <a:avLst/>
            </a:prstGeom>
            <a:noFill/>
            <a:ln>
              <a:noFill/>
            </a:ln>
          </p:spPr>
          <p:txBody>
            <a:bodyPr wrap="square" rtlCol="0">
              <a:spAutoFit/>
            </a:bodyPr>
            <a:lstStyle/>
            <a:p>
              <a:pPr algn="ctr"/>
              <a:r>
                <a:rPr lang="en-US" sz="1050" dirty="0">
                  <a:solidFill>
                    <a:srgbClr val="5C3575"/>
                  </a:solidFill>
                </a:rPr>
                <a:t>Evaluate Fitness</a:t>
              </a:r>
            </a:p>
          </p:txBody>
        </p:sp>
        <p:sp>
          <p:nvSpPr>
            <p:cNvPr id="151" name="Freihandform 150">
              <a:extLst>
                <a:ext uri="{FF2B5EF4-FFF2-40B4-BE49-F238E27FC236}">
                  <a16:creationId xmlns:a16="http://schemas.microsoft.com/office/drawing/2014/main" id="{55F572D3-095D-8344-8C67-4AD9C4535A83}"/>
                </a:ext>
              </a:extLst>
            </p:cNvPr>
            <p:cNvSpPr/>
            <p:nvPr/>
          </p:nvSpPr>
          <p:spPr>
            <a:xfrm rot="8622445" flipH="1" flipV="1">
              <a:off x="1765610" y="4364277"/>
              <a:ext cx="362934" cy="732426"/>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grpSp>
      <p:grpSp>
        <p:nvGrpSpPr>
          <p:cNvPr id="168" name="Gruppieren 167">
            <a:extLst>
              <a:ext uri="{FF2B5EF4-FFF2-40B4-BE49-F238E27FC236}">
                <a16:creationId xmlns:a16="http://schemas.microsoft.com/office/drawing/2014/main" id="{B72D2737-1655-6C4C-91CD-5028731B24B3}"/>
              </a:ext>
            </a:extLst>
          </p:cNvPr>
          <p:cNvGrpSpPr/>
          <p:nvPr/>
        </p:nvGrpSpPr>
        <p:grpSpPr>
          <a:xfrm>
            <a:off x="3268029" y="3402731"/>
            <a:ext cx="739375" cy="928393"/>
            <a:chOff x="4277500" y="3103466"/>
            <a:chExt cx="1314444" cy="1650476"/>
          </a:xfrm>
        </p:grpSpPr>
        <p:sp>
          <p:nvSpPr>
            <p:cNvPr id="140" name="Freihandform 139">
              <a:extLst>
                <a:ext uri="{FF2B5EF4-FFF2-40B4-BE49-F238E27FC236}">
                  <a16:creationId xmlns:a16="http://schemas.microsoft.com/office/drawing/2014/main" id="{E826E7F9-5522-5348-910A-44666E027293}"/>
                </a:ext>
              </a:extLst>
            </p:cNvPr>
            <p:cNvSpPr/>
            <p:nvPr/>
          </p:nvSpPr>
          <p:spPr>
            <a:xfrm rot="8163200" flipH="1" flipV="1">
              <a:off x="4798890" y="3756464"/>
              <a:ext cx="540639" cy="99747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54" name="Textfeld 153">
              <a:extLst>
                <a:ext uri="{FF2B5EF4-FFF2-40B4-BE49-F238E27FC236}">
                  <a16:creationId xmlns:a16="http://schemas.microsoft.com/office/drawing/2014/main" id="{96B19810-85BA-314D-9827-05669B883470}"/>
                </a:ext>
              </a:extLst>
            </p:cNvPr>
            <p:cNvSpPr txBox="1"/>
            <p:nvPr/>
          </p:nvSpPr>
          <p:spPr>
            <a:xfrm>
              <a:off x="4277500" y="3103466"/>
              <a:ext cx="1314444" cy="738663"/>
            </a:xfrm>
            <a:prstGeom prst="rect">
              <a:avLst/>
            </a:prstGeom>
            <a:noFill/>
            <a:ln>
              <a:noFill/>
            </a:ln>
          </p:spPr>
          <p:txBody>
            <a:bodyPr wrap="square" rtlCol="0">
              <a:spAutoFit/>
            </a:bodyPr>
            <a:lstStyle/>
            <a:p>
              <a:pPr algn="ctr"/>
              <a:r>
                <a:rPr lang="en-US" sz="1050" dirty="0">
                  <a:solidFill>
                    <a:srgbClr val="5C3575"/>
                  </a:solidFill>
                </a:rPr>
                <a:t>Evaluate Fitness</a:t>
              </a:r>
            </a:p>
          </p:txBody>
        </p:sp>
      </p:grpSp>
      <p:grpSp>
        <p:nvGrpSpPr>
          <p:cNvPr id="169" name="Gruppieren 168">
            <a:extLst>
              <a:ext uri="{FF2B5EF4-FFF2-40B4-BE49-F238E27FC236}">
                <a16:creationId xmlns:a16="http://schemas.microsoft.com/office/drawing/2014/main" id="{F133AEB3-1AA6-F24F-912D-A0CFFDAE5BCE}"/>
              </a:ext>
            </a:extLst>
          </p:cNvPr>
          <p:cNvGrpSpPr/>
          <p:nvPr/>
        </p:nvGrpSpPr>
        <p:grpSpPr>
          <a:xfrm>
            <a:off x="4536185" y="2850091"/>
            <a:ext cx="739375" cy="1031168"/>
            <a:chOff x="6531999" y="2120994"/>
            <a:chExt cx="1314444" cy="1833188"/>
          </a:xfrm>
        </p:grpSpPr>
        <p:sp>
          <p:nvSpPr>
            <p:cNvPr id="152" name="Freihandform 151">
              <a:extLst>
                <a:ext uri="{FF2B5EF4-FFF2-40B4-BE49-F238E27FC236}">
                  <a16:creationId xmlns:a16="http://schemas.microsoft.com/office/drawing/2014/main" id="{34AB0FF5-B32E-7447-85FC-146FDBADB805}"/>
                </a:ext>
              </a:extLst>
            </p:cNvPr>
            <p:cNvSpPr/>
            <p:nvPr/>
          </p:nvSpPr>
          <p:spPr>
            <a:xfrm rot="8163200" flipH="1" flipV="1">
              <a:off x="6987700" y="2812444"/>
              <a:ext cx="705200" cy="114173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55" name="Textfeld 154">
              <a:extLst>
                <a:ext uri="{FF2B5EF4-FFF2-40B4-BE49-F238E27FC236}">
                  <a16:creationId xmlns:a16="http://schemas.microsoft.com/office/drawing/2014/main" id="{945727DE-CE54-AF41-AA7F-7D4A1704C158}"/>
                </a:ext>
              </a:extLst>
            </p:cNvPr>
            <p:cNvSpPr txBox="1"/>
            <p:nvPr/>
          </p:nvSpPr>
          <p:spPr>
            <a:xfrm>
              <a:off x="6531999" y="2120994"/>
              <a:ext cx="1314444" cy="738663"/>
            </a:xfrm>
            <a:prstGeom prst="rect">
              <a:avLst/>
            </a:prstGeom>
            <a:noFill/>
            <a:ln>
              <a:noFill/>
            </a:ln>
          </p:spPr>
          <p:txBody>
            <a:bodyPr wrap="square" rtlCol="0">
              <a:spAutoFit/>
            </a:bodyPr>
            <a:lstStyle/>
            <a:p>
              <a:pPr algn="ctr"/>
              <a:r>
                <a:rPr lang="en-US" sz="1050" dirty="0">
                  <a:solidFill>
                    <a:srgbClr val="5C3575"/>
                  </a:solidFill>
                </a:rPr>
                <a:t>Evaluate Fitness</a:t>
              </a:r>
            </a:p>
          </p:txBody>
        </p:sp>
      </p:grpSp>
      <p:grpSp>
        <p:nvGrpSpPr>
          <p:cNvPr id="170" name="Gruppieren 169">
            <a:extLst>
              <a:ext uri="{FF2B5EF4-FFF2-40B4-BE49-F238E27FC236}">
                <a16:creationId xmlns:a16="http://schemas.microsoft.com/office/drawing/2014/main" id="{53CBB3AF-5AB8-954E-988B-E024A8C317F4}"/>
              </a:ext>
            </a:extLst>
          </p:cNvPr>
          <p:cNvGrpSpPr/>
          <p:nvPr/>
        </p:nvGrpSpPr>
        <p:grpSpPr>
          <a:xfrm>
            <a:off x="4834798" y="2324367"/>
            <a:ext cx="1126493" cy="985435"/>
            <a:chOff x="7062865" y="1186373"/>
            <a:chExt cx="2002655" cy="1751884"/>
          </a:xfrm>
        </p:grpSpPr>
        <p:sp>
          <p:nvSpPr>
            <p:cNvPr id="153" name="Freihandform 152">
              <a:extLst>
                <a:ext uri="{FF2B5EF4-FFF2-40B4-BE49-F238E27FC236}">
                  <a16:creationId xmlns:a16="http://schemas.microsoft.com/office/drawing/2014/main" id="{B54E498F-5783-8241-A182-4D6CAB94A8D6}"/>
                </a:ext>
              </a:extLst>
            </p:cNvPr>
            <p:cNvSpPr/>
            <p:nvPr/>
          </p:nvSpPr>
          <p:spPr>
            <a:xfrm rot="10800000" flipV="1">
              <a:off x="8235337" y="1442483"/>
              <a:ext cx="830183" cy="1495774"/>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56" name="Textfeld 155">
              <a:extLst>
                <a:ext uri="{FF2B5EF4-FFF2-40B4-BE49-F238E27FC236}">
                  <a16:creationId xmlns:a16="http://schemas.microsoft.com/office/drawing/2014/main" id="{19E94D3E-E57E-8A4F-8CFA-4E1E09E55B67}"/>
                </a:ext>
              </a:extLst>
            </p:cNvPr>
            <p:cNvSpPr txBox="1"/>
            <p:nvPr/>
          </p:nvSpPr>
          <p:spPr>
            <a:xfrm>
              <a:off x="7062865" y="1186373"/>
              <a:ext cx="1314443" cy="738663"/>
            </a:xfrm>
            <a:prstGeom prst="rect">
              <a:avLst/>
            </a:prstGeom>
            <a:noFill/>
            <a:ln>
              <a:noFill/>
            </a:ln>
          </p:spPr>
          <p:txBody>
            <a:bodyPr wrap="square" rtlCol="0">
              <a:spAutoFit/>
            </a:bodyPr>
            <a:lstStyle/>
            <a:p>
              <a:pPr algn="ctr"/>
              <a:r>
                <a:rPr lang="en-US" sz="1050" dirty="0">
                  <a:solidFill>
                    <a:srgbClr val="5C3575"/>
                  </a:solidFill>
                </a:rPr>
                <a:t>Evaluate Fitness</a:t>
              </a:r>
            </a:p>
          </p:txBody>
        </p:sp>
      </p:grpSp>
      <p:grpSp>
        <p:nvGrpSpPr>
          <p:cNvPr id="171" name="Gruppieren 170">
            <a:extLst>
              <a:ext uri="{FF2B5EF4-FFF2-40B4-BE49-F238E27FC236}">
                <a16:creationId xmlns:a16="http://schemas.microsoft.com/office/drawing/2014/main" id="{9FE493F2-5298-6C4C-964B-79D825577255}"/>
              </a:ext>
            </a:extLst>
          </p:cNvPr>
          <p:cNvGrpSpPr/>
          <p:nvPr/>
        </p:nvGrpSpPr>
        <p:grpSpPr>
          <a:xfrm>
            <a:off x="5418890" y="1715636"/>
            <a:ext cx="1100547" cy="605638"/>
            <a:chOff x="8101253" y="104184"/>
            <a:chExt cx="1956528" cy="1076689"/>
          </a:xfrm>
        </p:grpSpPr>
        <p:sp>
          <p:nvSpPr>
            <p:cNvPr id="157" name="Textfeld 156">
              <a:extLst>
                <a:ext uri="{FF2B5EF4-FFF2-40B4-BE49-F238E27FC236}">
                  <a16:creationId xmlns:a16="http://schemas.microsoft.com/office/drawing/2014/main" id="{4D70A6BB-8DF8-594B-AE25-6594E16B034B}"/>
                </a:ext>
              </a:extLst>
            </p:cNvPr>
            <p:cNvSpPr txBox="1"/>
            <p:nvPr/>
          </p:nvSpPr>
          <p:spPr>
            <a:xfrm>
              <a:off x="8101253" y="104184"/>
              <a:ext cx="1314444" cy="738663"/>
            </a:xfrm>
            <a:prstGeom prst="rect">
              <a:avLst/>
            </a:prstGeom>
            <a:noFill/>
            <a:ln>
              <a:noFill/>
            </a:ln>
          </p:spPr>
          <p:txBody>
            <a:bodyPr wrap="square" rtlCol="0">
              <a:spAutoFit/>
            </a:bodyPr>
            <a:lstStyle/>
            <a:p>
              <a:pPr algn="ctr"/>
              <a:r>
                <a:rPr lang="en-US" sz="1050" dirty="0">
                  <a:solidFill>
                    <a:srgbClr val="5C3575"/>
                  </a:solidFill>
                </a:rPr>
                <a:t>Evaluate Fitness</a:t>
              </a:r>
            </a:p>
          </p:txBody>
        </p:sp>
        <p:sp>
          <p:nvSpPr>
            <p:cNvPr id="159" name="Freihandform 158">
              <a:extLst>
                <a:ext uri="{FF2B5EF4-FFF2-40B4-BE49-F238E27FC236}">
                  <a16:creationId xmlns:a16="http://schemas.microsoft.com/office/drawing/2014/main" id="{711B6A6E-6279-2F4B-B15B-AAA959F0F923}"/>
                </a:ext>
              </a:extLst>
            </p:cNvPr>
            <p:cNvSpPr/>
            <p:nvPr/>
          </p:nvSpPr>
          <p:spPr>
            <a:xfrm rot="10800000" flipV="1">
              <a:off x="9227598" y="404346"/>
              <a:ext cx="830183" cy="776527"/>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5C3575"/>
                </a:solidFill>
              </a:endParaRPr>
            </a:p>
          </p:txBody>
        </p:sp>
      </p:grpSp>
      <p:sp>
        <p:nvSpPr>
          <p:cNvPr id="161" name="Titel 160">
            <a:extLst>
              <a:ext uri="{FF2B5EF4-FFF2-40B4-BE49-F238E27FC236}">
                <a16:creationId xmlns:a16="http://schemas.microsoft.com/office/drawing/2014/main" id="{B120413C-F37C-5644-8E9A-40D215C64417}"/>
              </a:ext>
            </a:extLst>
          </p:cNvPr>
          <p:cNvSpPr>
            <a:spLocks noGrp="1"/>
          </p:cNvSpPr>
          <p:nvPr>
            <p:ph type="title"/>
          </p:nvPr>
        </p:nvSpPr>
        <p:spPr>
          <a:xfrm>
            <a:off x="251521" y="978924"/>
            <a:ext cx="5906744" cy="628407"/>
          </a:xfrm>
        </p:spPr>
        <p:txBody>
          <a:bodyPr/>
          <a:lstStyle/>
          <a:p>
            <a:r>
              <a:rPr lang="en-US" dirty="0">
                <a:solidFill>
                  <a:srgbClr val="5C3575"/>
                </a:solidFill>
                <a:latin typeface="+mn-lt"/>
              </a:rPr>
              <a:t>Evolutionary Change</a:t>
            </a:r>
          </a:p>
        </p:txBody>
      </p:sp>
      <p:grpSp>
        <p:nvGrpSpPr>
          <p:cNvPr id="177" name="Gruppieren 176">
            <a:extLst>
              <a:ext uri="{FF2B5EF4-FFF2-40B4-BE49-F238E27FC236}">
                <a16:creationId xmlns:a16="http://schemas.microsoft.com/office/drawing/2014/main" id="{2A63A0FD-02C6-0A4B-BE9F-B23B86B60523}"/>
              </a:ext>
            </a:extLst>
          </p:cNvPr>
          <p:cNvGrpSpPr/>
          <p:nvPr/>
        </p:nvGrpSpPr>
        <p:grpSpPr>
          <a:xfrm>
            <a:off x="3925887" y="3927591"/>
            <a:ext cx="1068867" cy="397365"/>
            <a:chOff x="5447027" y="4036544"/>
            <a:chExt cx="1900208" cy="706425"/>
          </a:xfrm>
        </p:grpSpPr>
        <p:sp>
          <p:nvSpPr>
            <p:cNvPr id="95" name="Freihandform 94">
              <a:extLst>
                <a:ext uri="{FF2B5EF4-FFF2-40B4-BE49-F238E27FC236}">
                  <a16:creationId xmlns:a16="http://schemas.microsoft.com/office/drawing/2014/main" id="{E1062443-026C-8A4D-858A-5B7FA46C0F86}"/>
                </a:ext>
              </a:extLst>
            </p:cNvPr>
            <p:cNvSpPr/>
            <p:nvPr/>
          </p:nvSpPr>
          <p:spPr>
            <a:xfrm rot="4595260" flipH="1" flipV="1">
              <a:off x="6134172" y="3349399"/>
              <a:ext cx="525917" cy="190020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Lst>
              <a:ahLst/>
              <a:cxnLst>
                <a:cxn ang="0">
                  <a:pos x="connsiteX0" y="connsiteY0"/>
                </a:cxn>
                <a:cxn ang="0">
                  <a:pos x="connsiteX1" y="connsiteY1"/>
                </a:cxn>
              </a:cxnLst>
              <a:rect l="l" t="t" r="r" b="b"/>
              <a:pathLst>
                <a:path w="690971" h="1928812">
                  <a:moveTo>
                    <a:pt x="228600" y="1928812"/>
                  </a:moveTo>
                  <a:cubicBezTo>
                    <a:pt x="1136382" y="1511246"/>
                    <a:pt x="514673" y="644954"/>
                    <a:pt x="0" y="0"/>
                  </a:cubicBezTo>
                </a:path>
              </a:pathLst>
            </a:custGeom>
            <a:noFill/>
            <a:ln w="63500">
              <a:solidFill>
                <a:schemeClr val="accent3">
                  <a:lumMod val="75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74" name="Textfeld 173">
              <a:extLst>
                <a:ext uri="{FF2B5EF4-FFF2-40B4-BE49-F238E27FC236}">
                  <a16:creationId xmlns:a16="http://schemas.microsoft.com/office/drawing/2014/main" id="{652B485E-723E-6947-9197-8651D77B1B08}"/>
                </a:ext>
              </a:extLst>
            </p:cNvPr>
            <p:cNvSpPr txBox="1"/>
            <p:nvPr/>
          </p:nvSpPr>
          <p:spPr>
            <a:xfrm>
              <a:off x="6005139" y="4291564"/>
              <a:ext cx="1314444" cy="451405"/>
            </a:xfrm>
            <a:prstGeom prst="rect">
              <a:avLst/>
            </a:prstGeom>
            <a:noFill/>
          </p:spPr>
          <p:txBody>
            <a:bodyPr wrap="square" rtlCol="0">
              <a:spAutoFit/>
            </a:bodyPr>
            <a:lstStyle/>
            <a:p>
              <a:pPr algn="ctr"/>
              <a:r>
                <a:rPr lang="en-US" sz="1050" dirty="0">
                  <a:solidFill>
                    <a:srgbClr val="5C3575"/>
                  </a:solidFill>
                </a:rPr>
                <a:t>Roll back</a:t>
              </a:r>
            </a:p>
          </p:txBody>
        </p:sp>
      </p:grpSp>
      <p:grpSp>
        <p:nvGrpSpPr>
          <p:cNvPr id="176" name="Gruppieren 175">
            <a:extLst>
              <a:ext uri="{FF2B5EF4-FFF2-40B4-BE49-F238E27FC236}">
                <a16:creationId xmlns:a16="http://schemas.microsoft.com/office/drawing/2014/main" id="{1220610A-974B-AF45-BBB3-450DF5E4A782}"/>
              </a:ext>
            </a:extLst>
          </p:cNvPr>
          <p:cNvGrpSpPr/>
          <p:nvPr/>
        </p:nvGrpSpPr>
        <p:grpSpPr>
          <a:xfrm>
            <a:off x="5074593" y="3161543"/>
            <a:ext cx="801584" cy="649068"/>
            <a:chOff x="7489168" y="2674688"/>
            <a:chExt cx="1425038" cy="1153898"/>
          </a:xfrm>
        </p:grpSpPr>
        <p:sp>
          <p:nvSpPr>
            <p:cNvPr id="96" name="Freihandform 95">
              <a:extLst>
                <a:ext uri="{FF2B5EF4-FFF2-40B4-BE49-F238E27FC236}">
                  <a16:creationId xmlns:a16="http://schemas.microsoft.com/office/drawing/2014/main" id="{0DCA4311-B700-1348-B20D-047E5201481C}"/>
                </a:ext>
              </a:extLst>
            </p:cNvPr>
            <p:cNvSpPr/>
            <p:nvPr/>
          </p:nvSpPr>
          <p:spPr>
            <a:xfrm rot="4595260" flipH="1" flipV="1">
              <a:off x="7624738" y="2539118"/>
              <a:ext cx="1153898" cy="142503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475610 w 871236"/>
                <a:gd name="connsiteY0" fmla="*/ 1208180 h 1208180"/>
                <a:gd name="connsiteX1" fmla="*/ 0 w 871236"/>
                <a:gd name="connsiteY1" fmla="*/ 0 h 1208180"/>
                <a:gd name="connsiteX0" fmla="*/ 475610 w 894594"/>
                <a:gd name="connsiteY0" fmla="*/ 1208180 h 1208180"/>
                <a:gd name="connsiteX1" fmla="*/ 0 w 894594"/>
                <a:gd name="connsiteY1" fmla="*/ 0 h 1208180"/>
                <a:gd name="connsiteX0" fmla="*/ 519685 w 927592"/>
                <a:gd name="connsiteY0" fmla="*/ 1358038 h 1358038"/>
                <a:gd name="connsiteX1" fmla="*/ 0 w 927592"/>
                <a:gd name="connsiteY1" fmla="*/ 0 h 1358038"/>
                <a:gd name="connsiteX0" fmla="*/ 519685 w 875359"/>
                <a:gd name="connsiteY0" fmla="*/ 1358038 h 1358038"/>
                <a:gd name="connsiteX1" fmla="*/ 0 w 875359"/>
                <a:gd name="connsiteY1" fmla="*/ 0 h 1358038"/>
              </a:gdLst>
              <a:ahLst/>
              <a:cxnLst>
                <a:cxn ang="0">
                  <a:pos x="connsiteX0" y="connsiteY0"/>
                </a:cxn>
                <a:cxn ang="0">
                  <a:pos x="connsiteX1" y="connsiteY1"/>
                </a:cxn>
              </a:cxnLst>
              <a:rect l="l" t="t" r="r" b="b"/>
              <a:pathLst>
                <a:path w="875359" h="1358038">
                  <a:moveTo>
                    <a:pt x="519685" y="1358038"/>
                  </a:moveTo>
                  <a:cubicBezTo>
                    <a:pt x="1309846" y="859687"/>
                    <a:pt x="624713" y="353501"/>
                    <a:pt x="0" y="0"/>
                  </a:cubicBezTo>
                </a:path>
              </a:pathLst>
            </a:custGeom>
            <a:noFill/>
            <a:ln w="63500">
              <a:solidFill>
                <a:schemeClr val="accent3">
                  <a:lumMod val="75000"/>
                </a:schemeClr>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75" name="Textfeld 174">
              <a:extLst>
                <a:ext uri="{FF2B5EF4-FFF2-40B4-BE49-F238E27FC236}">
                  <a16:creationId xmlns:a16="http://schemas.microsoft.com/office/drawing/2014/main" id="{81E5E6C6-BC11-B64E-8377-A44BAF29581B}"/>
                </a:ext>
              </a:extLst>
            </p:cNvPr>
            <p:cNvSpPr txBox="1"/>
            <p:nvPr/>
          </p:nvSpPr>
          <p:spPr>
            <a:xfrm>
              <a:off x="7748958" y="3005417"/>
              <a:ext cx="1098458" cy="738663"/>
            </a:xfrm>
            <a:prstGeom prst="rect">
              <a:avLst/>
            </a:prstGeom>
            <a:noFill/>
          </p:spPr>
          <p:txBody>
            <a:bodyPr wrap="square" rtlCol="0">
              <a:spAutoFit/>
            </a:bodyPr>
            <a:lstStyle/>
            <a:p>
              <a:pPr algn="ctr"/>
              <a:r>
                <a:rPr lang="en-US" sz="1050" dirty="0">
                  <a:solidFill>
                    <a:srgbClr val="5C3575"/>
                  </a:solidFill>
                </a:rPr>
                <a:t>Roll forward</a:t>
              </a:r>
            </a:p>
          </p:txBody>
        </p:sp>
      </p:grpSp>
    </p:spTree>
    <p:extLst>
      <p:ext uri="{BB962C8B-B14F-4D97-AF65-F5344CB8AC3E}">
        <p14:creationId xmlns:p14="http://schemas.microsoft.com/office/powerpoint/2010/main" val="121982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3"/>
                                        </p:tgtEl>
                                        <p:attrNameLst>
                                          <p:attrName>style.visibility</p:attrName>
                                        </p:attrNameLst>
                                      </p:cBhvr>
                                      <p:to>
                                        <p:strVal val="visible"/>
                                      </p:to>
                                    </p:set>
                                  </p:childTnLst>
                                </p:cTn>
                              </p:par>
                              <p:par>
                                <p:cTn id="59" presetID="35" presetClass="emph" presetSubtype="0" repeatCount="3000" fill="hold" nodeType="withEffect">
                                  <p:stCondLst>
                                    <p:cond delay="0"/>
                                  </p:stCondLst>
                                  <p:childTnLst>
                                    <p:anim calcmode="discrete" valueType="str">
                                      <p:cBhvr>
                                        <p:cTn id="60" dur="1000" fill="hold"/>
                                        <p:tgtEl>
                                          <p:spTgt spid="17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008"/>
            <a:ext cx="9144000" cy="6412992"/>
          </a:xfrm>
          <a:prstGeom prst="rect">
            <a:avLst/>
          </a:prstGeom>
        </p:spPr>
      </p:pic>
      <p:sp>
        <p:nvSpPr>
          <p:cNvPr id="2" name="Title 1"/>
          <p:cNvSpPr>
            <a:spLocks noGrp="1"/>
          </p:cNvSpPr>
          <p:nvPr>
            <p:ph type="title"/>
          </p:nvPr>
        </p:nvSpPr>
        <p:spPr/>
        <p:txBody>
          <a:bodyPr/>
          <a:lstStyle/>
          <a:p>
            <a:r>
              <a:rPr lang="en-US" dirty="0">
                <a:solidFill>
                  <a:schemeClr val="bg1"/>
                </a:solidFill>
              </a:rPr>
              <a:t>Water flows around the rock</a:t>
            </a:r>
          </a:p>
        </p:txBody>
      </p:sp>
      <p:sp>
        <p:nvSpPr>
          <p:cNvPr id="7" name="TextBox 6"/>
          <p:cNvSpPr txBox="1"/>
          <p:nvPr/>
        </p:nvSpPr>
        <p:spPr>
          <a:xfrm>
            <a:off x="609600" y="2164080"/>
            <a:ext cx="2435090" cy="523220"/>
          </a:xfrm>
          <a:prstGeom prst="rect">
            <a:avLst/>
          </a:prstGeom>
          <a:noFill/>
        </p:spPr>
        <p:txBody>
          <a:bodyPr wrap="none" rtlCol="0">
            <a:spAutoFit/>
          </a:bodyPr>
          <a:lstStyle/>
          <a:p>
            <a:r>
              <a:rPr lang="en-US" sz="2800" b="1" i="1" dirty="0">
                <a:solidFill>
                  <a:schemeClr val="bg1"/>
                </a:solidFill>
              </a:rPr>
              <a:t>“be like water”</a:t>
            </a:r>
          </a:p>
        </p:txBody>
      </p:sp>
      <p:sp>
        <p:nvSpPr>
          <p:cNvPr id="9" name="TextBox 8"/>
          <p:cNvSpPr txBox="1"/>
          <p:nvPr/>
        </p:nvSpPr>
        <p:spPr>
          <a:xfrm>
            <a:off x="4419600" y="5715000"/>
            <a:ext cx="4652236" cy="461665"/>
          </a:xfrm>
          <a:prstGeom prst="rect">
            <a:avLst/>
          </a:prstGeom>
          <a:noFill/>
        </p:spPr>
        <p:txBody>
          <a:bodyPr wrap="none" rtlCol="0">
            <a:spAutoFit/>
          </a:bodyPr>
          <a:lstStyle/>
          <a:p>
            <a:r>
              <a:rPr lang="en-US" sz="2400" b="1" i="1" dirty="0">
                <a:solidFill>
                  <a:schemeClr val="bg1"/>
                </a:solidFill>
              </a:rPr>
              <a:t>the rock represents resistance</a:t>
            </a:r>
          </a:p>
        </p:txBody>
      </p:sp>
    </p:spTree>
    <p:extLst>
      <p:ext uri="{BB962C8B-B14F-4D97-AF65-F5344CB8AC3E}">
        <p14:creationId xmlns:p14="http://schemas.microsoft.com/office/powerpoint/2010/main" val="4159092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 y="0"/>
            <a:ext cx="8236777" cy="1433418"/>
          </a:xfrm>
          <a:prstGeom prst="rect">
            <a:avLst/>
          </a:prstGeom>
        </p:spPr>
        <p:txBody>
          <a:bodyPr anchor="ctr">
            <a:normAutofit/>
          </a:bodyPr>
          <a:lstStyle>
            <a:lvl1pPr algn="r" rtl="0" eaLnBrk="0" fontAlgn="base" hangingPunct="0">
              <a:lnSpc>
                <a:spcPct val="80000"/>
              </a:lnSpc>
              <a:spcBef>
                <a:spcPct val="0"/>
              </a:spcBef>
              <a:spcAft>
                <a:spcPct val="0"/>
              </a:spcAft>
              <a:defRPr sz="2800">
                <a:solidFill>
                  <a:schemeClr val="tx1"/>
                </a:solidFill>
                <a:latin typeface="+mj-lt"/>
                <a:ea typeface="+mj-ea"/>
                <a:cs typeface="+mj-cs"/>
              </a:defRPr>
            </a:lvl1pPr>
            <a:lvl2pPr algn="r" rtl="0" eaLnBrk="0" fontAlgn="base" hangingPunct="0">
              <a:lnSpc>
                <a:spcPct val="80000"/>
              </a:lnSpc>
              <a:spcBef>
                <a:spcPct val="0"/>
              </a:spcBef>
              <a:spcAft>
                <a:spcPct val="0"/>
              </a:spcAft>
              <a:defRPr sz="2800">
                <a:solidFill>
                  <a:schemeClr val="tx1"/>
                </a:solidFill>
                <a:latin typeface="Arial" charset="0"/>
                <a:cs typeface="Arial" charset="0"/>
              </a:defRPr>
            </a:lvl2pPr>
            <a:lvl3pPr algn="r" rtl="0" eaLnBrk="0" fontAlgn="base" hangingPunct="0">
              <a:lnSpc>
                <a:spcPct val="80000"/>
              </a:lnSpc>
              <a:spcBef>
                <a:spcPct val="0"/>
              </a:spcBef>
              <a:spcAft>
                <a:spcPct val="0"/>
              </a:spcAft>
              <a:defRPr sz="2800">
                <a:solidFill>
                  <a:schemeClr val="tx1"/>
                </a:solidFill>
                <a:latin typeface="Arial" charset="0"/>
                <a:cs typeface="Arial" charset="0"/>
              </a:defRPr>
            </a:lvl3pPr>
            <a:lvl4pPr algn="r" rtl="0" eaLnBrk="0" fontAlgn="base" hangingPunct="0">
              <a:lnSpc>
                <a:spcPct val="80000"/>
              </a:lnSpc>
              <a:spcBef>
                <a:spcPct val="0"/>
              </a:spcBef>
              <a:spcAft>
                <a:spcPct val="0"/>
              </a:spcAft>
              <a:defRPr sz="2800">
                <a:solidFill>
                  <a:schemeClr val="tx1"/>
                </a:solidFill>
                <a:latin typeface="Arial" charset="0"/>
                <a:cs typeface="Arial" charset="0"/>
              </a:defRPr>
            </a:lvl4pPr>
            <a:lvl5pPr algn="r" rtl="0" eaLnBrk="0" fontAlgn="base" hangingPunct="0">
              <a:lnSpc>
                <a:spcPct val="80000"/>
              </a:lnSpc>
              <a:spcBef>
                <a:spcPct val="0"/>
              </a:spcBef>
              <a:spcAft>
                <a:spcPct val="0"/>
              </a:spcAft>
              <a:defRPr sz="2800">
                <a:solidFill>
                  <a:schemeClr val="tx1"/>
                </a:solidFill>
                <a:latin typeface="Arial" charset="0"/>
                <a:cs typeface="Arial" charset="0"/>
              </a:defRPr>
            </a:lvl5pPr>
            <a:lvl6pPr marL="457200" algn="r" rtl="0" fontAlgn="base">
              <a:lnSpc>
                <a:spcPct val="80000"/>
              </a:lnSpc>
              <a:spcBef>
                <a:spcPct val="0"/>
              </a:spcBef>
              <a:spcAft>
                <a:spcPct val="0"/>
              </a:spcAft>
              <a:defRPr sz="2800">
                <a:solidFill>
                  <a:schemeClr val="tx1"/>
                </a:solidFill>
                <a:latin typeface="Arial" charset="0"/>
                <a:cs typeface="Arial" charset="0"/>
              </a:defRPr>
            </a:lvl6pPr>
            <a:lvl7pPr marL="914400" algn="r" rtl="0" fontAlgn="base">
              <a:lnSpc>
                <a:spcPct val="80000"/>
              </a:lnSpc>
              <a:spcBef>
                <a:spcPct val="0"/>
              </a:spcBef>
              <a:spcAft>
                <a:spcPct val="0"/>
              </a:spcAft>
              <a:defRPr sz="2800">
                <a:solidFill>
                  <a:schemeClr val="tx1"/>
                </a:solidFill>
                <a:latin typeface="Arial" charset="0"/>
                <a:cs typeface="Arial" charset="0"/>
              </a:defRPr>
            </a:lvl7pPr>
            <a:lvl8pPr marL="1371600" algn="r" rtl="0" fontAlgn="base">
              <a:lnSpc>
                <a:spcPct val="80000"/>
              </a:lnSpc>
              <a:spcBef>
                <a:spcPct val="0"/>
              </a:spcBef>
              <a:spcAft>
                <a:spcPct val="0"/>
              </a:spcAft>
              <a:defRPr sz="2800">
                <a:solidFill>
                  <a:schemeClr val="tx1"/>
                </a:solidFill>
                <a:latin typeface="Arial" charset="0"/>
                <a:cs typeface="Arial" charset="0"/>
              </a:defRPr>
            </a:lvl8pPr>
            <a:lvl9pPr marL="1828800" algn="r" rtl="0" fontAlgn="base">
              <a:lnSpc>
                <a:spcPct val="80000"/>
              </a:lnSpc>
              <a:spcBef>
                <a:spcPct val="0"/>
              </a:spcBef>
              <a:spcAft>
                <a:spcPct val="0"/>
              </a:spcAft>
              <a:defRPr sz="2800">
                <a:solidFill>
                  <a:schemeClr val="tx1"/>
                </a:solidFill>
                <a:latin typeface="Arial" charset="0"/>
                <a:cs typeface="Arial" charset="0"/>
              </a:defRPr>
            </a:lvl9pPr>
          </a:lstStyle>
          <a:p>
            <a:pPr algn="ctr">
              <a:lnSpc>
                <a:spcPct val="100000"/>
              </a:lnSpc>
            </a:pPr>
            <a:r>
              <a:rPr lang="en-US" sz="3600" dirty="0">
                <a:solidFill>
                  <a:srgbClr val="000000"/>
                </a:solidFill>
                <a:latin typeface="Calibri"/>
                <a:cs typeface="Calibri"/>
              </a:rPr>
              <a:t>Evolutionary change with</a:t>
            </a:r>
            <a:br>
              <a:rPr lang="en-US" sz="3600" dirty="0">
                <a:solidFill>
                  <a:srgbClr val="000000"/>
                </a:solidFill>
                <a:latin typeface="Calibri"/>
                <a:cs typeface="Calibri"/>
              </a:rPr>
            </a:br>
            <a:r>
              <a:rPr lang="en-US" sz="3600" dirty="0">
                <a:solidFill>
                  <a:srgbClr val="000000"/>
                </a:solidFill>
                <a:latin typeface="Calibri"/>
                <a:cs typeface="Calibri"/>
              </a:rPr>
              <a:t>many small J’s</a:t>
            </a:r>
          </a:p>
        </p:txBody>
      </p:sp>
      <p:grpSp>
        <p:nvGrpSpPr>
          <p:cNvPr id="15" name="Group 14"/>
          <p:cNvGrpSpPr/>
          <p:nvPr/>
        </p:nvGrpSpPr>
        <p:grpSpPr>
          <a:xfrm>
            <a:off x="0" y="1433419"/>
            <a:ext cx="9000309" cy="4837820"/>
            <a:chOff x="1119795" y="1272289"/>
            <a:chExt cx="6560977" cy="4439251"/>
          </a:xfrm>
          <a:solidFill>
            <a:schemeClr val="accent5">
              <a:lumMod val="20000"/>
              <a:lumOff val="80000"/>
            </a:schemeClr>
          </a:solidFill>
        </p:grpSpPr>
        <p:grpSp>
          <p:nvGrpSpPr>
            <p:cNvPr id="16" name="Group 15"/>
            <p:cNvGrpSpPr/>
            <p:nvPr/>
          </p:nvGrpSpPr>
          <p:grpSpPr>
            <a:xfrm>
              <a:off x="1119795" y="1272289"/>
              <a:ext cx="6560977" cy="4439251"/>
              <a:chOff x="1077462" y="1006737"/>
              <a:chExt cx="6560977" cy="4439251"/>
            </a:xfrm>
            <a:grpFill/>
          </p:grpSpPr>
          <p:sp>
            <p:nvSpPr>
              <p:cNvPr id="20" name="Rectangle 19"/>
              <p:cNvSpPr/>
              <p:nvPr/>
            </p:nvSpPr>
            <p:spPr>
              <a:xfrm>
                <a:off x="1077462" y="1006737"/>
                <a:ext cx="6560977" cy="4439251"/>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grpSp>
            <p:nvGrpSpPr>
              <p:cNvPr id="21" name="Group 20"/>
              <p:cNvGrpSpPr/>
              <p:nvPr/>
            </p:nvGrpSpPr>
            <p:grpSpPr>
              <a:xfrm>
                <a:off x="1461194" y="1286702"/>
                <a:ext cx="5647923" cy="3617710"/>
                <a:chOff x="1406392" y="1252194"/>
                <a:chExt cx="5647923" cy="3617710"/>
              </a:xfrm>
              <a:grpFill/>
            </p:grpSpPr>
            <p:grpSp>
              <p:nvGrpSpPr>
                <p:cNvPr id="23" name="Group 22"/>
                <p:cNvGrpSpPr/>
                <p:nvPr/>
              </p:nvGrpSpPr>
              <p:grpSpPr>
                <a:xfrm>
                  <a:off x="1553501" y="1617085"/>
                  <a:ext cx="5401638" cy="3215711"/>
                  <a:chOff x="1350030" y="2702588"/>
                  <a:chExt cx="6860643" cy="2643514"/>
                </a:xfrm>
                <a:grpFill/>
              </p:grpSpPr>
              <p:pic>
                <p:nvPicPr>
                  <p:cNvPr id="28" name="Picture 27" descr="Untitled 5.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50030" y="4895295"/>
                    <a:ext cx="780015" cy="450807"/>
                  </a:xfrm>
                  <a:prstGeom prst="rect">
                    <a:avLst/>
                  </a:prstGeom>
                  <a:grpFill/>
                </p:spPr>
              </p:pic>
              <p:pic>
                <p:nvPicPr>
                  <p:cNvPr id="29" name="Picture 28" descr="Untitled 5.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60183" y="4637228"/>
                    <a:ext cx="928068" cy="536374"/>
                  </a:xfrm>
                  <a:prstGeom prst="rect">
                    <a:avLst/>
                  </a:prstGeom>
                  <a:grpFill/>
                </p:spPr>
              </p:pic>
              <p:pic>
                <p:nvPicPr>
                  <p:cNvPr id="30" name="Picture 29" descr="Untitled 5.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17999" y="4297557"/>
                    <a:ext cx="1115104" cy="644471"/>
                  </a:xfrm>
                  <a:prstGeom prst="rect">
                    <a:avLst/>
                  </a:prstGeom>
                  <a:grpFill/>
                </p:spPr>
              </p:pic>
              <p:pic>
                <p:nvPicPr>
                  <p:cNvPr id="31" name="Picture 30" descr="Untitled 5.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23477" y="3884047"/>
                    <a:ext cx="1404349" cy="811639"/>
                  </a:xfrm>
                  <a:prstGeom prst="rect">
                    <a:avLst/>
                  </a:prstGeom>
                  <a:grpFill/>
                </p:spPr>
              </p:pic>
              <p:pic>
                <p:nvPicPr>
                  <p:cNvPr id="32" name="Picture 31" descr="Untitled 5.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79982" y="3381927"/>
                    <a:ext cx="1693595" cy="978808"/>
                  </a:xfrm>
                  <a:prstGeom prst="rect">
                    <a:avLst/>
                  </a:prstGeom>
                  <a:grpFill/>
                </p:spPr>
              </p:pic>
              <p:pic>
                <p:nvPicPr>
                  <p:cNvPr id="33" name="Picture 32" descr="Untitled 5.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02279" y="2702588"/>
                    <a:ext cx="2008394" cy="1308428"/>
                  </a:xfrm>
                  <a:prstGeom prst="rect">
                    <a:avLst/>
                  </a:prstGeom>
                  <a:grpFill/>
                </p:spPr>
              </p:pic>
            </p:grpSp>
            <p:cxnSp>
              <p:nvCxnSpPr>
                <p:cNvPr id="24" name="Straight Arrow Connector 23"/>
                <p:cNvCxnSpPr/>
                <p:nvPr/>
              </p:nvCxnSpPr>
              <p:spPr bwMode="auto">
                <a:xfrm flipH="1" flipV="1">
                  <a:off x="1502592" y="1252194"/>
                  <a:ext cx="1360" cy="3617710"/>
                </a:xfrm>
                <a:prstGeom prst="straightConnector1">
                  <a:avLst/>
                </a:prstGeom>
                <a:grpFill/>
                <a:ln w="28575" cap="flat" cmpd="sng" algn="ctr">
                  <a:solidFill>
                    <a:schemeClr val="tx1"/>
                  </a:solidFill>
                  <a:prstDash val="solid"/>
                  <a:round/>
                  <a:headEnd type="none" w="med" len="med"/>
                  <a:tailEnd type="arrow"/>
                </a:ln>
                <a:effectLst/>
              </p:spPr>
            </p:cxnSp>
            <p:sp>
              <p:nvSpPr>
                <p:cNvPr id="25" name="TextBox 24"/>
                <p:cNvSpPr txBox="1"/>
                <p:nvPr/>
              </p:nvSpPr>
              <p:spPr>
                <a:xfrm>
                  <a:off x="1515741" y="1326712"/>
                  <a:ext cx="1343661" cy="538952"/>
                </a:xfrm>
                <a:prstGeom prst="rect">
                  <a:avLst/>
                </a:prstGeom>
                <a:grpFill/>
                <a:ln>
                  <a:noFill/>
                </a:ln>
              </p:spPr>
              <p:txBody>
                <a:bodyPr wrap="none" rtlCol="0">
                  <a:spAutoFit/>
                </a:bodyPr>
                <a:lstStyle/>
                <a:p>
                  <a:r>
                    <a:rPr lang="en-US" sz="2400" b="1" dirty="0">
                      <a:solidFill>
                        <a:srgbClr val="000000"/>
                      </a:solidFill>
                      <a:latin typeface="Century Gothic"/>
                      <a:cs typeface="Century Gothic"/>
                    </a:rPr>
                    <a:t>Fitness</a:t>
                  </a:r>
                </a:p>
              </p:txBody>
            </p:sp>
            <p:cxnSp>
              <p:nvCxnSpPr>
                <p:cNvPr id="26" name="Straight Arrow Connector 25"/>
                <p:cNvCxnSpPr/>
                <p:nvPr/>
              </p:nvCxnSpPr>
              <p:spPr bwMode="auto">
                <a:xfrm flipV="1">
                  <a:off x="1406392" y="4590188"/>
                  <a:ext cx="5647923" cy="0"/>
                </a:xfrm>
                <a:prstGeom prst="straightConnector1">
                  <a:avLst/>
                </a:prstGeom>
                <a:grpFill/>
                <a:ln w="28575" cap="flat" cmpd="sng" algn="ctr">
                  <a:solidFill>
                    <a:srgbClr val="000000"/>
                  </a:solidFill>
                  <a:prstDash val="solid"/>
                  <a:round/>
                  <a:headEnd type="none" w="med" len="med"/>
                  <a:tailEnd type="arrow"/>
                </a:ln>
                <a:effectLst/>
              </p:spPr>
            </p:cxnSp>
            <p:sp>
              <p:nvSpPr>
                <p:cNvPr id="27" name="TextBox 26"/>
                <p:cNvSpPr txBox="1"/>
                <p:nvPr/>
              </p:nvSpPr>
              <p:spPr>
                <a:xfrm rot="19880939">
                  <a:off x="3079203" y="2249413"/>
                  <a:ext cx="3003610" cy="423630"/>
                </a:xfrm>
                <a:prstGeom prst="rect">
                  <a:avLst/>
                </a:prstGeom>
                <a:grpFill/>
                <a:ln>
                  <a:noFill/>
                </a:ln>
              </p:spPr>
              <p:txBody>
                <a:bodyPr wrap="square" rtlCol="0">
                  <a:spAutoFit/>
                </a:bodyPr>
                <a:lstStyle/>
                <a:p>
                  <a:r>
                    <a:rPr lang="en-US" sz="2400" b="1" dirty="0">
                      <a:solidFill>
                        <a:srgbClr val="000000"/>
                      </a:solidFill>
                      <a:latin typeface="Century Gothic"/>
                      <a:cs typeface="Century Gothic"/>
                    </a:rPr>
                    <a:t>Capability for Change</a:t>
                  </a:r>
                </a:p>
              </p:txBody>
            </p:sp>
          </p:grpSp>
        </p:grpSp>
        <p:sp>
          <p:nvSpPr>
            <p:cNvPr id="19" name="TextBox 18"/>
            <p:cNvSpPr txBox="1"/>
            <p:nvPr/>
          </p:nvSpPr>
          <p:spPr>
            <a:xfrm>
              <a:off x="5883461" y="4826243"/>
              <a:ext cx="1022079" cy="538952"/>
            </a:xfrm>
            <a:prstGeom prst="rect">
              <a:avLst/>
            </a:prstGeom>
            <a:noFill/>
            <a:ln>
              <a:noFill/>
            </a:ln>
          </p:spPr>
          <p:txBody>
            <a:bodyPr wrap="none" rtlCol="0">
              <a:spAutoFit/>
            </a:bodyPr>
            <a:lstStyle/>
            <a:p>
              <a:r>
                <a:rPr lang="en-US" sz="2400" b="1" dirty="0">
                  <a:solidFill>
                    <a:srgbClr val="000000"/>
                  </a:solidFill>
                  <a:latin typeface="Century Gothic"/>
                  <a:cs typeface="Century Gothic"/>
                </a:rPr>
                <a:t>Time</a:t>
              </a:r>
            </a:p>
          </p:txBody>
        </p:sp>
      </p:grpSp>
    </p:spTree>
    <p:extLst>
      <p:ext uri="{BB962C8B-B14F-4D97-AF65-F5344CB8AC3E}">
        <p14:creationId xmlns:p14="http://schemas.microsoft.com/office/powerpoint/2010/main" val="1508640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Kanban Method</a:t>
            </a:r>
          </a:p>
        </p:txBody>
      </p:sp>
      <p:sp>
        <p:nvSpPr>
          <p:cNvPr id="5" name="Inhaltsplatzhalter 4">
            <a:extLst>
              <a:ext uri="{FF2B5EF4-FFF2-40B4-BE49-F238E27FC236}">
                <a16:creationId xmlns:a16="http://schemas.microsoft.com/office/drawing/2014/main" id="{9064E17C-AD0F-4D48-8CBC-C51206A651CF}"/>
              </a:ext>
            </a:extLst>
          </p:cNvPr>
          <p:cNvSpPr>
            <a:spLocks noGrp="1"/>
          </p:cNvSpPr>
          <p:nvPr>
            <p:ph idx="1"/>
          </p:nvPr>
        </p:nvSpPr>
        <p:spPr>
          <a:xfrm>
            <a:off x="457201" y="3134576"/>
            <a:ext cx="3949700" cy="2317297"/>
          </a:xfrm>
        </p:spPr>
        <p:txBody>
          <a:bodyPr>
            <a:normAutofit lnSpcReduction="10000"/>
          </a:bodyPr>
          <a:lstStyle/>
          <a:p>
            <a:r>
              <a:rPr lang="en-US" dirty="0"/>
              <a:t>“Kanban is a management method for</a:t>
            </a:r>
          </a:p>
          <a:p>
            <a:pPr lvl="1"/>
            <a:r>
              <a:rPr lang="en-US" dirty="0"/>
              <a:t>directly improving service delivery,</a:t>
            </a:r>
          </a:p>
          <a:p>
            <a:pPr lvl="1"/>
            <a:r>
              <a:rPr lang="en-US" dirty="0"/>
              <a:t>catalyzing improvements, and</a:t>
            </a:r>
          </a:p>
          <a:p>
            <a:pPr lvl="1"/>
            <a:r>
              <a:rPr lang="en-US" dirty="0"/>
              <a:t>evolving a business to be “fit for purpose.”</a:t>
            </a:r>
          </a:p>
          <a:p>
            <a:endParaRPr lang="en-US" dirty="0"/>
          </a:p>
        </p:txBody>
      </p:sp>
      <p:sp>
        <p:nvSpPr>
          <p:cNvPr id="6" name="Inhaltsplatzhalter 5">
            <a:extLst>
              <a:ext uri="{FF2B5EF4-FFF2-40B4-BE49-F238E27FC236}">
                <a16:creationId xmlns:a16="http://schemas.microsoft.com/office/drawing/2014/main" id="{BDDE3C08-A2CA-6549-9417-9D4DD23FDC3C}"/>
              </a:ext>
            </a:extLst>
          </p:cNvPr>
          <p:cNvSpPr>
            <a:spLocks noGrp="1"/>
          </p:cNvSpPr>
          <p:nvPr>
            <p:ph idx="12"/>
          </p:nvPr>
        </p:nvSpPr>
        <p:spPr>
          <a:xfrm>
            <a:off x="4737100" y="3134576"/>
            <a:ext cx="3949700" cy="2317297"/>
          </a:xfrm>
        </p:spPr>
        <p:txBody>
          <a:bodyPr>
            <a:normAutofit fontScale="92500"/>
          </a:bodyPr>
          <a:lstStyle/>
          <a:p>
            <a:r>
              <a:rPr lang="en-US" dirty="0"/>
              <a:t>“Kanban is a project management method.”</a:t>
            </a:r>
          </a:p>
          <a:p>
            <a:r>
              <a:rPr lang="en-US" dirty="0"/>
              <a:t>“Kanban is a software development lifecycle process.”</a:t>
            </a:r>
          </a:p>
          <a:p>
            <a:r>
              <a:rPr lang="en-US" dirty="0"/>
              <a:t>Kanban for Ops, Scrum for projects</a:t>
            </a:r>
          </a:p>
          <a:p>
            <a:pPr marL="0" indent="0">
              <a:buNone/>
            </a:pPr>
            <a:endParaRPr lang="en-US" dirty="0"/>
          </a:p>
        </p:txBody>
      </p:sp>
      <p:pic>
        <p:nvPicPr>
          <p:cNvPr id="4" name="Grafik 3">
            <a:extLst>
              <a:ext uri="{FF2B5EF4-FFF2-40B4-BE49-F238E27FC236}">
                <a16:creationId xmlns:a16="http://schemas.microsoft.com/office/drawing/2014/main" id="{B9F7EA3E-110B-6246-B54B-A57D130D4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757" y="1993871"/>
            <a:ext cx="942386" cy="942386"/>
          </a:xfrm>
          <a:prstGeom prst="rect">
            <a:avLst/>
          </a:prstGeom>
        </p:spPr>
      </p:pic>
      <p:pic>
        <p:nvPicPr>
          <p:cNvPr id="8" name="Grafik 7">
            <a:extLst>
              <a:ext uri="{FF2B5EF4-FFF2-40B4-BE49-F238E27FC236}">
                <a16:creationId xmlns:a16="http://schemas.microsoft.com/office/drawing/2014/main" id="{B7309E88-5110-604D-8043-0A430BBDB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0857" y="1993871"/>
            <a:ext cx="942386" cy="942386"/>
          </a:xfrm>
          <a:prstGeom prst="rect">
            <a:avLst/>
          </a:prstGeom>
        </p:spPr>
      </p:pic>
    </p:spTree>
    <p:extLst>
      <p:ext uri="{BB962C8B-B14F-4D97-AF65-F5344CB8AC3E}">
        <p14:creationId xmlns:p14="http://schemas.microsoft.com/office/powerpoint/2010/main" val="353848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Kanban Method: Service Delivery Principles</a:t>
            </a:r>
          </a:p>
        </p:txBody>
      </p:sp>
      <p:sp>
        <p:nvSpPr>
          <p:cNvPr id="5" name="TextBox 4"/>
          <p:cNvSpPr txBox="1"/>
          <p:nvPr/>
        </p:nvSpPr>
        <p:spPr>
          <a:xfrm>
            <a:off x="403411" y="2022714"/>
            <a:ext cx="5491402" cy="3182923"/>
          </a:xfrm>
          <a:prstGeom prst="rect">
            <a:avLst/>
          </a:prstGeom>
          <a:noFill/>
        </p:spPr>
        <p:txBody>
          <a:bodyPr wrap="square" rtlCol="0">
            <a:spAutoFit/>
          </a:bodyPr>
          <a:lstStyle/>
          <a:p>
            <a:pPr>
              <a:spcAft>
                <a:spcPts val="450"/>
              </a:spcAft>
            </a:pPr>
            <a:r>
              <a:rPr lang="en-US" dirty="0">
                <a:latin typeface="+mj-lt"/>
              </a:rPr>
              <a:t>Your organization is a network of interdependent services with policies that determine its behavior.</a:t>
            </a:r>
          </a:p>
          <a:p>
            <a:pPr>
              <a:spcAft>
                <a:spcPts val="450"/>
              </a:spcAft>
            </a:pPr>
            <a:endParaRPr lang="en-US" dirty="0">
              <a:latin typeface="+mj-lt"/>
            </a:endParaRPr>
          </a:p>
          <a:p>
            <a:pPr>
              <a:spcAft>
                <a:spcPts val="450"/>
              </a:spcAft>
            </a:pPr>
            <a:r>
              <a:rPr lang="en-US" dirty="0">
                <a:latin typeface="+mj-lt"/>
              </a:rPr>
              <a:t>Therefore: </a:t>
            </a:r>
          </a:p>
          <a:p>
            <a:pPr marL="385763" indent="-385763">
              <a:spcAft>
                <a:spcPts val="450"/>
              </a:spcAft>
              <a:buAutoNum type="arabicPeriod"/>
            </a:pPr>
            <a:r>
              <a:rPr lang="en-US" dirty="0">
                <a:latin typeface="+mj-lt"/>
              </a:rPr>
              <a:t>Understand and focus on the customer’s </a:t>
            </a:r>
            <a:br>
              <a:rPr lang="en-US" dirty="0">
                <a:latin typeface="+mj-lt"/>
              </a:rPr>
            </a:br>
            <a:r>
              <a:rPr lang="en-US" dirty="0">
                <a:latin typeface="+mj-lt"/>
              </a:rPr>
              <a:t>needs and expectations. </a:t>
            </a:r>
          </a:p>
          <a:p>
            <a:pPr marL="385763" indent="-385763">
              <a:spcAft>
                <a:spcPts val="450"/>
              </a:spcAft>
              <a:buAutoNum type="arabicPeriod"/>
            </a:pPr>
            <a:r>
              <a:rPr lang="en-US" dirty="0">
                <a:latin typeface="+mj-lt"/>
              </a:rPr>
              <a:t>Manage the work; </a:t>
            </a:r>
            <a:br>
              <a:rPr lang="en-US" dirty="0">
                <a:latin typeface="+mj-lt"/>
              </a:rPr>
            </a:br>
            <a:r>
              <a:rPr lang="en-US" dirty="0">
                <a:latin typeface="+mj-lt"/>
              </a:rPr>
              <a:t>let workers self-organize around it.</a:t>
            </a:r>
          </a:p>
          <a:p>
            <a:pPr marL="385763" indent="-385763">
              <a:spcAft>
                <a:spcPts val="450"/>
              </a:spcAft>
              <a:buAutoNum type="arabicPeriod"/>
            </a:pPr>
            <a:r>
              <a:rPr lang="en-US" dirty="0">
                <a:latin typeface="+mj-lt"/>
              </a:rPr>
              <a:t>Regularly review the network and its policies to improve outcomes.</a:t>
            </a:r>
          </a:p>
        </p:txBody>
      </p:sp>
      <p:sp>
        <p:nvSpPr>
          <p:cNvPr id="11" name="Rechteck 10">
            <a:extLst>
              <a:ext uri="{FF2B5EF4-FFF2-40B4-BE49-F238E27FC236}">
                <a16:creationId xmlns:a16="http://schemas.microsoft.com/office/drawing/2014/main" id="{09F263C5-56AB-A34A-B83D-621F05246035}"/>
              </a:ext>
            </a:extLst>
          </p:cNvPr>
          <p:cNvSpPr/>
          <p:nvPr/>
        </p:nvSpPr>
        <p:spPr>
          <a:xfrm>
            <a:off x="403411" y="2869530"/>
            <a:ext cx="4615397" cy="2571751"/>
          </a:xfrm>
          <a:prstGeom prst="rect">
            <a:avLst/>
          </a:prstGeom>
          <a:noFill/>
        </p:spPr>
        <p:txBody>
          <a:bodyPr wrap="square">
            <a:noAutofit/>
          </a:bodyPr>
          <a:lstStyle/>
          <a:p>
            <a:pPr marL="385763" indent="-385763">
              <a:spcAft>
                <a:spcPts val="450"/>
              </a:spcAft>
              <a:buAutoNum type="arabicPeriod"/>
            </a:pPr>
            <a:endParaRPr lang="en-US" sz="2100" dirty="0">
              <a:cs typeface="Arial" panose="020B0604020202020204" pitchFamily="34" charset="0"/>
            </a:endParaRPr>
          </a:p>
        </p:txBody>
      </p:sp>
      <p:pic>
        <p:nvPicPr>
          <p:cNvPr id="10" name="Inhaltsplatzhalter 9">
            <a:extLst>
              <a:ext uri="{FF2B5EF4-FFF2-40B4-BE49-F238E27FC236}">
                <a16:creationId xmlns:a16="http://schemas.microsoft.com/office/drawing/2014/main" id="{5DBB0127-DA53-0E42-97F9-C898F8C95178}"/>
              </a:ext>
            </a:extLst>
          </p:cNvPr>
          <p:cNvPicPr>
            <a:picLocks noGrp="1" noChangeAspect="1"/>
          </p:cNvPicPr>
          <p:nvPr>
            <p:ph idx="12"/>
          </p:nvPr>
        </p:nvPicPr>
        <p:blipFill rotWithShape="1">
          <a:blip r:embed="rId3" cstate="print">
            <a:extLst>
              <a:ext uri="{28A0092B-C50C-407E-A947-70E740481C1C}">
                <a14:useLocalDpi xmlns:a14="http://schemas.microsoft.com/office/drawing/2010/main" val="0"/>
              </a:ext>
            </a:extLst>
          </a:blip>
          <a:srcRect l="36170" t="30797" r="29558" b="2294"/>
          <a:stretch/>
        </p:blipFill>
        <p:spPr>
          <a:xfrm>
            <a:off x="6041232" y="2008585"/>
            <a:ext cx="2645569" cy="3443289"/>
          </a:xfrm>
          <a:prstGeom prst="rect">
            <a:avLst/>
          </a:prstGeom>
        </p:spPr>
      </p:pic>
    </p:spTree>
    <p:extLst>
      <p:ext uri="{BB962C8B-B14F-4D97-AF65-F5344CB8AC3E}">
        <p14:creationId xmlns:p14="http://schemas.microsoft.com/office/powerpoint/2010/main" val="310118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0DB298-76DC-944E-9AC9-06F86D730027}"/>
              </a:ext>
            </a:extLst>
          </p:cNvPr>
          <p:cNvSpPr>
            <a:spLocks noGrp="1"/>
          </p:cNvSpPr>
          <p:nvPr>
            <p:ph type="title"/>
          </p:nvPr>
        </p:nvSpPr>
        <p:spPr/>
        <p:txBody>
          <a:bodyPr/>
          <a:lstStyle/>
          <a:p>
            <a:r>
              <a:rPr lang="en-US" dirty="0"/>
              <a:t>What is a service?</a:t>
            </a:r>
          </a:p>
        </p:txBody>
      </p:sp>
      <p:grpSp>
        <p:nvGrpSpPr>
          <p:cNvPr id="24" name="Gruppieren 23">
            <a:extLst>
              <a:ext uri="{FF2B5EF4-FFF2-40B4-BE49-F238E27FC236}">
                <a16:creationId xmlns:a16="http://schemas.microsoft.com/office/drawing/2014/main" id="{766F2BEA-FA93-1D45-ACC7-AC43FA097A79}"/>
              </a:ext>
            </a:extLst>
          </p:cNvPr>
          <p:cNvGrpSpPr/>
          <p:nvPr/>
        </p:nvGrpSpPr>
        <p:grpSpPr>
          <a:xfrm>
            <a:off x="700411" y="1809743"/>
            <a:ext cx="1703381" cy="2843390"/>
            <a:chOff x="822033" y="932904"/>
            <a:chExt cx="2271175" cy="3791187"/>
          </a:xfrm>
        </p:grpSpPr>
        <p:pic>
          <p:nvPicPr>
            <p:cNvPr id="16" name="Grafik 15">
              <a:extLst>
                <a:ext uri="{FF2B5EF4-FFF2-40B4-BE49-F238E27FC236}">
                  <a16:creationId xmlns:a16="http://schemas.microsoft.com/office/drawing/2014/main" id="{0A28B9F9-D54B-9348-981E-496F1A5412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136" y="1394569"/>
              <a:ext cx="2154072" cy="1958247"/>
            </a:xfrm>
            <a:prstGeom prst="rect">
              <a:avLst/>
            </a:prstGeom>
          </p:spPr>
        </p:pic>
        <p:sp>
          <p:nvSpPr>
            <p:cNvPr id="17" name="Textfeld 16">
              <a:extLst>
                <a:ext uri="{FF2B5EF4-FFF2-40B4-BE49-F238E27FC236}">
                  <a16:creationId xmlns:a16="http://schemas.microsoft.com/office/drawing/2014/main" id="{33E33B5F-303D-7F4E-BD0F-10D4FE061942}"/>
                </a:ext>
              </a:extLst>
            </p:cNvPr>
            <p:cNvSpPr txBox="1"/>
            <p:nvPr/>
          </p:nvSpPr>
          <p:spPr>
            <a:xfrm>
              <a:off x="845229" y="932904"/>
              <a:ext cx="1967346" cy="492443"/>
            </a:xfrm>
            <a:prstGeom prst="rect">
              <a:avLst/>
            </a:prstGeom>
            <a:noFill/>
          </p:spPr>
          <p:txBody>
            <a:bodyPr wrap="square" rtlCol="0">
              <a:spAutoFit/>
            </a:bodyPr>
            <a:lstStyle/>
            <a:p>
              <a:r>
                <a:rPr lang="en-US" b="1" dirty="0">
                  <a:solidFill>
                    <a:srgbClr val="5C3575"/>
                  </a:solidFill>
                </a:rPr>
                <a:t>Customer</a:t>
              </a:r>
            </a:p>
          </p:txBody>
        </p:sp>
        <p:sp>
          <p:nvSpPr>
            <p:cNvPr id="18" name="Textfeld 17">
              <a:extLst>
                <a:ext uri="{FF2B5EF4-FFF2-40B4-BE49-F238E27FC236}">
                  <a16:creationId xmlns:a16="http://schemas.microsoft.com/office/drawing/2014/main" id="{1A39D6FF-E2A1-D647-82F5-BEB586232BDF}"/>
                </a:ext>
              </a:extLst>
            </p:cNvPr>
            <p:cNvSpPr txBox="1"/>
            <p:nvPr/>
          </p:nvSpPr>
          <p:spPr>
            <a:xfrm>
              <a:off x="822033" y="3985427"/>
              <a:ext cx="2138192" cy="738664"/>
            </a:xfrm>
            <a:prstGeom prst="rect">
              <a:avLst/>
            </a:prstGeom>
            <a:noFill/>
          </p:spPr>
          <p:txBody>
            <a:bodyPr wrap="none" rtlCol="0">
              <a:spAutoFit/>
            </a:bodyPr>
            <a:lstStyle/>
            <a:p>
              <a:pPr algn="ctr"/>
              <a:r>
                <a:rPr lang="en-US" sz="1500" dirty="0"/>
                <a:t>Requests a </a:t>
              </a:r>
              <a:br>
                <a:rPr lang="en-US" sz="1500" dirty="0"/>
              </a:br>
              <a:r>
                <a:rPr lang="en-US" sz="1500" dirty="0"/>
                <a:t>product or service</a:t>
              </a:r>
            </a:p>
          </p:txBody>
        </p:sp>
        <p:sp>
          <p:nvSpPr>
            <p:cNvPr id="20" name="Rechteck 19">
              <a:extLst>
                <a:ext uri="{FF2B5EF4-FFF2-40B4-BE49-F238E27FC236}">
                  <a16:creationId xmlns:a16="http://schemas.microsoft.com/office/drawing/2014/main" id="{DA8E435F-58AC-4A46-ABE4-86E7A15EC6A9}"/>
                </a:ext>
              </a:extLst>
            </p:cNvPr>
            <p:cNvSpPr/>
            <p:nvPr/>
          </p:nvSpPr>
          <p:spPr>
            <a:xfrm>
              <a:off x="1177896" y="3527587"/>
              <a:ext cx="1460231" cy="492443"/>
            </a:xfrm>
            <a:prstGeom prst="rect">
              <a:avLst/>
            </a:prstGeom>
          </p:spPr>
          <p:txBody>
            <a:bodyPr wrap="none">
              <a:spAutoFit/>
            </a:bodyPr>
            <a:lstStyle/>
            <a:p>
              <a:pPr algn="ctr"/>
              <a:r>
                <a:rPr lang="en-US" b="1" dirty="0">
                  <a:solidFill>
                    <a:srgbClr val="5C3575"/>
                  </a:solidFill>
                </a:rPr>
                <a:t>Has Need</a:t>
              </a:r>
            </a:p>
          </p:txBody>
        </p:sp>
      </p:grpSp>
      <p:grpSp>
        <p:nvGrpSpPr>
          <p:cNvPr id="49" name="Gruppieren 48">
            <a:extLst>
              <a:ext uri="{FF2B5EF4-FFF2-40B4-BE49-F238E27FC236}">
                <a16:creationId xmlns:a16="http://schemas.microsoft.com/office/drawing/2014/main" id="{61EC5372-C044-0248-953E-EB314827707A}"/>
              </a:ext>
            </a:extLst>
          </p:cNvPr>
          <p:cNvGrpSpPr/>
          <p:nvPr/>
        </p:nvGrpSpPr>
        <p:grpSpPr>
          <a:xfrm>
            <a:off x="5529744" y="2484278"/>
            <a:ext cx="3192572" cy="2974098"/>
            <a:chOff x="5046172" y="2363051"/>
            <a:chExt cx="4256763" cy="3965464"/>
          </a:xfrm>
        </p:grpSpPr>
        <p:grpSp>
          <p:nvGrpSpPr>
            <p:cNvPr id="23" name="Gruppieren 22">
              <a:extLst>
                <a:ext uri="{FF2B5EF4-FFF2-40B4-BE49-F238E27FC236}">
                  <a16:creationId xmlns:a16="http://schemas.microsoft.com/office/drawing/2014/main" id="{17C63014-E071-E548-BD81-6BBAB51B8A40}"/>
                </a:ext>
              </a:extLst>
            </p:cNvPr>
            <p:cNvGrpSpPr/>
            <p:nvPr/>
          </p:nvGrpSpPr>
          <p:grpSpPr>
            <a:xfrm>
              <a:off x="5633619" y="3441728"/>
              <a:ext cx="3669316" cy="2886787"/>
              <a:chOff x="5605909" y="3605700"/>
              <a:chExt cx="3669316" cy="2886787"/>
            </a:xfrm>
          </p:grpSpPr>
          <p:pic>
            <p:nvPicPr>
              <p:cNvPr id="11" name="Grafik 10">
                <a:extLst>
                  <a:ext uri="{FF2B5EF4-FFF2-40B4-BE49-F238E27FC236}">
                    <a16:creationId xmlns:a16="http://schemas.microsoft.com/office/drawing/2014/main" id="{C2E8EE99-C741-C045-9CE1-4236686258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7760" y="3605700"/>
                <a:ext cx="1326936" cy="1482436"/>
              </a:xfrm>
              <a:prstGeom prst="rect">
                <a:avLst/>
              </a:prstGeom>
            </p:spPr>
          </p:pic>
          <p:sp>
            <p:nvSpPr>
              <p:cNvPr id="12" name="Textfeld 11">
                <a:extLst>
                  <a:ext uri="{FF2B5EF4-FFF2-40B4-BE49-F238E27FC236}">
                    <a16:creationId xmlns:a16="http://schemas.microsoft.com/office/drawing/2014/main" id="{2AF76AE4-9952-6444-8D6D-A8C056303B31}"/>
                  </a:ext>
                </a:extLst>
              </p:cNvPr>
              <p:cNvSpPr txBox="1"/>
              <p:nvPr/>
            </p:nvSpPr>
            <p:spPr>
              <a:xfrm>
                <a:off x="5605909" y="5753823"/>
                <a:ext cx="3669316" cy="738664"/>
              </a:xfrm>
              <a:prstGeom prst="rect">
                <a:avLst/>
              </a:prstGeom>
              <a:noFill/>
            </p:spPr>
            <p:txBody>
              <a:bodyPr wrap="square" rtlCol="0">
                <a:spAutoFit/>
              </a:bodyPr>
              <a:lstStyle/>
              <a:p>
                <a:pPr algn="ctr"/>
                <a:r>
                  <a:rPr lang="en-US" sz="1500" dirty="0"/>
                  <a:t>Customer accepts or acknowledges delivery </a:t>
                </a:r>
              </a:p>
            </p:txBody>
          </p:sp>
          <p:sp>
            <p:nvSpPr>
              <p:cNvPr id="19" name="Rechteck 18">
                <a:extLst>
                  <a:ext uri="{FF2B5EF4-FFF2-40B4-BE49-F238E27FC236}">
                    <a16:creationId xmlns:a16="http://schemas.microsoft.com/office/drawing/2014/main" id="{5D8E9E5F-631E-F243-AC8A-35F5EBE639DD}"/>
                  </a:ext>
                </a:extLst>
              </p:cNvPr>
              <p:cNvSpPr/>
              <p:nvPr/>
            </p:nvSpPr>
            <p:spPr>
              <a:xfrm>
                <a:off x="5888052" y="5342070"/>
                <a:ext cx="3105032" cy="492443"/>
              </a:xfrm>
              <a:prstGeom prst="rect">
                <a:avLst/>
              </a:prstGeom>
            </p:spPr>
            <p:txBody>
              <a:bodyPr wrap="square">
                <a:spAutoFit/>
              </a:bodyPr>
              <a:lstStyle/>
              <a:p>
                <a:pPr algn="ctr"/>
                <a:r>
                  <a:rPr lang="en-US" b="1" dirty="0">
                    <a:solidFill>
                      <a:srgbClr val="5C3575"/>
                    </a:solidFill>
                  </a:rPr>
                  <a:t>Need Fulfilled</a:t>
                </a:r>
              </a:p>
            </p:txBody>
          </p:sp>
        </p:grpSp>
        <p:pic>
          <p:nvPicPr>
            <p:cNvPr id="46" name="Grafik 45">
              <a:extLst>
                <a:ext uri="{FF2B5EF4-FFF2-40B4-BE49-F238E27FC236}">
                  <a16:creationId xmlns:a16="http://schemas.microsoft.com/office/drawing/2014/main" id="{24856E39-77C5-594F-8C64-FA18FE8FAA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45326">
              <a:off x="5046172" y="2363051"/>
              <a:ext cx="2141850" cy="1124756"/>
            </a:xfrm>
            <a:prstGeom prst="rect">
              <a:avLst/>
            </a:prstGeom>
          </p:spPr>
        </p:pic>
      </p:grpSp>
      <p:grpSp>
        <p:nvGrpSpPr>
          <p:cNvPr id="48" name="Gruppieren 47">
            <a:extLst>
              <a:ext uri="{FF2B5EF4-FFF2-40B4-BE49-F238E27FC236}">
                <a16:creationId xmlns:a16="http://schemas.microsoft.com/office/drawing/2014/main" id="{479895B5-D692-8742-B78D-2CB234D6C5E0}"/>
              </a:ext>
            </a:extLst>
          </p:cNvPr>
          <p:cNvGrpSpPr/>
          <p:nvPr/>
        </p:nvGrpSpPr>
        <p:grpSpPr>
          <a:xfrm>
            <a:off x="2510021" y="1834548"/>
            <a:ext cx="3263782" cy="3382837"/>
            <a:chOff x="1884971" y="1272077"/>
            <a:chExt cx="4351709" cy="4510449"/>
          </a:xfrm>
        </p:grpSpPr>
        <p:grpSp>
          <p:nvGrpSpPr>
            <p:cNvPr id="44" name="Gruppieren 43">
              <a:extLst>
                <a:ext uri="{FF2B5EF4-FFF2-40B4-BE49-F238E27FC236}">
                  <a16:creationId xmlns:a16="http://schemas.microsoft.com/office/drawing/2014/main" id="{87EDF611-55E1-8A43-B583-DE3F1F39DA4E}"/>
                </a:ext>
              </a:extLst>
            </p:cNvPr>
            <p:cNvGrpSpPr/>
            <p:nvPr/>
          </p:nvGrpSpPr>
          <p:grpSpPr>
            <a:xfrm>
              <a:off x="2891929" y="1841128"/>
              <a:ext cx="3344751" cy="3941398"/>
              <a:chOff x="2891929" y="1841128"/>
              <a:chExt cx="3344751" cy="3941398"/>
            </a:xfrm>
          </p:grpSpPr>
          <p:grpSp>
            <p:nvGrpSpPr>
              <p:cNvPr id="39" name="Gruppieren 38">
                <a:extLst>
                  <a:ext uri="{FF2B5EF4-FFF2-40B4-BE49-F238E27FC236}">
                    <a16:creationId xmlns:a16="http://schemas.microsoft.com/office/drawing/2014/main" id="{031C145D-C22B-1940-9246-C091C2ED70B8}"/>
                  </a:ext>
                </a:extLst>
              </p:cNvPr>
              <p:cNvGrpSpPr/>
              <p:nvPr/>
            </p:nvGrpSpPr>
            <p:grpSpPr>
              <a:xfrm>
                <a:off x="3287209" y="1841128"/>
                <a:ext cx="2624059" cy="2944342"/>
                <a:chOff x="3794952" y="1732662"/>
                <a:chExt cx="2624059" cy="2944342"/>
              </a:xfrm>
            </p:grpSpPr>
            <p:pic>
              <p:nvPicPr>
                <p:cNvPr id="30" name="Grafik 29">
                  <a:extLst>
                    <a:ext uri="{FF2B5EF4-FFF2-40B4-BE49-F238E27FC236}">
                      <a16:creationId xmlns:a16="http://schemas.microsoft.com/office/drawing/2014/main" id="{09EBCC9E-E4BF-5A4D-920E-6ED467146D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4952" y="1732662"/>
                  <a:ext cx="2624059" cy="2264598"/>
                </a:xfrm>
                <a:prstGeom prst="rect">
                  <a:avLst/>
                </a:prstGeom>
              </p:spPr>
            </p:pic>
            <p:sp>
              <p:nvSpPr>
                <p:cNvPr id="32" name="Rechteck 31">
                  <a:extLst>
                    <a:ext uri="{FF2B5EF4-FFF2-40B4-BE49-F238E27FC236}">
                      <a16:creationId xmlns:a16="http://schemas.microsoft.com/office/drawing/2014/main" id="{D9EDA375-C0B0-C644-B211-5595EBADB517}"/>
                    </a:ext>
                  </a:extLst>
                </p:cNvPr>
                <p:cNvSpPr/>
                <p:nvPr/>
              </p:nvSpPr>
              <p:spPr>
                <a:xfrm>
                  <a:off x="3867589" y="4184562"/>
                  <a:ext cx="2280114" cy="492442"/>
                </a:xfrm>
                <a:prstGeom prst="rect">
                  <a:avLst/>
                </a:prstGeom>
              </p:spPr>
              <p:txBody>
                <a:bodyPr wrap="none">
                  <a:spAutoFit/>
                </a:bodyPr>
                <a:lstStyle/>
                <a:p>
                  <a:pPr algn="ctr"/>
                  <a:r>
                    <a:rPr lang="en-US" b="1" dirty="0">
                      <a:solidFill>
                        <a:srgbClr val="5C3575"/>
                      </a:solidFill>
                    </a:rPr>
                    <a:t>Service Delivery</a:t>
                  </a:r>
                </a:p>
              </p:txBody>
            </p:sp>
          </p:grpSp>
          <p:sp>
            <p:nvSpPr>
              <p:cNvPr id="43" name="Rechteck 42">
                <a:extLst>
                  <a:ext uri="{FF2B5EF4-FFF2-40B4-BE49-F238E27FC236}">
                    <a16:creationId xmlns:a16="http://schemas.microsoft.com/office/drawing/2014/main" id="{DC5FED9F-440A-B240-A96E-EB1270BBE568}"/>
                  </a:ext>
                </a:extLst>
              </p:cNvPr>
              <p:cNvSpPr/>
              <p:nvPr/>
            </p:nvSpPr>
            <p:spPr>
              <a:xfrm>
                <a:off x="2891929" y="4828418"/>
                <a:ext cx="3344751" cy="954108"/>
              </a:xfrm>
              <a:prstGeom prst="rect">
                <a:avLst/>
              </a:prstGeom>
            </p:spPr>
            <p:txBody>
              <a:bodyPr wrap="square">
                <a:spAutoFit/>
              </a:bodyPr>
              <a:lstStyle/>
              <a:p>
                <a:pPr algn="ctr"/>
                <a:r>
                  <a:rPr lang="en-US" sz="1350" dirty="0"/>
                  <a:t>Responds to the need</a:t>
                </a:r>
                <a:br>
                  <a:rPr lang="en-US" sz="1350" dirty="0"/>
                </a:br>
                <a:r>
                  <a:rPr lang="en-US" sz="1350" dirty="0"/>
                  <a:t>with a series of</a:t>
                </a:r>
              </a:p>
              <a:p>
                <a:pPr algn="ctr"/>
                <a:r>
                  <a:rPr lang="en-US" sz="1350" dirty="0"/>
                  <a:t>activities</a:t>
                </a:r>
              </a:p>
            </p:txBody>
          </p:sp>
        </p:grpSp>
        <p:pic>
          <p:nvPicPr>
            <p:cNvPr id="47" name="Grafik 46">
              <a:extLst>
                <a:ext uri="{FF2B5EF4-FFF2-40B4-BE49-F238E27FC236}">
                  <a16:creationId xmlns:a16="http://schemas.microsoft.com/office/drawing/2014/main" id="{F6D53655-2E68-E341-8993-DF670025BB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43061">
              <a:off x="1884971" y="1272077"/>
              <a:ext cx="1723769" cy="1105461"/>
            </a:xfrm>
            <a:prstGeom prst="rect">
              <a:avLst/>
            </a:prstGeom>
          </p:spPr>
        </p:pic>
      </p:grpSp>
    </p:spTree>
    <p:extLst>
      <p:ext uri="{BB962C8B-B14F-4D97-AF65-F5344CB8AC3E}">
        <p14:creationId xmlns:p14="http://schemas.microsoft.com/office/powerpoint/2010/main" val="320753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10810"/>
            <a:ext cx="3321596" cy="696521"/>
          </a:xfrm>
        </p:spPr>
        <p:txBody>
          <a:bodyPr/>
          <a:lstStyle/>
          <a:p>
            <a:r>
              <a:rPr lang="en-US" dirty="0"/>
              <a:t>The Kanban Lens</a:t>
            </a:r>
          </a:p>
        </p:txBody>
      </p:sp>
      <p:grpSp>
        <p:nvGrpSpPr>
          <p:cNvPr id="6" name="Group 5"/>
          <p:cNvGrpSpPr>
            <a:grpSpLocks noChangeAspect="1"/>
          </p:cNvGrpSpPr>
          <p:nvPr/>
        </p:nvGrpSpPr>
        <p:grpSpPr>
          <a:xfrm>
            <a:off x="3846040" y="910811"/>
            <a:ext cx="5133170" cy="3138754"/>
            <a:chOff x="528637" y="44457"/>
            <a:chExt cx="11134725" cy="6808494"/>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422" b="10050"/>
            <a:stretch/>
          </p:blipFill>
          <p:spPr>
            <a:xfrm>
              <a:off x="528637" y="44457"/>
              <a:ext cx="11134725" cy="6808494"/>
            </a:xfrm>
            <a:prstGeom prst="rect">
              <a:avLst/>
            </a:prstGeom>
          </p:spPr>
        </p:pic>
        <p:pic>
          <p:nvPicPr>
            <p:cNvPr id="5" name="Picture 2" descr="http://madbricks.co/wp-content/uploads/2016/10/kanban-board-2.pn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37183" y="2133375"/>
              <a:ext cx="4389028" cy="21624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Content Placeholder 2"/>
          <p:cNvSpPr>
            <a:spLocks noGrp="1" noChangeAspect="1"/>
          </p:cNvSpPr>
          <p:nvPr>
            <p:ph idx="1"/>
          </p:nvPr>
        </p:nvSpPr>
        <p:spPr>
          <a:xfrm>
            <a:off x="436872" y="3496301"/>
            <a:ext cx="8399561" cy="2230722"/>
          </a:xfrm>
        </p:spPr>
        <p:txBody>
          <a:bodyPr>
            <a:normAutofit lnSpcReduction="10000"/>
          </a:bodyPr>
          <a:lstStyle/>
          <a:p>
            <a:r>
              <a:rPr lang="en-US" sz="3300" dirty="0"/>
              <a:t>See work as flow </a:t>
            </a:r>
          </a:p>
          <a:p>
            <a:r>
              <a:rPr lang="en-US" sz="3300" dirty="0"/>
              <a:t>See workflow as knowledge discovery steps</a:t>
            </a:r>
          </a:p>
          <a:p>
            <a:r>
              <a:rPr lang="en-US" sz="3300" dirty="0"/>
              <a:t>See knowledge work as a service</a:t>
            </a:r>
          </a:p>
          <a:p>
            <a:r>
              <a:rPr lang="en-US" sz="3300" dirty="0"/>
              <a:t>See organizations as networks of services</a:t>
            </a:r>
          </a:p>
          <a:p>
            <a:pPr marL="0" indent="0">
              <a:buNone/>
            </a:pPr>
            <a:endParaRPr lang="en-US" dirty="0"/>
          </a:p>
        </p:txBody>
      </p:sp>
    </p:spTree>
    <p:extLst>
      <p:ext uri="{BB962C8B-B14F-4D97-AF65-F5344CB8AC3E}">
        <p14:creationId xmlns:p14="http://schemas.microsoft.com/office/powerpoint/2010/main" val="460939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feld 20">
            <a:extLst>
              <a:ext uri="{FF2B5EF4-FFF2-40B4-BE49-F238E27FC236}">
                <a16:creationId xmlns:a16="http://schemas.microsoft.com/office/drawing/2014/main" id="{BC118293-558F-7343-8EA8-BBFFB50BB27C}"/>
              </a:ext>
            </a:extLst>
          </p:cNvPr>
          <p:cNvSpPr txBox="1"/>
          <p:nvPr/>
        </p:nvSpPr>
        <p:spPr>
          <a:xfrm rot="16200000">
            <a:off x="-1109335" y="3176367"/>
            <a:ext cx="2568368" cy="369332"/>
          </a:xfrm>
          <a:prstGeom prst="rect">
            <a:avLst/>
          </a:prstGeom>
          <a:solidFill>
            <a:srgbClr val="78598C"/>
          </a:solidFill>
          <a:ln>
            <a:noFill/>
          </a:ln>
        </p:spPr>
        <p:txBody>
          <a:bodyPr wrap="square" rtlCol="0">
            <a:spAutoFit/>
          </a:bodyPr>
          <a:lstStyle/>
          <a:p>
            <a:pPr algn="ctr"/>
            <a:r>
              <a:rPr lang="en-US" dirty="0">
                <a:solidFill>
                  <a:schemeClr val="bg1"/>
                </a:solidFill>
              </a:rPr>
              <a:t>Kanban General Practices</a:t>
            </a:r>
          </a:p>
        </p:txBody>
      </p:sp>
      <p:pic>
        <p:nvPicPr>
          <p:cNvPr id="6" name="Grafik 5">
            <a:extLst>
              <a:ext uri="{FF2B5EF4-FFF2-40B4-BE49-F238E27FC236}">
                <a16:creationId xmlns:a16="http://schemas.microsoft.com/office/drawing/2014/main" id="{1774FBAB-EE93-F74F-B40D-70FAA15B1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614" y="901672"/>
            <a:ext cx="2783700" cy="2348747"/>
          </a:xfrm>
          <a:prstGeom prst="rect">
            <a:avLst/>
          </a:prstGeom>
        </p:spPr>
      </p:pic>
      <p:grpSp>
        <p:nvGrpSpPr>
          <p:cNvPr id="41" name="Gruppieren 40">
            <a:extLst>
              <a:ext uri="{FF2B5EF4-FFF2-40B4-BE49-F238E27FC236}">
                <a16:creationId xmlns:a16="http://schemas.microsoft.com/office/drawing/2014/main" id="{7C42DA2B-5BDF-1B48-A05B-0F78F14D8C40}"/>
              </a:ext>
            </a:extLst>
          </p:cNvPr>
          <p:cNvGrpSpPr/>
          <p:nvPr/>
        </p:nvGrpSpPr>
        <p:grpSpPr>
          <a:xfrm>
            <a:off x="3025591" y="901672"/>
            <a:ext cx="2892653" cy="2348747"/>
            <a:chOff x="4034121" y="85812"/>
            <a:chExt cx="3856870" cy="3131663"/>
          </a:xfrm>
        </p:grpSpPr>
        <p:cxnSp>
          <p:nvCxnSpPr>
            <p:cNvPr id="27" name="Gerade Verbindung 26">
              <a:extLst>
                <a:ext uri="{FF2B5EF4-FFF2-40B4-BE49-F238E27FC236}">
                  <a16:creationId xmlns:a16="http://schemas.microsoft.com/office/drawing/2014/main" id="{1C7AF4FD-A0E3-8E4B-BBC3-9FE208C1B115}"/>
                </a:ext>
              </a:extLst>
            </p:cNvPr>
            <p:cNvCxnSpPr>
              <a:cxnSpLocks/>
            </p:cNvCxnSpPr>
            <p:nvPr/>
          </p:nvCxnSpPr>
          <p:spPr>
            <a:xfrm>
              <a:off x="4034121" y="345983"/>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954C5CE8-34F1-7246-BE42-3FA9975D4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9391" y="85812"/>
              <a:ext cx="3711600" cy="3131663"/>
            </a:xfrm>
            <a:prstGeom prst="rect">
              <a:avLst/>
            </a:prstGeom>
          </p:spPr>
        </p:pic>
      </p:grpSp>
      <p:grpSp>
        <p:nvGrpSpPr>
          <p:cNvPr id="42" name="Gruppieren 41">
            <a:extLst>
              <a:ext uri="{FF2B5EF4-FFF2-40B4-BE49-F238E27FC236}">
                <a16:creationId xmlns:a16="http://schemas.microsoft.com/office/drawing/2014/main" id="{6BE0AD38-637C-C545-87A7-AE5AC4CB8EA0}"/>
              </a:ext>
            </a:extLst>
          </p:cNvPr>
          <p:cNvGrpSpPr/>
          <p:nvPr/>
        </p:nvGrpSpPr>
        <p:grpSpPr>
          <a:xfrm>
            <a:off x="6027195" y="901672"/>
            <a:ext cx="2856439" cy="2348747"/>
            <a:chOff x="8036260" y="110840"/>
            <a:chExt cx="3808585" cy="3131663"/>
          </a:xfrm>
        </p:grpSpPr>
        <p:cxnSp>
          <p:nvCxnSpPr>
            <p:cNvPr id="25" name="Gerade Verbindung 24">
              <a:extLst>
                <a:ext uri="{FF2B5EF4-FFF2-40B4-BE49-F238E27FC236}">
                  <a16:creationId xmlns:a16="http://schemas.microsoft.com/office/drawing/2014/main" id="{EF18481A-C190-1B42-ABA5-F6D00CA5ED25}"/>
                </a:ext>
              </a:extLst>
            </p:cNvPr>
            <p:cNvCxnSpPr>
              <a:cxnSpLocks/>
            </p:cNvCxnSpPr>
            <p:nvPr/>
          </p:nvCxnSpPr>
          <p:spPr>
            <a:xfrm>
              <a:off x="8036260" y="332128"/>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4DC9C845-6118-FA4C-B9EE-02778DC687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3245" y="110840"/>
              <a:ext cx="3711600" cy="3131663"/>
            </a:xfrm>
            <a:prstGeom prst="rect">
              <a:avLst/>
            </a:prstGeom>
          </p:spPr>
        </p:pic>
      </p:grpSp>
      <p:grpSp>
        <p:nvGrpSpPr>
          <p:cNvPr id="43" name="Gruppieren 42">
            <a:extLst>
              <a:ext uri="{FF2B5EF4-FFF2-40B4-BE49-F238E27FC236}">
                <a16:creationId xmlns:a16="http://schemas.microsoft.com/office/drawing/2014/main" id="{64F7360C-A161-E54E-B606-C74D134A03CA}"/>
              </a:ext>
            </a:extLst>
          </p:cNvPr>
          <p:cNvGrpSpPr/>
          <p:nvPr/>
        </p:nvGrpSpPr>
        <p:grpSpPr>
          <a:xfrm>
            <a:off x="181164" y="3283676"/>
            <a:ext cx="2783700" cy="2521439"/>
            <a:chOff x="241552" y="3235235"/>
            <a:chExt cx="3711600" cy="3361918"/>
          </a:xfrm>
        </p:grpSpPr>
        <p:cxnSp>
          <p:nvCxnSpPr>
            <p:cNvPr id="9" name="Gerade Verbindung 8">
              <a:extLst>
                <a:ext uri="{FF2B5EF4-FFF2-40B4-BE49-F238E27FC236}">
                  <a16:creationId xmlns:a16="http://schemas.microsoft.com/office/drawing/2014/main" id="{91B10E15-2F57-4B4E-B991-7CCD381C5575}"/>
                </a:ext>
              </a:extLst>
            </p:cNvPr>
            <p:cNvCxnSpPr>
              <a:cxnSpLocks/>
            </p:cNvCxnSpPr>
            <p:nvPr/>
          </p:nvCxnSpPr>
          <p:spPr>
            <a:xfrm>
              <a:off x="463965" y="3235235"/>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D36C7408-A853-204A-B521-B5CF24EEE8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1552" y="3465490"/>
              <a:ext cx="3711600" cy="3131663"/>
            </a:xfrm>
            <a:prstGeom prst="rect">
              <a:avLst/>
            </a:prstGeom>
          </p:spPr>
        </p:pic>
      </p:grpSp>
      <p:grpSp>
        <p:nvGrpSpPr>
          <p:cNvPr id="46" name="Gruppieren 45">
            <a:extLst>
              <a:ext uri="{FF2B5EF4-FFF2-40B4-BE49-F238E27FC236}">
                <a16:creationId xmlns:a16="http://schemas.microsoft.com/office/drawing/2014/main" id="{5AD72F95-402C-D649-B352-3AFDE3344EE8}"/>
              </a:ext>
            </a:extLst>
          </p:cNvPr>
          <p:cNvGrpSpPr/>
          <p:nvPr/>
        </p:nvGrpSpPr>
        <p:grpSpPr>
          <a:xfrm>
            <a:off x="3025591" y="3290429"/>
            <a:ext cx="2901625" cy="2511915"/>
            <a:chOff x="4034121" y="3244239"/>
            <a:chExt cx="3868833" cy="3349220"/>
          </a:xfrm>
        </p:grpSpPr>
        <p:grpSp>
          <p:nvGrpSpPr>
            <p:cNvPr id="29" name="Gruppieren 28">
              <a:extLst>
                <a:ext uri="{FF2B5EF4-FFF2-40B4-BE49-F238E27FC236}">
                  <a16:creationId xmlns:a16="http://schemas.microsoft.com/office/drawing/2014/main" id="{200BB601-F8A9-2C48-9409-EFF8EAFB503B}"/>
                </a:ext>
              </a:extLst>
            </p:cNvPr>
            <p:cNvGrpSpPr/>
            <p:nvPr/>
          </p:nvGrpSpPr>
          <p:grpSpPr>
            <a:xfrm>
              <a:off x="4034121" y="3244239"/>
              <a:ext cx="3637597" cy="3315707"/>
              <a:chOff x="4004684" y="3244239"/>
              <a:chExt cx="3637597" cy="3315707"/>
            </a:xfrm>
          </p:grpSpPr>
          <p:cxnSp>
            <p:nvCxnSpPr>
              <p:cNvPr id="36" name="Gerade Verbindung 35">
                <a:extLst>
                  <a:ext uri="{FF2B5EF4-FFF2-40B4-BE49-F238E27FC236}">
                    <a16:creationId xmlns:a16="http://schemas.microsoft.com/office/drawing/2014/main" id="{B2947BCC-DE5D-5C46-A0F9-4675F9C422D0}"/>
                  </a:ext>
                </a:extLst>
              </p:cNvPr>
              <p:cNvCxnSpPr>
                <a:cxnSpLocks/>
              </p:cNvCxnSpPr>
              <p:nvPr/>
            </p:nvCxnSpPr>
            <p:spPr>
              <a:xfrm>
                <a:off x="4004684"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cxnSp>
            <p:nvCxnSpPr>
              <p:cNvPr id="37" name="Gerade Verbindung 36">
                <a:extLst>
                  <a:ext uri="{FF2B5EF4-FFF2-40B4-BE49-F238E27FC236}">
                    <a16:creationId xmlns:a16="http://schemas.microsoft.com/office/drawing/2014/main" id="{CC707D23-5D9D-D14E-AE33-533716897C31}"/>
                  </a:ext>
                </a:extLst>
              </p:cNvPr>
              <p:cNvCxnSpPr>
                <a:cxnSpLocks/>
              </p:cNvCxnSpPr>
              <p:nvPr/>
            </p:nvCxnSpPr>
            <p:spPr>
              <a:xfrm>
                <a:off x="4324660" y="3244239"/>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pic>
          <p:nvPicPr>
            <p:cNvPr id="45" name="Grafik 44">
              <a:extLst>
                <a:ext uri="{FF2B5EF4-FFF2-40B4-BE49-F238E27FC236}">
                  <a16:creationId xmlns:a16="http://schemas.microsoft.com/office/drawing/2014/main" id="{17C6345F-1F70-CB46-912F-6DF69007D9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91354" y="3461796"/>
              <a:ext cx="3711600" cy="3131663"/>
            </a:xfrm>
            <a:prstGeom prst="rect">
              <a:avLst/>
            </a:prstGeom>
          </p:spPr>
        </p:pic>
      </p:grpSp>
      <p:grpSp>
        <p:nvGrpSpPr>
          <p:cNvPr id="49" name="Gruppieren 48">
            <a:extLst>
              <a:ext uri="{FF2B5EF4-FFF2-40B4-BE49-F238E27FC236}">
                <a16:creationId xmlns:a16="http://schemas.microsoft.com/office/drawing/2014/main" id="{80A04E9B-89B0-EC49-8F3E-D95F10ADE328}"/>
              </a:ext>
            </a:extLst>
          </p:cNvPr>
          <p:cNvGrpSpPr/>
          <p:nvPr/>
        </p:nvGrpSpPr>
        <p:grpSpPr>
          <a:xfrm>
            <a:off x="6027196" y="3283676"/>
            <a:ext cx="2881943" cy="2518668"/>
            <a:chOff x="8036260" y="3235235"/>
            <a:chExt cx="3842591" cy="3358224"/>
          </a:xfrm>
        </p:grpSpPr>
        <p:cxnSp>
          <p:nvCxnSpPr>
            <p:cNvPr id="28" name="Gerade Verbindung 27">
              <a:extLst>
                <a:ext uri="{FF2B5EF4-FFF2-40B4-BE49-F238E27FC236}">
                  <a16:creationId xmlns:a16="http://schemas.microsoft.com/office/drawing/2014/main" id="{03D2953B-4DE2-5B47-8E43-ACB30B130D5C}"/>
                </a:ext>
              </a:extLst>
            </p:cNvPr>
            <p:cNvCxnSpPr>
              <a:cxnSpLocks/>
            </p:cNvCxnSpPr>
            <p:nvPr/>
          </p:nvCxnSpPr>
          <p:spPr>
            <a:xfrm>
              <a:off x="8330398" y="3235235"/>
              <a:ext cx="3548453"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0470C1D2-4ED2-7B49-AB01-3C8B5E947B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21005" y="3461796"/>
              <a:ext cx="3711600" cy="3131663"/>
            </a:xfrm>
            <a:prstGeom prst="rect">
              <a:avLst/>
            </a:prstGeom>
          </p:spPr>
        </p:pic>
        <p:cxnSp>
          <p:nvCxnSpPr>
            <p:cNvPr id="48" name="Gerade Verbindung 47">
              <a:extLst>
                <a:ext uri="{FF2B5EF4-FFF2-40B4-BE49-F238E27FC236}">
                  <a16:creationId xmlns:a16="http://schemas.microsoft.com/office/drawing/2014/main" id="{8DA844F1-0911-4F4C-B151-F7311C4BCF42}"/>
                </a:ext>
              </a:extLst>
            </p:cNvPr>
            <p:cNvCxnSpPr>
              <a:cxnSpLocks/>
            </p:cNvCxnSpPr>
            <p:nvPr/>
          </p:nvCxnSpPr>
          <p:spPr>
            <a:xfrm>
              <a:off x="8036260"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004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2054" name="Picture 6" descr="https://mytheoblogy.files.wordpress.com/2013/12/christmas-present-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3822097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2054" name="Picture 6" descr="https://mytheoblogy.files.wordpress.com/2013/12/christmas-present-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2521820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0CEF7E6C-0005-3C4F-8474-4339DA9AEBF0}"/>
              </a:ext>
            </a:extLst>
          </p:cNvPr>
          <p:cNvSpPr>
            <a:spLocks noGrp="1"/>
          </p:cNvSpPr>
          <p:nvPr>
            <p:ph type="title"/>
          </p:nvPr>
        </p:nvSpPr>
        <p:spPr>
          <a:xfrm>
            <a:off x="251520" y="978924"/>
            <a:ext cx="8640960" cy="786603"/>
          </a:xfrm>
        </p:spPr>
        <p:txBody>
          <a:bodyPr>
            <a:normAutofit/>
          </a:bodyPr>
          <a:lstStyle/>
          <a:p>
            <a:r>
              <a:rPr lang="en-US" dirty="0">
                <a:solidFill>
                  <a:srgbClr val="714988"/>
                </a:solidFill>
              </a:rPr>
              <a:t>Systems Thinking Approach to Introducing Kanban (STATIK)</a:t>
            </a:r>
          </a:p>
        </p:txBody>
      </p:sp>
      <p:sp>
        <p:nvSpPr>
          <p:cNvPr id="3" name="Content Placeholder 2"/>
          <p:cNvSpPr>
            <a:spLocks noGrp="1"/>
          </p:cNvSpPr>
          <p:nvPr>
            <p:ph idx="4294967295"/>
          </p:nvPr>
        </p:nvSpPr>
        <p:spPr>
          <a:xfrm>
            <a:off x="251520" y="2328862"/>
            <a:ext cx="6505575" cy="3500438"/>
          </a:xfrm>
        </p:spPr>
        <p:txBody>
          <a:bodyPr>
            <a:normAutofit fontScale="92500" lnSpcReduction="10000"/>
          </a:bodyPr>
          <a:lstStyle/>
          <a:p>
            <a:pPr marL="557213" indent="-557213">
              <a:spcBef>
                <a:spcPts val="954"/>
              </a:spcBef>
              <a:buClr>
                <a:srgbClr val="5C3575"/>
              </a:buClr>
              <a:buFont typeface="+mj-lt"/>
              <a:buAutoNum type="arabicPeriod"/>
            </a:pPr>
            <a:r>
              <a:rPr lang="en-US" dirty="0"/>
              <a:t>Understand what makes the service “fit for purpose”</a:t>
            </a:r>
          </a:p>
          <a:p>
            <a:pPr marL="557213" indent="-557213">
              <a:spcBef>
                <a:spcPts val="954"/>
              </a:spcBef>
              <a:buClr>
                <a:srgbClr val="5C3575"/>
              </a:buClr>
              <a:buFont typeface="+mj-lt"/>
              <a:buAutoNum type="arabicPeriod"/>
            </a:pPr>
            <a:r>
              <a:rPr lang="en-US" dirty="0"/>
              <a:t>Understand sources of dissatisfaction regarding current delivery</a:t>
            </a:r>
          </a:p>
          <a:p>
            <a:pPr marL="557213" indent="-557213">
              <a:spcBef>
                <a:spcPts val="954"/>
              </a:spcBef>
              <a:buClr>
                <a:srgbClr val="5C3575"/>
              </a:buClr>
              <a:buFont typeface="+mj-lt"/>
              <a:buAutoNum type="arabicPeriod"/>
            </a:pPr>
            <a:r>
              <a:rPr lang="en-US" dirty="0"/>
              <a:t>Analyze sources of and nature of demand</a:t>
            </a:r>
          </a:p>
          <a:p>
            <a:pPr marL="557213" indent="-557213">
              <a:spcBef>
                <a:spcPts val="954"/>
              </a:spcBef>
              <a:buClr>
                <a:srgbClr val="5C3575"/>
              </a:buClr>
              <a:buFont typeface="+mj-lt"/>
              <a:buAutoNum type="arabicPeriod"/>
            </a:pPr>
            <a:r>
              <a:rPr lang="en-US" dirty="0"/>
              <a:t>Analyze current delivery capability</a:t>
            </a:r>
          </a:p>
          <a:p>
            <a:pPr marL="557213" indent="-557213">
              <a:spcBef>
                <a:spcPts val="954"/>
              </a:spcBef>
              <a:buClr>
                <a:srgbClr val="5C3575"/>
              </a:buClr>
              <a:buFont typeface="+mj-lt"/>
              <a:buAutoNum type="arabicPeriod"/>
            </a:pPr>
            <a:r>
              <a:rPr lang="en-US" dirty="0"/>
              <a:t>Model the service delivery workflow</a:t>
            </a:r>
          </a:p>
          <a:p>
            <a:pPr marL="557213" indent="-557213">
              <a:spcBef>
                <a:spcPts val="954"/>
              </a:spcBef>
              <a:buClr>
                <a:srgbClr val="5C3575"/>
              </a:buClr>
              <a:buFont typeface="+mj-lt"/>
              <a:buAutoNum type="arabicPeriod"/>
            </a:pPr>
            <a:r>
              <a:rPr lang="en-US" dirty="0"/>
              <a:t>Identify &amp; define classes of service</a:t>
            </a:r>
          </a:p>
          <a:p>
            <a:pPr marL="557213" indent="-557213">
              <a:spcBef>
                <a:spcPts val="954"/>
              </a:spcBef>
              <a:buClr>
                <a:srgbClr val="5C3575"/>
              </a:buClr>
              <a:buFont typeface="+mj-lt"/>
              <a:buAutoNum type="arabicPeriod"/>
            </a:pPr>
            <a:r>
              <a:rPr lang="en-US" dirty="0"/>
              <a:t>Design the Kanban system</a:t>
            </a:r>
          </a:p>
          <a:p>
            <a:pPr marL="557213" indent="-557213">
              <a:spcBef>
                <a:spcPts val="954"/>
              </a:spcBef>
              <a:buClr>
                <a:srgbClr val="5C3575"/>
              </a:buClr>
              <a:buFont typeface="+mj-lt"/>
              <a:buAutoNum type="arabicPeriod"/>
            </a:pPr>
            <a:r>
              <a:rPr lang="en-US" dirty="0"/>
              <a:t>Socialize, design &amp; negotiate implementation</a:t>
            </a:r>
          </a:p>
        </p:txBody>
      </p:sp>
      <p:sp>
        <p:nvSpPr>
          <p:cNvPr id="11" name="TextBox 10"/>
          <p:cNvSpPr txBox="1"/>
          <p:nvPr/>
        </p:nvSpPr>
        <p:spPr>
          <a:xfrm>
            <a:off x="6447121" y="4949742"/>
            <a:ext cx="1693113" cy="553998"/>
          </a:xfrm>
          <a:prstGeom prst="rect">
            <a:avLst/>
          </a:prstGeom>
          <a:noFill/>
        </p:spPr>
        <p:txBody>
          <a:bodyPr wrap="square" rtlCol="0">
            <a:spAutoFit/>
          </a:bodyPr>
          <a:lstStyle/>
          <a:p>
            <a:pPr algn="ctr"/>
            <a:r>
              <a:rPr lang="en-US" sz="1500" dirty="0">
                <a:solidFill>
                  <a:srgbClr val="714988"/>
                </a:solidFill>
              </a:rPr>
              <a:t>This process tends to be iterative</a:t>
            </a:r>
          </a:p>
        </p:txBody>
      </p:sp>
      <p:sp>
        <p:nvSpPr>
          <p:cNvPr id="14" name="TextBox 13"/>
          <p:cNvSpPr txBox="1"/>
          <p:nvPr/>
        </p:nvSpPr>
        <p:spPr>
          <a:xfrm>
            <a:off x="251521" y="1892324"/>
            <a:ext cx="4290647" cy="415498"/>
          </a:xfrm>
          <a:prstGeom prst="rect">
            <a:avLst/>
          </a:prstGeom>
          <a:noFill/>
        </p:spPr>
        <p:txBody>
          <a:bodyPr wrap="square" rtlCol="0">
            <a:spAutoFit/>
          </a:bodyPr>
          <a:lstStyle/>
          <a:p>
            <a:r>
              <a:rPr lang="en-US" sz="2100" b="1" dirty="0">
                <a:solidFill>
                  <a:srgbClr val="714988"/>
                </a:solidFill>
              </a:rPr>
              <a:t>Identify Services. For each service:</a:t>
            </a:r>
          </a:p>
        </p:txBody>
      </p:sp>
      <p:pic>
        <p:nvPicPr>
          <p:cNvPr id="13" name="Grafik 12">
            <a:extLst>
              <a:ext uri="{FF2B5EF4-FFF2-40B4-BE49-F238E27FC236}">
                <a16:creationId xmlns:a16="http://schemas.microsoft.com/office/drawing/2014/main" id="{FD2B47A4-6C85-4848-8BFF-325AD7188B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4469" y="3297021"/>
            <a:ext cx="1818416" cy="1619766"/>
          </a:xfrm>
          <a:prstGeom prst="rect">
            <a:avLst/>
          </a:prstGeom>
        </p:spPr>
      </p:pic>
    </p:spTree>
    <p:extLst>
      <p:ext uri="{BB962C8B-B14F-4D97-AF65-F5344CB8AC3E}">
        <p14:creationId xmlns:p14="http://schemas.microsoft.com/office/powerpoint/2010/main" val="91006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2054" name="Picture 6" descr="https://mytheoblogy.files.wordpress.com/2013/12/christmas-present-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1141121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2054" name="Picture 6" descr="https://mytheoblogy.files.wordpress.com/2013/12/christmas-present-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4055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3214387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a:clrChange>
              <a:clrFrom>
                <a:srgbClr val="FEFEF6"/>
              </a:clrFrom>
              <a:clrTo>
                <a:srgbClr val="FEFEF6">
                  <a:alpha val="0"/>
                </a:srgbClr>
              </a:clrTo>
            </a:clrChange>
          </a:blip>
          <a:stretch>
            <a:fillRect/>
          </a:stretch>
        </p:blipFill>
        <p:spPr>
          <a:xfrm>
            <a:off x="2869515" y="3445612"/>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4055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2827652" y="3900031"/>
            <a:ext cx="1295400" cy="715581"/>
          </a:xfrm>
          <a:prstGeom prst="rect">
            <a:avLst/>
          </a:prstGeom>
          <a:noFill/>
        </p:spPr>
        <p:txBody>
          <a:bodyPr wrap="square" rtlCol="0">
            <a:spAutoFit/>
          </a:bodyPr>
          <a:lstStyle/>
          <a:p>
            <a:r>
              <a:rPr lang="en-US" sz="1350" dirty="0"/>
              <a:t>Balance Demand and Capacity</a:t>
            </a:r>
          </a:p>
        </p:txBody>
      </p: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1437466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a:clrChange>
              <a:clrFrom>
                <a:srgbClr val="FEFEF6"/>
              </a:clrFrom>
              <a:clrTo>
                <a:srgbClr val="FEFEF6">
                  <a:alpha val="0"/>
                </a:srgbClr>
              </a:clrTo>
            </a:clrChange>
          </a:blip>
          <a:stretch>
            <a:fillRect/>
          </a:stretch>
        </p:blipFill>
        <p:spPr>
          <a:xfrm>
            <a:off x="2869515" y="3445612"/>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4055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2827652" y="3900031"/>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5619843"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6128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1850532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a:clrChange>
              <a:clrFrom>
                <a:srgbClr val="FEFEF6"/>
              </a:clrFrom>
              <a:clrTo>
                <a:srgbClr val="FEFEF6">
                  <a:alpha val="0"/>
                </a:srgbClr>
              </a:clrTo>
            </a:clrChange>
          </a:blip>
          <a:stretch>
            <a:fillRect/>
          </a:stretch>
        </p:blipFill>
        <p:spPr>
          <a:xfrm>
            <a:off x="2869515" y="3445612"/>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4055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2827652" y="3900031"/>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5619843"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6128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567569"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6337981" y="4457832"/>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697505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a:clrChange>
              <a:clrFrom>
                <a:srgbClr val="FEFEF6"/>
              </a:clrFrom>
              <a:clrTo>
                <a:srgbClr val="FEFEF6">
                  <a:alpha val="0"/>
                </a:srgbClr>
              </a:clrTo>
            </a:clrChange>
          </a:blip>
          <a:stretch>
            <a:fillRect/>
          </a:stretch>
        </p:blipFill>
        <p:spPr>
          <a:xfrm>
            <a:off x="2869515" y="3445612"/>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4055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2827652" y="3900031"/>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5619843"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6128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567569"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6337981" y="4457832"/>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Right Arrow 35"/>
          <p:cNvSpPr/>
          <p:nvPr/>
        </p:nvSpPr>
        <p:spPr>
          <a:xfrm rot="16200000">
            <a:off x="1011635" y="2534173"/>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Scale</a:t>
            </a:r>
          </a:p>
        </p:txBody>
      </p: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16800773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7" name="Picture 66"/>
          <p:cNvPicPr>
            <a:picLocks noChangeAspect="1"/>
          </p:cNvPicPr>
          <p:nvPr/>
        </p:nvPicPr>
        <p:blipFill>
          <a:blip r:embed="rId3"/>
          <a:stretch>
            <a:fillRect/>
          </a:stretch>
        </p:blipFill>
        <p:spPr>
          <a:xfrm>
            <a:off x="6652368" y="2927544"/>
            <a:ext cx="1893896" cy="770355"/>
          </a:xfrm>
          <a:prstGeom prst="rect">
            <a:avLst/>
          </a:prstGeom>
        </p:spPr>
      </p:pic>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4">
            <a:clrChange>
              <a:clrFrom>
                <a:srgbClr val="FEFEF6"/>
              </a:clrFrom>
              <a:clrTo>
                <a:srgbClr val="FEFEF6">
                  <a:alpha val="0"/>
                </a:srgbClr>
              </a:clrTo>
            </a:clrChange>
          </a:blip>
          <a:stretch>
            <a:fillRect/>
          </a:stretch>
        </p:blipFill>
        <p:spPr>
          <a:xfrm>
            <a:off x="2869515" y="3445612"/>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4055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75" name="U-Turn Arrow 74"/>
          <p:cNvSpPr/>
          <p:nvPr/>
        </p:nvSpPr>
        <p:spPr>
          <a:xfrm flipH="1">
            <a:off x="3823402" y="1873826"/>
            <a:ext cx="4537739" cy="848176"/>
          </a:xfrm>
          <a:prstGeom prst="uturnArrow">
            <a:avLst>
              <a:gd name="adj1" fmla="val 15931"/>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2827652" y="3900031"/>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5619843"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6128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567569"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6337981" y="4457832"/>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43582" y="1596827"/>
            <a:ext cx="4202682" cy="300082"/>
          </a:xfrm>
          <a:prstGeom prst="rect">
            <a:avLst/>
          </a:prstGeom>
          <a:noFill/>
        </p:spPr>
        <p:txBody>
          <a:bodyPr wrap="square" rtlCol="0">
            <a:spAutoFit/>
          </a:bodyPr>
          <a:lstStyle/>
          <a:p>
            <a:r>
              <a:rPr lang="en-US" sz="1350" dirty="0"/>
              <a:t>Incremental process improvement through measurement</a:t>
            </a:r>
          </a:p>
        </p:txBody>
      </p:sp>
      <p:sp>
        <p:nvSpPr>
          <p:cNvPr id="36" name="Right Arrow 35"/>
          <p:cNvSpPr/>
          <p:nvPr/>
        </p:nvSpPr>
        <p:spPr>
          <a:xfrm rot="16200000">
            <a:off x="1011635" y="2534173"/>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Scale</a:t>
            </a:r>
          </a:p>
        </p:txBody>
      </p: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3018413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466304" y="1866113"/>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93638" y="1696346"/>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a:clrChange>
              <a:clrFrom>
                <a:srgbClr val="FFFFFF"/>
              </a:clrFrom>
              <a:clrTo>
                <a:srgbClr val="FFFFFF">
                  <a:alpha val="0"/>
                </a:srgbClr>
              </a:clrTo>
            </a:clrChange>
          </a:blip>
          <a:stretch>
            <a:fillRect/>
          </a:stretch>
        </p:blipFill>
        <p:spPr>
          <a:xfrm>
            <a:off x="2895092" y="2575170"/>
            <a:ext cx="4161024" cy="2250529"/>
          </a:xfrm>
          <a:prstGeom prst="rect">
            <a:avLst/>
          </a:prstGeom>
        </p:spPr>
      </p:pic>
      <p:grpSp>
        <p:nvGrpSpPr>
          <p:cNvPr id="32" name="Group 31"/>
          <p:cNvGrpSpPr/>
          <p:nvPr/>
        </p:nvGrpSpPr>
        <p:grpSpPr>
          <a:xfrm>
            <a:off x="1196962"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2585387" y="2379641"/>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2562355" y="3543362"/>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7" name="Picture 66"/>
          <p:cNvPicPr>
            <a:picLocks noChangeAspect="1"/>
          </p:cNvPicPr>
          <p:nvPr/>
        </p:nvPicPr>
        <p:blipFill>
          <a:blip r:embed="rId3"/>
          <a:stretch>
            <a:fillRect/>
          </a:stretch>
        </p:blipFill>
        <p:spPr>
          <a:xfrm>
            <a:off x="6652368" y="2927544"/>
            <a:ext cx="1893896" cy="770355"/>
          </a:xfrm>
          <a:prstGeom prst="rect">
            <a:avLst/>
          </a:prstGeom>
        </p:spPr>
      </p:pic>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4">
            <a:clrChange>
              <a:clrFrom>
                <a:srgbClr val="FEFEF6"/>
              </a:clrFrom>
              <a:clrTo>
                <a:srgbClr val="FEFEF6">
                  <a:alpha val="0"/>
                </a:srgbClr>
              </a:clrTo>
            </a:clrChange>
          </a:blip>
          <a:stretch>
            <a:fillRect/>
          </a:stretch>
        </p:blipFill>
        <p:spPr>
          <a:xfrm>
            <a:off x="2869515" y="3445612"/>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4174"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2" name="Bent Arrow 71"/>
          <p:cNvSpPr/>
          <p:nvPr/>
        </p:nvSpPr>
        <p:spPr>
          <a:xfrm rot="16200000">
            <a:off x="3668118" y="1290304"/>
            <a:ext cx="1782023" cy="6165285"/>
          </a:xfrm>
          <a:prstGeom prst="bentArrow">
            <a:avLst>
              <a:gd name="adj1" fmla="val 6674"/>
              <a:gd name="adj2" fmla="val 7025"/>
              <a:gd name="adj3" fmla="val 18891"/>
              <a:gd name="adj4" fmla="val 413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3" name="Right Arrow 72"/>
          <p:cNvSpPr/>
          <p:nvPr/>
        </p:nvSpPr>
        <p:spPr>
          <a:xfrm>
            <a:off x="4055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75" name="U-Turn Arrow 74"/>
          <p:cNvSpPr/>
          <p:nvPr/>
        </p:nvSpPr>
        <p:spPr>
          <a:xfrm flipH="1">
            <a:off x="3823402" y="1873826"/>
            <a:ext cx="4537739" cy="848176"/>
          </a:xfrm>
          <a:prstGeom prst="uturnArrow">
            <a:avLst>
              <a:gd name="adj1" fmla="val 15931"/>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 name="TextBox 2"/>
          <p:cNvSpPr txBox="1"/>
          <p:nvPr/>
        </p:nvSpPr>
        <p:spPr>
          <a:xfrm>
            <a:off x="4343582"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2827652" y="3900031"/>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5619843"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6128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567569"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6337981" y="4457832"/>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43582" y="1596827"/>
            <a:ext cx="4202682" cy="300082"/>
          </a:xfrm>
          <a:prstGeom prst="rect">
            <a:avLst/>
          </a:prstGeom>
          <a:noFill/>
        </p:spPr>
        <p:txBody>
          <a:bodyPr wrap="square" rtlCol="0">
            <a:spAutoFit/>
          </a:bodyPr>
          <a:lstStyle/>
          <a:p>
            <a:r>
              <a:rPr lang="en-US" sz="1350" dirty="0"/>
              <a:t>Incremental process improvement through measurement</a:t>
            </a:r>
          </a:p>
        </p:txBody>
      </p:sp>
      <p:sp>
        <p:nvSpPr>
          <p:cNvPr id="35" name="TextBox 34"/>
          <p:cNvSpPr txBox="1"/>
          <p:nvPr/>
        </p:nvSpPr>
        <p:spPr>
          <a:xfrm>
            <a:off x="1865310" y="5260927"/>
            <a:ext cx="4202682" cy="300082"/>
          </a:xfrm>
          <a:prstGeom prst="rect">
            <a:avLst/>
          </a:prstGeom>
          <a:noFill/>
        </p:spPr>
        <p:txBody>
          <a:bodyPr wrap="square" rtlCol="0">
            <a:spAutoFit/>
          </a:bodyPr>
          <a:lstStyle/>
          <a:p>
            <a:r>
              <a:rPr lang="en-US" sz="1350" dirty="0"/>
              <a:t>Double loop learning</a:t>
            </a:r>
          </a:p>
        </p:txBody>
      </p:sp>
      <p:sp>
        <p:nvSpPr>
          <p:cNvPr id="36" name="Right Arrow 35"/>
          <p:cNvSpPr/>
          <p:nvPr/>
        </p:nvSpPr>
        <p:spPr>
          <a:xfrm rot="16200000">
            <a:off x="1011635" y="2534173"/>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Scale</a:t>
            </a:r>
          </a:p>
        </p:txBody>
      </p:sp>
      <p:sp>
        <p:nvSpPr>
          <p:cNvPr id="37" name="TextBox 36"/>
          <p:cNvSpPr txBox="1"/>
          <p:nvPr/>
        </p:nvSpPr>
        <p:spPr>
          <a:xfrm>
            <a:off x="2762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1223302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105143" y="1252174"/>
            <a:ext cx="8640960" cy="696521"/>
          </a:xfrm>
        </p:spPr>
        <p:txBody>
          <a:bodyPr>
            <a:noAutofit/>
          </a:bodyPr>
          <a:lstStyle/>
          <a:p>
            <a:r>
              <a:rPr lang="en-US" sz="5400" dirty="0"/>
              <a:t>Kanban Maturity Model</a:t>
            </a:r>
          </a:p>
        </p:txBody>
      </p:sp>
      <p:pic>
        <p:nvPicPr>
          <p:cNvPr id="3" name="Content Placeholder 2" descr="http://www.kanbanmaturitymodel.com/wp-content/uploads/2018/03/bookweb.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38603" y="2057401"/>
            <a:ext cx="4266794" cy="3394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884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55929" y="2720121"/>
            <a:ext cx="3845122" cy="2354491"/>
          </a:xfrm>
          <a:prstGeom prst="rect">
            <a:avLst/>
          </a:prstGeom>
        </p:spPr>
        <p:txBody>
          <a:bodyPr wrap="square">
            <a:spAutoFit/>
          </a:bodyPr>
          <a:lstStyle/>
          <a:p>
            <a:pPr lvl="0"/>
            <a:r>
              <a:rPr lang="en-US" sz="2100" b="1" dirty="0">
                <a:latin typeface="Arial" panose="020B0604020202020204" pitchFamily="34" charset="0"/>
              </a:rPr>
              <a:t>The Kanban Maturity Model (KMM) maps ~150 specific Kanban practices to </a:t>
            </a:r>
            <a:r>
              <a:rPr lang="en-US" sz="2100" b="1" dirty="0">
                <a:solidFill>
                  <a:srgbClr val="FF0000"/>
                </a:solidFill>
                <a:latin typeface="Arial" panose="020B0604020202020204" pitchFamily="34" charset="0"/>
              </a:rPr>
              <a:t>observable business outcomes</a:t>
            </a:r>
            <a:r>
              <a:rPr lang="en-US" sz="2100" b="1" dirty="0">
                <a:latin typeface="Arial" panose="020B0604020202020204" pitchFamily="34" charset="0"/>
              </a:rPr>
              <a:t> using seven levels of organizational maturity</a:t>
            </a:r>
            <a:endParaRPr lang="en-US" sz="21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92" y="2557988"/>
            <a:ext cx="3660552" cy="3253265"/>
          </a:xfrm>
          <a:prstGeom prst="rect">
            <a:avLst/>
          </a:prstGeom>
        </p:spPr>
      </p:pic>
      <p:sp>
        <p:nvSpPr>
          <p:cNvPr id="4" name="Title 1">
            <a:extLst>
              <a:ext uri="{FF2B5EF4-FFF2-40B4-BE49-F238E27FC236}">
                <a16:creationId xmlns:a16="http://schemas.microsoft.com/office/drawing/2014/main" id="{0CC82534-93F1-4787-B3AD-2EAE945BAB2B}"/>
              </a:ext>
            </a:extLst>
          </p:cNvPr>
          <p:cNvSpPr>
            <a:spLocks noGrp="1"/>
          </p:cNvSpPr>
          <p:nvPr>
            <p:ph type="title"/>
          </p:nvPr>
        </p:nvSpPr>
        <p:spPr>
          <a:xfrm>
            <a:off x="1221857" y="1796382"/>
            <a:ext cx="6480720" cy="522391"/>
          </a:xfrm>
        </p:spPr>
        <p:txBody>
          <a:bodyPr>
            <a:noAutofit/>
          </a:bodyPr>
          <a:lstStyle/>
          <a:p>
            <a:r>
              <a:rPr lang="en-US" sz="4050" dirty="0"/>
              <a:t>Kanban Maturity Model</a:t>
            </a:r>
          </a:p>
        </p:txBody>
      </p:sp>
    </p:spTree>
    <p:extLst>
      <p:ext uri="{BB962C8B-B14F-4D97-AF65-F5344CB8AC3E}">
        <p14:creationId xmlns:p14="http://schemas.microsoft.com/office/powerpoint/2010/main" val="1898111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92" y="2557988"/>
            <a:ext cx="3660552" cy="3253265"/>
          </a:xfrm>
          <a:prstGeom prst="rect">
            <a:avLst/>
          </a:prstGeom>
        </p:spPr>
      </p:pic>
      <p:sp>
        <p:nvSpPr>
          <p:cNvPr id="5" name="Rectangle 4"/>
          <p:cNvSpPr/>
          <p:nvPr/>
        </p:nvSpPr>
        <p:spPr>
          <a:xfrm>
            <a:off x="4630938" y="2720121"/>
            <a:ext cx="3589639" cy="3000821"/>
          </a:xfrm>
          <a:prstGeom prst="rect">
            <a:avLst/>
          </a:prstGeom>
        </p:spPr>
        <p:txBody>
          <a:bodyPr wrap="square">
            <a:spAutoFit/>
          </a:bodyPr>
          <a:lstStyle/>
          <a:p>
            <a:pPr lvl="0"/>
            <a:r>
              <a:rPr lang="en-US" sz="2100" b="1" dirty="0">
                <a:latin typeface="Arial" panose="020B0604020202020204" pitchFamily="34" charset="0"/>
              </a:rPr>
              <a:t>KMM helps eliminate the two failure modes in Kanban and Agile implementations: overreaching causing an aborted start; false summit plateaus and failure to realize full benefit.</a:t>
            </a:r>
          </a:p>
        </p:txBody>
      </p:sp>
      <p:sp>
        <p:nvSpPr>
          <p:cNvPr id="6" name="Curved Left Arrow 5"/>
          <p:cNvSpPr/>
          <p:nvPr/>
        </p:nvSpPr>
        <p:spPr>
          <a:xfrm>
            <a:off x="3437425" y="2914650"/>
            <a:ext cx="415437" cy="13806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endParaRPr>
          </a:p>
        </p:txBody>
      </p:sp>
      <p:sp>
        <p:nvSpPr>
          <p:cNvPr id="7" name="Left-Right Arrow 6"/>
          <p:cNvSpPr/>
          <p:nvPr/>
        </p:nvSpPr>
        <p:spPr>
          <a:xfrm>
            <a:off x="1750865" y="3336225"/>
            <a:ext cx="1153991" cy="652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8" name="Title 1">
            <a:extLst>
              <a:ext uri="{FF2B5EF4-FFF2-40B4-BE49-F238E27FC236}">
                <a16:creationId xmlns:a16="http://schemas.microsoft.com/office/drawing/2014/main" id="{0CC82534-93F1-4787-B3AD-2EAE945BAB2B}"/>
              </a:ext>
            </a:extLst>
          </p:cNvPr>
          <p:cNvSpPr>
            <a:spLocks noGrp="1"/>
          </p:cNvSpPr>
          <p:nvPr>
            <p:ph type="title"/>
          </p:nvPr>
        </p:nvSpPr>
        <p:spPr>
          <a:xfrm>
            <a:off x="1221857" y="1796382"/>
            <a:ext cx="6480720" cy="522391"/>
          </a:xfrm>
        </p:spPr>
        <p:txBody>
          <a:bodyPr>
            <a:noAutofit/>
          </a:bodyPr>
          <a:lstStyle/>
          <a:p>
            <a:r>
              <a:rPr lang="en-US" sz="4050" dirty="0"/>
              <a:t>Kanban Maturity Model</a:t>
            </a:r>
          </a:p>
        </p:txBody>
      </p:sp>
    </p:spTree>
    <p:extLst>
      <p:ext uri="{BB962C8B-B14F-4D97-AF65-F5344CB8AC3E}">
        <p14:creationId xmlns:p14="http://schemas.microsoft.com/office/powerpoint/2010/main" val="2677609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85265" y="2544261"/>
            <a:ext cx="8640960" cy="696521"/>
          </a:xfrm>
        </p:spPr>
        <p:txBody>
          <a:bodyPr>
            <a:noAutofit/>
          </a:bodyPr>
          <a:lstStyle/>
          <a:p>
            <a:r>
              <a:rPr lang="en-US" sz="5400" dirty="0"/>
              <a:t>KMM Case Studies</a:t>
            </a:r>
          </a:p>
        </p:txBody>
      </p:sp>
    </p:spTree>
    <p:extLst>
      <p:ext uri="{BB962C8B-B14F-4D97-AF65-F5344CB8AC3E}">
        <p14:creationId xmlns:p14="http://schemas.microsoft.com/office/powerpoint/2010/main" val="1851512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alt text provided for this image">
            <a:extLst>
              <a:ext uri="{FF2B5EF4-FFF2-40B4-BE49-F238E27FC236}">
                <a16:creationId xmlns:a16="http://schemas.microsoft.com/office/drawing/2014/main" id="{15D9876A-8F69-4BA4-91A2-A7F261557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4615" y="2571751"/>
            <a:ext cx="6334771" cy="23610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EC5C1FF-60BE-4A95-9233-F6C62479F6BB}"/>
              </a:ext>
            </a:extLst>
          </p:cNvPr>
          <p:cNvSpPr>
            <a:spLocks noGrp="1"/>
          </p:cNvSpPr>
          <p:nvPr>
            <p:ph type="title"/>
          </p:nvPr>
        </p:nvSpPr>
        <p:spPr/>
        <p:txBody>
          <a:bodyPr/>
          <a:lstStyle/>
          <a:p>
            <a:r>
              <a:rPr lang="en-US" dirty="0"/>
              <a:t>Kanban Impact at Accenture Brazil</a:t>
            </a:r>
          </a:p>
        </p:txBody>
      </p:sp>
      <p:sp>
        <p:nvSpPr>
          <p:cNvPr id="3" name="Content Placeholder 2">
            <a:extLst>
              <a:ext uri="{FF2B5EF4-FFF2-40B4-BE49-F238E27FC236}">
                <a16:creationId xmlns:a16="http://schemas.microsoft.com/office/drawing/2014/main" id="{A406D06E-155F-4D77-BAE2-E79DCD6D6B9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984850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153CF-D182-48BF-9488-644BBBDD8747}"/>
              </a:ext>
            </a:extLst>
          </p:cNvPr>
          <p:cNvSpPr>
            <a:spLocks noGrp="1"/>
          </p:cNvSpPr>
          <p:nvPr>
            <p:ph type="title"/>
          </p:nvPr>
        </p:nvSpPr>
        <p:spPr>
          <a:xfrm>
            <a:off x="4235824" y="910810"/>
            <a:ext cx="4656656" cy="696521"/>
          </a:xfrm>
        </p:spPr>
        <p:txBody>
          <a:bodyPr/>
          <a:lstStyle/>
          <a:p>
            <a:r>
              <a:rPr lang="en-US" dirty="0"/>
              <a:t>BBVA Case Study</a:t>
            </a:r>
          </a:p>
        </p:txBody>
      </p:sp>
      <p:sp>
        <p:nvSpPr>
          <p:cNvPr id="3" name="Content Placeholder 2">
            <a:extLst>
              <a:ext uri="{FF2B5EF4-FFF2-40B4-BE49-F238E27FC236}">
                <a16:creationId xmlns:a16="http://schemas.microsoft.com/office/drawing/2014/main" id="{AA02C53F-2B74-48C0-82B3-8840237BC246}"/>
              </a:ext>
            </a:extLst>
          </p:cNvPr>
          <p:cNvSpPr>
            <a:spLocks noGrp="1"/>
          </p:cNvSpPr>
          <p:nvPr>
            <p:ph idx="1"/>
          </p:nvPr>
        </p:nvSpPr>
        <p:spPr>
          <a:xfrm>
            <a:off x="4235824" y="2057401"/>
            <a:ext cx="4450976" cy="3394472"/>
          </a:xfrm>
        </p:spPr>
        <p:txBody>
          <a:bodyPr/>
          <a:lstStyle/>
          <a:p>
            <a:pPr marL="0" indent="0">
              <a:buNone/>
            </a:pPr>
            <a:r>
              <a:rPr lang="en-US" b="1" i="1" dirty="0"/>
              <a:t>At BBVA we seek to improve continuously, focused on our values: “Customer first,” “Think big,” and “We are a team.” Therefore, we decided to look at how KMM could help us achieve our goal. After a few months, we have proof that it gives us valid guidance on how to improve our level of customer service. </a:t>
            </a:r>
          </a:p>
          <a:p>
            <a:pPr marL="0" indent="0">
              <a:buNone/>
            </a:pPr>
            <a:r>
              <a:rPr lang="en-US" dirty="0"/>
              <a:t>—Juan José Gil Bilbao</a:t>
            </a:r>
          </a:p>
        </p:txBody>
      </p:sp>
      <p:pic>
        <p:nvPicPr>
          <p:cNvPr id="5" name="Picture 4">
            <a:extLst>
              <a:ext uri="{FF2B5EF4-FFF2-40B4-BE49-F238E27FC236}">
                <a16:creationId xmlns:a16="http://schemas.microsoft.com/office/drawing/2014/main" id="{0C5EAF2F-0C5F-4D3A-B66C-52FDF8609B6C}"/>
              </a:ext>
            </a:extLst>
          </p:cNvPr>
          <p:cNvPicPr>
            <a:picLocks noChangeAspect="1"/>
          </p:cNvPicPr>
          <p:nvPr/>
        </p:nvPicPr>
        <p:blipFill>
          <a:blip r:embed="rId2"/>
          <a:stretch>
            <a:fillRect/>
          </a:stretch>
        </p:blipFill>
        <p:spPr>
          <a:xfrm>
            <a:off x="0" y="857250"/>
            <a:ext cx="3918307" cy="5143500"/>
          </a:xfrm>
          <a:prstGeom prst="rect">
            <a:avLst/>
          </a:prstGeom>
        </p:spPr>
      </p:pic>
    </p:spTree>
    <p:extLst>
      <p:ext uri="{BB962C8B-B14F-4D97-AF65-F5344CB8AC3E}">
        <p14:creationId xmlns:p14="http://schemas.microsoft.com/office/powerpoint/2010/main" val="2157663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Kanban Maturity Model at BBVA</a:t>
            </a:r>
          </a:p>
        </p:txBody>
      </p:sp>
      <p:sp>
        <p:nvSpPr>
          <p:cNvPr id="3" name="Content Placeholder 2"/>
          <p:cNvSpPr>
            <a:spLocks noGrp="1"/>
          </p:cNvSpPr>
          <p:nvPr>
            <p:ph idx="1"/>
          </p:nvPr>
        </p:nvSpPr>
        <p:spPr/>
        <p:txBody>
          <a:bodyPr/>
          <a:lstStyle/>
          <a:p>
            <a:pPr marL="0" indent="0">
              <a:buNone/>
            </a:pPr>
            <a:r>
              <a:rPr lang="en-US" b="1" i="1" dirty="0"/>
              <a:t>“We developed the capability to manage based on data, not on perceptions. This helps us to foresee future needs and resolve blockages due to dependencies on other teams in a fast and simple manner.”</a:t>
            </a:r>
            <a:endParaRPr lang="en-US" dirty="0"/>
          </a:p>
          <a:p>
            <a:pPr marL="0" indent="0">
              <a:buNone/>
            </a:pPr>
            <a:r>
              <a:rPr lang="en-US" b="1" i="1" dirty="0"/>
              <a:t>—</a:t>
            </a:r>
            <a:r>
              <a:rPr lang="en-US" b="1" i="1" dirty="0" err="1"/>
              <a:t>Nagore</a:t>
            </a:r>
            <a:r>
              <a:rPr lang="en-US" b="1" i="1" dirty="0"/>
              <a:t> Bilbao, Core Data Program Manager</a:t>
            </a:r>
            <a:endParaRPr lang="en-US" dirty="0"/>
          </a:p>
          <a:p>
            <a:pPr marL="0" indent="0">
              <a:buNone/>
            </a:pPr>
            <a:endParaRPr lang="en-US" dirty="0"/>
          </a:p>
        </p:txBody>
      </p:sp>
    </p:spTree>
    <p:extLst>
      <p:ext uri="{BB962C8B-B14F-4D97-AF65-F5344CB8AC3E}">
        <p14:creationId xmlns:p14="http://schemas.microsoft.com/office/powerpoint/2010/main" val="2302565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Kanban Maturity Model at BBVA</a:t>
            </a:r>
          </a:p>
        </p:txBody>
      </p:sp>
      <p:sp>
        <p:nvSpPr>
          <p:cNvPr id="3" name="Content Placeholder 2"/>
          <p:cNvSpPr>
            <a:spLocks noGrp="1"/>
          </p:cNvSpPr>
          <p:nvPr>
            <p:ph idx="1"/>
          </p:nvPr>
        </p:nvSpPr>
        <p:spPr/>
        <p:txBody>
          <a:bodyPr/>
          <a:lstStyle/>
          <a:p>
            <a:r>
              <a:rPr lang="en-US" dirty="0"/>
              <a:t>In only one year, two programs have evolved from team-focused management to service-oriented entities with deep understanding of their real capability and the types of services they are delivering to their customers. </a:t>
            </a:r>
          </a:p>
          <a:p>
            <a:r>
              <a:rPr lang="en-US" dirty="0"/>
              <a:t>Three more programs have evolved from team-focused to flow-oriented management. The approach taken using the Kanban Maturity Model has proven to be repeatable.</a:t>
            </a:r>
          </a:p>
        </p:txBody>
      </p:sp>
    </p:spTree>
    <p:extLst>
      <p:ext uri="{BB962C8B-B14F-4D97-AF65-F5344CB8AC3E}">
        <p14:creationId xmlns:p14="http://schemas.microsoft.com/office/powerpoint/2010/main" val="31920886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153CF-D182-48BF-9488-644BBBDD8747}"/>
              </a:ext>
            </a:extLst>
          </p:cNvPr>
          <p:cNvSpPr>
            <a:spLocks noGrp="1"/>
          </p:cNvSpPr>
          <p:nvPr>
            <p:ph type="title"/>
          </p:nvPr>
        </p:nvSpPr>
        <p:spPr>
          <a:xfrm>
            <a:off x="4235824" y="910810"/>
            <a:ext cx="4656656" cy="696521"/>
          </a:xfrm>
        </p:spPr>
        <p:txBody>
          <a:bodyPr/>
          <a:lstStyle/>
          <a:p>
            <a:r>
              <a:rPr lang="en-US" dirty="0"/>
              <a:t>Vanguard Case Study</a:t>
            </a:r>
          </a:p>
        </p:txBody>
      </p:sp>
      <p:sp>
        <p:nvSpPr>
          <p:cNvPr id="3" name="Content Placeholder 2">
            <a:extLst>
              <a:ext uri="{FF2B5EF4-FFF2-40B4-BE49-F238E27FC236}">
                <a16:creationId xmlns:a16="http://schemas.microsoft.com/office/drawing/2014/main" id="{AA02C53F-2B74-48C0-82B3-8840237BC246}"/>
              </a:ext>
            </a:extLst>
          </p:cNvPr>
          <p:cNvSpPr>
            <a:spLocks noGrp="1"/>
          </p:cNvSpPr>
          <p:nvPr>
            <p:ph idx="1"/>
          </p:nvPr>
        </p:nvSpPr>
        <p:spPr>
          <a:xfrm>
            <a:off x="4235824" y="2057401"/>
            <a:ext cx="4450976" cy="3394472"/>
          </a:xfrm>
        </p:spPr>
        <p:txBody>
          <a:bodyPr>
            <a:normAutofit fontScale="92500"/>
          </a:bodyPr>
          <a:lstStyle/>
          <a:p>
            <a:pPr marL="0" indent="0">
              <a:buNone/>
            </a:pPr>
            <a:r>
              <a:rPr lang="en-US" b="1" i="1" dirty="0"/>
              <a:t>“Kanban helped Vanguard FinTech operate in a lean model and accelerate delivered value more so than with using just Scrum or traditional project management methods. Our teams are now starting less work before WIP is finished and the productivity and morale of each team has increased."</a:t>
            </a:r>
            <a:r>
              <a:rPr lang="en-US" b="1" dirty="0"/>
              <a:t> </a:t>
            </a:r>
          </a:p>
          <a:p>
            <a:pPr marL="0" indent="0">
              <a:buNone/>
            </a:pPr>
            <a:r>
              <a:rPr lang="en-US" b="1" i="1" dirty="0"/>
              <a:t>— Christopher Sicilia, Principal, Head of Technology and Project Management at Vanguard Finance Technology. </a:t>
            </a:r>
          </a:p>
        </p:txBody>
      </p:sp>
      <p:pic>
        <p:nvPicPr>
          <p:cNvPr id="4" name="Picture 3">
            <a:extLst>
              <a:ext uri="{FF2B5EF4-FFF2-40B4-BE49-F238E27FC236}">
                <a16:creationId xmlns:a16="http://schemas.microsoft.com/office/drawing/2014/main" id="{D6FF954C-0BC0-4756-B56B-3B12739C28C2}"/>
              </a:ext>
            </a:extLst>
          </p:cNvPr>
          <p:cNvPicPr>
            <a:picLocks noChangeAspect="1"/>
          </p:cNvPicPr>
          <p:nvPr/>
        </p:nvPicPr>
        <p:blipFill>
          <a:blip r:embed="rId2"/>
          <a:stretch>
            <a:fillRect/>
          </a:stretch>
        </p:blipFill>
        <p:spPr>
          <a:xfrm>
            <a:off x="1" y="849419"/>
            <a:ext cx="3896591" cy="5143500"/>
          </a:xfrm>
          <a:prstGeom prst="rect">
            <a:avLst/>
          </a:prstGeom>
        </p:spPr>
      </p:pic>
    </p:spTree>
    <p:extLst>
      <p:ext uri="{BB962C8B-B14F-4D97-AF65-F5344CB8AC3E}">
        <p14:creationId xmlns:p14="http://schemas.microsoft.com/office/powerpoint/2010/main" val="6802565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Kanban Maturity Model at Vanguard</a:t>
            </a:r>
          </a:p>
        </p:txBody>
      </p:sp>
      <p:sp>
        <p:nvSpPr>
          <p:cNvPr id="3" name="Content Placeholder 2"/>
          <p:cNvSpPr>
            <a:spLocks noGrp="1"/>
          </p:cNvSpPr>
          <p:nvPr>
            <p:ph idx="1"/>
          </p:nvPr>
        </p:nvSpPr>
        <p:spPr/>
        <p:txBody>
          <a:bodyPr>
            <a:normAutofit/>
          </a:bodyPr>
          <a:lstStyle/>
          <a:p>
            <a:r>
              <a:rPr lang="en-US" dirty="0"/>
              <a:t>From April 2018 through March 2019, maturity levels were studied to quantify the effects of twelve years of Agile “transformation” and five years of DevOps. A target population of approximately 240 Agile teams was sampled. The sample set grew to approximately 10 percent of the total population, with good distribution across the enterprise. </a:t>
            </a:r>
          </a:p>
          <a:p>
            <a:r>
              <a:rPr lang="en-US" dirty="0"/>
              <a:t>The key result was that, of the twenty-four teams in the sample set, all of which started with Scrum, 40 percent “voted with their feet” and switched or were planning to switch to Kanban. A related result was that the Kanban teams who recovered from “Scrum stall” exhibited flow metrics that outperformed all but one of the very best Scrum teams!</a:t>
            </a:r>
          </a:p>
          <a:p>
            <a:r>
              <a:rPr lang="en-US" dirty="0"/>
              <a:t>Teams are asking for Kanban coaching in four out of five new requests. </a:t>
            </a:r>
          </a:p>
        </p:txBody>
      </p:sp>
    </p:spTree>
    <p:extLst>
      <p:ext uri="{BB962C8B-B14F-4D97-AF65-F5344CB8AC3E}">
        <p14:creationId xmlns:p14="http://schemas.microsoft.com/office/powerpoint/2010/main" val="23476244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Kanban Maturity Model at Vanguard</a:t>
            </a:r>
          </a:p>
        </p:txBody>
      </p:sp>
      <p:sp>
        <p:nvSpPr>
          <p:cNvPr id="3" name="Content Placeholder 2"/>
          <p:cNvSpPr>
            <a:spLocks noGrp="1"/>
          </p:cNvSpPr>
          <p:nvPr>
            <p:ph idx="1"/>
          </p:nvPr>
        </p:nvSpPr>
        <p:spPr/>
        <p:txBody>
          <a:bodyPr>
            <a:normAutofit/>
          </a:bodyPr>
          <a:lstStyle/>
          <a:p>
            <a:pPr>
              <a:lnSpc>
                <a:spcPct val="90000"/>
              </a:lnSpc>
            </a:pPr>
            <a:r>
              <a:rPr lang="en-US" sz="1950" dirty="0"/>
              <a:t>For “Fast Flow,” Kanban has a richer, simpler, and more effective set of metrics and forecasting tools. </a:t>
            </a:r>
          </a:p>
          <a:p>
            <a:pPr>
              <a:lnSpc>
                <a:spcPct val="90000"/>
              </a:lnSpc>
            </a:pPr>
            <a:r>
              <a:rPr lang="en-US" sz="1950" dirty="0"/>
              <a:t>For “Fast Feedback,” Kanban’s visual orientation encourages end-to-end systems thinking. So, the indispensable upstream flow receives a lot of attention.</a:t>
            </a:r>
          </a:p>
          <a:p>
            <a:pPr>
              <a:lnSpc>
                <a:spcPct val="90000"/>
              </a:lnSpc>
            </a:pPr>
            <a:r>
              <a:rPr lang="en-US" sz="1950" dirty="0"/>
              <a:t>For “Fast Learning,” Vanguard knows it must continue to evolve its nimble digital infrastructure.  Essentially, this is the evolutionary approach of the Kanban Method.</a:t>
            </a:r>
          </a:p>
          <a:p>
            <a:pPr marL="385763" indent="-385763">
              <a:buFont typeface="+mj-lt"/>
              <a:buAutoNum type="arabicPeriod"/>
            </a:pPr>
            <a:endParaRPr lang="en-US" dirty="0"/>
          </a:p>
        </p:txBody>
      </p:sp>
    </p:spTree>
    <p:extLst>
      <p:ext uri="{BB962C8B-B14F-4D97-AF65-F5344CB8AC3E}">
        <p14:creationId xmlns:p14="http://schemas.microsoft.com/office/powerpoint/2010/main" val="3105038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Kanban Maturity Model at Vanguard</a:t>
            </a:r>
          </a:p>
        </p:txBody>
      </p:sp>
      <p:sp>
        <p:nvSpPr>
          <p:cNvPr id="3" name="Content Placeholder 2"/>
          <p:cNvSpPr>
            <a:spLocks noGrp="1"/>
          </p:cNvSpPr>
          <p:nvPr>
            <p:ph idx="1"/>
          </p:nvPr>
        </p:nvSpPr>
        <p:spPr>
          <a:xfrm>
            <a:off x="457200" y="1871663"/>
            <a:ext cx="8229600" cy="3580211"/>
          </a:xfrm>
        </p:spPr>
        <p:txBody>
          <a:bodyPr>
            <a:normAutofit lnSpcReduction="10000"/>
          </a:bodyPr>
          <a:lstStyle/>
          <a:p>
            <a:r>
              <a:rPr lang="en-US" dirty="0"/>
              <a:t>Scrum Stall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System lead time improved by 78 percent in approximately ninety days! </a:t>
            </a:r>
          </a:p>
        </p:txBody>
      </p:sp>
      <p:pic>
        <p:nvPicPr>
          <p:cNvPr id="6" name="Picture 5"/>
          <p:cNvPicPr>
            <a:picLocks noChangeAspect="1"/>
          </p:cNvPicPr>
          <p:nvPr/>
        </p:nvPicPr>
        <p:blipFill>
          <a:blip r:embed="rId2"/>
          <a:stretch>
            <a:fillRect/>
          </a:stretch>
        </p:blipFill>
        <p:spPr>
          <a:xfrm>
            <a:off x="2269828" y="1739825"/>
            <a:ext cx="5304432" cy="3149750"/>
          </a:xfrm>
          <a:prstGeom prst="rect">
            <a:avLst/>
          </a:prstGeom>
        </p:spPr>
      </p:pic>
    </p:spTree>
    <p:extLst>
      <p:ext uri="{BB962C8B-B14F-4D97-AF65-F5344CB8AC3E}">
        <p14:creationId xmlns:p14="http://schemas.microsoft.com/office/powerpoint/2010/main" val="8557947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Kanban Maturity Model at Vanguard</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98593" y="2074197"/>
            <a:ext cx="6738076" cy="3377676"/>
          </a:xfrm>
          <a:prstGeom prst="rect">
            <a:avLst/>
          </a:prstGeom>
        </p:spPr>
      </p:pic>
    </p:spTree>
    <p:extLst>
      <p:ext uri="{BB962C8B-B14F-4D97-AF65-F5344CB8AC3E}">
        <p14:creationId xmlns:p14="http://schemas.microsoft.com/office/powerpoint/2010/main" val="6363991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6DA0ED-34FB-40CF-A804-86FF4FC7FB00}"/>
              </a:ext>
            </a:extLst>
          </p:cNvPr>
          <p:cNvPicPr>
            <a:picLocks noChangeAspect="1"/>
          </p:cNvPicPr>
          <p:nvPr/>
        </p:nvPicPr>
        <p:blipFill>
          <a:blip r:embed="rId2"/>
          <a:stretch>
            <a:fillRect/>
          </a:stretch>
        </p:blipFill>
        <p:spPr>
          <a:xfrm>
            <a:off x="431652" y="3038280"/>
            <a:ext cx="3712242" cy="2690311"/>
          </a:xfrm>
          <a:prstGeom prst="rect">
            <a:avLst/>
          </a:prstGeom>
        </p:spPr>
      </p:pic>
      <p:pic>
        <p:nvPicPr>
          <p:cNvPr id="3" name="Picture 2">
            <a:extLst>
              <a:ext uri="{FF2B5EF4-FFF2-40B4-BE49-F238E27FC236}">
                <a16:creationId xmlns:a16="http://schemas.microsoft.com/office/drawing/2014/main" id="{25565A08-9FFA-457A-8EF5-52F82DFBF6CA}"/>
              </a:ext>
            </a:extLst>
          </p:cNvPr>
          <p:cNvPicPr>
            <a:picLocks noChangeAspect="1"/>
          </p:cNvPicPr>
          <p:nvPr/>
        </p:nvPicPr>
        <p:blipFill>
          <a:blip r:embed="rId3"/>
          <a:stretch>
            <a:fillRect/>
          </a:stretch>
        </p:blipFill>
        <p:spPr>
          <a:xfrm>
            <a:off x="4711495" y="3038280"/>
            <a:ext cx="3667733" cy="2690311"/>
          </a:xfrm>
          <a:prstGeom prst="rect">
            <a:avLst/>
          </a:prstGeom>
        </p:spPr>
      </p:pic>
      <p:sp>
        <p:nvSpPr>
          <p:cNvPr id="4" name="Rectangle 3">
            <a:extLst>
              <a:ext uri="{FF2B5EF4-FFF2-40B4-BE49-F238E27FC236}">
                <a16:creationId xmlns:a16="http://schemas.microsoft.com/office/drawing/2014/main" id="{4F8241DA-E8E1-4E05-BF19-C4804B409E6F}"/>
              </a:ext>
            </a:extLst>
          </p:cNvPr>
          <p:cNvSpPr/>
          <p:nvPr/>
        </p:nvSpPr>
        <p:spPr>
          <a:xfrm>
            <a:off x="382386" y="1653575"/>
            <a:ext cx="8258695" cy="1546577"/>
          </a:xfrm>
          <a:prstGeom prst="rect">
            <a:avLst/>
          </a:prstGeom>
        </p:spPr>
        <p:txBody>
          <a:bodyPr wrap="square">
            <a:spAutoFit/>
          </a:bodyPr>
          <a:lstStyle/>
          <a:p>
            <a:r>
              <a:rPr lang="en-US" sz="1350" dirty="0"/>
              <a:t>“Vistaprint transformed its software development teams to Scrum and Kanban, reducing release cycles from 18 months to 3 weeks. But Marketing had to move faster to match this pace. The bottlenecks seemed to be in Creative (the in-house advertising agency). Could Kanban work for Creative? Yes it could!”</a:t>
            </a:r>
            <a:br>
              <a:rPr lang="en-US" sz="1350" dirty="0"/>
            </a:br>
            <a:endParaRPr lang="en-US" sz="1350" dirty="0"/>
          </a:p>
          <a:p>
            <a:r>
              <a:rPr lang="en-US" sz="1350" dirty="0"/>
              <a:t>“We reduced the lead time for the North American email team from 8 weeks to 9 days. The cycle time dropped from 15 days to 4. Late night and weekend work disappeared. The on-time delivery rate soared and quality did not suffer.”</a:t>
            </a:r>
          </a:p>
        </p:txBody>
      </p:sp>
      <p:pic>
        <p:nvPicPr>
          <p:cNvPr id="1026" name="Picture 2" descr="Image result for vistaprint">
            <a:extLst>
              <a:ext uri="{FF2B5EF4-FFF2-40B4-BE49-F238E27FC236}">
                <a16:creationId xmlns:a16="http://schemas.microsoft.com/office/drawing/2014/main" id="{B3141072-EEAC-42FF-9452-BC7B3D237A8D}"/>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407" y="945508"/>
            <a:ext cx="2500427" cy="63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419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19525F-F4A1-485B-93B0-7A38B4868DA8}"/>
              </a:ext>
            </a:extLst>
          </p:cNvPr>
          <p:cNvPicPr>
            <a:picLocks noChangeAspect="1"/>
          </p:cNvPicPr>
          <p:nvPr/>
        </p:nvPicPr>
        <p:blipFill>
          <a:blip r:embed="rId2"/>
          <a:stretch>
            <a:fillRect/>
          </a:stretch>
        </p:blipFill>
        <p:spPr>
          <a:xfrm>
            <a:off x="1498637" y="2461607"/>
            <a:ext cx="5729290" cy="3405960"/>
          </a:xfrm>
          <a:prstGeom prst="rect">
            <a:avLst/>
          </a:prstGeom>
        </p:spPr>
      </p:pic>
      <p:sp>
        <p:nvSpPr>
          <p:cNvPr id="3" name="Rectangle 2">
            <a:extLst>
              <a:ext uri="{FF2B5EF4-FFF2-40B4-BE49-F238E27FC236}">
                <a16:creationId xmlns:a16="http://schemas.microsoft.com/office/drawing/2014/main" id="{DABBC8B3-3F66-486A-9977-DF257EEC9054}"/>
              </a:ext>
            </a:extLst>
          </p:cNvPr>
          <p:cNvSpPr/>
          <p:nvPr/>
        </p:nvSpPr>
        <p:spPr>
          <a:xfrm>
            <a:off x="901931" y="1648841"/>
            <a:ext cx="7065818" cy="715581"/>
          </a:xfrm>
          <a:prstGeom prst="rect">
            <a:avLst/>
          </a:prstGeom>
        </p:spPr>
        <p:txBody>
          <a:bodyPr wrap="square">
            <a:spAutoFit/>
          </a:bodyPr>
          <a:lstStyle/>
          <a:p>
            <a:r>
              <a:rPr lang="en-US" sz="1350" dirty="0"/>
              <a:t>“This approach is now being used to spread Kanban to other teams in the agency in both the US and Europe. We demonstrated that Kanban works well outside of software. Now we have traction for an enterprise-wide transformation.”</a:t>
            </a:r>
          </a:p>
        </p:txBody>
      </p:sp>
      <p:pic>
        <p:nvPicPr>
          <p:cNvPr id="5" name="Picture 2" descr="Image result for vistaprint">
            <a:extLst>
              <a:ext uri="{FF2B5EF4-FFF2-40B4-BE49-F238E27FC236}">
                <a16:creationId xmlns:a16="http://schemas.microsoft.com/office/drawing/2014/main" id="{795BE9C7-C98F-4CA7-A740-084632C9F88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407" y="945508"/>
            <a:ext cx="2500427" cy="63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6206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85266" y="2544261"/>
            <a:ext cx="4937756" cy="696521"/>
          </a:xfrm>
        </p:spPr>
        <p:txBody>
          <a:bodyPr>
            <a:noAutofit/>
          </a:bodyPr>
          <a:lstStyle/>
          <a:p>
            <a:r>
              <a:rPr lang="en-US" sz="5400" dirty="0">
                <a:latin typeface="Arial" panose="020B0604020202020204" pitchFamily="34" charset="0"/>
              </a:rPr>
              <a:t>Growing the Kanban Mindset</a:t>
            </a:r>
          </a:p>
        </p:txBody>
      </p:sp>
      <p:pic>
        <p:nvPicPr>
          <p:cNvPr id="3" name="Picture 2" descr="http://www.healthtechnica.com/blogsphere/wp-content/uploads/2010/10/brainma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7337" y="1306116"/>
            <a:ext cx="3662363" cy="365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urved Down Arrow 3"/>
          <p:cNvSpPr/>
          <p:nvPr/>
        </p:nvSpPr>
        <p:spPr>
          <a:xfrm flipH="1">
            <a:off x="6494860" y="1750219"/>
            <a:ext cx="1843088" cy="576263"/>
          </a:xfrm>
          <a:prstGeom prst="curved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5" name="Curved Down Arrow 4"/>
          <p:cNvSpPr/>
          <p:nvPr/>
        </p:nvSpPr>
        <p:spPr>
          <a:xfrm flipV="1">
            <a:off x="6580585" y="2556272"/>
            <a:ext cx="1844278" cy="576263"/>
          </a:xfrm>
          <a:prstGeom prst="curved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6" name="TextBox 7"/>
          <p:cNvSpPr txBox="1">
            <a:spLocks noChangeArrowheads="1"/>
          </p:cNvSpPr>
          <p:nvPr/>
        </p:nvSpPr>
        <p:spPr bwMode="auto">
          <a:xfrm>
            <a:off x="6687772" y="1922004"/>
            <a:ext cx="195259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2100" dirty="0">
                <a:solidFill>
                  <a:srgbClr val="FFFF00"/>
                </a:solidFill>
              </a:rPr>
              <a:t>Learning and Evolutionary Change</a:t>
            </a:r>
          </a:p>
        </p:txBody>
      </p:sp>
    </p:spTree>
    <p:extLst>
      <p:ext uri="{BB962C8B-B14F-4D97-AF65-F5344CB8AC3E}">
        <p14:creationId xmlns:p14="http://schemas.microsoft.com/office/powerpoint/2010/main" val="363121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30E654-810D-DF4E-8BCD-3F56EB8DD2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3346927"/>
            <a:ext cx="2089928" cy="1405093"/>
          </a:xfrm>
          <a:prstGeom prst="rect">
            <a:avLst/>
          </a:prstGeom>
        </p:spPr>
      </p:pic>
      <p:pic>
        <p:nvPicPr>
          <p:cNvPr id="16" name="Picture 15">
            <a:extLst>
              <a:ext uri="{FF2B5EF4-FFF2-40B4-BE49-F238E27FC236}">
                <a16:creationId xmlns:a16="http://schemas.microsoft.com/office/drawing/2014/main" id="{AC3C0327-2F1C-1742-9E71-A6DE0E94D9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3128" y="3380419"/>
            <a:ext cx="2040111" cy="1371600"/>
          </a:xfrm>
          <a:prstGeom prst="rect">
            <a:avLst/>
          </a:prstGeom>
        </p:spPr>
      </p:pic>
      <p:pic>
        <p:nvPicPr>
          <p:cNvPr id="18" name="Picture 17">
            <a:extLst>
              <a:ext uri="{FF2B5EF4-FFF2-40B4-BE49-F238E27FC236}">
                <a16:creationId xmlns:a16="http://schemas.microsoft.com/office/drawing/2014/main" id="{8E5C2A20-111A-614B-BDFA-1695245655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3128" y="4549361"/>
            <a:ext cx="2040111" cy="1371600"/>
          </a:xfrm>
          <a:prstGeom prst="rect">
            <a:avLst/>
          </a:prstGeom>
        </p:spPr>
      </p:pic>
      <p:sp>
        <p:nvSpPr>
          <p:cNvPr id="2" name="TextBox 1">
            <a:extLst>
              <a:ext uri="{FF2B5EF4-FFF2-40B4-BE49-F238E27FC236}">
                <a16:creationId xmlns:a16="http://schemas.microsoft.com/office/drawing/2014/main" id="{827781AF-19E1-4973-A1F4-D686C6BF4F12}"/>
              </a:ext>
            </a:extLst>
          </p:cNvPr>
          <p:cNvSpPr txBox="1"/>
          <p:nvPr/>
        </p:nvSpPr>
        <p:spPr>
          <a:xfrm>
            <a:off x="7200900" y="1314450"/>
            <a:ext cx="600164" cy="4400550"/>
          </a:xfrm>
          <a:prstGeom prst="rect">
            <a:avLst/>
          </a:prstGeom>
          <a:noFill/>
        </p:spPr>
        <p:txBody>
          <a:bodyPr vert="vert270" wrap="square" rtlCol="0">
            <a:spAutoFit/>
          </a:bodyPr>
          <a:lstStyle/>
          <a:p>
            <a:pPr algn="ctr"/>
            <a:r>
              <a:rPr lang="en-US" sz="2700" dirty="0"/>
              <a:t>Coaching Proficiency</a:t>
            </a:r>
          </a:p>
        </p:txBody>
      </p:sp>
      <p:cxnSp>
        <p:nvCxnSpPr>
          <p:cNvPr id="5" name="Straight Arrow Connector 4">
            <a:extLst>
              <a:ext uri="{FF2B5EF4-FFF2-40B4-BE49-F238E27FC236}">
                <a16:creationId xmlns:a16="http://schemas.microsoft.com/office/drawing/2014/main" id="{3C21C7EC-40ED-473D-A6B2-DC6DD0665B49}"/>
              </a:ext>
            </a:extLst>
          </p:cNvPr>
          <p:cNvCxnSpPr/>
          <p:nvPr/>
        </p:nvCxnSpPr>
        <p:spPr>
          <a:xfrm flipV="1">
            <a:off x="7029450" y="1257300"/>
            <a:ext cx="0" cy="4400550"/>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EAE80E27-F848-4CE3-8D88-DA7A9ACA1FEB}"/>
              </a:ext>
            </a:extLst>
          </p:cNvPr>
          <p:cNvCxnSpPr>
            <a:cxnSpLocks/>
          </p:cNvCxnSpPr>
          <p:nvPr/>
        </p:nvCxnSpPr>
        <p:spPr>
          <a:xfrm flipH="1">
            <a:off x="2228850" y="4686300"/>
            <a:ext cx="3829050" cy="0"/>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TextBox 9">
            <a:extLst>
              <a:ext uri="{FF2B5EF4-FFF2-40B4-BE49-F238E27FC236}">
                <a16:creationId xmlns:a16="http://schemas.microsoft.com/office/drawing/2014/main" id="{5D6B677D-0B8F-4F1A-9E56-A24ED82FD26D}"/>
              </a:ext>
            </a:extLst>
          </p:cNvPr>
          <p:cNvSpPr txBox="1"/>
          <p:nvPr/>
        </p:nvSpPr>
        <p:spPr>
          <a:xfrm>
            <a:off x="2714625" y="4738245"/>
            <a:ext cx="2048016" cy="507831"/>
          </a:xfrm>
          <a:prstGeom prst="rect">
            <a:avLst/>
          </a:prstGeom>
          <a:noFill/>
        </p:spPr>
        <p:txBody>
          <a:bodyPr wrap="square" rtlCol="0">
            <a:spAutoFit/>
          </a:bodyPr>
          <a:lstStyle/>
          <a:p>
            <a:pPr algn="ctr"/>
            <a:r>
              <a:rPr lang="en-US" sz="2700" dirty="0"/>
              <a:t>Training</a:t>
            </a:r>
          </a:p>
        </p:txBody>
      </p:sp>
      <p:pic>
        <p:nvPicPr>
          <p:cNvPr id="4" name="Picture 3" descr="A close up of a logo&#10;&#10;Description automatically generated">
            <a:extLst>
              <a:ext uri="{FF2B5EF4-FFF2-40B4-BE49-F238E27FC236}">
                <a16:creationId xmlns:a16="http://schemas.microsoft.com/office/drawing/2014/main" id="{886F6B3E-9AFD-4EF2-9F7E-8C3190579A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4618" y="973348"/>
            <a:ext cx="1992288" cy="1928840"/>
          </a:xfrm>
          <a:prstGeom prst="rect">
            <a:avLst/>
          </a:prstGeom>
        </p:spPr>
      </p:pic>
      <p:pic>
        <p:nvPicPr>
          <p:cNvPr id="8" name="Picture 7" descr="A close up of a logo&#10;&#10;Description automatically generated">
            <a:extLst>
              <a:ext uri="{FF2B5EF4-FFF2-40B4-BE49-F238E27FC236}">
                <a16:creationId xmlns:a16="http://schemas.microsoft.com/office/drawing/2014/main" id="{898F7108-7EC1-4FE7-971E-ECE5FECA12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4093" y="1190738"/>
            <a:ext cx="2038063" cy="1371600"/>
          </a:xfrm>
          <a:prstGeom prst="rect">
            <a:avLst/>
          </a:prstGeom>
        </p:spPr>
      </p:pic>
      <p:pic>
        <p:nvPicPr>
          <p:cNvPr id="11" name="Picture 10">
            <a:extLst>
              <a:ext uri="{FF2B5EF4-FFF2-40B4-BE49-F238E27FC236}">
                <a16:creationId xmlns:a16="http://schemas.microsoft.com/office/drawing/2014/main" id="{2690111A-2554-4099-82A8-3E119BB6CB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0423" y="2487904"/>
            <a:ext cx="1655762" cy="1009358"/>
          </a:xfrm>
          <a:prstGeom prst="rect">
            <a:avLst/>
          </a:prstGeom>
        </p:spPr>
      </p:pic>
    </p:spTree>
    <p:extLst>
      <p:ext uri="{BB962C8B-B14F-4D97-AF65-F5344CB8AC3E}">
        <p14:creationId xmlns:p14="http://schemas.microsoft.com/office/powerpoint/2010/main" val="1213785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AC22CF-A28A-452C-95AC-5A805F543D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646" y="1099794"/>
            <a:ext cx="2040111" cy="1371600"/>
          </a:xfrm>
          <a:prstGeom prst="rect">
            <a:avLst/>
          </a:prstGeom>
        </p:spPr>
      </p:pic>
      <p:sp>
        <p:nvSpPr>
          <p:cNvPr id="3" name="TextBox 2">
            <a:extLst>
              <a:ext uri="{FF2B5EF4-FFF2-40B4-BE49-F238E27FC236}">
                <a16:creationId xmlns:a16="http://schemas.microsoft.com/office/drawing/2014/main" id="{2CB789C8-DFE4-4B31-8EA9-1D3648B69424}"/>
              </a:ext>
            </a:extLst>
          </p:cNvPr>
          <p:cNvSpPr txBox="1"/>
          <p:nvPr/>
        </p:nvSpPr>
        <p:spPr>
          <a:xfrm>
            <a:off x="3410172" y="736097"/>
            <a:ext cx="4840941" cy="2585323"/>
          </a:xfrm>
          <a:prstGeom prst="rect">
            <a:avLst/>
          </a:prstGeom>
          <a:noFill/>
        </p:spPr>
        <p:txBody>
          <a:bodyPr wrap="square" rtlCol="0">
            <a:spAutoFit/>
          </a:bodyPr>
          <a:lstStyle/>
          <a:p>
            <a:r>
              <a:rPr lang="en-US" b="1" dirty="0"/>
              <a:t>KMP I – Kanban Systems Design</a:t>
            </a:r>
          </a:p>
          <a:p>
            <a:r>
              <a:rPr lang="en-US" b="1" dirty="0"/>
              <a:t>Todd Little</a:t>
            </a:r>
          </a:p>
          <a:p>
            <a:r>
              <a:rPr lang="en-US" b="1" dirty="0"/>
              <a:t>March 14-15, 2020</a:t>
            </a:r>
          </a:p>
          <a:p>
            <a:r>
              <a:rPr lang="en-US" b="1" dirty="0"/>
              <a:t>Bengaluru</a:t>
            </a:r>
          </a:p>
          <a:p>
            <a:endParaRPr lang="en-US" b="1" dirty="0"/>
          </a:p>
          <a:p>
            <a:r>
              <a:rPr lang="en-US" b="1" dirty="0"/>
              <a:t>KMP II – Kanban Management Professional</a:t>
            </a:r>
          </a:p>
          <a:p>
            <a:r>
              <a:rPr lang="en-US" b="1" dirty="0"/>
              <a:t>Todd Little</a:t>
            </a:r>
          </a:p>
          <a:p>
            <a:r>
              <a:rPr lang="en-US" b="1" dirty="0"/>
              <a:t>March 21-22, 2020</a:t>
            </a:r>
          </a:p>
          <a:p>
            <a:r>
              <a:rPr lang="en-US" b="1" dirty="0"/>
              <a:t>Bengaluru</a:t>
            </a:r>
          </a:p>
        </p:txBody>
      </p:sp>
      <p:pic>
        <p:nvPicPr>
          <p:cNvPr id="4" name="Picture 3">
            <a:extLst>
              <a:ext uri="{FF2B5EF4-FFF2-40B4-BE49-F238E27FC236}">
                <a16:creationId xmlns:a16="http://schemas.microsoft.com/office/drawing/2014/main" id="{189FDDEB-6DC4-4B07-A22A-AEE406674F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646" y="3448001"/>
            <a:ext cx="2089928" cy="1405093"/>
          </a:xfrm>
          <a:prstGeom prst="rect">
            <a:avLst/>
          </a:prstGeom>
        </p:spPr>
      </p:pic>
      <p:sp>
        <p:nvSpPr>
          <p:cNvPr id="6" name="TextBox 5">
            <a:extLst>
              <a:ext uri="{FF2B5EF4-FFF2-40B4-BE49-F238E27FC236}">
                <a16:creationId xmlns:a16="http://schemas.microsoft.com/office/drawing/2014/main" id="{BB7F4CE1-4E5A-424D-8E09-A81EDC4E1C84}"/>
              </a:ext>
            </a:extLst>
          </p:cNvPr>
          <p:cNvSpPr txBox="1"/>
          <p:nvPr/>
        </p:nvSpPr>
        <p:spPr>
          <a:xfrm>
            <a:off x="3410172" y="5445713"/>
            <a:ext cx="4840941" cy="1200329"/>
          </a:xfrm>
          <a:prstGeom prst="rect">
            <a:avLst/>
          </a:prstGeom>
          <a:noFill/>
        </p:spPr>
        <p:txBody>
          <a:bodyPr wrap="square" rtlCol="0">
            <a:spAutoFit/>
          </a:bodyPr>
          <a:lstStyle/>
          <a:p>
            <a:r>
              <a:rPr lang="en-US" b="1" dirty="0"/>
              <a:t>KCP – Kanban Coaching Professional</a:t>
            </a:r>
          </a:p>
          <a:p>
            <a:r>
              <a:rPr lang="en-US" b="1" dirty="0"/>
              <a:t>David Anderson</a:t>
            </a:r>
          </a:p>
          <a:p>
            <a:r>
              <a:rPr lang="en-US" b="1" dirty="0"/>
              <a:t>August 9-13</a:t>
            </a:r>
          </a:p>
          <a:p>
            <a:r>
              <a:rPr lang="en-US" b="1" dirty="0"/>
              <a:t>Bengaluru</a:t>
            </a:r>
          </a:p>
        </p:txBody>
      </p:sp>
      <p:pic>
        <p:nvPicPr>
          <p:cNvPr id="7" name="Picture 6">
            <a:extLst>
              <a:ext uri="{FF2B5EF4-FFF2-40B4-BE49-F238E27FC236}">
                <a16:creationId xmlns:a16="http://schemas.microsoft.com/office/drawing/2014/main" id="{58C5AF78-82C5-427B-9163-919930EBFC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820" y="5478023"/>
            <a:ext cx="1655762" cy="1009358"/>
          </a:xfrm>
          <a:prstGeom prst="rect">
            <a:avLst/>
          </a:prstGeom>
        </p:spPr>
      </p:pic>
      <p:sp>
        <p:nvSpPr>
          <p:cNvPr id="8" name="TextBox 7">
            <a:extLst>
              <a:ext uri="{FF2B5EF4-FFF2-40B4-BE49-F238E27FC236}">
                <a16:creationId xmlns:a16="http://schemas.microsoft.com/office/drawing/2014/main" id="{D304EDB7-E112-41E3-9808-5ED5C807A578}"/>
              </a:ext>
            </a:extLst>
          </p:cNvPr>
          <p:cNvSpPr txBox="1"/>
          <p:nvPr/>
        </p:nvSpPr>
        <p:spPr>
          <a:xfrm>
            <a:off x="3410173" y="3632579"/>
            <a:ext cx="4840941" cy="1200329"/>
          </a:xfrm>
          <a:prstGeom prst="rect">
            <a:avLst/>
          </a:prstGeom>
          <a:noFill/>
        </p:spPr>
        <p:txBody>
          <a:bodyPr wrap="square" rtlCol="0">
            <a:spAutoFit/>
          </a:bodyPr>
          <a:lstStyle/>
          <a:p>
            <a:r>
              <a:rPr lang="en-US" b="1" dirty="0"/>
              <a:t>AKT – Accredited Kanban Trainer</a:t>
            </a:r>
          </a:p>
          <a:p>
            <a:r>
              <a:rPr lang="en-US" b="1" dirty="0"/>
              <a:t>Todd Little</a:t>
            </a:r>
          </a:p>
          <a:p>
            <a:r>
              <a:rPr lang="en-US" b="1" dirty="0"/>
              <a:t>August 2-6</a:t>
            </a:r>
          </a:p>
          <a:p>
            <a:r>
              <a:rPr lang="en-US" b="1" dirty="0"/>
              <a:t>Bengaluru</a:t>
            </a:r>
          </a:p>
        </p:txBody>
      </p:sp>
    </p:spTree>
    <p:extLst>
      <p:ext uri="{BB962C8B-B14F-4D97-AF65-F5344CB8AC3E}">
        <p14:creationId xmlns:p14="http://schemas.microsoft.com/office/powerpoint/2010/main" val="12409734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A579EC0-0931-4239-A651-CAC44FB2B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8"/>
            <a:ext cx="9144000" cy="478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8211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a:bodyPr>
          <a:lstStyle/>
          <a:p>
            <a:pPr algn="l"/>
            <a:r>
              <a:rPr lang="en-US" dirty="0"/>
              <a:t>Contact</a:t>
            </a:r>
          </a:p>
        </p:txBody>
      </p:sp>
      <p:sp>
        <p:nvSpPr>
          <p:cNvPr id="3" name="Text Placeholder 2"/>
          <p:cNvSpPr>
            <a:spLocks noGrp="1"/>
          </p:cNvSpPr>
          <p:nvPr>
            <p:ph idx="1"/>
          </p:nvPr>
        </p:nvSpPr>
        <p:spPr>
          <a:xfrm>
            <a:off x="457200" y="1185028"/>
            <a:ext cx="4648200" cy="4236747"/>
          </a:xfrm>
        </p:spPr>
        <p:txBody>
          <a:bodyPr/>
          <a:lstStyle/>
          <a:p>
            <a:r>
              <a:rPr lang="en-US" sz="2400" dirty="0"/>
              <a:t>Todd Little</a:t>
            </a:r>
          </a:p>
          <a:p>
            <a:pPr lvl="1"/>
            <a:r>
              <a:rPr lang="en-US" sz="1800" dirty="0" err="1">
                <a:hlinkClick r:id="rId3"/>
              </a:rPr>
              <a:t>todd@kanban.university</a:t>
            </a:r>
            <a:endParaRPr lang="en-US" sz="1800" dirty="0">
              <a:hlinkClick r:id="" action="ppaction://noaction"/>
            </a:endParaRPr>
          </a:p>
          <a:p>
            <a:pPr lvl="1"/>
            <a:r>
              <a:rPr lang="en-US" sz="1800" dirty="0">
                <a:hlinkClick r:id="" action="ppaction://noaction"/>
              </a:rPr>
              <a:t>toddelittle@gmail.com</a:t>
            </a:r>
            <a:endParaRPr lang="en-US" sz="1800" dirty="0"/>
          </a:p>
          <a:p>
            <a:pPr lvl="1"/>
            <a:r>
              <a:rPr lang="en-US" sz="1800" dirty="0">
                <a:hlinkClick r:id="rId4"/>
              </a:rPr>
              <a:t>www.toddlittleweb.com</a:t>
            </a:r>
            <a:endParaRPr lang="en-US" sz="1800" dirty="0"/>
          </a:p>
          <a:p>
            <a:pPr lvl="1"/>
            <a:r>
              <a:rPr lang="en-US" sz="1800" dirty="0">
                <a:hlinkClick r:id="rId5"/>
              </a:rPr>
              <a:t>www.linkedin.com/in/toddelittle/</a:t>
            </a:r>
            <a:endParaRPr lang="en-US" sz="1800" dirty="0"/>
          </a:p>
          <a:p>
            <a:pPr lvl="1"/>
            <a:r>
              <a:rPr lang="en-US" sz="1800" dirty="0"/>
              <a:t>@</a:t>
            </a:r>
            <a:r>
              <a:rPr lang="en-US" sz="1800" dirty="0" err="1"/>
              <a:t>toddelittle</a:t>
            </a:r>
            <a:endParaRPr lang="en-US" sz="1800" dirty="0"/>
          </a:p>
          <a:p>
            <a:pPr marL="171450" lvl="1" indent="0">
              <a:buNone/>
            </a:pPr>
            <a:endParaRPr lang="en-US" sz="1800" dirty="0"/>
          </a:p>
          <a:p>
            <a:pPr lvl="1"/>
            <a:endParaRPr lang="en-US" sz="1800" dirty="0"/>
          </a:p>
          <a:p>
            <a:endParaRPr lang="en-US" sz="2400" dirty="0"/>
          </a:p>
          <a:p>
            <a:pPr lvl="1"/>
            <a:endParaRPr lang="en-US" dirty="0"/>
          </a:p>
          <a:p>
            <a:pPr marL="457200" lvl="1" indent="0">
              <a:buNone/>
            </a:pPr>
            <a:endParaRPr lang="en-US" dirty="0"/>
          </a:p>
          <a:p>
            <a:pPr marL="0" indent="0">
              <a:buNone/>
            </a:pPr>
            <a:endParaRPr lang="en-US" dirty="0"/>
          </a:p>
        </p:txBody>
      </p:sp>
      <p:pic>
        <p:nvPicPr>
          <p:cNvPr id="4" name="Picture 3" descr="51sOIwJFqRL">
            <a:hlinkClick r:id="rId6"/>
          </p:cNvPr>
          <p:cNvPicPr>
            <a:picLocks noChangeAspect="1" noChangeArrowheads="1"/>
          </p:cNvPicPr>
          <p:nvPr/>
        </p:nvPicPr>
        <p:blipFill>
          <a:blip r:embed="rId7"/>
          <a:srcRect l="12202" r="12228"/>
          <a:stretch>
            <a:fillRect/>
          </a:stretch>
        </p:blipFill>
        <p:spPr bwMode="auto">
          <a:xfrm>
            <a:off x="5410200" y="1093150"/>
            <a:ext cx="3458592" cy="4576874"/>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9821540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6528" y="2088891"/>
            <a:ext cx="5500397" cy="923330"/>
          </a:xfrm>
          <a:prstGeom prst="rect">
            <a:avLst/>
          </a:prstGeom>
          <a:noFill/>
        </p:spPr>
        <p:txBody>
          <a:bodyPr wrap="square" rtlCol="0">
            <a:spAutoFit/>
          </a:bodyPr>
          <a:lstStyle/>
          <a:p>
            <a:pPr algn="ctr"/>
            <a:r>
              <a:rPr lang="en-US" sz="5400" dirty="0">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2839294074"/>
      </p:ext>
    </p:extLst>
  </p:cSld>
  <p:clrMapOvr>
    <a:masterClrMapping/>
  </p:clrMapOvr>
</p:sld>
</file>

<file path=ppt/theme/theme1.xml><?xml version="1.0" encoding="utf-8"?>
<a:theme xmlns:a="http://schemas.openxmlformats.org/drawingml/2006/main" name="1_Motyw pakietu Office">
  <a:themeElements>
    <a:clrScheme name="kangur2">
      <a:dk1>
        <a:sysClr val="windowText" lastClr="000000"/>
      </a:dk1>
      <a:lt1>
        <a:sysClr val="window" lastClr="FFFFFF"/>
      </a:lt1>
      <a:dk2>
        <a:srgbClr val="1F497D"/>
      </a:dk2>
      <a:lt2>
        <a:srgbClr val="EEECE1"/>
      </a:lt2>
      <a:accent1>
        <a:srgbClr val="4F81BD"/>
      </a:accent1>
      <a:accent2>
        <a:srgbClr val="C00000"/>
      </a:accent2>
      <a:accent3>
        <a:srgbClr val="9BBB59"/>
      </a:accent3>
      <a:accent4>
        <a:srgbClr val="003366"/>
      </a:accent4>
      <a:accent5>
        <a:srgbClr val="FFC000"/>
      </a:accent5>
      <a:accent6>
        <a:srgbClr val="90CF03"/>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21025</TotalTime>
  <Words>2600</Words>
  <Application>Microsoft Office PowerPoint</Application>
  <PresentationFormat>On-screen Show (4:3)</PresentationFormat>
  <Paragraphs>469</Paragraphs>
  <Slides>63</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Arial</vt:lpstr>
      <vt:lpstr>Calibri</vt:lpstr>
      <vt:lpstr>Century Gothic</vt:lpstr>
      <vt:lpstr>Segoe Print</vt:lpstr>
      <vt:lpstr>Wingdings</vt:lpstr>
      <vt:lpstr>1_Motyw pakietu Office</vt:lpstr>
      <vt:lpstr>Discovering The Kanban Mindset</vt:lpstr>
      <vt:lpstr>About Todd</vt:lpstr>
      <vt:lpstr>Lean Kanban University is now Kanban University</vt:lpstr>
      <vt:lpstr>Why Kanban?</vt:lpstr>
      <vt:lpstr>2019 Scrum Master Trends (Scrum.org)</vt:lpstr>
      <vt:lpstr>PowerPoint Presentation</vt:lpstr>
      <vt:lpstr>But Why Kanban?</vt:lpstr>
      <vt:lpstr>Business Problems Persist</vt:lpstr>
      <vt:lpstr>What is the Kanban Mindset?</vt:lpstr>
      <vt:lpstr>What is Kanban?</vt:lpstr>
      <vt:lpstr>PowerPoint Presentation</vt:lpstr>
      <vt:lpstr>What is Kanban?</vt:lpstr>
      <vt:lpstr>PowerPoint Presentation</vt:lpstr>
      <vt:lpstr>PowerPoint Presentation</vt:lpstr>
      <vt:lpstr>PowerPoint Presentation</vt:lpstr>
      <vt:lpstr>Foundations of Kanban</vt:lpstr>
      <vt:lpstr>Motivation for the Kanban Method (Agendas)</vt:lpstr>
      <vt:lpstr>Elements of the Kanban Method</vt:lpstr>
      <vt:lpstr>Kanban Method: Change Management Principles</vt:lpstr>
      <vt:lpstr>Evolutionary Change in Action</vt:lpstr>
      <vt:lpstr>Evolutionary Change in Action</vt:lpstr>
      <vt:lpstr>Traditional Change is an A to B Process</vt:lpstr>
      <vt:lpstr>What Change Really Feels Like: The J Curve</vt:lpstr>
      <vt:lpstr>Evolutionary Change</vt:lpstr>
      <vt:lpstr>Water flows around the rock</vt:lpstr>
      <vt:lpstr>PowerPoint Presentation</vt:lpstr>
      <vt:lpstr>The Kanban Method</vt:lpstr>
      <vt:lpstr>Kanban Method: Service Delivery Principles</vt:lpstr>
      <vt:lpstr>What is a service?</vt:lpstr>
      <vt:lpstr>The Kanban Lens</vt:lpstr>
      <vt:lpstr>PowerPoint Presentation</vt:lpstr>
      <vt:lpstr>PowerPoint Presentation</vt:lpstr>
      <vt:lpstr>PowerPoint Presentation</vt:lpstr>
      <vt:lpstr>Systems Thinking Approach to Introducing Kanban (STATIK)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Kanban Maturity Model</vt:lpstr>
      <vt:lpstr>Kanban Maturity Model</vt:lpstr>
      <vt:lpstr>Kanban Maturity Model</vt:lpstr>
      <vt:lpstr>KMM Case Studies</vt:lpstr>
      <vt:lpstr>Kanban Impact at Accenture Brazil</vt:lpstr>
      <vt:lpstr>BBVA Case Study</vt:lpstr>
      <vt:lpstr>Kanban Maturity Model at BBVA</vt:lpstr>
      <vt:lpstr>Kanban Maturity Model at BBVA</vt:lpstr>
      <vt:lpstr>Vanguard Case Study</vt:lpstr>
      <vt:lpstr>Kanban Maturity Model at Vanguard</vt:lpstr>
      <vt:lpstr>Kanban Maturity Model at Vanguard</vt:lpstr>
      <vt:lpstr>Kanban Maturity Model at Vanguard</vt:lpstr>
      <vt:lpstr>Kanban Maturity Model at Vanguard</vt:lpstr>
      <vt:lpstr>PowerPoint Presentation</vt:lpstr>
      <vt:lpstr>PowerPoint Presentation</vt:lpstr>
      <vt:lpstr>Growing the Kanban Mindset</vt:lpstr>
      <vt:lpstr>PowerPoint Presentation</vt:lpstr>
      <vt:lpstr>PowerPoint Presentation</vt:lpstr>
      <vt:lpstr>PowerPoint Presentation</vt:lpstr>
      <vt:lpstr>Contact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Little</dc:creator>
  <cp:lastModifiedBy>Todd Little</cp:lastModifiedBy>
  <cp:revision>257</cp:revision>
  <cp:lastPrinted>2019-03-03T23:20:14Z</cp:lastPrinted>
  <dcterms:created xsi:type="dcterms:W3CDTF">2018-01-11T23:42:51Z</dcterms:created>
  <dcterms:modified xsi:type="dcterms:W3CDTF">2020-02-20T14:23:55Z</dcterms:modified>
</cp:coreProperties>
</file>